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8BE120C-6DB9-B30C-6A9B-DE20C6083777}" name="Laurent Haas" initials="LH" userId="S::laurent_haas@goodyear.com::cac94905-f634-4b05-a09a-d5dcacd7f514" providerId="AD"/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9EBF5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E5FF8A-BA4A-4D9A-93AE-ABD045C0A8FE}" v="3" dt="2025-08-25T20:20:44.5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4FE5FF8A-BA4A-4D9A-93AE-ABD045C0A8FE}"/>
    <pc:docChg chg="custSel modSld">
      <pc:chgData name="Nicolas De Mahieu" userId="86ffda28-54bf-46cb-8307-ac4eaeeea850" providerId="ADAL" clId="{4FE5FF8A-BA4A-4D9A-93AE-ABD045C0A8FE}" dt="2025-08-25T20:21:03.726" v="15" actId="20577"/>
      <pc:docMkLst>
        <pc:docMk/>
      </pc:docMkLst>
      <pc:sldChg chg="addSp delSp modSp mod">
        <pc:chgData name="Nicolas De Mahieu" userId="86ffda28-54bf-46cb-8307-ac4eaeeea850" providerId="ADAL" clId="{4FE5FF8A-BA4A-4D9A-93AE-ABD045C0A8FE}" dt="2025-08-25T16:01:39.870" v="10" actId="14100"/>
        <pc:sldMkLst>
          <pc:docMk/>
          <pc:sldMk cId="779431004" sldId="260"/>
        </pc:sldMkLst>
        <pc:picChg chg="add del mod">
          <ac:chgData name="Nicolas De Mahieu" userId="86ffda28-54bf-46cb-8307-ac4eaeeea850" providerId="ADAL" clId="{4FE5FF8A-BA4A-4D9A-93AE-ABD045C0A8FE}" dt="2025-08-25T16:01:21.871" v="7" actId="478"/>
          <ac:picMkLst>
            <pc:docMk/>
            <pc:sldMk cId="779431004" sldId="260"/>
            <ac:picMk id="2" creationId="{44E62ABD-5A84-B49C-70F4-9141B976FDD9}"/>
          </ac:picMkLst>
        </pc:picChg>
        <pc:picChg chg="add mod">
          <ac:chgData name="Nicolas De Mahieu" userId="86ffda28-54bf-46cb-8307-ac4eaeeea850" providerId="ADAL" clId="{4FE5FF8A-BA4A-4D9A-93AE-ABD045C0A8FE}" dt="2025-08-25T16:01:39.870" v="10" actId="14100"/>
          <ac:picMkLst>
            <pc:docMk/>
            <pc:sldMk cId="779431004" sldId="260"/>
            <ac:picMk id="3" creationId="{0D37ADC0-AE5C-F41C-B592-E34D845B891C}"/>
          </ac:picMkLst>
        </pc:picChg>
        <pc:picChg chg="del">
          <ac:chgData name="Nicolas De Mahieu" userId="86ffda28-54bf-46cb-8307-ac4eaeeea850" providerId="ADAL" clId="{4FE5FF8A-BA4A-4D9A-93AE-ABD045C0A8FE}" dt="2025-08-25T16:00:15.539" v="3" actId="478"/>
          <ac:picMkLst>
            <pc:docMk/>
            <pc:sldMk cId="779431004" sldId="260"/>
            <ac:picMk id="7" creationId="{CA84D95D-DDD9-D8C7-2EAD-5BB0D82D90AE}"/>
          </ac:picMkLst>
        </pc:picChg>
      </pc:sldChg>
      <pc:sldChg chg="modSp mod">
        <pc:chgData name="Nicolas De Mahieu" userId="86ffda28-54bf-46cb-8307-ac4eaeeea850" providerId="ADAL" clId="{4FE5FF8A-BA4A-4D9A-93AE-ABD045C0A8FE}" dt="2025-08-25T20:21:03.726" v="15" actId="20577"/>
        <pc:sldMkLst>
          <pc:docMk/>
          <pc:sldMk cId="3848366831" sldId="261"/>
        </pc:sldMkLst>
        <pc:spChg chg="mod">
          <ac:chgData name="Nicolas De Mahieu" userId="86ffda28-54bf-46cb-8307-ac4eaeeea850" providerId="ADAL" clId="{4FE5FF8A-BA4A-4D9A-93AE-ABD045C0A8FE}" dt="2025-08-25T20:21:03.726" v="15" actId="20577"/>
          <ac:spMkLst>
            <pc:docMk/>
            <pc:sldMk cId="3848366831" sldId="261"/>
            <ac:spMk id="7" creationId="{97EC3469-B043-815F-DFF7-ED9E493850A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4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Monday, August 25,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12446"/>
            <a:ext cx="9144000" cy="1778027"/>
          </a:xfrm>
        </p:spPr>
        <p:txBody>
          <a:bodyPr>
            <a:noAutofit/>
          </a:bodyPr>
          <a:lstStyle/>
          <a:p>
            <a:r>
              <a:rPr lang="en-US" sz="4400" dirty="0"/>
              <a:t>ETRTO proposal stage 2 limits settings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95693"/>
            <a:ext cx="9144000" cy="499445"/>
          </a:xfrm>
        </p:spPr>
        <p:txBody>
          <a:bodyPr/>
          <a:lstStyle/>
          <a:p>
            <a:r>
              <a:rPr lang="en-US" dirty="0"/>
              <a:t>TFTA 37</a:t>
            </a:r>
            <a:r>
              <a:rPr lang="en-US" baseline="30000" dirty="0"/>
              <a:t>th</a:t>
            </a:r>
            <a:r>
              <a:rPr lang="en-US" dirty="0"/>
              <a:t> session (part 2) 26 August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Monday, August 25,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5E35C48-E63C-0018-B806-2FAA03212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75" y="1387506"/>
            <a:ext cx="10515600" cy="40829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inputs from TFTA Contracting Parties on the co-chair position request on the TFTA remaining open points (TA-37-3) have indicated a preference to provide C1 tyre abrasion limits in a 2-stage approach.</a:t>
            </a:r>
          </a:p>
          <a:p>
            <a:endParaRPr lang="en-US" dirty="0"/>
          </a:p>
          <a:p>
            <a:r>
              <a:rPr lang="en-US" dirty="0"/>
              <a:t>Despite the 2-stage approach was not the EU Tyre Industry preferred option, to compromise on this subject EU Tyre Industry agreed to follow TFTA in a 2 stages approach.</a:t>
            </a:r>
          </a:p>
          <a:p>
            <a:endParaRPr lang="en-US" dirty="0"/>
          </a:p>
          <a:p>
            <a:r>
              <a:rPr lang="en-US" dirty="0"/>
              <a:t>Next slide is presenting EU Tyre Industry* updated proposal considering a 2-stage approach.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C72788E-643B-DF0C-2875-B895F8C6E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155062-7FAF-4AEB-B08D-EFD97A7A4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20250611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36E80C-EC5C-97BD-724D-7EE785B3F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713CA7-9796-73AC-142E-1FD34E30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CCBA07-C1FE-708D-C807-3716CBD5147C}"/>
              </a:ext>
            </a:extLst>
          </p:cNvPr>
          <p:cNvSpPr txBox="1"/>
          <p:nvPr/>
        </p:nvSpPr>
        <p:spPr>
          <a:xfrm>
            <a:off x="519953" y="5862918"/>
            <a:ext cx="449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* </a:t>
            </a:r>
            <a:r>
              <a:rPr lang="fr-BE" dirty="0" err="1"/>
              <a:t>Majority</a:t>
            </a:r>
            <a:r>
              <a:rPr lang="fr-BE" dirty="0"/>
              <a:t> of EU Tyre </a:t>
            </a:r>
            <a:r>
              <a:rPr lang="fr-BE" dirty="0" err="1"/>
              <a:t>Industry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44908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B8C369-3DFE-DCE3-8FC4-30C1BA85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0D567D-6766-57CB-1120-3E654FB86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2D4816-A589-CCFE-1B0F-C61CC95F3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D37ADC0-AE5C-F41C-B592-E34D845B8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77" y="645458"/>
            <a:ext cx="11055420" cy="52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31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F5A9323-7B7E-29B1-DEC9-551B3A913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481" y="1294204"/>
            <a:ext cx="10515600" cy="408298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updated EU tyre Industry* proposal has to be seen as a package where limits for each stage and timeline are connected.</a:t>
            </a:r>
          </a:p>
          <a:p>
            <a:endParaRPr lang="en-US" dirty="0"/>
          </a:p>
          <a:p>
            <a:r>
              <a:rPr lang="en-GB" dirty="0"/>
              <a:t>EU tyre Industry* sees this ambitious proposal as the only one giving the </a:t>
            </a:r>
            <a:r>
              <a:rPr lang="en-GB" dirty="0" err="1"/>
              <a:t>possibilty</a:t>
            </a:r>
            <a:r>
              <a:rPr lang="en-GB" dirty="0"/>
              <a:t> to respect the timeline to adopt the tyre abrasion limits in GRBP 82</a:t>
            </a:r>
            <a:r>
              <a:rPr lang="en-GB" baseline="30000" dirty="0"/>
              <a:t>nd</a:t>
            </a:r>
            <a:r>
              <a:rPr lang="en-GB" dirty="0"/>
              <a:t> session.</a:t>
            </a:r>
          </a:p>
          <a:p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This updated EU Tyre Industry* limit settings proposal </a:t>
            </a:r>
            <a:r>
              <a:rPr lang="en-US" dirty="0"/>
              <a:t>is based on an EU Tyre Industry </a:t>
            </a:r>
            <a:r>
              <a:rPr lang="en-GB" dirty="0"/>
              <a:t>huge and lengthy debated effort, </a:t>
            </a:r>
            <a:r>
              <a:rPr lang="en-GB" dirty="0">
                <a:solidFill>
                  <a:srgbClr val="0070C0"/>
                </a:solidFill>
              </a:rPr>
              <a:t>updating the previous proposal</a:t>
            </a:r>
            <a:r>
              <a:rPr lang="en-GB" dirty="0"/>
              <a:t>, by committing to a technological challenge for a revised proposal: ~23% market removal, by the EU Euro7 application timeline for C1 tyres </a:t>
            </a:r>
            <a:r>
              <a:rPr lang="en-GB" b="1" dirty="0">
                <a:solidFill>
                  <a:srgbClr val="0070C0"/>
                </a:solidFill>
              </a:rPr>
              <a:t>and an additional effort of ~13,5% market removal 5 years later </a:t>
            </a:r>
            <a:r>
              <a:rPr lang="en-GB" dirty="0"/>
              <a:t>(</a:t>
            </a:r>
            <a:r>
              <a:rPr lang="en-GB" i="1" dirty="0"/>
              <a:t>a truly unprecedent challenge for the industry, especially when considered market-wide</a:t>
            </a:r>
            <a:r>
              <a:rPr lang="en-GB" dirty="0"/>
              <a:t>) </a:t>
            </a:r>
          </a:p>
          <a:p>
            <a:endParaRPr lang="en-GB" dirty="0"/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A73963C-827F-4EBD-E795-A9736407E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Conclusion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65E19-7907-434A-F914-C5D792B83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EC213E-7DE6-94DC-61D9-3D467A898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ABEAB7-0281-4D90-7E4D-75FE523B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7EC3469-B043-815F-DFF7-ED9E493850A0}"/>
              </a:ext>
            </a:extLst>
          </p:cNvPr>
          <p:cNvSpPr txBox="1"/>
          <p:nvPr/>
        </p:nvSpPr>
        <p:spPr>
          <a:xfrm>
            <a:off x="349623" y="5621018"/>
            <a:ext cx="10854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/>
              <a:t>* </a:t>
            </a:r>
            <a:r>
              <a:rPr lang="en-US" sz="1400" dirty="0"/>
              <a:t>The thresholds shown are </a:t>
            </a:r>
            <a:r>
              <a:rPr lang="fr-BE" sz="1400" dirty="0"/>
              <a:t>by the </a:t>
            </a:r>
            <a:r>
              <a:rPr lang="fr-BE" sz="1400" dirty="0" err="1"/>
              <a:t>overwhelming</a:t>
            </a:r>
            <a:r>
              <a:rPr lang="fr-BE" sz="1400" dirty="0"/>
              <a:t> </a:t>
            </a:r>
            <a:r>
              <a:rPr lang="fr-BE" sz="1400" dirty="0" err="1"/>
              <a:t>majority</a:t>
            </a:r>
            <a:r>
              <a:rPr lang="fr-BE" sz="1400" dirty="0"/>
              <a:t> of the EU Tyre </a:t>
            </a:r>
            <a:r>
              <a:rPr lang="fr-BE" sz="1400" dirty="0" err="1"/>
              <a:t>Industry</a:t>
            </a:r>
            <a:r>
              <a:rPr lang="fr-BE" sz="1400" dirty="0"/>
              <a:t> </a:t>
            </a:r>
            <a:r>
              <a:rPr lang="en-US" sz="1400" dirty="0"/>
              <a:t>and reflect an industry-wide average. While they represent a compromise acceptable to most, they may not fully align with individual company positions.</a:t>
            </a:r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3848366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August 25,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386</TotalTime>
  <Words>323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ETRTO proposal stage 2 limits settings</vt:lpstr>
      <vt:lpstr>Background</vt:lpstr>
      <vt:lpstr>Présentation PowerPoint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34</cp:revision>
  <dcterms:created xsi:type="dcterms:W3CDTF">2021-11-17T09:31:58Z</dcterms:created>
  <dcterms:modified xsi:type="dcterms:W3CDTF">2025-08-25T20:21:11Z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2025-06-04T11:28:43Z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64f929b0-3c9d-4c70-aa9e-db925befef0f</vt:lpwstr>
  </property>
  <property fmtid="{D5CDD505-2E9C-101B-9397-08002B2CF9AE}" pid="8" name="MSIP_Label_09e9a456-2778-4ca9-be06-1190b1e1118a_ContentBits">
    <vt:lpwstr>0</vt:lpwstr>
  </property>
  <property fmtid="{D5CDD505-2E9C-101B-9397-08002B2CF9AE}" pid="9" name="MSIP_Label_09e9a456-2778-4ca9-be06-1190b1e1118a_Tag">
    <vt:lpwstr>10, 3, 0, 1</vt:lpwstr>
  </property>
</Properties>
</file>