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5" r:id="rId5"/>
  </p:sldMasterIdLst>
  <p:notesMasterIdLst>
    <p:notesMasterId r:id="rId9"/>
  </p:notesMasterIdLst>
  <p:handoutMasterIdLst>
    <p:handoutMasterId r:id="rId10"/>
  </p:handoutMasterIdLst>
  <p:sldIdLst>
    <p:sldId id="256" r:id="rId6"/>
    <p:sldId id="259" r:id="rId7"/>
    <p:sldId id="258" r:id="rId8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4652AF8-F172-F70D-0FCE-7F2E388FC644}" name="Jerome Barrand" initials="JB" userId="S::jerome.barrand@michelin.com::85302edd-c94a-4460-b5ba-9b4cfec9593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D4A048-06F6-456B-AC9C-D0691CB25F3F}" v="5" dt="2025-08-20T15:18:41.2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16" autoAdjust="0"/>
  </p:normalViewPr>
  <p:slideViewPr>
    <p:cSldViewPr snapToGrid="0">
      <p:cViewPr varScale="1">
        <p:scale>
          <a:sx n="101" d="100"/>
          <a:sy n="101" d="100"/>
        </p:scale>
        <p:origin x="9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322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gs" Target="tags/tag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5DC11D-5762-4102-A088-3B15A4C59C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AFC246-4C4E-4EB6-AFEA-8C2DA4F4FF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07AF7-D8C9-483B-BE98-565A7D862BDA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5D930-BB99-4828-9494-34A98A2270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CF785-F6BA-480A-A198-169D77D625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BBEBE-BECD-4634-A76D-F063B23DD24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6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41AD2-D453-40F1-9247-A8DD61448133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3D99B-8DC3-4891-9707-3320E2A84D8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79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RTO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A5212-AC13-46FC-8E04-5F42545822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31937"/>
            <a:ext cx="9144000" cy="1778027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342736-8A29-45B3-82E6-A52068F35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94422"/>
            <a:ext cx="9144000" cy="4994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introduce the S/C, WG or TF related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E822D69-580D-4040-808C-CD609E39AE9B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008C81-6841-4671-8074-1DD7F2F5CEE1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2"/>
            <a:ext cx="0" cy="6219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374B9AB1-6E38-E3FA-8F27-896FDA09A7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327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RTO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19F7E399-283F-4391-8129-349183F72073}"/>
              </a:ext>
            </a:extLst>
          </p:cNvPr>
          <p:cNvSpPr/>
          <p:nvPr userDrawn="1"/>
        </p:nvSpPr>
        <p:spPr>
          <a:xfrm rot="5400000">
            <a:off x="8427079" y="3101850"/>
            <a:ext cx="6858000" cy="65430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pic>
        <p:nvPicPr>
          <p:cNvPr id="5" name="Picture 4" descr="A map of europe with black text&#10;&#10;Description automatically generated">
            <a:extLst>
              <a:ext uri="{FF2B5EF4-FFF2-40B4-BE49-F238E27FC236}">
                <a16:creationId xmlns:a16="http://schemas.microsoft.com/office/drawing/2014/main" id="{9E70B070-A103-561B-B905-710EECA1C1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1300" y="6161784"/>
            <a:ext cx="654304" cy="654304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3541A0-6D1D-48E8-AAE7-7E4D17C6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59" y="62130"/>
            <a:ext cx="11622077" cy="5763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41DD9A-7441-9DB0-87C8-05CA51B5F4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60" y="775958"/>
            <a:ext cx="11622078" cy="5576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3591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TRTOLas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FA895-CD02-4899-9FDB-C7D9066F6A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5160" y="2447133"/>
            <a:ext cx="785876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thanks slide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C48BCEC-456F-4A34-8CA5-3B8327A0F549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-136526"/>
            <a:ext cx="0" cy="635635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0E6393-AB16-4152-98BD-FEA8EB740D96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0026DD0A-C1E7-99DC-8448-FBE5301440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444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RTO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8A4A44D-0673-41DF-9966-C187F6994304}"/>
              </a:ext>
            </a:extLst>
          </p:cNvPr>
          <p:cNvSpPr/>
          <p:nvPr userDrawn="1"/>
        </p:nvSpPr>
        <p:spPr>
          <a:xfrm>
            <a:off x="-1524" y="0"/>
            <a:ext cx="12191999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FA5212-AC13-46FC-8E04-5F42545822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31937"/>
            <a:ext cx="9144000" cy="177802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342736-8A29-45B3-82E6-A52068F35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94422"/>
            <a:ext cx="9144000" cy="499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introduce the S/C, WG or TF related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E822D69-580D-4040-808C-CD609E39AE9B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008C81-6841-4671-8074-1DD7F2F5CEE1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2"/>
            <a:ext cx="0" cy="6219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2643AFC-712B-4143-8A50-2EAD908674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Wednesday, August 20, 2025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656DD63-4220-4DB3-9F16-2F5E3C67E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The European Tyre and Rim Technical Organization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C977606-7EF4-42CF-877F-085EFD49F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BFC4B428-A592-43D9-9BE7-07BF777F4512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</a:t>
            </a:r>
          </a:p>
        </p:txBody>
      </p:sp>
      <p:pic>
        <p:nvPicPr>
          <p:cNvPr id="7" name="Picture 6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374B9AB1-6E38-E3FA-8F27-896FDA09A7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5970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RTO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1CA3A41B-2351-42EB-B9E3-456F6C3C8C21}"/>
              </a:ext>
            </a:extLst>
          </p:cNvPr>
          <p:cNvSpPr/>
          <p:nvPr userDrawn="1"/>
        </p:nvSpPr>
        <p:spPr>
          <a:xfrm>
            <a:off x="0" y="6203697"/>
            <a:ext cx="12183229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9F7E399-283F-4391-8129-349183F72073}"/>
              </a:ext>
            </a:extLst>
          </p:cNvPr>
          <p:cNvSpPr/>
          <p:nvPr userDrawn="1"/>
        </p:nvSpPr>
        <p:spPr>
          <a:xfrm rot="5400000">
            <a:off x="8427079" y="3101850"/>
            <a:ext cx="6858000" cy="65430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52377-5DEE-497F-9639-62A87421C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733474"/>
            <a:ext cx="10515600" cy="40829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441D8B-6044-4E89-AA2F-39C11F6D0E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199" y="352614"/>
            <a:ext cx="10515600" cy="8094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introduce slide title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6189BA6-A78A-458D-A1BF-A748C6605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Wednesday, August 20, 2025</a:t>
            </a:fld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A1D1347-8516-4D37-A6CB-8952EDBFE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27B7DE60-A3A8-440C-8851-A7DE74D42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5B0E025-50FF-40F8-B9E2-5C12233B0807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</a:t>
            </a:r>
          </a:p>
        </p:txBody>
      </p:sp>
      <p:pic>
        <p:nvPicPr>
          <p:cNvPr id="5" name="Picture 4" descr="A map of europe with black text&#10;&#10;Description automatically generated">
            <a:extLst>
              <a:ext uri="{FF2B5EF4-FFF2-40B4-BE49-F238E27FC236}">
                <a16:creationId xmlns:a16="http://schemas.microsoft.com/office/drawing/2014/main" id="{9E70B070-A103-561B-B905-710EECA1C1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041" y="6191525"/>
            <a:ext cx="594822" cy="594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9720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TRTOLas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0079891-027E-4253-9710-8CB8A22A8DF0}"/>
              </a:ext>
            </a:extLst>
          </p:cNvPr>
          <p:cNvSpPr/>
          <p:nvPr userDrawn="1"/>
        </p:nvSpPr>
        <p:spPr>
          <a:xfrm>
            <a:off x="2" y="-136526"/>
            <a:ext cx="12191999" cy="699452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6FA895-CD02-4899-9FDB-C7D9066F6A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5160" y="2447133"/>
            <a:ext cx="785876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thanks slide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C48BCEC-456F-4A34-8CA5-3B8327A0F549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-136526"/>
            <a:ext cx="0" cy="635635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0E6393-AB16-4152-98BD-FEA8EB740D96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788463E-D249-4DF9-BFCA-811B0DB980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Wednesday, August 20, 2025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CB942C3F-78A5-4C01-BF16-57AFE3286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05C9697-1DE4-4BA2-A69B-EE6DE60F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5AF9B7BB-7A47-494F-A220-732BE5DBACA8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</a:t>
            </a:r>
          </a:p>
        </p:txBody>
      </p:sp>
      <p:pic>
        <p:nvPicPr>
          <p:cNvPr id="9" name="Picture 8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0026DD0A-C1E7-99DC-8448-FBE5301440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906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1397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52A9233-5587-7224-AC7A-3D005385CD29}"/>
              </a:ext>
            </a:extLst>
          </p:cNvPr>
          <p:cNvSpPr/>
          <p:nvPr userDrawn="1"/>
        </p:nvSpPr>
        <p:spPr>
          <a:xfrm>
            <a:off x="-6935" y="0"/>
            <a:ext cx="12191999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BEA4E-B31A-4947-805D-96C6B60AA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160" y="775958"/>
            <a:ext cx="11622078" cy="5576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44A93-C5F7-48FE-93AC-1DEF28232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757" y="6411616"/>
            <a:ext cx="1802203" cy="2232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 May 14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03F57-D60F-41A8-9A52-CCD61D4174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20414" y="6411616"/>
            <a:ext cx="6425612" cy="2232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European Tyre &amp; Rim Technical Organisation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9DC25-E271-4B58-9561-4E6E8E6F5B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411616"/>
            <a:ext cx="2743200" cy="2232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045D9-6A50-447E-9A04-3B3C9EFFC6F0}" type="slidenum">
              <a:rPr lang="en-US" smtClean="0"/>
              <a:t>‹N°›</a:t>
            </a:fld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86782E9-0171-3FA9-9D77-CDA2654872E9}"/>
              </a:ext>
            </a:extLst>
          </p:cNvPr>
          <p:cNvSpPr txBox="1">
            <a:spLocks/>
          </p:cNvSpPr>
          <p:nvPr userDrawn="1"/>
        </p:nvSpPr>
        <p:spPr>
          <a:xfrm>
            <a:off x="914400" y="6683272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2AE2BA-183F-C676-77C5-A6CC2E0DD649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925312" y="6672580"/>
            <a:ext cx="369888" cy="12192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131562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449263" indent="-1793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627063" indent="-1778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806450" indent="-1793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984250" indent="-1778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3541A0-6D1D-48E8-AAE7-7E4D17C6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BEA4E-B31A-4947-805D-96C6B60AA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44A93-C5F7-48FE-93AC-1DEF28232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96A1E-7A29-44FA-8EF3-E01DAB2A90F2}" type="datetime2">
              <a:rPr lang="en-US" smtClean="0"/>
              <a:t>Wednesday, August 20,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03F57-D60F-41A8-9A52-CCD61D4174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9DC25-E271-4B58-9561-4E6E8E6F5B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045D9-6A50-447E-9A04-3B3C9EFFC6F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599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D48780D4-D9D9-95B8-5A92-B8C64D7400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1300" y="1731937"/>
            <a:ext cx="11128665" cy="1778027"/>
          </a:xfrm>
        </p:spPr>
        <p:txBody>
          <a:bodyPr/>
          <a:lstStyle/>
          <a:p>
            <a:r>
              <a:rPr lang="en-US" sz="4800" dirty="0"/>
              <a:t>XL tyres allowance</a:t>
            </a:r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AE9B229A-CA90-1350-36B2-3BF1598F58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4089" y="3613447"/>
            <a:ext cx="11128665" cy="1949153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Target: confirm the allowance of 0.1 for AI of XL </a:t>
            </a:r>
            <a:r>
              <a:rPr lang="en-US" dirty="0" err="1"/>
              <a:t>tyres</a:t>
            </a:r>
            <a:r>
              <a:rPr lang="en-US" dirty="0"/>
              <a:t> vs. SL tyres.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To this end, ETRTO realized tests with </a:t>
            </a:r>
            <a:r>
              <a:rPr lang="en-US" dirty="0" err="1"/>
              <a:t>WinSRTT</a:t>
            </a:r>
            <a:r>
              <a:rPr lang="en-US" dirty="0"/>
              <a:t> at IFV and </a:t>
            </a:r>
            <a:r>
              <a:rPr lang="en-US" dirty="0" err="1"/>
              <a:t>SumSRTT</a:t>
            </a:r>
            <a:r>
              <a:rPr lang="en-US" dirty="0"/>
              <a:t> at DEKRA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The same SRTT tyre models have been used in SL and XL condition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SL conditions: pressure 250 kPa, load ~1650 kg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XL conditions: pressure 290 kPa, load ~1785 kg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F3125D-CFBC-40C4-9FF0-ABDA1D226A2D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584200" y="6234113"/>
            <a:ext cx="2743200" cy="365125"/>
          </a:xfrm>
        </p:spPr>
        <p:txBody>
          <a:bodyPr/>
          <a:lstStyle/>
          <a:p>
            <a:r>
              <a:rPr lang="fr-FR" dirty="0"/>
              <a:t>2025 August 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65715-0852-4EBC-99A8-542DE3FFF71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784600" y="6234115"/>
            <a:ext cx="4114800" cy="365125"/>
          </a:xfrm>
        </p:spPr>
        <p:txBody>
          <a:bodyPr/>
          <a:lstStyle/>
          <a:p>
            <a:r>
              <a:rPr lang="en-001" dirty="0">
                <a:solidFill>
                  <a:schemeClr val="bg1"/>
                </a:solidFill>
              </a:rPr>
              <a:t>European Tyre &amp; Rim Technical Organisation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2D440-BEBF-4CA7-AD1F-F7C0A6F0301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356600" y="6234115"/>
            <a:ext cx="2743200" cy="365125"/>
          </a:xfrm>
        </p:spPr>
        <p:txBody>
          <a:bodyPr/>
          <a:lstStyle/>
          <a:p>
            <a:fld id="{74F045D9-6A50-447E-9A04-3B3C9EFFC6F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0215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FC72788E-643B-DF0C-2875-B895F8C6E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199" y="66889"/>
            <a:ext cx="10515600" cy="809411"/>
          </a:xfrm>
        </p:spPr>
        <p:txBody>
          <a:bodyPr>
            <a:noAutofit/>
          </a:bodyPr>
          <a:lstStyle/>
          <a:p>
            <a:r>
              <a:rPr lang="en-US" sz="3200" dirty="0"/>
              <a:t>ETRTO test results illustrating XL vs SL </a:t>
            </a:r>
            <a:r>
              <a:rPr lang="en-US" sz="3200" dirty="0" err="1"/>
              <a:t>tyres</a:t>
            </a:r>
            <a:r>
              <a:rPr lang="en-US" sz="3200" dirty="0"/>
              <a:t> abrasion index</a:t>
            </a:r>
            <a:endParaRPr lang="fr-BE" sz="32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6155062-7FAF-4AEB-B08D-EFD97A7A4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20250611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B36E80C-EC5C-97BD-724D-7EE785B3F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European Tyre and Rim Technical Organization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713CA7-9796-73AC-142E-1FD34E300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F045D9-6A50-447E-9A04-3B3C9EFFC6F0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1CF3FC6C-2537-7DA4-799E-3657E5D0FD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00" y="876300"/>
            <a:ext cx="11188701" cy="5357877"/>
          </a:xfrm>
        </p:spPr>
        <p:txBody>
          <a:bodyPr>
            <a:normAutofit fontScale="70000" lnSpcReduction="20000"/>
          </a:bodyPr>
          <a:lstStyle/>
          <a:p>
            <a:r>
              <a:rPr lang="en-US" sz="1900" dirty="0"/>
              <a:t>Test performed: compare same physical tyres (</a:t>
            </a:r>
            <a:r>
              <a:rPr lang="en-US" sz="1900" dirty="0" err="1"/>
              <a:t>WinSRTT</a:t>
            </a:r>
            <a:r>
              <a:rPr lang="en-US" sz="1900" dirty="0"/>
              <a:t>  and </a:t>
            </a:r>
            <a:r>
              <a:rPr lang="en-US" sz="1900" dirty="0" err="1"/>
              <a:t>SumSRTT</a:t>
            </a:r>
            <a:r>
              <a:rPr lang="en-US" sz="1900" dirty="0"/>
              <a:t>) @ </a:t>
            </a:r>
          </a:p>
          <a:p>
            <a:pPr lvl="1"/>
            <a:r>
              <a:rPr lang="en-US" sz="1900" dirty="0" err="1"/>
              <a:t>SumSRTT</a:t>
            </a:r>
            <a:r>
              <a:rPr lang="en-US" sz="1900" dirty="0"/>
              <a:t> test</a:t>
            </a:r>
          </a:p>
          <a:p>
            <a:pPr lvl="2"/>
            <a:r>
              <a:rPr lang="en-US" sz="1900" dirty="0"/>
              <a:t>SL: 250 kPa and ~ 1650 kg</a:t>
            </a:r>
          </a:p>
          <a:p>
            <a:pPr lvl="2"/>
            <a:r>
              <a:rPr lang="en-US" sz="1900" dirty="0"/>
              <a:t>XL: 290 kPa and ~ 1785 kg</a:t>
            </a:r>
          </a:p>
          <a:p>
            <a:pPr lvl="1"/>
            <a:r>
              <a:rPr lang="en-US" sz="1900" dirty="0" err="1"/>
              <a:t>WinSRTT</a:t>
            </a:r>
            <a:r>
              <a:rPr lang="en-US" sz="1900" dirty="0"/>
              <a:t> test</a:t>
            </a:r>
          </a:p>
          <a:p>
            <a:pPr lvl="2"/>
            <a:r>
              <a:rPr lang="en-US" sz="1900" dirty="0"/>
              <a:t>SL: 250 kPa and ~ 1650 kg</a:t>
            </a:r>
          </a:p>
          <a:p>
            <a:pPr lvl="2"/>
            <a:r>
              <a:rPr lang="en-US" sz="1900" dirty="0"/>
              <a:t>XL: 290 kPa and ~ 1785 kg</a:t>
            </a:r>
          </a:p>
          <a:p>
            <a:pPr lvl="1"/>
            <a:r>
              <a:rPr lang="en-US" sz="1900" dirty="0"/>
              <a:t>Detailed tests parameters: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sz="2800" dirty="0"/>
              <a:t>Conclusion: both </a:t>
            </a:r>
            <a:r>
              <a:rPr lang="en-US" sz="2800" dirty="0" err="1"/>
              <a:t>tyre</a:t>
            </a:r>
            <a:r>
              <a:rPr lang="en-US" sz="2800" dirty="0"/>
              <a:t> models (XL) have demonstrated a difference of about -0.1 for their abrasion rate index when tested in SL conditions</a:t>
            </a:r>
          </a:p>
          <a:p>
            <a:r>
              <a:rPr lang="en-US" sz="2800" b="1" dirty="0"/>
              <a:t>Maintaining an allowance of 0.1 over time for abrasion index for XL </a:t>
            </a:r>
            <a:r>
              <a:rPr lang="en-US" sz="2800" b="1" dirty="0" err="1"/>
              <a:t>tyres</a:t>
            </a:r>
            <a:r>
              <a:rPr lang="en-US" sz="2800" b="1"/>
              <a:t> is essential to preserve consistency with validated test conditions.</a:t>
            </a:r>
            <a:endParaRPr lang="en-US" sz="2800" b="1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0320F44-AFEA-4264-1EE0-3E368D533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160" y="2516461"/>
            <a:ext cx="3674062" cy="78776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B31E6CC5-11F3-9EAE-FD9F-44772886F4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6828" y="1162025"/>
            <a:ext cx="6239554" cy="387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9085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2163F-548B-42DC-A8CE-5A9F28E6D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 for your attention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7D15E6-7E32-4891-AE59-B5AA6A1CC166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584199" y="6234177"/>
            <a:ext cx="2743200" cy="365125"/>
          </a:xfrm>
        </p:spPr>
        <p:txBody>
          <a:bodyPr/>
          <a:lstStyle/>
          <a:p>
            <a:r>
              <a:rPr lang="fr-FR" dirty="0"/>
              <a:t>2025 August 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D22C9E-D264-4A72-8DBF-239414ACFC4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784599" y="6234177"/>
            <a:ext cx="4114800" cy="365125"/>
          </a:xfrm>
        </p:spPr>
        <p:txBody>
          <a:bodyPr/>
          <a:lstStyle/>
          <a:p>
            <a:r>
              <a:rPr lang="en-001" dirty="0"/>
              <a:t>European Tyre &amp; Rim Technical Organisation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72B258-391A-4D16-AEDA-38646B1EF9E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356599" y="6234177"/>
            <a:ext cx="2743200" cy="365125"/>
          </a:xfrm>
        </p:spPr>
        <p:txBody>
          <a:bodyPr/>
          <a:lstStyle/>
          <a:p>
            <a:fld id="{74F045D9-6A50-447E-9A04-3B3C9EFFC6F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6728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MPOWERCHARTSPROPERTIES_B_0" val="AAAAAAH//////////wEAAAAAAAAAAAAAACoqIFRoaXMgaXMgYSBMaXRlREIgZmlsZSAqKgcEAP////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//////////AQAAAAAAAAAAAAAAEQAAAFByb3BlcnR5RG9jdW1lbnRzAgAAAAAAAAAFAAAACQAAAF9pZD0kLl9pZAEDAAAAAAADAAAAAQADAAAAIwAAAENvbWJpSW5kZXg9JC5OYW1lICsgJ18nICsgJC5WZXJzaW9uAQQAAAAAAAQAAAABAAQAAAA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YBAQEBAQEBAQEBAQEBAQIAAAAAAAAAAwAAAAMAAAAA/////wQASwwAAAAAAAAAAAAAIAD///////////////8AAAD///////////////8DAAAAAwD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8BACAA////////////////AAAO////////AwAAAAI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gABAP///////wQAAAACABAAC5h9rcxIEDdMir0teMNUmF8FAAAAAAADAAAAAwADAAAAAQADAAEA////////BAAAAAMAEAALisRzoQIttUiARnEF4PGV1AUAAAABAAMAAAAAAAMAAAAC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////8EAOQLAAAAAAAAAAAAACAB////////////////AAAA////////////////BAAAAAMA////////BAAAAAMA////////BAAAAAMA////////BAAAAAMA////////BAAAAAMA////////BAAAAAM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QAgAf///////////////wAADv///////wQAAAACAP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wIAAgEDAAAAAgD///////8aAAZMaW5rZWRTaGFwZXNEYXRhUHJvcGVydHlfMAUAAAAAAAQAAAADAAQAAAABAAQAAAADAP///////wMABgEDAAAAAwD///////8lAAZMaW5rZWRTaGFwZVByZXNlbnRhdGlvblNldHRpbmdzRGF0YV8wBQAAAAEABAAAAAAABAAAAAIABAAAAAAABAAAAAIABAAAAAAA////////BAAAAAAA////////BAAAAAAA////////BAAAAAAA////////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/////AgC3DgAAAAAAAAAAAAD/////gwCDAAAABV9pZAAQAAAABJh9rcxIEDdMir0teMNUmF8DRGF0YQAbAAAABExpbmtlZFNoYXBlRGF0YQAFAAAAAAACTmFtZQAZAAAATGlua2VkU2hhcGVzRGF0YVByb3BlcnR5ABBWZXJzaW9uAAAAAAAJTGFzdFdyaXRlAFkNcgKQAQAAAAEA/////50AnQAAAAVfaWQAEAAAAASKxHOhAi21SIBGcQXg8ZXUA0RhdGEAKgAAAAhQcmVzZW50YXRpb25TY2FubmVkRm9yTGlua2VkU2hhcGVzAAEAAk5hbWUAJAAAAExpbmtlZFNoYXBlUHJlc2VudGF0aW9uU2V0dGluZ3NEYXRhABBWZXJzaW9uAAAAAAAJTGFzdFdyaXRlAHoNcgKQA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/>
  <p:tag name="EMPOWERCHARTSPROPERTIES_SLOT" val="B"/>
  <p:tag name="EMPOWERCHARTSPROPERTIES_B_LENGTH" val="24576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309-ETRTO-TEMPLATE (2).pptx" id="{A12E2A12-50AE-4F35-85F2-4EC5093C29C7}" vid="{45F85C68-491B-41EB-A1D2-3E27DB86E95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d7ef93e-177d-4164-9333-a20586dbba11">
      <UserInfo>
        <DisplayName>Jean-Dominique Perrot</DisplayName>
        <AccountId>3</AccountId>
        <AccountType/>
      </UserInfo>
      <UserInfo>
        <DisplayName>Frederic Biesse</DisplayName>
        <AccountId>15</AccountId>
        <AccountType/>
      </UserInfo>
      <UserInfo>
        <DisplayName>Mike Knauff</DisplayName>
        <AccountId>33</AccountId>
        <AccountType/>
      </UserInfo>
      <UserInfo>
        <DisplayName>Lingjie CAI （蔡凌杰）</DisplayName>
        <AccountId>47</AccountId>
        <AccountType/>
      </UserInfo>
    </SharedWithUsers>
    <lcf76f155ced4ddcb4097134ff3c332f xmlns="1debcf2b-dc41-4736-8d2d-f17ee7a56309">
      <Terms xmlns="http://schemas.microsoft.com/office/infopath/2007/PartnerControls"/>
    </lcf76f155ced4ddcb4097134ff3c332f>
    <TaxCatchAll xmlns="dd7ef93e-177d-4164-9333-a20586dbba1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0134C19A675E43987FF47511815F07" ma:contentTypeVersion="17" ma:contentTypeDescription="Create a new document." ma:contentTypeScope="" ma:versionID="f658f97a3abe72767109de93360f45d1">
  <xsd:schema xmlns:xsd="http://www.w3.org/2001/XMLSchema" xmlns:xs="http://www.w3.org/2001/XMLSchema" xmlns:p="http://schemas.microsoft.com/office/2006/metadata/properties" xmlns:ns2="1debcf2b-dc41-4736-8d2d-f17ee7a56309" xmlns:ns3="dd7ef93e-177d-4164-9333-a20586dbba11" targetNamespace="http://schemas.microsoft.com/office/2006/metadata/properties" ma:root="true" ma:fieldsID="d3d26ef4657972c3bf61cd3dee70e4ad" ns2:_="" ns3:_="">
    <xsd:import namespace="1debcf2b-dc41-4736-8d2d-f17ee7a56309"/>
    <xsd:import namespace="dd7ef93e-177d-4164-9333-a20586dbba1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ebcf2b-dc41-4736-8d2d-f17ee7a563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baec4aeb-d159-410d-8e29-7b8081bc29f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7ef93e-177d-4164-9333-a20586dbba1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e648b1c1-771c-4a53-86f4-08cfbdf36d47}" ma:internalName="TaxCatchAll" ma:showField="CatchAllData" ma:web="dd7ef93e-177d-4164-9333-a20586dbba1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38FE831-2E5C-4512-88CF-073865AA7A1E}">
  <ds:schemaRefs>
    <ds:schemaRef ds:uri="http://purl.org/dc/terms/"/>
    <ds:schemaRef ds:uri="130f1e07-74d4-48fd-86e3-5bde1f915edc"/>
    <ds:schemaRef ds:uri="http://schemas.microsoft.com/office/2006/documentManagement/types"/>
    <ds:schemaRef ds:uri="http://schemas.microsoft.com/office/infopath/2007/PartnerControls"/>
    <ds:schemaRef ds:uri="34e4807d-1a1a-4013-a0a4-1f28f64ffb66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  <ds:schemaRef ds:uri="dd7ef93e-177d-4164-9333-a20586dbba11"/>
    <ds:schemaRef ds:uri="1debcf2b-dc41-4736-8d2d-f17ee7a56309"/>
  </ds:schemaRefs>
</ds:datastoreItem>
</file>

<file path=customXml/itemProps2.xml><?xml version="1.0" encoding="utf-8"?>
<ds:datastoreItem xmlns:ds="http://schemas.openxmlformats.org/officeDocument/2006/customXml" ds:itemID="{F668B07A-1E25-43ED-87C9-C904CDC46D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ebcf2b-dc41-4736-8d2d-f17ee7a56309"/>
    <ds:schemaRef ds:uri="dd7ef93e-177d-4164-9333-a20586dbba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1DD931A-40DA-4903-84BE-0E4185DB4194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6006a9c5-d130-408c-bc8e-3b5ecdb17aa0}" enabled="1" method="Standard" siteId="{8d4b558f-7b2e-40ba-ad1f-e04d79e6265a}" contentBits="2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202309-ETRTO-TEMPLATE JDP ABRASION</Template>
  <TotalTime>3515</TotalTime>
  <Words>215</Words>
  <Application>Microsoft Office PowerPoint</Application>
  <PresentationFormat>Grand écran</PresentationFormat>
  <Paragraphs>39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Office Theme</vt:lpstr>
      <vt:lpstr>XL tyres allowance</vt:lpstr>
      <vt:lpstr>ETRTO test results illustrating XL vs SL tyres abrasion index</vt:lpstr>
      <vt:lpstr>Thanks for your attention</vt:lpstr>
    </vt:vector>
  </TitlesOfParts>
  <Company>Michelin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Haoda drum/TC19</dc:title>
  <dc:creator>Jean-Dominique Perrot</dc:creator>
  <cp:lastModifiedBy>Nicolas De Mahieu</cp:lastModifiedBy>
  <cp:revision>18</cp:revision>
  <dcterms:created xsi:type="dcterms:W3CDTF">2024-04-03T12:42:48Z</dcterms:created>
  <dcterms:modified xsi:type="dcterms:W3CDTF">2025-08-20T16:14:40Z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9e9a456-2778-4ca9-be06-1190b1e1118a_Enabled">
    <vt:lpwstr>true</vt:lpwstr>
  </property>
  <property fmtid="{D5CDD505-2E9C-101B-9397-08002B2CF9AE}" pid="3" name="MSIP_Label_09e9a456-2778-4ca9-be06-1190b1e1118a_SetDate">
    <vt:lpwstr>2024-04-03T12:39:20Z</vt:lpwstr>
  </property>
  <property fmtid="{D5CDD505-2E9C-101B-9397-08002B2CF9AE}" pid="4" name="MSIP_Label_09e9a456-2778-4ca9-be06-1190b1e1118a_Method">
    <vt:lpwstr>Standard</vt:lpwstr>
  </property>
  <property fmtid="{D5CDD505-2E9C-101B-9397-08002B2CF9AE}" pid="5" name="MSIP_Label_09e9a456-2778-4ca9-be06-1190b1e1118a_Name">
    <vt:lpwstr>D3</vt:lpwstr>
  </property>
  <property fmtid="{D5CDD505-2E9C-101B-9397-08002B2CF9AE}" pid="6" name="MSIP_Label_09e9a456-2778-4ca9-be06-1190b1e1118a_SiteId">
    <vt:lpwstr>658ba197-6c73-4fea-91bd-1c7d8de6bf2c</vt:lpwstr>
  </property>
  <property fmtid="{D5CDD505-2E9C-101B-9397-08002B2CF9AE}" pid="7" name="MSIP_Label_09e9a456-2778-4ca9-be06-1190b1e1118a_ActionId">
    <vt:lpwstr>0eb249b7-0cfe-4d6f-8b92-e6e8a857ffc6</vt:lpwstr>
  </property>
  <property fmtid="{D5CDD505-2E9C-101B-9397-08002B2CF9AE}" pid="8" name="MSIP_Label_09e9a456-2778-4ca9-be06-1190b1e1118a_ContentBits">
    <vt:lpwstr>0</vt:lpwstr>
  </property>
  <property fmtid="{D5CDD505-2E9C-101B-9397-08002B2CF9AE}" pid="9" name="MediaServiceImageTags">
    <vt:lpwstr/>
  </property>
  <property fmtid="{D5CDD505-2E9C-101B-9397-08002B2CF9AE}" pid="10" name="Order">
    <vt:r8>15400</vt:r8>
  </property>
  <property fmtid="{D5CDD505-2E9C-101B-9397-08002B2CF9AE}" pid="11" name="xd_Signature">
    <vt:bool>false</vt:bool>
  </property>
  <property fmtid="{D5CDD505-2E9C-101B-9397-08002B2CF9AE}" pid="12" name="SharedWithUsers">
    <vt:lpwstr>3;#Jean-Dominique Perrot;#15;#Frederic Biesse;#33;#Mike Knauff;#47;#Lingjie CAI （蔡凌杰）</vt:lpwstr>
  </property>
  <property fmtid="{D5CDD505-2E9C-101B-9397-08002B2CF9AE}" pid="13" name="xd_ProgID">
    <vt:lpwstr/>
  </property>
  <property fmtid="{D5CDD505-2E9C-101B-9397-08002B2CF9AE}" pid="14" name="ComplianceAssetId">
    <vt:lpwstr/>
  </property>
  <property fmtid="{D5CDD505-2E9C-101B-9397-08002B2CF9AE}" pid="15" name="TemplateUrl">
    <vt:lpwstr/>
  </property>
  <property fmtid="{D5CDD505-2E9C-101B-9397-08002B2CF9AE}" pid="16" name="_ExtendedDescription">
    <vt:lpwstr/>
  </property>
  <property fmtid="{D5CDD505-2E9C-101B-9397-08002B2CF9AE}" pid="17" name="TriggerFlowInfo">
    <vt:lpwstr/>
  </property>
  <property fmtid="{D5CDD505-2E9C-101B-9397-08002B2CF9AE}" pid="18" name="ClassificationContentMarkingFooterLocations">
    <vt:lpwstr>Thème Office:9</vt:lpwstr>
  </property>
  <property fmtid="{D5CDD505-2E9C-101B-9397-08002B2CF9AE}" pid="19" name="ClassificationContentMarkingFooterText">
    <vt:lpwstr>Internal</vt:lpwstr>
  </property>
  <property fmtid="{D5CDD505-2E9C-101B-9397-08002B2CF9AE}" pid="20" name="ContentTypeId">
    <vt:lpwstr>0x010100270134C19A675E43987FF47511815F07</vt:lpwstr>
  </property>
</Properties>
</file>