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73" r:id="rId1"/>
  </p:sldMasterIdLst>
  <p:notesMasterIdLst>
    <p:notesMasterId r:id="rId7"/>
  </p:notesMasterIdLst>
  <p:handoutMasterIdLst>
    <p:handoutMasterId r:id="rId8"/>
  </p:handoutMasterIdLst>
  <p:sldIdLst>
    <p:sldId id="2147378770" r:id="rId2"/>
    <p:sldId id="367" r:id="rId3"/>
    <p:sldId id="368" r:id="rId4"/>
    <p:sldId id="369" r:id="rId5"/>
    <p:sldId id="2147378771" r:id="rId6"/>
  </p:sldIdLst>
  <p:sldSz cx="9906000" cy="6858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4">
          <p15:clr>
            <a:srgbClr val="A4A3A4"/>
          </p15:clr>
        </p15:guide>
        <p15:guide id="2" pos="12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4087C8"/>
    <a:srgbClr val="488CCA"/>
    <a:srgbClr val="FFBE3C"/>
    <a:srgbClr val="FF5A00"/>
    <a:srgbClr val="0098D0"/>
    <a:srgbClr val="9EF959"/>
    <a:srgbClr val="009670"/>
    <a:srgbClr val="B2B2B2"/>
    <a:srgbClr val="99D6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0A5773-CDD9-46BE-908B-81B83EAA8E30}" v="1" dt="2025-11-06T04:10:48.8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rgbClr val="00000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41" autoAdjust="0"/>
    <p:restoredTop sz="95434" autoAdjust="0"/>
  </p:normalViewPr>
  <p:slideViewPr>
    <p:cSldViewPr>
      <p:cViewPr varScale="1">
        <p:scale>
          <a:sx n="104" d="100"/>
          <a:sy n="104" d="100"/>
        </p:scale>
        <p:origin x="955" y="82"/>
      </p:cViewPr>
      <p:guideLst>
        <p:guide orient="horz" pos="414"/>
        <p:guide pos="126"/>
      </p:guideLst>
    </p:cSldViewPr>
  </p:slideViewPr>
  <p:outlineViewPr>
    <p:cViewPr>
      <p:scale>
        <a:sx n="33" d="100"/>
        <a:sy n="33" d="100"/>
      </p:scale>
      <p:origin x="0" y="76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90" d="100"/>
          <a:sy n="90" d="100"/>
        </p:scale>
        <p:origin x="-2070" y="-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.Oshita" userId="f2027ade-437b-427f-a39e-43bc3b25b79b" providerId="ADAL" clId="{0807BE2E-3ED0-4F11-B079-905629E09166}"/>
    <pc:docChg chg="custSel modSld">
      <pc:chgData name="R.Oshita" userId="f2027ade-437b-427f-a39e-43bc3b25b79b" providerId="ADAL" clId="{0807BE2E-3ED0-4F11-B079-905629E09166}" dt="2025-11-06T04:12:09.267" v="44" actId="113"/>
      <pc:docMkLst>
        <pc:docMk/>
      </pc:docMkLst>
      <pc:sldChg chg="addSp modSp mod">
        <pc:chgData name="R.Oshita" userId="f2027ade-437b-427f-a39e-43bc3b25b79b" providerId="ADAL" clId="{0807BE2E-3ED0-4F11-B079-905629E09166}" dt="2025-11-06T04:12:09.267" v="44" actId="113"/>
        <pc:sldMkLst>
          <pc:docMk/>
          <pc:sldMk cId="3612320583" sldId="2147378770"/>
        </pc:sldMkLst>
        <pc:spChg chg="add mod">
          <ac:chgData name="R.Oshita" userId="f2027ade-437b-427f-a39e-43bc3b25b79b" providerId="ADAL" clId="{0807BE2E-3ED0-4F11-B079-905629E09166}" dt="2025-11-06T04:11:52.744" v="42" actId="2711"/>
          <ac:spMkLst>
            <pc:docMk/>
            <pc:sldMk cId="3612320583" sldId="2147378770"/>
            <ac:spMk id="4" creationId="{974A8EFD-5CE2-8C9A-6350-75C2AA9195E5}"/>
          </ac:spMkLst>
        </pc:spChg>
        <pc:spChg chg="mod">
          <ac:chgData name="R.Oshita" userId="f2027ade-437b-427f-a39e-43bc3b25b79b" providerId="ADAL" clId="{0807BE2E-3ED0-4F11-B079-905629E09166}" dt="2025-11-06T04:12:09.267" v="44" actId="113"/>
          <ac:spMkLst>
            <pc:docMk/>
            <pc:sldMk cId="3612320583" sldId="2147378770"/>
            <ac:spMk id="5" creationId="{AD6A1BEB-E225-D75B-0A1E-9F87982B4C5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5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306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ja-JP" altLang="en-US" sz="1400" dirty="0">
                <a:latin typeface="ＭＳ Ｐゴシック" pitchFamily="50" charset="-128"/>
                <a:ea typeface="ＭＳ Ｐゴシック" pitchFamily="50" charset="-128"/>
              </a:rPr>
              <a:t>機密性○</a:t>
            </a:r>
          </a:p>
        </p:txBody>
      </p:sp>
      <p:sp>
        <p:nvSpPr>
          <p:cNvPr id="1307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308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C1D9C-4153-45A3-ABA8-5AC906D324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10879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8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299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400"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r>
              <a:rPr lang="ja-JP" altLang="en-US" dirty="0"/>
              <a:t>機密性○</a:t>
            </a:r>
            <a:endParaRPr lang="en-US" altLang="ja-JP" dirty="0"/>
          </a:p>
        </p:txBody>
      </p:sp>
      <p:sp>
        <p:nvSpPr>
          <p:cNvPr id="1300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1301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302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303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5E722-DCEB-4B9B-850A-0990A504E4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26932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22E2BC-6135-0481-9A10-E46EB6A368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037E6DB-8B40-6484-C9DE-1C25CEB976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1F8A353-11DF-C313-6E64-79143ADE0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1E00-7878-45A7-B095-39C85AF2282A}" type="datetimeFigureOut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ACF283-BA8F-32DB-885B-5A81BA390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4BE11D-8A25-BC29-4F23-DCA512D73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B8FDE-6655-4CBC-8C21-46CAB7497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171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AAFB9B-F7AD-8248-A34B-A5ACE153E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F8C8525-E151-1F98-3F7E-FC4CE0501D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970A88-90F8-5924-6BDD-BF9EA7EA5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1E00-7878-45A7-B095-39C85AF2282A}" type="datetimeFigureOut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9E686F-6660-2EBD-43E0-B096B2A65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6ED552F-51CA-45EF-BC05-52EE88EBC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B8FDE-6655-4CBC-8C21-46CAB7497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3643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80AF006-F11B-4942-24F5-51D6E0396A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9775" y="365125"/>
            <a:ext cx="2135188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03F48A7-88F9-BF78-0A72-821C3E854D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6337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945B88-4265-B488-B288-1C96489D5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1E00-7878-45A7-B095-39C85AF2282A}" type="datetimeFigureOut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33A6A6-5B58-CE8B-F34A-8AA81FDDD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CC49545-8760-0728-4777-35B9FDB7B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B8FDE-6655-4CBC-8C21-46CAB7497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590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4952DA-5849-8792-72C7-8E2C44B10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495BD4B-53E4-44A8-C590-B6E86E2AF2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8525E1-FB1E-EDB4-8A1A-61AA6B869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1E00-7878-45A7-B095-39C85AF2282A}" type="datetimeFigureOut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FB7C7E4-FD05-2494-35CC-6B82DB838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574CFE3-E19E-A382-61D9-34FEBCDD2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B8FDE-6655-4CBC-8C21-46CAB7497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9785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87EBCE-7BF1-62E7-7E4C-3AA2047BD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FDF1189-CB7B-0730-50DF-E34D2BE52F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DBE06A-6075-97F7-DEDC-C114B85BA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1E00-7878-45A7-B095-39C85AF2282A}" type="datetimeFigureOut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26BDAE-85FD-1DBF-B7BF-423733835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A6EA01-535E-AEE4-4C88-84FEE9A80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B8FDE-6655-4CBC-8C21-46CAB7497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136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12EFA2-1681-1CF4-5119-6E451627F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CE3BF8E-F70B-E431-A90B-F1A0CA2084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EA1EFE3-3A83-52D8-FAA7-E24EF82643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8F8D75-96E3-9689-A124-8BA111D7E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1E00-7878-45A7-B095-39C85AF2282A}" type="datetimeFigureOut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3DA5FB-4305-5832-7FAB-7F910238B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AD20BE6-C97A-94E8-863F-E0357521A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B8FDE-6655-4CBC-8C21-46CAB7497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518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07EEFC-C4CD-A524-0F6F-2F6D6BE65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A28C33F-BE40-AFA3-4151-203CF58E89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27DC1F8-6B37-2965-69BE-07CCFDD3DF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79773C7-746A-69B6-FD12-B7FAA03C19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509BD0B-0734-F7B3-6F9D-7AD3CC19CD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0BFAB05-C402-93AD-BF5A-0833E1D5C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1E00-7878-45A7-B095-39C85AF2282A}" type="datetimeFigureOut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E4B7A97-6AF9-6786-4442-7674FE43D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A4CAB3A-AA7E-6E01-3678-AB39CE28C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B8FDE-6655-4CBC-8C21-46CAB7497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216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9C8C4B-8FA1-0AB6-48DD-2C4D3BFE7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ED1F83C-F5E6-FA05-E492-9CBD8E44D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1E00-7878-45A7-B095-39C85AF2282A}" type="datetimeFigureOut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FF6B5E-DDE9-36D9-04DD-2D3214F82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1EAFCAB-9675-1AAC-F70A-404DB9A61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B8FDE-6655-4CBC-8C21-46CAB7497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691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E8FBB2E-4B08-8AA0-19A7-6EEF04017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1E00-7878-45A7-B095-39C85AF2282A}" type="datetimeFigureOut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4FEFD30-3B8B-459C-C1F7-658044087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D59C3E1-22E8-9213-19CC-AFFD04C60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B8FDE-6655-4CBC-8C21-46CAB7497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205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21963C-03F0-1AC1-9878-17936CDA3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A1EF24D-325A-72EB-707A-AA84DBF206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495E9AF-E525-72E8-F2D3-D1E4F6C49F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B76B8BD-5F8B-6DB2-B75F-1C74627B4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1E00-7878-45A7-B095-39C85AF2282A}" type="datetimeFigureOut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95622AE-6AC7-A13F-B57D-99B2A8E3B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FF3471A-35CF-EB17-F42D-33F50EE67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B8FDE-6655-4CBC-8C21-46CAB7497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5105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8E0A20-0405-61FA-B981-38E7634F9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C87681C-4FAE-04E3-31CB-9DF43795D3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D31EBB-3751-2C03-C7A0-024E9CAA88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AAF0449-C4FD-259D-CF17-705CD7DE5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1E00-7878-45A7-B095-39C85AF2282A}" type="datetimeFigureOut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224EB9B-A84E-9156-A2A4-E1B7107FA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331A6E3-80F1-3708-7B8D-7CCF133C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B8FDE-6655-4CBC-8C21-46CAB7497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7513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FD8B8CC-9744-8DBA-8C03-27D924B38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FAA357-6BC5-39CF-0AD5-ACEAD85F34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36CC9-A9AB-E164-48FE-A47D9AA5FA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71E00-7878-45A7-B095-39C85AF2282A}" type="datetimeFigureOut">
              <a:rPr kumimoji="1" lang="ja-JP" altLang="en-US" smtClean="0"/>
              <a:t>2025/11/6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93014B-1675-4467-1671-7A540EAFF0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4A74B8-5AD4-7CD6-19BB-8E342CB40D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B8FDE-6655-4CBC-8C21-46CAB74978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809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A8A0A8-2F08-4425-D6C3-4F13D57503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8504" y="1484784"/>
            <a:ext cx="8928992" cy="2520280"/>
          </a:xfrm>
        </p:spPr>
        <p:txBody>
          <a:bodyPr>
            <a:normAutofit/>
          </a:bodyPr>
          <a:lstStyle/>
          <a:p>
            <a:r>
              <a:rPr lang="en-US" altLang="ja-JP" sz="4000" dirty="0">
                <a:latin typeface="Century" panose="02040604050505020304" pitchFamily="18" charset="0"/>
              </a:rPr>
              <a:t>Japan concern of </a:t>
            </a:r>
            <a:br>
              <a:rPr lang="en-US" altLang="ja-JP" sz="4000" dirty="0">
                <a:latin typeface="Century" panose="02040604050505020304" pitchFamily="18" charset="0"/>
              </a:rPr>
            </a:br>
            <a:r>
              <a:rPr lang="en-US" altLang="ja-JP" sz="4000" dirty="0">
                <a:latin typeface="Century" panose="02040604050505020304" pitchFamily="18" charset="0"/>
              </a:rPr>
              <a:t>Small Volume Manufacturers</a:t>
            </a:r>
            <a:br>
              <a:rPr lang="en-US" altLang="ja-JP" sz="4000" dirty="0">
                <a:latin typeface="Century" panose="02040604050505020304" pitchFamily="18" charset="0"/>
              </a:rPr>
            </a:br>
            <a:r>
              <a:rPr lang="en-US" altLang="ja-JP" sz="4000" dirty="0">
                <a:latin typeface="Century" panose="02040604050505020304" pitchFamily="18" charset="0"/>
              </a:rPr>
              <a:t> (SVM)</a:t>
            </a:r>
            <a:endParaRPr kumimoji="1" lang="ja-JP" altLang="en-US" sz="4000" dirty="0">
              <a:latin typeface="Century" panose="02040604050505020304" pitchFamily="18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027EAD6-9AF6-2DB7-E477-4CC07A761C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4437112"/>
            <a:ext cx="7429500" cy="1345307"/>
          </a:xfrm>
        </p:spPr>
        <p:txBody>
          <a:bodyPr/>
          <a:lstStyle/>
          <a:p>
            <a:r>
              <a:rPr lang="en-US" altLang="ja-JP" dirty="0">
                <a:latin typeface="Century" panose="02040604050505020304" pitchFamily="18" charset="0"/>
              </a:rPr>
              <a:t>IWVTA-IWG(49th)</a:t>
            </a:r>
          </a:p>
          <a:p>
            <a:r>
              <a:rPr kumimoji="1" lang="en-US" altLang="ja-JP" dirty="0">
                <a:latin typeface="Century" panose="02040604050505020304" pitchFamily="18" charset="0"/>
              </a:rPr>
              <a:t>6</a:t>
            </a:r>
            <a:r>
              <a:rPr kumimoji="1" lang="en-US" altLang="ja-JP" baseline="30000" dirty="0">
                <a:latin typeface="Century" panose="02040604050505020304" pitchFamily="18" charset="0"/>
              </a:rPr>
              <a:t>th</a:t>
            </a:r>
            <a:r>
              <a:rPr kumimoji="1" lang="en-US" altLang="ja-JP" dirty="0">
                <a:latin typeface="Century" panose="02040604050505020304" pitchFamily="18" charset="0"/>
              </a:rPr>
              <a:t> November 2025</a:t>
            </a:r>
          </a:p>
          <a:p>
            <a:r>
              <a:rPr kumimoji="1" lang="en-US" altLang="ja-JP" dirty="0">
                <a:latin typeface="Century" panose="02040604050505020304" pitchFamily="18" charset="0"/>
              </a:rPr>
              <a:t>Expert from Japan</a:t>
            </a:r>
            <a:endParaRPr kumimoji="1" lang="ja-JP" altLang="en-US" dirty="0">
              <a:latin typeface="Century" panose="020406040505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0E04BC1-6D5A-415B-E5A7-FCB675FFB55D}"/>
              </a:ext>
            </a:extLst>
          </p:cNvPr>
          <p:cNvSpPr txBox="1"/>
          <p:nvPr/>
        </p:nvSpPr>
        <p:spPr>
          <a:xfrm>
            <a:off x="1225745" y="6546149"/>
            <a:ext cx="8551209" cy="2423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975" dirty="0"/>
              <a:t>Copyright [2025/11/6] JASIC, all rights reserved. For reproduction permission and all other issues, please contact [jasic@jasic.org]. </a:t>
            </a:r>
            <a:endParaRPr lang="ja-JP" altLang="en-US" sz="975" dirty="0"/>
          </a:p>
        </p:txBody>
      </p:sp>
      <p:sp>
        <p:nvSpPr>
          <p:cNvPr id="5" name="Textfeld 12">
            <a:extLst>
              <a:ext uri="{FF2B5EF4-FFF2-40B4-BE49-F238E27FC236}">
                <a16:creationId xmlns:a16="http://schemas.microsoft.com/office/drawing/2014/main" id="{AD6A1BEB-E225-D75B-0A1E-9F87982B4C56}"/>
              </a:ext>
            </a:extLst>
          </p:cNvPr>
          <p:cNvSpPr txBox="1"/>
          <p:nvPr/>
        </p:nvSpPr>
        <p:spPr>
          <a:xfrm>
            <a:off x="6465169" y="69477"/>
            <a:ext cx="3376824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37147" rIns="37147">
            <a:spAutoFit/>
          </a:bodyPr>
          <a:lstStyle/>
          <a:p>
            <a:pPr algn="r">
              <a:defRPr sz="1600" u="sng">
                <a:solidFill>
                  <a:schemeClr val="accent3">
                    <a:lumOff val="44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300" dirty="0">
                <a:solidFill>
                  <a:srgbClr val="000000"/>
                </a:solidFill>
              </a:rPr>
              <a:t>Informal document </a:t>
            </a:r>
            <a:r>
              <a:rPr lang="en-US" altLang="ja-JP" sz="1300" dirty="0">
                <a:solidFill>
                  <a:srgbClr val="000000"/>
                </a:solidFill>
              </a:rPr>
              <a:t>IWVTA-IWG</a:t>
            </a:r>
            <a:r>
              <a:rPr sz="1300" dirty="0">
                <a:solidFill>
                  <a:srgbClr val="000000"/>
                </a:solidFill>
              </a:rPr>
              <a:t>-</a:t>
            </a:r>
            <a:r>
              <a:rPr lang="en-US" sz="1300" dirty="0">
                <a:solidFill>
                  <a:srgbClr val="000000"/>
                </a:solidFill>
              </a:rPr>
              <a:t>49</a:t>
            </a:r>
            <a:r>
              <a:rPr sz="1300" dirty="0">
                <a:solidFill>
                  <a:srgbClr val="000000"/>
                </a:solidFill>
              </a:rPr>
              <a:t>-</a:t>
            </a:r>
            <a:r>
              <a:rPr lang="en-US" sz="1300" dirty="0">
                <a:solidFill>
                  <a:srgbClr val="000000"/>
                </a:solidFill>
              </a:rPr>
              <a:t>06</a:t>
            </a:r>
            <a:endParaRPr sz="1300" dirty="0">
              <a:solidFill>
                <a:srgbClr val="000000"/>
              </a:solidFill>
            </a:endParaRPr>
          </a:p>
          <a:p>
            <a:pPr algn="r">
              <a:defRPr sz="1600">
                <a:solidFill>
                  <a:schemeClr val="accent3">
                    <a:lumOff val="44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fr-CH" sz="1300" dirty="0">
                <a:solidFill>
                  <a:srgbClr val="000000"/>
                </a:solidFill>
              </a:rPr>
              <a:t> IWVTA 49th</a:t>
            </a:r>
            <a:r>
              <a:rPr sz="1300" dirty="0">
                <a:solidFill>
                  <a:srgbClr val="000000"/>
                </a:solidFill>
              </a:rPr>
              <a:t> </a:t>
            </a:r>
            <a:r>
              <a:rPr lang="en-US" sz="1300" dirty="0">
                <a:solidFill>
                  <a:srgbClr val="000000"/>
                </a:solidFill>
              </a:rPr>
              <a:t>session</a:t>
            </a:r>
            <a:r>
              <a:rPr sz="1300" dirty="0">
                <a:solidFill>
                  <a:srgbClr val="000000"/>
                </a:solidFill>
              </a:rPr>
              <a:t>, </a:t>
            </a:r>
            <a:r>
              <a:rPr lang="fr-FR" sz="1300" dirty="0" err="1">
                <a:solidFill>
                  <a:srgbClr val="000000"/>
                </a:solidFill>
              </a:rPr>
              <a:t>November</a:t>
            </a:r>
            <a:r>
              <a:rPr lang="fr-FR" sz="1300" dirty="0">
                <a:solidFill>
                  <a:srgbClr val="000000"/>
                </a:solidFill>
              </a:rPr>
              <a:t> 6th</a:t>
            </a:r>
            <a:r>
              <a:rPr lang="fr-CH" sz="1300" dirty="0">
                <a:solidFill>
                  <a:srgbClr val="000000"/>
                </a:solidFill>
              </a:rPr>
              <a:t> </a:t>
            </a:r>
            <a:r>
              <a:rPr sz="1300" dirty="0">
                <a:solidFill>
                  <a:srgbClr val="000000"/>
                </a:solidFill>
              </a:rPr>
              <a:t>202</a:t>
            </a:r>
            <a:r>
              <a:rPr lang="fr-FR" sz="1300" dirty="0">
                <a:solidFill>
                  <a:srgbClr val="000000"/>
                </a:solidFill>
              </a:rPr>
              <a:t>5</a:t>
            </a:r>
            <a:endParaRPr sz="1300" dirty="0">
              <a:solidFill>
                <a:srgbClr val="000000"/>
              </a:solidFill>
            </a:endParaRPr>
          </a:p>
          <a:p>
            <a:pPr algn="r">
              <a:defRPr sz="1600">
                <a:solidFill>
                  <a:schemeClr val="accent3">
                    <a:lumOff val="44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1300" dirty="0">
              <a:solidFill>
                <a:srgbClr val="00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74A8EFD-5CE2-8C9A-6350-75C2AA9195E5}"/>
              </a:ext>
            </a:extLst>
          </p:cNvPr>
          <p:cNvSpPr txBox="1"/>
          <p:nvPr/>
        </p:nvSpPr>
        <p:spPr>
          <a:xfrm>
            <a:off x="272480" y="203067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Transmitted by the expert of Japan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320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4F4A4D9-D047-5C63-1522-2D9953244FEF}"/>
              </a:ext>
            </a:extLst>
          </p:cNvPr>
          <p:cNvSpPr txBox="1"/>
          <p:nvPr/>
        </p:nvSpPr>
        <p:spPr>
          <a:xfrm>
            <a:off x="419824" y="2848527"/>
            <a:ext cx="907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u="sng" dirty="0"/>
              <a:t>Concern 2. UN Regulation is not just for specific country/region,</a:t>
            </a:r>
            <a:br>
              <a:rPr kumimoji="1" lang="en-US" altLang="ja-JP" b="1" u="sng" dirty="0"/>
            </a:br>
            <a:r>
              <a:rPr kumimoji="1" lang="en-US" altLang="ja-JP" b="1" dirty="0"/>
              <a:t>	    			 </a:t>
            </a:r>
            <a:r>
              <a:rPr kumimoji="1" lang="en-US" altLang="ja-JP" b="1" u="sng" dirty="0"/>
              <a:t>but for all countries that adopt 58 agreement.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6159271-05AB-3D30-D7C0-631FC2B537AD}"/>
              </a:ext>
            </a:extLst>
          </p:cNvPr>
          <p:cNvSpPr txBox="1"/>
          <p:nvPr/>
        </p:nvSpPr>
        <p:spPr>
          <a:xfrm>
            <a:off x="669983" y="3640937"/>
            <a:ext cx="889152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dirty="0"/>
              <a:t>→　</a:t>
            </a:r>
            <a:r>
              <a:rPr kumimoji="1" lang="en-GB" altLang="ja-JP" dirty="0"/>
              <a:t>Definition (annual production volume) of “SVM” must be </a:t>
            </a:r>
            <a:r>
              <a:rPr kumimoji="1" lang="en-GB" altLang="ja-JP" dirty="0">
                <a:solidFill>
                  <a:srgbClr val="FF0000"/>
                </a:solidFill>
              </a:rPr>
              <a:t>different</a:t>
            </a:r>
            <a:r>
              <a:rPr kumimoji="1" lang="en-GB" altLang="ja-JP" dirty="0"/>
              <a:t> </a:t>
            </a:r>
          </a:p>
          <a:p>
            <a:r>
              <a:rPr lang="en-GB" altLang="ja-JP" dirty="0"/>
              <a:t>       </a:t>
            </a:r>
            <a:r>
              <a:rPr kumimoji="1" lang="en-GB" altLang="ja-JP" dirty="0"/>
              <a:t>based on </a:t>
            </a:r>
            <a:r>
              <a:rPr kumimoji="1" lang="en-GB" altLang="ja-JP" dirty="0">
                <a:solidFill>
                  <a:srgbClr val="FF0000"/>
                </a:solidFill>
              </a:rPr>
              <a:t>each market volume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/>
              <a:t>　　</a:t>
            </a:r>
            <a:endParaRPr lang="en-US" altLang="ja-JP" dirty="0"/>
          </a:p>
          <a:p>
            <a:r>
              <a:rPr lang="ja-JP" altLang="en-US" dirty="0"/>
              <a:t>→　</a:t>
            </a:r>
            <a:r>
              <a:rPr lang="en-GB" altLang="ja-JP" dirty="0"/>
              <a:t>To set the criteria based on specific country/region production volume is</a:t>
            </a:r>
            <a:br>
              <a:rPr lang="en-GB" altLang="ja-JP" dirty="0"/>
            </a:br>
            <a:r>
              <a:rPr lang="en-GB" altLang="ja-JP" dirty="0"/>
              <a:t>       </a:t>
            </a:r>
            <a:r>
              <a:rPr lang="en-GB" altLang="ja-JP" dirty="0">
                <a:solidFill>
                  <a:srgbClr val="FF0000"/>
                </a:solidFill>
              </a:rPr>
              <a:t>against the spirit of UN Regulations</a:t>
            </a:r>
            <a:r>
              <a:rPr lang="en-GB" altLang="ja-JP" dirty="0"/>
              <a:t> and it also creates the barrier for other</a:t>
            </a:r>
            <a:br>
              <a:rPr lang="en-GB" altLang="ja-JP" dirty="0"/>
            </a:br>
            <a:r>
              <a:rPr lang="en-GB" altLang="ja-JP" dirty="0"/>
              <a:t>       country/region CPs to apply then </a:t>
            </a:r>
            <a:endParaRPr lang="en-US" altLang="ja-JP" dirty="0"/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0377F48B-9DFB-501B-5CF9-8ACD0CAB1A59}"/>
              </a:ext>
            </a:extLst>
          </p:cNvPr>
          <p:cNvSpPr/>
          <p:nvPr/>
        </p:nvSpPr>
        <p:spPr>
          <a:xfrm rot="10800000">
            <a:off x="4232915" y="5492014"/>
            <a:ext cx="1440160" cy="449607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F887222-CFBB-ECB6-B4BA-E12BD8F24531}"/>
              </a:ext>
            </a:extLst>
          </p:cNvPr>
          <p:cNvSpPr txBox="1"/>
          <p:nvPr/>
        </p:nvSpPr>
        <p:spPr>
          <a:xfrm>
            <a:off x="587019" y="6186396"/>
            <a:ext cx="90574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GB" altLang="ja-JP" sz="2000" dirty="0"/>
              <a:t>IT MUST BE </a:t>
            </a:r>
            <a:r>
              <a:rPr kumimoji="1" lang="en-GB" altLang="ja-JP" sz="2000" b="1" u="sng" dirty="0">
                <a:solidFill>
                  <a:srgbClr val="FF0000"/>
                </a:solidFill>
              </a:rPr>
              <a:t>TAKEN CARE OF in each region,</a:t>
            </a:r>
            <a:r>
              <a:rPr lang="ja-JP" altLang="en-US" sz="2000" b="1" u="sng" dirty="0">
                <a:solidFill>
                  <a:srgbClr val="FF0000"/>
                </a:solidFill>
              </a:rPr>
              <a:t> </a:t>
            </a:r>
            <a:r>
              <a:rPr kumimoji="1" lang="en-GB" altLang="ja-JP" sz="2000" b="1" u="sng" dirty="0">
                <a:solidFill>
                  <a:srgbClr val="FF0000"/>
                </a:solidFill>
              </a:rPr>
              <a:t>NOT UN Regulations</a:t>
            </a:r>
            <a:endParaRPr kumimoji="1" lang="en-US" altLang="ja-JP" sz="2000" b="1" u="sng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4F4A4D9-D047-5C63-1522-2D9953244FEF}"/>
              </a:ext>
            </a:extLst>
          </p:cNvPr>
          <p:cNvSpPr txBox="1"/>
          <p:nvPr/>
        </p:nvSpPr>
        <p:spPr>
          <a:xfrm>
            <a:off x="417955" y="323840"/>
            <a:ext cx="8135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u="sng" dirty="0"/>
              <a:t>Concern 1</a:t>
            </a:r>
            <a:r>
              <a:rPr lang="en-US" altLang="ja-JP" b="1" u="sng" dirty="0"/>
              <a:t>. </a:t>
            </a:r>
            <a:r>
              <a:rPr kumimoji="1" lang="en-US" altLang="ja-JP" b="1" u="sng" dirty="0"/>
              <a:t>Unclear requirements of SVM during type approval</a:t>
            </a:r>
            <a:endParaRPr kumimoji="1" lang="ja-JP" altLang="en-US" b="1" u="sng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D68AE69-19FE-0C1C-B26B-572F06F8F0AA}"/>
              </a:ext>
            </a:extLst>
          </p:cNvPr>
          <p:cNvSpPr txBox="1"/>
          <p:nvPr/>
        </p:nvSpPr>
        <p:spPr>
          <a:xfrm>
            <a:off x="669983" y="819628"/>
            <a:ext cx="86034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altLang="ja-JP" dirty="0"/>
              <a:t>It is practically impossible for each CP to monitor and check the production volume in world-wide and/or EU.</a:t>
            </a:r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altLang="ja-JP" dirty="0"/>
              <a:t>It should be clearly required to terminate the Type Approval if the manufacture is no longer “SVM”.</a:t>
            </a:r>
            <a:endParaRPr lang="ja-JP" alt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altLang="ja-JP" dirty="0"/>
              <a:t>Definition of “</a:t>
            </a:r>
            <a:r>
              <a:rPr lang="en-US" altLang="ja-JP" dirty="0"/>
              <a:t>Group of connected manufacturers “ </a:t>
            </a:r>
            <a:r>
              <a:rPr lang="en-GB" altLang="ja-JP" dirty="0"/>
              <a:t>is ambiguous and might be used for manipulation.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53430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87EE8BF-5285-3E97-76CD-534625E7A8AA}"/>
              </a:ext>
            </a:extLst>
          </p:cNvPr>
          <p:cNvSpPr/>
          <p:nvPr/>
        </p:nvSpPr>
        <p:spPr>
          <a:xfrm>
            <a:off x="632520" y="2420889"/>
            <a:ext cx="8640960" cy="26974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1905047-F5DB-0FA2-5D33-C5C8F93F64C8}"/>
              </a:ext>
            </a:extLst>
          </p:cNvPr>
          <p:cNvSpPr txBox="1"/>
          <p:nvPr/>
        </p:nvSpPr>
        <p:spPr>
          <a:xfrm>
            <a:off x="668523" y="1403986"/>
            <a:ext cx="856895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This means that</a:t>
            </a:r>
          </a:p>
          <a:p>
            <a:r>
              <a:rPr lang="en-US" altLang="ja-JP" dirty="0"/>
              <a:t>CPs who accept Level 1C must accept the Level 1C Type Approval models which approved by other CPs who apply UNR154/168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DCA8C1F-D51D-6A3C-BBED-5D19D66888D5}"/>
              </a:ext>
            </a:extLst>
          </p:cNvPr>
          <p:cNvSpPr txBox="1"/>
          <p:nvPr/>
        </p:nvSpPr>
        <p:spPr>
          <a:xfrm>
            <a:off x="300641" y="424134"/>
            <a:ext cx="93047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b="1" u="sng" dirty="0"/>
              <a:t>Concern 3. </a:t>
            </a:r>
          </a:p>
          <a:p>
            <a:r>
              <a:rPr lang="en-US" altLang="ja-JP" b="1" u="sng" dirty="0"/>
              <a:t>Current proposed text in UNR 154/168 has </a:t>
            </a:r>
            <a:r>
              <a:rPr lang="ja-JP" altLang="en-US" b="1" u="sng" dirty="0"/>
              <a:t>no </a:t>
            </a:r>
            <a:r>
              <a:rPr lang="en-GB" altLang="ja-JP" b="1" u="sng" dirty="0"/>
              <a:t>SVM </a:t>
            </a:r>
            <a:r>
              <a:rPr lang="ja-JP" altLang="en-US" b="1" u="sng" dirty="0"/>
              <a:t>definition </a:t>
            </a:r>
            <a:r>
              <a:rPr lang="en-GB" altLang="ja-JP" b="1" u="sng" dirty="0"/>
              <a:t>(Level 1C concept)</a:t>
            </a:r>
            <a:endParaRPr lang="ja-JP" altLang="en-US" b="1" u="sng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E317A1D-C536-D3C8-1218-F9573D9F0B15}"/>
              </a:ext>
            </a:extLst>
          </p:cNvPr>
          <p:cNvSpPr txBox="1"/>
          <p:nvPr/>
        </p:nvSpPr>
        <p:spPr>
          <a:xfrm>
            <a:off x="1524774" y="5954436"/>
            <a:ext cx="70567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/>
              <a:t>UNR 154/168 with Level 1C have an extremely critical problem</a:t>
            </a:r>
          </a:p>
        </p:txBody>
      </p:sp>
      <p:sp>
        <p:nvSpPr>
          <p:cNvPr id="18" name="二等辺三角形 17">
            <a:extLst>
              <a:ext uri="{FF2B5EF4-FFF2-40B4-BE49-F238E27FC236}">
                <a16:creationId xmlns:a16="http://schemas.microsoft.com/office/drawing/2014/main" id="{DE21615C-27EC-F3D7-B887-0C5A736066DD}"/>
              </a:ext>
            </a:extLst>
          </p:cNvPr>
          <p:cNvSpPr/>
          <p:nvPr/>
        </p:nvSpPr>
        <p:spPr>
          <a:xfrm rot="10800000">
            <a:off x="4232919" y="5454014"/>
            <a:ext cx="1440160" cy="272004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四角形: 角度付き 2">
            <a:extLst>
              <a:ext uri="{FF2B5EF4-FFF2-40B4-BE49-F238E27FC236}">
                <a16:creationId xmlns:a16="http://schemas.microsoft.com/office/drawing/2014/main" id="{F927B5A3-3FD9-8E9D-B7E7-84BEA83287C8}"/>
              </a:ext>
            </a:extLst>
          </p:cNvPr>
          <p:cNvSpPr/>
          <p:nvPr/>
        </p:nvSpPr>
        <p:spPr>
          <a:xfrm>
            <a:off x="803908" y="2537506"/>
            <a:ext cx="3312358" cy="841664"/>
          </a:xfrm>
          <a:prstGeom prst="bevel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CP_A</a:t>
            </a:r>
          </a:p>
          <a:p>
            <a:pPr algn="ctr"/>
            <a:r>
              <a:rPr lang="en-GB" dirty="0"/>
              <a:t>who apply UNR154/168</a:t>
            </a:r>
          </a:p>
        </p:txBody>
      </p:sp>
      <p:sp>
        <p:nvSpPr>
          <p:cNvPr id="4" name="四角形: 角度付き 3">
            <a:extLst>
              <a:ext uri="{FF2B5EF4-FFF2-40B4-BE49-F238E27FC236}">
                <a16:creationId xmlns:a16="http://schemas.microsoft.com/office/drawing/2014/main" id="{1223B223-3432-5509-30B6-346B1975DF3E}"/>
              </a:ext>
            </a:extLst>
          </p:cNvPr>
          <p:cNvSpPr/>
          <p:nvPr/>
        </p:nvSpPr>
        <p:spPr>
          <a:xfrm>
            <a:off x="4880191" y="2548162"/>
            <a:ext cx="4320485" cy="841663"/>
          </a:xfrm>
          <a:prstGeom prst="bevel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CP_B</a:t>
            </a:r>
          </a:p>
          <a:p>
            <a:pPr algn="ctr"/>
            <a:r>
              <a:rPr lang="en-GB" dirty="0"/>
              <a:t>who accept Level 1C in UNR154/168</a:t>
            </a:r>
          </a:p>
        </p:txBody>
      </p:sp>
      <p:sp>
        <p:nvSpPr>
          <p:cNvPr id="6" name="矢印: 下 5">
            <a:extLst>
              <a:ext uri="{FF2B5EF4-FFF2-40B4-BE49-F238E27FC236}">
                <a16:creationId xmlns:a16="http://schemas.microsoft.com/office/drawing/2014/main" id="{253B26BB-0D23-4C96-8348-A7C3FA733DC2}"/>
              </a:ext>
            </a:extLst>
          </p:cNvPr>
          <p:cNvSpPr/>
          <p:nvPr/>
        </p:nvSpPr>
        <p:spPr>
          <a:xfrm>
            <a:off x="2355559" y="3429627"/>
            <a:ext cx="360040" cy="529492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3EF45DB-4A0D-E065-66A4-CAB914D4A770}"/>
              </a:ext>
            </a:extLst>
          </p:cNvPr>
          <p:cNvSpPr txBox="1"/>
          <p:nvPr/>
        </p:nvSpPr>
        <p:spPr>
          <a:xfrm>
            <a:off x="675569" y="4010330"/>
            <a:ext cx="3864036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issue Level 1C TA on model_A *</a:t>
            </a:r>
          </a:p>
          <a:p>
            <a:pPr marL="182563"/>
            <a:r>
              <a:rPr lang="en-US" altLang="ja-JP" sz="1600" dirty="0"/>
              <a:t>* : produced by Manufacture_A whose world-wide annual production volume is more than 1 million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BB36C10-56A3-A4B9-23D5-50EE15EF3DCD}"/>
              </a:ext>
            </a:extLst>
          </p:cNvPr>
          <p:cNvSpPr txBox="1"/>
          <p:nvPr/>
        </p:nvSpPr>
        <p:spPr>
          <a:xfrm>
            <a:off x="5052704" y="4003715"/>
            <a:ext cx="41764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must accept </a:t>
            </a:r>
            <a:r>
              <a:rPr lang="en-US" altLang="ja-JP" dirty="0" err="1"/>
              <a:t>model_A</a:t>
            </a:r>
            <a:r>
              <a:rPr lang="en-US" altLang="ja-JP" dirty="0"/>
              <a:t> even though the </a:t>
            </a:r>
            <a:r>
              <a:rPr lang="en-US" altLang="ja-JP" dirty="0" err="1"/>
              <a:t>model_A</a:t>
            </a:r>
            <a:r>
              <a:rPr lang="en-US" altLang="ja-JP" dirty="0"/>
              <a:t> manufacture is not SVM</a:t>
            </a:r>
            <a:endParaRPr lang="en-US" altLang="ja-JP" sz="1600" dirty="0"/>
          </a:p>
        </p:txBody>
      </p:sp>
      <p:sp>
        <p:nvSpPr>
          <p:cNvPr id="14" name="矢印: 下 13">
            <a:extLst>
              <a:ext uri="{FF2B5EF4-FFF2-40B4-BE49-F238E27FC236}">
                <a16:creationId xmlns:a16="http://schemas.microsoft.com/office/drawing/2014/main" id="{EE27A146-133C-E65B-AC95-C61BF2CF8807}"/>
              </a:ext>
            </a:extLst>
          </p:cNvPr>
          <p:cNvSpPr/>
          <p:nvPr/>
        </p:nvSpPr>
        <p:spPr>
          <a:xfrm flipV="1">
            <a:off x="6860413" y="3451845"/>
            <a:ext cx="360040" cy="527450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855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4477FED-F8BF-2C3B-98CD-53D884838B6C}"/>
              </a:ext>
            </a:extLst>
          </p:cNvPr>
          <p:cNvSpPr txBox="1"/>
          <p:nvPr/>
        </p:nvSpPr>
        <p:spPr>
          <a:xfrm>
            <a:off x="408476" y="742085"/>
            <a:ext cx="9325037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☑	</a:t>
            </a:r>
            <a:r>
              <a:rPr lang="en-US" altLang="ja-JP" dirty="0"/>
              <a:t>Regarding the definition of SVM in UNR 83, w</a:t>
            </a:r>
            <a:r>
              <a:rPr lang="en-GB" altLang="ja-JP" dirty="0" err="1"/>
              <a:t>orld</a:t>
            </a:r>
            <a:r>
              <a:rPr lang="en-GB" altLang="ja-JP" dirty="0"/>
              <a:t>-wide annual production</a:t>
            </a:r>
            <a:br>
              <a:rPr lang="en-GB" altLang="ja-JP" dirty="0"/>
            </a:br>
            <a:r>
              <a:rPr lang="en-GB" altLang="ja-JP" dirty="0"/>
              <a:t>              volume (30,000 for M</a:t>
            </a:r>
            <a:r>
              <a:rPr lang="en-GB" altLang="ja-JP" baseline="-25000" dirty="0"/>
              <a:t>1</a:t>
            </a:r>
            <a:r>
              <a:rPr lang="en-GB" altLang="ja-JP" dirty="0"/>
              <a:t> and N</a:t>
            </a:r>
            <a:r>
              <a:rPr lang="en-GB" altLang="ja-JP" baseline="-25000" dirty="0"/>
              <a:t>1</a:t>
            </a:r>
            <a:r>
              <a:rPr lang="ja-JP" altLang="en-US" dirty="0"/>
              <a:t>？</a:t>
            </a:r>
            <a:r>
              <a:rPr lang="en-GB" altLang="ja-JP" dirty="0"/>
              <a:t>) is unjustified,</a:t>
            </a:r>
            <a:r>
              <a:rPr lang="ja-JP" altLang="en-US" dirty="0"/>
              <a:t> </a:t>
            </a:r>
            <a:r>
              <a:rPr lang="en-GB" altLang="ja-JP" dirty="0"/>
              <a:t>and </a:t>
            </a:r>
            <a:r>
              <a:rPr lang="en-US" altLang="ja-JP" dirty="0"/>
              <a:t>the definition of SVM in</a:t>
            </a:r>
          </a:p>
          <a:p>
            <a:r>
              <a:rPr lang="en-US" altLang="ja-JP" dirty="0"/>
              <a:t>	UNR 83</a:t>
            </a:r>
            <a:r>
              <a:rPr lang="en-GB" altLang="ja-JP" dirty="0"/>
              <a:t> seems to be unfair since it leads the advantage for specific</a:t>
            </a:r>
          </a:p>
          <a:p>
            <a:r>
              <a:rPr lang="en-GB" altLang="ja-JP" dirty="0"/>
              <a:t>	country/region.</a:t>
            </a:r>
          </a:p>
          <a:p>
            <a:endParaRPr lang="en-US" altLang="ja-JP" dirty="0"/>
          </a:p>
          <a:p>
            <a:r>
              <a:rPr lang="ja-JP" altLang="en-US" dirty="0"/>
              <a:t>☑</a:t>
            </a:r>
            <a:r>
              <a:rPr lang="en-US" altLang="ja-JP" dirty="0"/>
              <a:t>	</a:t>
            </a:r>
            <a:r>
              <a:rPr lang="en-GB" altLang="ja-JP" dirty="0"/>
              <a:t>in the case that the exempted requirements are increased per EU needs,</a:t>
            </a:r>
            <a:br>
              <a:rPr lang="en-GB" altLang="ja-JP" dirty="0"/>
            </a:br>
            <a:r>
              <a:rPr lang="en-GB" altLang="ja-JP" dirty="0"/>
              <a:t>	new series will have less stringency, which is against the fundament function </a:t>
            </a:r>
            <a:br>
              <a:rPr lang="en-GB" altLang="ja-JP" dirty="0"/>
            </a:br>
            <a:r>
              <a:rPr lang="en-GB" altLang="ja-JP" dirty="0"/>
              <a:t>	of UN Regulation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☑	</a:t>
            </a:r>
            <a:r>
              <a:rPr lang="en-GB" altLang="ja-JP" dirty="0"/>
              <a:t>Why does SVM provision need to be implemented now ?</a:t>
            </a:r>
            <a:endParaRPr lang="ja-JP" altLang="en-US" dirty="0"/>
          </a:p>
          <a:p>
            <a:r>
              <a:rPr lang="en-GB" altLang="ja-JP" dirty="0"/>
              <a:t>              What are the problem without SVM provision up to now? </a:t>
            </a:r>
          </a:p>
          <a:p>
            <a:r>
              <a:rPr lang="ja-JP" altLang="en-US" dirty="0"/>
              <a:t>              </a:t>
            </a:r>
            <a:endParaRPr lang="en-US" altLang="ja-JP" dirty="0"/>
          </a:p>
          <a:p>
            <a:r>
              <a:rPr lang="ja-JP" altLang="en-US" dirty="0"/>
              <a:t>☑	</a:t>
            </a:r>
            <a:r>
              <a:rPr lang="en-GB" altLang="ja-JP" dirty="0"/>
              <a:t>It should be reminded that SVM provision may be expanded to other </a:t>
            </a:r>
          </a:p>
          <a:p>
            <a:r>
              <a:rPr lang="en-GB" altLang="ja-JP" dirty="0"/>
              <a:t>              area, like safety in where all vehicles MUST comply with the requirement</a:t>
            </a:r>
          </a:p>
          <a:p>
            <a:r>
              <a:rPr lang="en-GB" altLang="ja-JP" dirty="0"/>
              <a:t>              no matter production volume is 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684D66F-AEEB-3CD9-A06E-98993983B088}"/>
              </a:ext>
            </a:extLst>
          </p:cNvPr>
          <p:cNvSpPr txBox="1"/>
          <p:nvPr/>
        </p:nvSpPr>
        <p:spPr>
          <a:xfrm>
            <a:off x="164468" y="5106931"/>
            <a:ext cx="957706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Japan Position</a:t>
            </a:r>
          </a:p>
          <a:p>
            <a:pPr lvl="0"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Japan is NOT able to support not only the SVM</a:t>
            </a:r>
            <a:r>
              <a:rPr lang="en-US" altLang="ja-JP" b="1" dirty="0">
                <a:solidFill>
                  <a:srgbClr val="FF0000"/>
                </a:solidFill>
              </a:rPr>
              <a:t> provision 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but </a:t>
            </a:r>
            <a:r>
              <a:rPr lang="en-US" altLang="ja-JP" b="1" dirty="0">
                <a:solidFill>
                  <a:srgbClr val="FF0000"/>
                </a:solidFill>
                <a:latin typeface="游ゴシック" panose="020F0502020204030204"/>
                <a:ea typeface="游ゴシック" panose="020B0400000000000000" pitchFamily="50" charset="-128"/>
              </a:rPr>
              <a:t>also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Level 1C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to be </a:t>
            </a:r>
            <a:endParaRPr lang="en-US" altLang="ja-JP" dirty="0">
              <a:solidFill>
                <a:srgbClr val="FF0000"/>
              </a:solidFill>
              <a:latin typeface="游ゴシック" panose="020F0502020204030204"/>
              <a:ea typeface="游ゴシック" panose="020B0400000000000000" pitchFamily="50" charset="-128"/>
            </a:endParaRPr>
          </a:p>
          <a:p>
            <a:pPr lvl="0">
              <a:defRPr/>
            </a:pPr>
            <a:r>
              <a:rPr lang="en-US" altLang="ja-JP" dirty="0">
                <a:solidFill>
                  <a:srgbClr val="FF0000"/>
                </a:solidFill>
                <a:latin typeface="游ゴシック" panose="020F0502020204030204"/>
                <a:ea typeface="游ゴシック" panose="020B0400000000000000" pitchFamily="50" charset="-128"/>
              </a:rPr>
              <a:t>   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incorporated into UN Regulation</a:t>
            </a:r>
            <a:r>
              <a:rPr lang="en-US" altLang="ja-JP" dirty="0">
                <a:solidFill>
                  <a:srgbClr val="FF0000"/>
                </a:solidFill>
                <a:latin typeface="游ゴシック" panose="020F0502020204030204"/>
                <a:ea typeface="游ゴシック" panose="020B0400000000000000" pitchFamily="50" charset="-128"/>
              </a:rPr>
              <a:t>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considering the potential critical concerns such as</a:t>
            </a:r>
          </a:p>
          <a:p>
            <a:pPr lvl="0">
              <a:defRPr/>
            </a:pPr>
            <a:r>
              <a:rPr lang="en-US" altLang="ja-JP" dirty="0">
                <a:latin typeface="游ゴシック" panose="020F0502020204030204"/>
                <a:ea typeface="游ゴシック" panose="020B0400000000000000" pitchFamily="50" charset="-128"/>
              </a:rPr>
              <a:t>  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expansion to other area, how to set the appropriate threshold of production volume </a:t>
            </a:r>
          </a:p>
          <a:p>
            <a:pPr lvl="0">
              <a:defRPr/>
            </a:pPr>
            <a:r>
              <a:rPr lang="en-US" altLang="ja-JP" dirty="0">
                <a:latin typeface="游ゴシック" panose="020F0502020204030204"/>
                <a:ea typeface="游ゴシック" panose="020B0400000000000000" pitchFamily="50" charset="-128"/>
              </a:rPr>
              <a:t>   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and so on.</a:t>
            </a:r>
            <a:r>
              <a:rPr kumimoji="1" lang="en-GB" altLang="ja-JP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(</a:t>
            </a:r>
            <a:r>
              <a:rPr kumimoji="1" lang="en-GB" altLang="ja-JP" sz="18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SVM provision should be taken care of in each region </a:t>
            </a:r>
            <a:r>
              <a:rPr kumimoji="1" lang="en-GB" altLang="ja-JP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as it is)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A90CEC0-5E0D-72E7-B7BA-284A0286CB9A}"/>
              </a:ext>
            </a:extLst>
          </p:cNvPr>
          <p:cNvSpPr txBox="1"/>
          <p:nvPr/>
        </p:nvSpPr>
        <p:spPr>
          <a:xfrm>
            <a:off x="408476" y="271263"/>
            <a:ext cx="89289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b="1" u="sng" dirty="0"/>
              <a:t>Other Concerns</a:t>
            </a:r>
            <a:endParaRPr lang="ja-JP" altLang="en-US" b="1" u="sng" dirty="0"/>
          </a:p>
        </p:txBody>
      </p:sp>
    </p:spTree>
    <p:extLst>
      <p:ext uri="{BB962C8B-B14F-4D97-AF65-F5344CB8AC3E}">
        <p14:creationId xmlns:p14="http://schemas.microsoft.com/office/powerpoint/2010/main" val="557906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B7D8F30-D9FA-726B-F2BB-F17B03FC986E}"/>
              </a:ext>
            </a:extLst>
          </p:cNvPr>
          <p:cNvSpPr txBox="1">
            <a:spLocks noChangeAspect="1"/>
          </p:cNvSpPr>
          <p:nvPr/>
        </p:nvSpPr>
        <p:spPr>
          <a:xfrm>
            <a:off x="632520" y="908720"/>
            <a:ext cx="900100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ja-JP" sz="2400" b="1" i="1" dirty="0">
                <a:solidFill>
                  <a:srgbClr val="163E64"/>
                </a:solidFill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Note to the UNECE Secretariat:</a:t>
            </a:r>
            <a:endParaRPr lang="ja-JP" altLang="ja-JP" sz="2400" dirty="0">
              <a:effectLst/>
              <a:latin typeface="Aptos" panose="020B0004020202020204" pitchFamily="34" charset="0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pPr>
              <a:buNone/>
            </a:pPr>
            <a:r>
              <a:rPr lang="en-US" altLang="ja-JP" sz="2400" b="1" i="1" dirty="0">
                <a:solidFill>
                  <a:srgbClr val="163E64"/>
                </a:solidFill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 </a:t>
            </a:r>
            <a:endParaRPr lang="ja-JP" altLang="ja-JP" sz="2400" dirty="0">
              <a:effectLst/>
              <a:latin typeface="Aptos" panose="020B0004020202020204" pitchFamily="34" charset="0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pPr>
              <a:buNone/>
            </a:pPr>
            <a:r>
              <a:rPr lang="en-US" altLang="ja-JP" sz="2400" b="1" i="1" dirty="0">
                <a:solidFill>
                  <a:srgbClr val="163E64"/>
                </a:solidFill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The author and the speaker of this presentation confirm that they have authorization to use all content including photos and visual elements. </a:t>
            </a:r>
            <a:endParaRPr lang="ja-JP" altLang="ja-JP" sz="2400" dirty="0">
              <a:effectLst/>
              <a:latin typeface="Aptos" panose="020B0004020202020204" pitchFamily="34" charset="0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pPr>
              <a:buNone/>
            </a:pPr>
            <a:r>
              <a:rPr lang="en-US" altLang="ja-JP" sz="2400" b="1" i="1" dirty="0">
                <a:solidFill>
                  <a:srgbClr val="163E64"/>
                </a:solidFill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 </a:t>
            </a:r>
            <a:endParaRPr lang="ja-JP" altLang="ja-JP" sz="2400" dirty="0">
              <a:effectLst/>
              <a:latin typeface="Aptos" panose="020B0004020202020204" pitchFamily="34" charset="0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pPr>
              <a:buNone/>
            </a:pPr>
            <a:r>
              <a:rPr lang="en-US" altLang="ja-JP" sz="2400" b="1" i="1" dirty="0">
                <a:solidFill>
                  <a:srgbClr val="163E64"/>
                </a:solidFill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The material is either copyright-free or the author/speaker hold the necessary copyright or permission.</a:t>
            </a:r>
            <a:endParaRPr lang="ja-JP" altLang="ja-JP" sz="2400" dirty="0">
              <a:effectLst/>
              <a:latin typeface="Aptos" panose="020B0004020202020204" pitchFamily="34" charset="0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pPr>
              <a:buNone/>
            </a:pPr>
            <a:r>
              <a:rPr lang="en-US" altLang="ja-JP" sz="2400" b="1" i="1" dirty="0">
                <a:solidFill>
                  <a:srgbClr val="163E64"/>
                </a:solidFill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 </a:t>
            </a:r>
            <a:endParaRPr lang="ja-JP" altLang="ja-JP" sz="2400" dirty="0">
              <a:effectLst/>
              <a:latin typeface="Aptos" panose="020B0004020202020204" pitchFamily="34" charset="0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pPr>
              <a:buNone/>
            </a:pPr>
            <a:r>
              <a:rPr lang="en-US" altLang="ja-JP" sz="2400" b="1" i="1" dirty="0">
                <a:solidFill>
                  <a:srgbClr val="163E64"/>
                </a:solidFill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The UNECE will remove any material from its events and supporting websites if there is unlawful use of copyrighted material. </a:t>
            </a:r>
            <a:endParaRPr lang="ja-JP" altLang="ja-JP" sz="2400" dirty="0">
              <a:effectLst/>
              <a:latin typeface="Aptos" panose="020B0004020202020204" pitchFamily="34" charset="0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pPr>
              <a:buNone/>
            </a:pPr>
            <a:r>
              <a:rPr lang="en-US" altLang="ja-JP" sz="2400" b="1" i="1" dirty="0">
                <a:solidFill>
                  <a:srgbClr val="163E64"/>
                </a:solidFill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 </a:t>
            </a:r>
            <a:endParaRPr lang="ja-JP" altLang="ja-JP" sz="2400" dirty="0">
              <a:effectLst/>
              <a:latin typeface="Aptos" panose="020B0004020202020204" pitchFamily="34" charset="0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pPr>
              <a:buNone/>
            </a:pPr>
            <a:r>
              <a:rPr lang="en-US" altLang="ja-JP" sz="2400" b="1" i="1" dirty="0">
                <a:solidFill>
                  <a:srgbClr val="163E64"/>
                </a:solidFill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The author/speaker takes responsibility for any infringement on copyright and holds the UNECE harmless to this effect.</a:t>
            </a:r>
            <a:endParaRPr lang="ja-JP" altLang="ja-JP" sz="2400" dirty="0">
              <a:effectLst/>
              <a:latin typeface="Aptos" panose="020B0004020202020204" pitchFamily="34" charset="0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1560171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1011</TotalTime>
  <Words>657</Words>
  <Application>Microsoft Office PowerPoint</Application>
  <PresentationFormat>A4 210 x 297 mm</PresentationFormat>
  <Paragraphs>57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5" baseType="lpstr">
      <vt:lpstr>ＭＳ Ｐゴシック</vt:lpstr>
      <vt:lpstr>游ゴシック</vt:lpstr>
      <vt:lpstr>游ゴシック Light</vt:lpstr>
      <vt:lpstr>Aptos</vt:lpstr>
      <vt:lpstr>Arial</vt:lpstr>
      <vt:lpstr>Calibri</vt:lpstr>
      <vt:lpstr>Century</vt:lpstr>
      <vt:lpstr>Times New Roman</vt:lpstr>
      <vt:lpstr>Wingdings</vt:lpstr>
      <vt:lpstr>デザインの設定</vt:lpstr>
      <vt:lpstr>Japan concern of  Small Volume Manufacturers  (SVM)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Nick ICHIKAWA</dc:creator>
  <cp:lastModifiedBy>R.Oshita</cp:lastModifiedBy>
  <cp:revision>22</cp:revision>
  <cp:lastPrinted>2025-10-29T09:06:56Z</cp:lastPrinted>
  <dcterms:created xsi:type="dcterms:W3CDTF">2021-06-08T11:34:44Z</dcterms:created>
  <dcterms:modified xsi:type="dcterms:W3CDTF">2025-11-06T04:12:15Z</dcterms:modified>
</cp:coreProperties>
</file>