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sldIdLst>
    <p:sldId id="257" r:id="rId2"/>
    <p:sldId id="269" r:id="rId3"/>
    <p:sldId id="259" r:id="rId4"/>
    <p:sldId id="262" r:id="rId5"/>
    <p:sldId id="268" r:id="rId6"/>
  </p:sldIdLst>
  <p:sldSz cx="9906000" cy="6858000" type="A4"/>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05">
          <p15:clr>
            <a:srgbClr val="A4A3A4"/>
          </p15:clr>
        </p15:guide>
        <p15:guide id="2" orient="horz" pos="360">
          <p15:clr>
            <a:srgbClr val="A4A3A4"/>
          </p15:clr>
        </p15:guide>
        <p15:guide id="3" orient="horz" pos="3920">
          <p15:clr>
            <a:srgbClr val="A4A3A4"/>
          </p15:clr>
        </p15:guide>
        <p15:guide id="4" orient="horz" pos="4151">
          <p15:clr>
            <a:srgbClr val="A4A3A4"/>
          </p15:clr>
        </p15:guide>
        <p15:guide id="5" orient="horz" pos="860">
          <p15:clr>
            <a:srgbClr val="A4A3A4"/>
          </p15:clr>
        </p15:guide>
        <p15:guide id="6" pos="5765">
          <p15:clr>
            <a:srgbClr val="A4A3A4"/>
          </p15:clr>
        </p15:guide>
        <p15:guide id="7" pos="410">
          <p15:clr>
            <a:srgbClr val="A4A3A4"/>
          </p15:clr>
        </p15:guide>
        <p15:guide id="8" pos="552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C82D20"/>
    <a:srgbClr val="51AE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787" autoAdjust="0"/>
  </p:normalViewPr>
  <p:slideViewPr>
    <p:cSldViewPr snapToGrid="0">
      <p:cViewPr varScale="1">
        <p:scale>
          <a:sx n="134" d="100"/>
          <a:sy n="134" d="100"/>
        </p:scale>
        <p:origin x="588" y="126"/>
      </p:cViewPr>
      <p:guideLst>
        <p:guide orient="horz" pos="1005"/>
        <p:guide orient="horz" pos="360"/>
        <p:guide orient="horz" pos="3920"/>
        <p:guide orient="horz" pos="4151"/>
        <p:guide orient="horz" pos="860"/>
        <p:guide pos="5765"/>
        <p:guide pos="410"/>
        <p:guide pos="5525"/>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34A03-512B-4175-A05C-244CAC0C2483}" type="datetimeFigureOut">
              <a:rPr lang="de-DE" smtClean="0"/>
              <a:t>20.04.2016</a:t>
            </a:fld>
            <a:endParaRPr lang="de-DE"/>
          </a:p>
        </p:txBody>
      </p:sp>
      <p:sp>
        <p:nvSpPr>
          <p:cNvPr id="4" name="Folienbildplatzhalt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A26462-A666-4A36-A2AC-732EB029069A}" type="slidenum">
              <a:rPr lang="de-DE" smtClean="0"/>
              <a:t>‹Nr.›</a:t>
            </a:fld>
            <a:endParaRPr lang="de-DE"/>
          </a:p>
        </p:txBody>
      </p:sp>
    </p:spTree>
    <p:extLst>
      <p:ext uri="{BB962C8B-B14F-4D97-AF65-F5344CB8AC3E}">
        <p14:creationId xmlns:p14="http://schemas.microsoft.com/office/powerpoint/2010/main" val="1070277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D1A26462-A666-4A36-A2AC-732EB029069A}" type="slidenum">
              <a:rPr lang="de-DE" smtClean="0"/>
              <a:t>1</a:t>
            </a:fld>
            <a:endParaRPr lang="de-DE"/>
          </a:p>
        </p:txBody>
      </p:sp>
    </p:spTree>
    <p:extLst>
      <p:ext uri="{BB962C8B-B14F-4D97-AF65-F5344CB8AC3E}">
        <p14:creationId xmlns:p14="http://schemas.microsoft.com/office/powerpoint/2010/main" val="4023862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7929280F-BA04-4440-91D4-789818F7EBF2}" type="slidenum">
              <a:rPr lang="de-DE"/>
              <a:pPr/>
              <a:t>2</a:t>
            </a:fld>
            <a:endParaRPr lang="de-DE"/>
          </a:p>
        </p:txBody>
      </p:sp>
      <p:sp>
        <p:nvSpPr>
          <p:cNvPr id="3371010" name="Rectangle 2"/>
          <p:cNvSpPr>
            <a:spLocks noGrp="1" noRot="1" noChangeAspect="1" noChangeArrowheads="1" noTextEdit="1"/>
          </p:cNvSpPr>
          <p:nvPr>
            <p:ph type="sldImg"/>
          </p:nvPr>
        </p:nvSpPr>
        <p:spPr>
          <a:xfrm>
            <a:off x="984250" y="709613"/>
            <a:ext cx="4918075" cy="3405187"/>
          </a:xfrm>
          <a:ln/>
        </p:spPr>
      </p:sp>
    </p:spTree>
    <p:extLst>
      <p:ext uri="{BB962C8B-B14F-4D97-AF65-F5344CB8AC3E}">
        <p14:creationId xmlns:p14="http://schemas.microsoft.com/office/powerpoint/2010/main" val="1016994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3</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1249803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4</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1565402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71AB85-0913-4BC5-8285-B01E7FCCD0F4}" type="slidenum">
              <a:rPr lang="de-DE"/>
              <a:pPr/>
              <a:t>5</a:t>
            </a:fld>
            <a:endParaRPr lang="de-DE"/>
          </a:p>
        </p:txBody>
      </p:sp>
      <p:sp>
        <p:nvSpPr>
          <p:cNvPr id="638978" name="Rectangle 2"/>
          <p:cNvSpPr>
            <a:spLocks noGrp="1" noRot="1" noChangeAspect="1" noChangeArrowheads="1" noTextEdit="1"/>
          </p:cNvSpPr>
          <p:nvPr>
            <p:ph type="sldImg"/>
          </p:nvPr>
        </p:nvSpPr>
        <p:spPr>
          <a:xfrm>
            <a:off x="954088" y="685800"/>
            <a:ext cx="4951412" cy="3429000"/>
          </a:xfrm>
          <a:ln/>
        </p:spPr>
      </p:sp>
      <p:sp>
        <p:nvSpPr>
          <p:cNvPr id="638979" name="Rectangle 3"/>
          <p:cNvSpPr>
            <a:spLocks noGrp="1" noChangeArrowheads="1"/>
          </p:cNvSpPr>
          <p:nvPr>
            <p:ph type="body" idx="1"/>
          </p:nvPr>
        </p:nvSpPr>
        <p:spPr/>
        <p:txBody>
          <a:bodyPr/>
          <a:lstStyle/>
          <a:p>
            <a:endParaRPr lang="de-DE"/>
          </a:p>
        </p:txBody>
      </p:sp>
    </p:spTree>
    <p:extLst>
      <p:ext uri="{BB962C8B-B14F-4D97-AF65-F5344CB8AC3E}">
        <p14:creationId xmlns:p14="http://schemas.microsoft.com/office/powerpoint/2010/main" val="3011857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olkswagen Titelfolie">
    <p:spTree>
      <p:nvGrpSpPr>
        <p:cNvPr id="1" name=""/>
        <p:cNvGrpSpPr/>
        <p:nvPr/>
      </p:nvGrpSpPr>
      <p:grpSpPr>
        <a:xfrm>
          <a:off x="0" y="0"/>
          <a:ext cx="0" cy="0"/>
          <a:chOff x="0" y="0"/>
          <a:chExt cx="0" cy="0"/>
        </a:xfrm>
      </p:grpSpPr>
      <p:sp>
        <p:nvSpPr>
          <p:cNvPr id="7" name="Rectangle 2"/>
          <p:cNvSpPr>
            <a:spLocks noGrp="1" noChangeArrowheads="1"/>
          </p:cNvSpPr>
          <p:nvPr>
            <p:ph type="ctrTitle"/>
          </p:nvPr>
        </p:nvSpPr>
        <p:spPr>
          <a:xfrm>
            <a:off x="649289" y="4425950"/>
            <a:ext cx="8121649" cy="749300"/>
          </a:xfrm>
          <a:extLst>
            <a:ext uri="{909E8E84-426E-40DD-AFC4-6F175D3DCCD1}">
              <a14:hiddenFill xmlns:a14="http://schemas.microsoft.com/office/drawing/2010/main">
                <a:solidFill>
                  <a:schemeClr val="accent1"/>
                </a:solidFill>
              </a14:hiddenFill>
            </a:ext>
          </a:extLst>
        </p:spPr>
        <p:txBody>
          <a:bodyPr/>
          <a:lstStyle>
            <a:lvl1pPr>
              <a:defRPr sz="2800" baseline="0"/>
            </a:lvl1pPr>
          </a:lstStyle>
          <a:p>
            <a:pPr lvl="0"/>
            <a:r>
              <a:rPr lang="de-DE" noProof="0" smtClean="0"/>
              <a:t>Titelmasterformat durch Klicken bearbeiten</a:t>
            </a:r>
            <a:endParaRPr lang="de-DE" noProof="0" dirty="0" smtClean="0"/>
          </a:p>
        </p:txBody>
      </p:sp>
      <p:sp>
        <p:nvSpPr>
          <p:cNvPr id="8" name="Rectangle 3"/>
          <p:cNvSpPr>
            <a:spLocks noGrp="1" noChangeArrowheads="1"/>
          </p:cNvSpPr>
          <p:nvPr>
            <p:ph type="subTitle" sz="quarter" idx="1" hasCustomPrompt="1"/>
          </p:nvPr>
        </p:nvSpPr>
        <p:spPr>
          <a:xfrm>
            <a:off x="649289" y="5249864"/>
            <a:ext cx="8121649" cy="530225"/>
          </a:xfrm>
          <a:prstGeom prst="rect">
            <a:avLst/>
          </a:prstGeom>
        </p:spPr>
        <p:txBody>
          <a:bodyPr anchor="b">
            <a:noAutofit/>
          </a:bodyPr>
          <a:lstStyle>
            <a:lvl1pPr>
              <a:spcBef>
                <a:spcPct val="0"/>
              </a:spcBef>
              <a:defRPr sz="2400" b="0" baseline="0">
                <a:latin typeface="VW Head Office" panose="020B0503040200000003" pitchFamily="34" charset="0"/>
              </a:defRPr>
            </a:lvl1pPr>
          </a:lstStyle>
          <a:p>
            <a:pPr lvl="0"/>
            <a:r>
              <a:rPr lang="de-DE" noProof="0" dirty="0" smtClean="0"/>
              <a:t>Formatvorlage durch Klicken bearbeiten</a:t>
            </a:r>
          </a:p>
        </p:txBody>
      </p:sp>
    </p:spTree>
    <p:extLst>
      <p:ext uri="{BB962C8B-B14F-4D97-AF65-F5344CB8AC3E}">
        <p14:creationId xmlns:p14="http://schemas.microsoft.com/office/powerpoint/2010/main" val="1864440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Volkswagen 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48000" y="287338"/>
            <a:ext cx="8122938" cy="900112"/>
          </a:xfrm>
        </p:spPr>
        <p:txBody>
          <a:bodyPr/>
          <a:lstStyle>
            <a:lvl1pPr>
              <a:defRPr kern="100" baseline="0"/>
            </a:lvl1pPr>
          </a:lstStyle>
          <a:p>
            <a:r>
              <a:rPr lang="de-DE" noProof="0" smtClean="0"/>
              <a:t>Titelmasterformat durch Klicken bearbeiten</a:t>
            </a:r>
            <a:endParaRPr lang="de-DE" noProof="0" dirty="0"/>
          </a:p>
        </p:txBody>
      </p:sp>
      <p:sp>
        <p:nvSpPr>
          <p:cNvPr id="3" name="Inhaltsplatzhalter 2"/>
          <p:cNvSpPr>
            <a:spLocks noGrp="1"/>
          </p:cNvSpPr>
          <p:nvPr>
            <p:ph idx="1"/>
          </p:nvPr>
        </p:nvSpPr>
        <p:spPr>
          <a:xfrm>
            <a:off x="648000" y="1368000"/>
            <a:ext cx="8122938" cy="4855000"/>
          </a:xfrm>
          <a:prstGeom prst="rect">
            <a:avLst/>
          </a:prstGeom>
        </p:spPr>
        <p:txBody>
          <a:bodyPr>
            <a:noAutofit/>
          </a:bodyPr>
          <a:lstStyle>
            <a:lvl1pPr marL="0" marR="0" indent="0" algn="l" defTabSz="914400" rtl="0" eaLnBrk="1" fontAlgn="base" latinLnBrk="0" hangingPunct="1">
              <a:lnSpc>
                <a:spcPct val="110000"/>
              </a:lnSpc>
              <a:spcBef>
                <a:spcPts val="0"/>
              </a:spcBef>
              <a:spcAft>
                <a:spcPts val="1000"/>
              </a:spcAft>
              <a:buClrTx/>
              <a:buSzTx/>
              <a:buFontTx/>
              <a:buNone/>
              <a:tabLst/>
              <a:defRPr sz="1800" b="0" i="0" baseline="0"/>
            </a:lvl1pPr>
            <a:lvl2pPr marL="180975" marR="0" indent="-179388" algn="l" defTabSz="914400" rtl="0" eaLnBrk="1" fontAlgn="base" latinLnBrk="0" hangingPunct="1">
              <a:lnSpc>
                <a:spcPct val="110000"/>
              </a:lnSpc>
              <a:spcBef>
                <a:spcPts val="0"/>
              </a:spcBef>
              <a:spcAft>
                <a:spcPts val="1000"/>
              </a:spcAft>
              <a:buClrTx/>
              <a:buSzTx/>
              <a:buFont typeface="VW Headline OT-Book" pitchFamily="34" charset="0"/>
              <a:buChar char="–"/>
              <a:tabLst/>
              <a:defRPr sz="1800" b="0" baseline="0"/>
            </a:lvl2pPr>
            <a:lvl3pPr marL="361950" marR="0" indent="-180975" algn="l" defTabSz="914400" rtl="0" eaLnBrk="1" fontAlgn="base" latinLnBrk="0" hangingPunct="1">
              <a:lnSpc>
                <a:spcPct val="110000"/>
              </a:lnSpc>
              <a:spcBef>
                <a:spcPts val="0"/>
              </a:spcBef>
              <a:spcAft>
                <a:spcPts val="1000"/>
              </a:spcAft>
              <a:buClrTx/>
              <a:buSzTx/>
              <a:buFont typeface="VW Headline OT-Book" pitchFamily="34" charset="0"/>
              <a:buChar char="–"/>
              <a:tabLst/>
              <a:defRPr sz="1800" b="0" baseline="0"/>
            </a:lvl3pPr>
            <a:lvl4pPr marL="542925" marR="0" indent="-180975" algn="l" defTabSz="914400" rtl="0" eaLnBrk="1" fontAlgn="base" latinLnBrk="0" hangingPunct="1">
              <a:lnSpc>
                <a:spcPct val="110000"/>
              </a:lnSpc>
              <a:spcBef>
                <a:spcPts val="0"/>
              </a:spcBef>
              <a:spcAft>
                <a:spcPts val="1000"/>
              </a:spcAft>
              <a:buClrTx/>
              <a:buSzTx/>
              <a:buFont typeface="VW Headline OT-Book" pitchFamily="34" charset="0"/>
              <a:buChar char="–"/>
              <a:tabLst/>
              <a:defRPr sz="1800" b="0" baseline="0"/>
            </a:lvl4pPr>
            <a:lvl5pPr marL="714375" marR="0" indent="-171450" algn="l" defTabSz="914400" rtl="0" eaLnBrk="1" fontAlgn="base" latinLnBrk="0" hangingPunct="1">
              <a:lnSpc>
                <a:spcPct val="110000"/>
              </a:lnSpc>
              <a:spcBef>
                <a:spcPts val="0"/>
              </a:spcBef>
              <a:spcAft>
                <a:spcPts val="1000"/>
              </a:spcAft>
              <a:buClrTx/>
              <a:buSzTx/>
              <a:buFont typeface="VW Headline OT-Book" pitchFamily="34" charset="0"/>
              <a:buChar char="–"/>
              <a:tabLst/>
              <a:defRPr sz="1800" b="0" baseline="0"/>
            </a:lvl5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dirty="0"/>
          </a:p>
        </p:txBody>
      </p:sp>
      <p:sp>
        <p:nvSpPr>
          <p:cNvPr id="4" name="Fußzeilenplatzhalter 3"/>
          <p:cNvSpPr>
            <a:spLocks noGrp="1"/>
          </p:cNvSpPr>
          <p:nvPr>
            <p:ph type="ftr" sz="quarter" idx="10"/>
          </p:nvPr>
        </p:nvSpPr>
        <p:spPr>
          <a:xfrm>
            <a:off x="2340000" y="6480000"/>
            <a:ext cx="5400000" cy="144000"/>
          </a:xfrm>
        </p:spPr>
        <p:txBody>
          <a:bodyPr/>
          <a:lstStyle>
            <a:lvl1pPr>
              <a:defRPr kern="100" baseline="0"/>
            </a:lvl1pPr>
          </a:lstStyle>
          <a:p>
            <a:r>
              <a:rPr lang="en-US" noProof="0" smtClean="0"/>
              <a:t>EVE-18 Report for Subgroup EV meeting in Paris</a:t>
            </a:r>
            <a:endParaRPr lang="de-DE" noProof="0" dirty="0"/>
          </a:p>
        </p:txBody>
      </p:sp>
      <p:sp>
        <p:nvSpPr>
          <p:cNvPr id="5" name="Datumsplatzhalter 4"/>
          <p:cNvSpPr>
            <a:spLocks noGrp="1"/>
          </p:cNvSpPr>
          <p:nvPr>
            <p:ph type="dt" sz="half" idx="11"/>
          </p:nvPr>
        </p:nvSpPr>
        <p:spPr/>
        <p:txBody>
          <a:bodyPr/>
          <a:lstStyle>
            <a:lvl1pPr>
              <a:defRPr kern="100" baseline="0"/>
            </a:lvl1pPr>
          </a:lstStyle>
          <a:p>
            <a:r>
              <a:rPr lang="de-DE" noProof="0" smtClean="0"/>
              <a:t>25.04.2016</a:t>
            </a:r>
            <a:endParaRPr lang="de-DE" noProof="0" dirty="0"/>
          </a:p>
        </p:txBody>
      </p:sp>
      <p:sp>
        <p:nvSpPr>
          <p:cNvPr id="6" name="Foliennummernplatzhalter 5"/>
          <p:cNvSpPr>
            <a:spLocks noGrp="1"/>
          </p:cNvSpPr>
          <p:nvPr>
            <p:ph type="sldNum" sz="quarter" idx="12"/>
          </p:nvPr>
        </p:nvSpPr>
        <p:spPr>
          <a:xfrm>
            <a:off x="648000" y="6480000"/>
            <a:ext cx="360000" cy="144000"/>
          </a:xfrm>
        </p:spPr>
        <p:txBody>
          <a:bodyPr/>
          <a:lstStyle>
            <a:lvl1pPr marL="0" marR="0" indent="0" algn="l" defTabSz="914400" rtl="0" eaLnBrk="1" fontAlgn="auto" latinLnBrk="0" hangingPunct="1">
              <a:lnSpc>
                <a:spcPct val="100000"/>
              </a:lnSpc>
              <a:spcBef>
                <a:spcPct val="0"/>
              </a:spcBef>
              <a:spcAft>
                <a:spcPts val="0"/>
              </a:spcAft>
              <a:buClrTx/>
              <a:buSzTx/>
              <a:buFontTx/>
              <a:buNone/>
              <a:tabLst/>
              <a:defRPr/>
            </a:lvl1pPr>
          </a:lstStyle>
          <a:p>
            <a:fld id="{A5BB97A9-7D72-4F8F-8BC5-4E547C3F4DC5}" type="slidenum">
              <a:rPr lang="de-DE" noProof="0" smtClean="0"/>
              <a:pPr/>
              <a:t>‹Nr.›</a:t>
            </a:fld>
            <a:endParaRPr lang="de-DE" noProof="0" dirty="0"/>
          </a:p>
        </p:txBody>
      </p:sp>
    </p:spTree>
    <p:extLst>
      <p:ext uri="{BB962C8B-B14F-4D97-AF65-F5344CB8AC3E}">
        <p14:creationId xmlns:p14="http://schemas.microsoft.com/office/powerpoint/2010/main" val="3920855614"/>
      </p:ext>
    </p:extLst>
  </p:cSld>
  <p:clrMapOvr>
    <a:masterClrMapping/>
  </p:clrMapOvr>
  <p:transition>
    <p:cu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olkswagen Kapitelchart">
    <p:spTree>
      <p:nvGrpSpPr>
        <p:cNvPr id="1" name=""/>
        <p:cNvGrpSpPr/>
        <p:nvPr/>
      </p:nvGrpSpPr>
      <p:grpSpPr>
        <a:xfrm>
          <a:off x="0" y="0"/>
          <a:ext cx="0" cy="0"/>
          <a:chOff x="0" y="0"/>
          <a:chExt cx="0" cy="0"/>
        </a:xfrm>
      </p:grpSpPr>
      <p:sp>
        <p:nvSpPr>
          <p:cNvPr id="2" name="Titel 1"/>
          <p:cNvSpPr>
            <a:spLocks noGrp="1"/>
          </p:cNvSpPr>
          <p:nvPr>
            <p:ph type="title"/>
          </p:nvPr>
        </p:nvSpPr>
        <p:spPr>
          <a:xfrm>
            <a:off x="648000" y="4533900"/>
            <a:ext cx="8122938" cy="673100"/>
          </a:xfrm>
        </p:spPr>
        <p:txBody>
          <a:bodyPr anchor="b" anchorCtr="0">
            <a:noAutofit/>
          </a:bodyPr>
          <a:lstStyle>
            <a:lvl1pPr>
              <a:lnSpc>
                <a:spcPct val="110000"/>
              </a:lnSpc>
              <a:defRPr/>
            </a:lvl1pPr>
          </a:lstStyle>
          <a:p>
            <a:r>
              <a:rPr lang="de-DE" noProof="0" smtClean="0"/>
              <a:t>Titelmasterformat durch Klicken bearbeiten</a:t>
            </a:r>
            <a:endParaRPr lang="de-DE" noProof="0" dirty="0"/>
          </a:p>
        </p:txBody>
      </p:sp>
      <p:sp>
        <p:nvSpPr>
          <p:cNvPr id="12" name="Textplatzhalter 11"/>
          <p:cNvSpPr>
            <a:spLocks noGrp="1"/>
          </p:cNvSpPr>
          <p:nvPr>
            <p:ph type="body" sz="quarter" idx="10"/>
          </p:nvPr>
        </p:nvSpPr>
        <p:spPr>
          <a:xfrm>
            <a:off x="649288" y="5314951"/>
            <a:ext cx="8121650" cy="622300"/>
          </a:xfrm>
        </p:spPr>
        <p:txBody>
          <a:bodyPr anchor="t" anchorCtr="0">
            <a:noAutofit/>
          </a:bodyPr>
          <a:lstStyle>
            <a:lvl1pPr>
              <a:spcBef>
                <a:spcPts val="0"/>
              </a:spcBef>
              <a:defRPr sz="2400" b="0">
                <a:latin typeface="VW Head Office" panose="020B0503040200000003" pitchFamily="34" charset="0"/>
              </a:defRPr>
            </a:lvl1pPr>
            <a:lvl2pPr>
              <a:defRPr sz="2400" b="0">
                <a:latin typeface="VW Head Office" panose="020B0503040200000003" pitchFamily="34" charset="0"/>
              </a:defRPr>
            </a:lvl2pPr>
            <a:lvl3pPr>
              <a:defRPr sz="2400" b="0">
                <a:latin typeface="VW Head Office" panose="020B0503040200000003" pitchFamily="34" charset="0"/>
              </a:defRPr>
            </a:lvl3pPr>
            <a:lvl4pPr>
              <a:defRPr sz="2400" b="0">
                <a:latin typeface="VW Head Office" panose="020B0503040200000003" pitchFamily="34" charset="0"/>
              </a:defRPr>
            </a:lvl4pPr>
            <a:lvl5pPr>
              <a:defRPr sz="2400" b="0">
                <a:latin typeface="VW Head Office" panose="020B0503040200000003" pitchFamily="34" charset="0"/>
              </a:defRPr>
            </a:lvl5pPr>
          </a:lstStyle>
          <a:p>
            <a:pPr lvl="0"/>
            <a:r>
              <a:rPr lang="de-DE" noProof="0" smtClean="0"/>
              <a:t>Textmasterformat bearbeiten</a:t>
            </a:r>
          </a:p>
        </p:txBody>
      </p:sp>
    </p:spTree>
    <p:extLst>
      <p:ext uri="{BB962C8B-B14F-4D97-AF65-F5344CB8AC3E}">
        <p14:creationId xmlns:p14="http://schemas.microsoft.com/office/powerpoint/2010/main" val="2411023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olkswagen Folienlayout zweispaltig">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649288" y="1368000"/>
            <a:ext cx="3960000" cy="4855000"/>
          </a:xfrm>
          <a:prstGeom prst="rect">
            <a:avLst/>
          </a:prstGeom>
        </p:spPr>
        <p:txBody>
          <a:bodyPr>
            <a:no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dirty="0"/>
          </a:p>
        </p:txBody>
      </p:sp>
      <p:sp>
        <p:nvSpPr>
          <p:cNvPr id="4" name="Inhaltsplatzhalter 3"/>
          <p:cNvSpPr>
            <a:spLocks noGrp="1"/>
          </p:cNvSpPr>
          <p:nvPr>
            <p:ph sz="half" idx="2"/>
          </p:nvPr>
        </p:nvSpPr>
        <p:spPr>
          <a:xfrm>
            <a:off x="4810938" y="1368000"/>
            <a:ext cx="3960000" cy="4855000"/>
          </a:xfrm>
          <a:prstGeom prst="rect">
            <a:avLst/>
          </a:prstGeom>
        </p:spPr>
        <p:txBody>
          <a:bodyPr>
            <a:no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dirty="0"/>
          </a:p>
        </p:txBody>
      </p:sp>
      <p:sp>
        <p:nvSpPr>
          <p:cNvPr id="5" name="Titel 4"/>
          <p:cNvSpPr>
            <a:spLocks noGrp="1"/>
          </p:cNvSpPr>
          <p:nvPr>
            <p:ph type="title"/>
          </p:nvPr>
        </p:nvSpPr>
        <p:spPr/>
        <p:txBody>
          <a:bodyPr/>
          <a:lstStyle>
            <a:lvl1pPr>
              <a:defRPr baseline="0"/>
            </a:lvl1pPr>
          </a:lstStyle>
          <a:p>
            <a:r>
              <a:rPr lang="de-DE" noProof="0" smtClean="0"/>
              <a:t>Titelmasterformat durch Klicken bearbeiten</a:t>
            </a:r>
            <a:endParaRPr lang="de-DE" noProof="0" dirty="0"/>
          </a:p>
        </p:txBody>
      </p:sp>
      <p:sp>
        <p:nvSpPr>
          <p:cNvPr id="2" name="Datumsplatzhalter 1"/>
          <p:cNvSpPr>
            <a:spLocks noGrp="1"/>
          </p:cNvSpPr>
          <p:nvPr>
            <p:ph type="dt" sz="half" idx="10"/>
          </p:nvPr>
        </p:nvSpPr>
        <p:spPr/>
        <p:txBody>
          <a:bodyPr/>
          <a:lstStyle/>
          <a:p>
            <a:r>
              <a:rPr lang="de-DE" noProof="0" smtClean="0"/>
              <a:t>25.04.2016</a:t>
            </a:r>
            <a:endParaRPr lang="de-DE" noProof="0" dirty="0"/>
          </a:p>
        </p:txBody>
      </p:sp>
      <p:sp>
        <p:nvSpPr>
          <p:cNvPr id="6" name="Fußzeilenplatzhalter 5"/>
          <p:cNvSpPr>
            <a:spLocks noGrp="1"/>
          </p:cNvSpPr>
          <p:nvPr>
            <p:ph type="ftr" sz="quarter" idx="11"/>
          </p:nvPr>
        </p:nvSpPr>
        <p:spPr/>
        <p:txBody>
          <a:bodyPr/>
          <a:lstStyle>
            <a:lvl1pPr>
              <a:defRPr baseline="0"/>
            </a:lvl1pPr>
          </a:lstStyle>
          <a:p>
            <a:r>
              <a:rPr lang="en-US" noProof="0" smtClean="0"/>
              <a:t>EVE-18 Report for Subgroup EV meeting in Paris</a:t>
            </a:r>
            <a:endParaRPr lang="de-DE" noProof="0" dirty="0"/>
          </a:p>
        </p:txBody>
      </p:sp>
      <p:sp>
        <p:nvSpPr>
          <p:cNvPr id="7" name="Foliennummernplatzhalter 6"/>
          <p:cNvSpPr>
            <a:spLocks noGrp="1"/>
          </p:cNvSpPr>
          <p:nvPr>
            <p:ph type="sldNum" sz="quarter" idx="12"/>
          </p:nvPr>
        </p:nvSpPr>
        <p:spPr>
          <a:xfrm>
            <a:off x="648000" y="6480000"/>
            <a:ext cx="360000" cy="144000"/>
          </a:xfrm>
        </p:spPr>
        <p:txBody>
          <a:bodyPr/>
          <a:lstStyle>
            <a:lvl1pPr marL="0" marR="0" indent="0" algn="r" defTabSz="914400" rtl="0" eaLnBrk="1" fontAlgn="auto" latinLnBrk="0" hangingPunct="1">
              <a:lnSpc>
                <a:spcPct val="100000"/>
              </a:lnSpc>
              <a:spcBef>
                <a:spcPct val="0"/>
              </a:spcBef>
              <a:spcAft>
                <a:spcPts val="0"/>
              </a:spcAft>
              <a:buClrTx/>
              <a:buSzTx/>
              <a:buFontTx/>
              <a:buNone/>
              <a:tabLst/>
              <a:defRPr/>
            </a:lvl1pPr>
          </a:lstStyle>
          <a:p>
            <a:pPr algn="l"/>
            <a:fld id="{A5BB97A9-7D72-4F8F-8BC5-4E547C3F4DC5}" type="slidenum">
              <a:rPr lang="de-DE" noProof="0" smtClean="0"/>
              <a:pPr algn="l"/>
              <a:t>‹Nr.›</a:t>
            </a:fld>
            <a:endParaRPr lang="de-DE" noProof="0" dirty="0"/>
          </a:p>
        </p:txBody>
      </p:sp>
    </p:spTree>
    <p:extLst>
      <p:ext uri="{BB962C8B-B14F-4D97-AF65-F5344CB8AC3E}">
        <p14:creationId xmlns:p14="http://schemas.microsoft.com/office/powerpoint/2010/main" val="3667518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olkswagen 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647999" y="1368000"/>
            <a:ext cx="3960000" cy="714375"/>
          </a:xfrm>
          <a:prstGeom prst="rect">
            <a:avLst/>
          </a:prstGeom>
        </p:spPr>
        <p:txBody>
          <a:bodyPr anchor="t"/>
          <a:lstStyle>
            <a:lvl1pPr marL="0" indent="0">
              <a:spcBef>
                <a:spcPts val="0"/>
              </a:spcBef>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smtClean="0"/>
              <a:t>Textmasterformat bearbeiten</a:t>
            </a:r>
          </a:p>
        </p:txBody>
      </p:sp>
      <p:sp>
        <p:nvSpPr>
          <p:cNvPr id="5" name="Textplatzhalter 4"/>
          <p:cNvSpPr>
            <a:spLocks noGrp="1"/>
          </p:cNvSpPr>
          <p:nvPr>
            <p:ph type="body" sz="quarter" idx="3"/>
          </p:nvPr>
        </p:nvSpPr>
        <p:spPr>
          <a:xfrm>
            <a:off x="4810938" y="1368000"/>
            <a:ext cx="3960000" cy="714375"/>
          </a:xfrm>
          <a:prstGeom prst="rect">
            <a:avLst/>
          </a:prstGeom>
        </p:spPr>
        <p:txBody>
          <a:bodyPr anchor="t">
            <a:noAutofit/>
          </a:bodyPr>
          <a:lstStyle>
            <a:lvl1pPr marL="0" indent="0">
              <a:spcBef>
                <a:spcPts val="0"/>
              </a:spcBef>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smtClean="0"/>
              <a:t>Textmasterformat bearbeiten</a:t>
            </a:r>
          </a:p>
        </p:txBody>
      </p:sp>
      <p:sp>
        <p:nvSpPr>
          <p:cNvPr id="10" name="Inhaltsplatzhalter 2"/>
          <p:cNvSpPr>
            <a:spLocks noGrp="1"/>
          </p:cNvSpPr>
          <p:nvPr>
            <p:ph sz="half" idx="10"/>
          </p:nvPr>
        </p:nvSpPr>
        <p:spPr>
          <a:xfrm>
            <a:off x="648000" y="2095500"/>
            <a:ext cx="3960000" cy="4127499"/>
          </a:xfrm>
          <a:prstGeom prst="rect">
            <a:avLst/>
          </a:prstGeom>
        </p:spPr>
        <p:txBody>
          <a:bodyPr/>
          <a:lstStyle>
            <a:lvl1pPr>
              <a:defRPr sz="1800" baseline="0"/>
            </a:lvl1pPr>
            <a:lvl2pPr>
              <a:defRPr sz="1800" baseline="0"/>
            </a:lvl2pPr>
            <a:lvl3pPr>
              <a:defRPr sz="1800" baseline="0"/>
            </a:lvl3pPr>
            <a:lvl4pPr>
              <a:defRPr sz="1800" baseline="0"/>
            </a:lvl4pPr>
            <a:lvl5pPr>
              <a:defRPr sz="1800" baseline="0"/>
            </a:lvl5pPr>
            <a:lvl6pPr>
              <a:defRPr sz="1800"/>
            </a:lvl6pPr>
            <a:lvl7pPr>
              <a:defRPr sz="1800"/>
            </a:lvl7pPr>
            <a:lvl8pPr>
              <a:defRPr sz="1800"/>
            </a:lvl8pPr>
            <a:lvl9pPr>
              <a:defRPr sz="1800"/>
            </a:lvl9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dirty="0"/>
          </a:p>
        </p:txBody>
      </p:sp>
      <p:sp>
        <p:nvSpPr>
          <p:cNvPr id="11" name="Inhaltsplatzhalter 3"/>
          <p:cNvSpPr>
            <a:spLocks noGrp="1"/>
          </p:cNvSpPr>
          <p:nvPr>
            <p:ph sz="half" idx="2"/>
          </p:nvPr>
        </p:nvSpPr>
        <p:spPr>
          <a:xfrm>
            <a:off x="4801058" y="2085974"/>
            <a:ext cx="3960000" cy="4137025"/>
          </a:xfrm>
          <a:prstGeom prst="rect">
            <a:avLst/>
          </a:prstGeo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dirty="0"/>
          </a:p>
        </p:txBody>
      </p:sp>
      <p:sp>
        <p:nvSpPr>
          <p:cNvPr id="2" name="Titel 1"/>
          <p:cNvSpPr>
            <a:spLocks noGrp="1"/>
          </p:cNvSpPr>
          <p:nvPr>
            <p:ph type="title"/>
          </p:nvPr>
        </p:nvSpPr>
        <p:spPr>
          <a:xfrm>
            <a:off x="648000" y="287338"/>
            <a:ext cx="8122938" cy="900112"/>
          </a:xfrm>
        </p:spPr>
        <p:txBody>
          <a:bodyPr/>
          <a:lstStyle/>
          <a:p>
            <a:r>
              <a:rPr lang="de-DE" noProof="0" smtClean="0"/>
              <a:t>Titelmasterformat durch Klicken bearbeiten</a:t>
            </a:r>
            <a:endParaRPr lang="de-DE" noProof="0" dirty="0"/>
          </a:p>
        </p:txBody>
      </p:sp>
      <p:sp>
        <p:nvSpPr>
          <p:cNvPr id="4" name="Datumsplatzhalter 3"/>
          <p:cNvSpPr>
            <a:spLocks noGrp="1"/>
          </p:cNvSpPr>
          <p:nvPr>
            <p:ph type="dt" sz="half" idx="11"/>
          </p:nvPr>
        </p:nvSpPr>
        <p:spPr/>
        <p:txBody>
          <a:bodyPr/>
          <a:lstStyle/>
          <a:p>
            <a:r>
              <a:rPr lang="de-DE" noProof="0" smtClean="0"/>
              <a:t>25.04.2016</a:t>
            </a:r>
            <a:endParaRPr lang="de-DE" noProof="0" dirty="0"/>
          </a:p>
        </p:txBody>
      </p:sp>
      <p:sp>
        <p:nvSpPr>
          <p:cNvPr id="6" name="Fußzeilenplatzhalter 5"/>
          <p:cNvSpPr>
            <a:spLocks noGrp="1"/>
          </p:cNvSpPr>
          <p:nvPr>
            <p:ph type="ftr" sz="quarter" idx="12"/>
          </p:nvPr>
        </p:nvSpPr>
        <p:spPr/>
        <p:txBody>
          <a:bodyPr/>
          <a:lstStyle/>
          <a:p>
            <a:r>
              <a:rPr lang="en-US" noProof="0" smtClean="0"/>
              <a:t>EVE-18 Report for Subgroup EV meeting in Paris</a:t>
            </a:r>
            <a:endParaRPr lang="de-DE" noProof="0" dirty="0"/>
          </a:p>
        </p:txBody>
      </p:sp>
      <p:sp>
        <p:nvSpPr>
          <p:cNvPr id="7" name="Foliennummernplatzhalter 6"/>
          <p:cNvSpPr>
            <a:spLocks noGrp="1"/>
          </p:cNvSpPr>
          <p:nvPr>
            <p:ph type="sldNum" sz="quarter" idx="13"/>
          </p:nvPr>
        </p:nvSpPr>
        <p:spPr>
          <a:xfrm>
            <a:off x="648000" y="6480000"/>
            <a:ext cx="360000" cy="144000"/>
          </a:xfrm>
        </p:spPr>
        <p:txBody>
          <a:bodyPr/>
          <a:lstStyle>
            <a:lvl1pPr marL="0" marR="0" indent="0" algn="r" defTabSz="914400" rtl="0" eaLnBrk="1" fontAlgn="auto" latinLnBrk="0" hangingPunct="1">
              <a:lnSpc>
                <a:spcPct val="100000"/>
              </a:lnSpc>
              <a:spcBef>
                <a:spcPct val="0"/>
              </a:spcBef>
              <a:spcAft>
                <a:spcPts val="0"/>
              </a:spcAft>
              <a:buClrTx/>
              <a:buSzTx/>
              <a:buFontTx/>
              <a:buNone/>
              <a:tabLst/>
              <a:defRPr/>
            </a:lvl1pPr>
          </a:lstStyle>
          <a:p>
            <a:pPr algn="l"/>
            <a:fld id="{A5BB97A9-7D72-4F8F-8BC5-4E547C3F4DC5}" type="slidenum">
              <a:rPr lang="de-DE" noProof="0" smtClean="0"/>
              <a:pPr algn="l"/>
              <a:t>‹Nr.›</a:t>
            </a:fld>
            <a:endParaRPr lang="de-DE" noProof="0" dirty="0"/>
          </a:p>
        </p:txBody>
      </p:sp>
    </p:spTree>
    <p:extLst>
      <p:ext uri="{BB962C8B-B14F-4D97-AF65-F5344CB8AC3E}">
        <p14:creationId xmlns:p14="http://schemas.microsoft.com/office/powerpoint/2010/main" val="1108011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olkswagen leeres Char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3816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2"/>
          <p:cNvSpPr>
            <a:spLocks noGrp="1" noChangeArrowheads="1"/>
          </p:cNvSpPr>
          <p:nvPr>
            <p:ph type="title"/>
          </p:nvPr>
        </p:nvSpPr>
        <p:spPr bwMode="auto">
          <a:xfrm>
            <a:off x="648000" y="287338"/>
            <a:ext cx="8122938" cy="9001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Mastertitelformat bearbeiten</a:t>
            </a:r>
            <a:endParaRPr lang="de-DE" dirty="0" smtClean="0"/>
          </a:p>
        </p:txBody>
      </p:sp>
      <p:sp>
        <p:nvSpPr>
          <p:cNvPr id="15" name="Rectangle 4"/>
          <p:cNvSpPr>
            <a:spLocks noGrp="1" noChangeArrowheads="1"/>
          </p:cNvSpPr>
          <p:nvPr>
            <p:ph type="ftr" sz="quarter" idx="3"/>
          </p:nvPr>
        </p:nvSpPr>
        <p:spPr bwMode="auto">
          <a:xfrm>
            <a:off x="2340000" y="6480000"/>
            <a:ext cx="5400000" cy="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100000"/>
              </a:lnSpc>
              <a:spcBef>
                <a:spcPct val="0"/>
              </a:spcBef>
              <a:tabLst>
                <a:tab pos="1003300" algn="l"/>
                <a:tab pos="2751138" algn="l"/>
              </a:tabLst>
              <a:defRPr sz="900" kern="100" baseline="0">
                <a:latin typeface="VW Text Office" panose="020B0503040200000003" pitchFamily="34" charset="0"/>
              </a:defRPr>
            </a:lvl1pPr>
          </a:lstStyle>
          <a:p>
            <a:r>
              <a:rPr lang="de-DE" dirty="0" smtClean="0"/>
              <a:t>EVE-18 Report for Subgroup EV meeting in Paris</a:t>
            </a:r>
            <a:endParaRPr lang="de-DE" dirty="0"/>
          </a:p>
        </p:txBody>
      </p:sp>
      <p:sp>
        <p:nvSpPr>
          <p:cNvPr id="16" name="Rectangle 5"/>
          <p:cNvSpPr>
            <a:spLocks noGrp="1" noChangeArrowheads="1"/>
          </p:cNvSpPr>
          <p:nvPr>
            <p:ph type="dt" sz="half" idx="2"/>
          </p:nvPr>
        </p:nvSpPr>
        <p:spPr bwMode="auto">
          <a:xfrm>
            <a:off x="1080000" y="6480000"/>
            <a:ext cx="1080000" cy="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hangingPunct="1">
              <a:lnSpc>
                <a:spcPct val="100000"/>
              </a:lnSpc>
              <a:spcBef>
                <a:spcPct val="0"/>
              </a:spcBef>
              <a:defRPr sz="900" kern="100" baseline="0">
                <a:latin typeface="VW Text Office" panose="020B0503040200000003" pitchFamily="34" charset="0"/>
              </a:defRPr>
            </a:lvl1pPr>
          </a:lstStyle>
          <a:p>
            <a:r>
              <a:rPr lang="de-DE" smtClean="0"/>
              <a:t>25.04.2016</a:t>
            </a:r>
            <a:endParaRPr lang="de-DE" dirty="0"/>
          </a:p>
        </p:txBody>
      </p:sp>
      <p:sp>
        <p:nvSpPr>
          <p:cNvPr id="17" name="Rectangle 6"/>
          <p:cNvSpPr>
            <a:spLocks noGrp="1" noChangeArrowheads="1"/>
          </p:cNvSpPr>
          <p:nvPr>
            <p:ph type="sldNum" sz="quarter" idx="4"/>
          </p:nvPr>
        </p:nvSpPr>
        <p:spPr bwMode="auto">
          <a:xfrm>
            <a:off x="648000" y="6480000"/>
            <a:ext cx="360000" cy="1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eaLnBrk="1" hangingPunct="1">
              <a:lnSpc>
                <a:spcPct val="100000"/>
              </a:lnSpc>
              <a:spcBef>
                <a:spcPct val="0"/>
              </a:spcBef>
              <a:defRPr sz="900" kern="100" baseline="0">
                <a:latin typeface="VW Text Office" panose="020B0503040200000003" pitchFamily="34" charset="0"/>
              </a:defRPr>
            </a:lvl1pPr>
          </a:lstStyle>
          <a:p>
            <a:fld id="{A5BB97A9-7D72-4F8F-8BC5-4E547C3F4DC5}" type="slidenum">
              <a:rPr lang="de-DE" smtClean="0"/>
              <a:pPr/>
              <a:t>‹Nr.›</a:t>
            </a:fld>
            <a:endParaRPr lang="de-DE" dirty="0"/>
          </a:p>
        </p:txBody>
      </p:sp>
      <p:sp>
        <p:nvSpPr>
          <p:cNvPr id="3" name="Textplatzhalter 2"/>
          <p:cNvSpPr>
            <a:spLocks noGrp="1"/>
          </p:cNvSpPr>
          <p:nvPr>
            <p:ph type="body" idx="1"/>
          </p:nvPr>
        </p:nvSpPr>
        <p:spPr>
          <a:xfrm>
            <a:off x="649288" y="1368000"/>
            <a:ext cx="8121650" cy="4525963"/>
          </a:xfrm>
          <a:prstGeom prst="rect">
            <a:avLst/>
          </a:prstGeom>
        </p:spPr>
        <p:txBody>
          <a:bodyPr vert="horz" lIns="0" tIns="0" rIns="0" bIns="0" rtlCol="0">
            <a:no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Tree>
    <p:extLst>
      <p:ext uri="{BB962C8B-B14F-4D97-AF65-F5344CB8AC3E}">
        <p14:creationId xmlns:p14="http://schemas.microsoft.com/office/powerpoint/2010/main" val="4058366458"/>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1" r:id="rId3"/>
    <p:sldLayoutId id="2147483652" r:id="rId4"/>
    <p:sldLayoutId id="2147483653" r:id="rId5"/>
    <p:sldLayoutId id="2147483655" r:id="rId6"/>
  </p:sldLayoutIdLst>
  <p:hf hdr="0"/>
  <p:txStyles>
    <p:titleStyle>
      <a:lvl1pPr algn="l" defTabSz="914400" rtl="0" eaLnBrk="1" latinLnBrk="0" hangingPunct="1">
        <a:lnSpc>
          <a:spcPct val="103000"/>
        </a:lnSpc>
        <a:spcBef>
          <a:spcPct val="0"/>
        </a:spcBef>
        <a:buNone/>
        <a:defRPr sz="2400" b="1" kern="100" baseline="0">
          <a:solidFill>
            <a:schemeClr val="tx1"/>
          </a:solidFill>
          <a:latin typeface="VW Head Office" panose="020B0503040200000003" pitchFamily="34" charset="0"/>
          <a:ea typeface="+mj-ea"/>
          <a:cs typeface="+mj-cs"/>
        </a:defRPr>
      </a:lvl1pPr>
    </p:titleStyle>
    <p:bodyStyle>
      <a:lvl1pPr marL="0" marR="0" indent="0" algn="l" defTabSz="914400" rtl="0" eaLnBrk="1" fontAlgn="base" latinLnBrk="0" hangingPunct="1">
        <a:lnSpc>
          <a:spcPct val="110000"/>
        </a:lnSpc>
        <a:spcBef>
          <a:spcPts val="0"/>
        </a:spcBef>
        <a:spcAft>
          <a:spcPts val="1000"/>
        </a:spcAft>
        <a:buClrTx/>
        <a:buSzTx/>
        <a:buFontTx/>
        <a:buNone/>
        <a:tabLst/>
        <a:defRPr sz="1800" b="0" kern="100" baseline="0">
          <a:solidFill>
            <a:schemeClr val="tx1"/>
          </a:solidFill>
          <a:latin typeface="VW Text Office" panose="020B0503040200000003" pitchFamily="34" charset="0"/>
          <a:ea typeface="+mn-ea"/>
          <a:cs typeface="+mn-cs"/>
        </a:defRPr>
      </a:lvl1pPr>
      <a:lvl2pPr marL="180975" marR="0" indent="-179388" algn="l" defTabSz="914400" rtl="0" eaLnBrk="1" fontAlgn="base" latinLnBrk="0" hangingPunct="1">
        <a:lnSpc>
          <a:spcPct val="110000"/>
        </a:lnSpc>
        <a:spcBef>
          <a:spcPts val="0"/>
        </a:spcBef>
        <a:spcAft>
          <a:spcPts val="1000"/>
        </a:spcAft>
        <a:buClrTx/>
        <a:buSzTx/>
        <a:buFont typeface="VW Headline OT-Book" pitchFamily="34" charset="0"/>
        <a:buChar char="–"/>
        <a:tabLst/>
        <a:defRPr sz="1800" kern="100" baseline="0">
          <a:solidFill>
            <a:schemeClr val="tx1"/>
          </a:solidFill>
          <a:latin typeface="VW Text Office" panose="020B0503040200000003" pitchFamily="34" charset="0"/>
          <a:ea typeface="+mn-ea"/>
          <a:cs typeface="+mn-cs"/>
        </a:defRPr>
      </a:lvl2pPr>
      <a:lvl3pPr marL="361950" marR="0" indent="-180975" algn="l" defTabSz="914400" rtl="0" eaLnBrk="1" fontAlgn="base" latinLnBrk="0" hangingPunct="1">
        <a:lnSpc>
          <a:spcPct val="110000"/>
        </a:lnSpc>
        <a:spcBef>
          <a:spcPts val="0"/>
        </a:spcBef>
        <a:spcAft>
          <a:spcPts val="1000"/>
        </a:spcAft>
        <a:buClrTx/>
        <a:buSzTx/>
        <a:buFont typeface="VW Headline OT-Book" pitchFamily="34" charset="0"/>
        <a:buChar char="–"/>
        <a:tabLst/>
        <a:defRPr sz="1800" kern="100" baseline="0">
          <a:solidFill>
            <a:schemeClr val="tx1"/>
          </a:solidFill>
          <a:latin typeface="VW Text Office" panose="020B0503040200000003" pitchFamily="34" charset="0"/>
          <a:ea typeface="+mn-ea"/>
          <a:cs typeface="+mn-cs"/>
        </a:defRPr>
      </a:lvl3pPr>
      <a:lvl4pPr marL="542925" marR="0" indent="-180975" algn="l" defTabSz="914400" rtl="0" eaLnBrk="1" fontAlgn="base" latinLnBrk="0" hangingPunct="1">
        <a:lnSpc>
          <a:spcPct val="110000"/>
        </a:lnSpc>
        <a:spcBef>
          <a:spcPts val="0"/>
        </a:spcBef>
        <a:spcAft>
          <a:spcPts val="1000"/>
        </a:spcAft>
        <a:buClrTx/>
        <a:buSzTx/>
        <a:buFont typeface="VW Headline OT-Book" pitchFamily="34" charset="0"/>
        <a:buChar char="–"/>
        <a:tabLst/>
        <a:defRPr sz="1800" kern="100" baseline="0">
          <a:solidFill>
            <a:schemeClr val="tx1"/>
          </a:solidFill>
          <a:latin typeface="VW Text Office" panose="020B0503040200000003" pitchFamily="34" charset="0"/>
          <a:ea typeface="+mn-ea"/>
          <a:cs typeface="+mn-cs"/>
        </a:defRPr>
      </a:lvl4pPr>
      <a:lvl5pPr marL="714375" marR="0" indent="-171450" algn="l" defTabSz="914400" rtl="0" eaLnBrk="1" fontAlgn="base" latinLnBrk="0" hangingPunct="1">
        <a:lnSpc>
          <a:spcPct val="110000"/>
        </a:lnSpc>
        <a:spcBef>
          <a:spcPts val="0"/>
        </a:spcBef>
        <a:spcAft>
          <a:spcPts val="1000"/>
        </a:spcAft>
        <a:buClrTx/>
        <a:buSzTx/>
        <a:buFont typeface="VW Headline OT-Book" pitchFamily="34" charset="0"/>
        <a:buChar char="–"/>
        <a:tabLst/>
        <a:defRPr sz="1800" kern="100" baseline="0">
          <a:solidFill>
            <a:schemeClr val="tx1"/>
          </a:solidFill>
          <a:latin typeface="VW Text Office" panose="020B05030402000000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65" name="Rectangle 5"/>
          <p:cNvSpPr>
            <a:spLocks noGrp="1" noChangeArrowheads="1"/>
          </p:cNvSpPr>
          <p:nvPr>
            <p:ph type="ctrTitle"/>
          </p:nvPr>
        </p:nvSpPr>
        <p:spPr>
          <a:xfrm>
            <a:off x="649289" y="4425949"/>
            <a:ext cx="8115569" cy="784225"/>
          </a:xfrm>
        </p:spPr>
        <p:txBody>
          <a:bodyPr/>
          <a:lstStyle/>
          <a:p>
            <a:r>
              <a:rPr lang="en-US" dirty="0"/>
              <a:t>Report from EVE 18 – Shanghai, April 11th/12th</a:t>
            </a:r>
            <a:br>
              <a:rPr lang="en-US" dirty="0"/>
            </a:br>
            <a:r>
              <a:rPr lang="en-US" dirty="0">
                <a:solidFill>
                  <a:schemeClr val="bg1">
                    <a:lumMod val="50000"/>
                  </a:schemeClr>
                </a:solidFill>
              </a:rPr>
              <a:t>Subgroup </a:t>
            </a:r>
            <a:r>
              <a:rPr lang="en-US" dirty="0" smtClean="0">
                <a:solidFill>
                  <a:schemeClr val="bg1">
                    <a:lumMod val="50000"/>
                  </a:schemeClr>
                </a:solidFill>
              </a:rPr>
              <a:t>EV meeting – Paris</a:t>
            </a:r>
            <a:r>
              <a:rPr lang="en-US" dirty="0" smtClean="0"/>
              <a:t/>
            </a:r>
            <a:br>
              <a:rPr lang="en-US" dirty="0" smtClean="0"/>
            </a:br>
            <a:endParaRPr lang="en-US" dirty="0"/>
          </a:p>
        </p:txBody>
      </p:sp>
      <p:sp>
        <p:nvSpPr>
          <p:cNvPr id="3368966" name="Rectangle 6"/>
          <p:cNvSpPr>
            <a:spLocks noGrp="1" noChangeArrowheads="1"/>
          </p:cNvSpPr>
          <p:nvPr>
            <p:ph type="subTitle" sz="quarter" idx="1"/>
          </p:nvPr>
        </p:nvSpPr>
        <p:spPr>
          <a:xfrm>
            <a:off x="649289" y="5249864"/>
            <a:ext cx="6761161" cy="457992"/>
          </a:xfrm>
        </p:spPr>
        <p:txBody>
          <a:bodyPr>
            <a:noAutofit/>
          </a:bodyPr>
          <a:lstStyle/>
          <a:p>
            <a:r>
              <a:rPr lang="de-DE" dirty="0" smtClean="0"/>
              <a:t>25-04-2016</a:t>
            </a:r>
            <a:endParaRPr lang="de-DE" dirty="0"/>
          </a:p>
        </p:txBody>
      </p:sp>
    </p:spTree>
    <p:custDataLst>
      <p:tags r:id="rId1"/>
    </p:custDataLst>
    <p:extLst>
      <p:ext uri="{BB962C8B-B14F-4D97-AF65-F5344CB8AC3E}">
        <p14:creationId xmlns:p14="http://schemas.microsoft.com/office/powerpoint/2010/main" val="115200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986" name="Rectangle 2"/>
          <p:cNvSpPr>
            <a:spLocks noGrp="1" noChangeArrowheads="1"/>
          </p:cNvSpPr>
          <p:nvPr>
            <p:ph type="title"/>
          </p:nvPr>
        </p:nvSpPr>
        <p:spPr/>
        <p:txBody>
          <a:bodyPr/>
          <a:lstStyle/>
          <a:p>
            <a:r>
              <a:rPr lang="en-US" dirty="0" smtClean="0"/>
              <a:t>IWG EVE discussed topics</a:t>
            </a:r>
            <a:br>
              <a:rPr lang="en-US" dirty="0" smtClean="0"/>
            </a:br>
            <a:r>
              <a:rPr lang="en-US" dirty="0" smtClean="0">
                <a:solidFill>
                  <a:schemeClr val="bg1">
                    <a:lumMod val="50000"/>
                  </a:schemeClr>
                </a:solidFill>
              </a:rPr>
              <a:t>EVE 18 – Shanghai/China – April 11</a:t>
            </a:r>
            <a:r>
              <a:rPr lang="en-US" baseline="30000" dirty="0" smtClean="0">
                <a:solidFill>
                  <a:schemeClr val="bg1">
                    <a:lumMod val="50000"/>
                  </a:schemeClr>
                </a:solidFill>
              </a:rPr>
              <a:t>th</a:t>
            </a:r>
            <a:r>
              <a:rPr lang="en-US" dirty="0" smtClean="0">
                <a:solidFill>
                  <a:schemeClr val="bg1">
                    <a:lumMod val="50000"/>
                  </a:schemeClr>
                </a:solidFill>
              </a:rPr>
              <a:t>/12</a:t>
            </a:r>
            <a:r>
              <a:rPr lang="en-US" baseline="30000" dirty="0" smtClean="0">
                <a:solidFill>
                  <a:schemeClr val="bg1">
                    <a:lumMod val="50000"/>
                  </a:schemeClr>
                </a:solidFill>
              </a:rPr>
              <a:t>th</a:t>
            </a:r>
            <a:endParaRPr lang="en-US" dirty="0"/>
          </a:p>
        </p:txBody>
      </p:sp>
      <p:sp>
        <p:nvSpPr>
          <p:cNvPr id="3370003" name="Rectangle 19"/>
          <p:cNvSpPr>
            <a:spLocks noGrp="1" noChangeArrowheads="1"/>
          </p:cNvSpPr>
          <p:nvPr>
            <p:ph idx="1"/>
          </p:nvPr>
        </p:nvSpPr>
        <p:spPr/>
        <p:txBody>
          <a:bodyPr/>
          <a:lstStyle/>
          <a:p>
            <a:pPr marL="361950" indent="-361950">
              <a:buAutoNum type="arabicPlain"/>
            </a:pPr>
            <a:r>
              <a:rPr lang="en-US" b="1" dirty="0" smtClean="0"/>
              <a:t>System </a:t>
            </a:r>
            <a:r>
              <a:rPr lang="en-US" b="1" dirty="0" smtClean="0"/>
              <a:t>Power </a:t>
            </a:r>
            <a:r>
              <a:rPr lang="en-US" b="1" dirty="0" smtClean="0"/>
              <a:t>Determination (</a:t>
            </a:r>
            <a:r>
              <a:rPr lang="en-US" b="1" dirty="0" smtClean="0">
                <a:sym typeface="Wingdings" panose="05000000000000000000" pitchFamily="2" charset="2"/>
              </a:rPr>
              <a:t> collaboration with IWG WLTP)</a:t>
            </a:r>
            <a:endParaRPr lang="en-US" b="1" dirty="0" smtClean="0"/>
          </a:p>
          <a:p>
            <a:pPr marL="361950" indent="-361950">
              <a:buAutoNum type="arabicPlain"/>
            </a:pPr>
            <a:r>
              <a:rPr lang="en-US" b="1" dirty="0" smtClean="0"/>
              <a:t>Battery </a:t>
            </a:r>
            <a:r>
              <a:rPr lang="en-US" b="1" dirty="0" smtClean="0"/>
              <a:t>performance and </a:t>
            </a:r>
            <a:r>
              <a:rPr lang="en-US" b="1" dirty="0" smtClean="0"/>
              <a:t>durability (</a:t>
            </a:r>
            <a:r>
              <a:rPr lang="en-US" b="1" dirty="0" smtClean="0">
                <a:sym typeface="Wingdings" panose="05000000000000000000" pitchFamily="2" charset="2"/>
              </a:rPr>
              <a:t> collaboration with IWG WLTP)</a:t>
            </a:r>
            <a:endParaRPr lang="en-US" b="1" dirty="0" smtClean="0"/>
          </a:p>
          <a:p>
            <a:pPr marL="361950" indent="-361950">
              <a:buAutoNum type="arabicPlain" startAt="3"/>
            </a:pPr>
            <a:r>
              <a:rPr lang="en-US" dirty="0" smtClean="0"/>
              <a:t>Method of stating energy consumption</a:t>
            </a:r>
          </a:p>
          <a:p>
            <a:pPr marL="361950" indent="-361950">
              <a:buAutoNum type="arabicPlain" startAt="3"/>
            </a:pPr>
            <a:r>
              <a:rPr lang="en-US" dirty="0" smtClean="0"/>
              <a:t>Battery Recyclability</a:t>
            </a:r>
          </a:p>
          <a:p>
            <a:pPr marL="361950" indent="-361950"/>
            <a:endParaRPr lang="en-US" dirty="0"/>
          </a:p>
        </p:txBody>
      </p:sp>
      <p:sp>
        <p:nvSpPr>
          <p:cNvPr id="2" name="Datumsplatzhalter 1"/>
          <p:cNvSpPr>
            <a:spLocks noGrp="1"/>
          </p:cNvSpPr>
          <p:nvPr>
            <p:ph type="dt" sz="half" idx="11"/>
          </p:nvPr>
        </p:nvSpPr>
        <p:spPr/>
        <p:txBody>
          <a:bodyPr/>
          <a:lstStyle/>
          <a:p>
            <a:fld id="{01843124-5ACE-4AEC-A8FF-CCC71F18BEBF}" type="datetime1">
              <a:rPr lang="de-DE" smtClean="0"/>
              <a:t>20.04.2016</a:t>
            </a:fld>
            <a:endParaRPr lang="de-DE"/>
          </a:p>
        </p:txBody>
      </p:sp>
      <p:sp>
        <p:nvSpPr>
          <p:cNvPr id="3" name="Fußzeilenplatzhalter 2"/>
          <p:cNvSpPr>
            <a:spLocks noGrp="1"/>
          </p:cNvSpPr>
          <p:nvPr>
            <p:ph type="ftr" sz="quarter" idx="10"/>
          </p:nvPr>
        </p:nvSpPr>
        <p:spPr/>
        <p:txBody>
          <a:bodyPr/>
          <a:lstStyle/>
          <a:p>
            <a:r>
              <a:rPr lang="de-DE" smtClean="0"/>
              <a:t>Basis Template</a:t>
            </a:r>
            <a:endParaRPr lang="de-DE"/>
          </a:p>
        </p:txBody>
      </p:sp>
      <p:sp>
        <p:nvSpPr>
          <p:cNvPr id="4" name="Foliennummernplatzhalter 3"/>
          <p:cNvSpPr>
            <a:spLocks noGrp="1"/>
          </p:cNvSpPr>
          <p:nvPr>
            <p:ph type="sldNum" sz="quarter" idx="12"/>
          </p:nvPr>
        </p:nvSpPr>
        <p:spPr/>
        <p:txBody>
          <a:bodyPr/>
          <a:lstStyle/>
          <a:p>
            <a:fld id="{A5BB97A9-7D72-4F8F-8BC5-4E547C3F4DC5}" type="slidenum">
              <a:rPr lang="de-DE" smtClean="0"/>
              <a:pPr/>
              <a:t>2</a:t>
            </a:fld>
            <a:endParaRPr lang="de-DE" dirty="0"/>
          </a:p>
        </p:txBody>
      </p:sp>
    </p:spTree>
    <p:custDataLst>
      <p:tags r:id="rId1"/>
    </p:custDataLst>
    <p:extLst>
      <p:ext uri="{BB962C8B-B14F-4D97-AF65-F5344CB8AC3E}">
        <p14:creationId xmlns:p14="http://schemas.microsoft.com/office/powerpoint/2010/main" val="1629271317"/>
      </p:ext>
    </p:extLst>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en-US" dirty="0" smtClean="0"/>
              <a:t>Determination of System Power for EVs</a:t>
            </a:r>
            <a:br>
              <a:rPr lang="en-US" dirty="0" smtClean="0"/>
            </a:br>
            <a:r>
              <a:rPr lang="en-US" dirty="0" smtClean="0">
                <a:solidFill>
                  <a:schemeClr val="bg1">
                    <a:lumMod val="50000"/>
                  </a:schemeClr>
                </a:solidFill>
              </a:rPr>
              <a:t>Germany/Korea</a:t>
            </a:r>
            <a:endParaRPr lang="en-US" dirty="0">
              <a:solidFill>
                <a:schemeClr val="bg1">
                  <a:lumMod val="50000"/>
                </a:schemeClr>
              </a:solidFill>
            </a:endParaRPr>
          </a:p>
        </p:txBody>
      </p:sp>
      <p:sp>
        <p:nvSpPr>
          <p:cNvPr id="638122" name="Rectangle 170"/>
          <p:cNvSpPr>
            <a:spLocks noGrp="1" noChangeArrowheads="1"/>
          </p:cNvSpPr>
          <p:nvPr>
            <p:ph idx="1"/>
          </p:nvPr>
        </p:nvSpPr>
        <p:spPr>
          <a:xfrm>
            <a:off x="647999" y="1521618"/>
            <a:ext cx="9046127" cy="4701381"/>
          </a:xfrm>
        </p:spPr>
        <p:txBody>
          <a:bodyPr>
            <a:noAutofit/>
          </a:bodyPr>
          <a:lstStyle/>
          <a:p>
            <a:pPr>
              <a:lnSpc>
                <a:spcPct val="50000"/>
              </a:lnSpc>
            </a:pPr>
            <a:r>
              <a:rPr lang="en-US" sz="1600" b="1" u="sng" dirty="0" smtClean="0">
                <a:latin typeface="+mn-lt"/>
              </a:rPr>
              <a:t>Presentation of the current status of the TF system </a:t>
            </a:r>
            <a:r>
              <a:rPr lang="en-US" sz="1600" b="1" u="sng" dirty="0">
                <a:latin typeface="+mn-lt"/>
              </a:rPr>
              <a:t>power activities (</a:t>
            </a:r>
            <a:r>
              <a:rPr lang="en-US" sz="1600" b="1" u="sng" dirty="0" smtClean="0">
                <a:latin typeface="+mn-lt"/>
              </a:rPr>
              <a:t>EVE-18-07e)</a:t>
            </a:r>
          </a:p>
          <a:p>
            <a:pPr>
              <a:lnSpc>
                <a:spcPct val="50000"/>
              </a:lnSpc>
            </a:pPr>
            <a:endParaRPr lang="en-US" sz="1600" b="1" u="sng" dirty="0" smtClean="0">
              <a:latin typeface="+mn-lt"/>
            </a:endParaRPr>
          </a:p>
          <a:p>
            <a:pPr marL="171450" indent="-171450">
              <a:lnSpc>
                <a:spcPct val="50000"/>
              </a:lnSpc>
              <a:buFontTx/>
              <a:buChar char="-"/>
            </a:pPr>
            <a:r>
              <a:rPr lang="en-US" sz="1200" dirty="0" smtClean="0">
                <a:latin typeface="+mn-lt"/>
              </a:rPr>
              <a:t>Output from the TF-web-audio-meetings in between EVE-17 meeting in January and EVE-18 </a:t>
            </a:r>
            <a:r>
              <a:rPr lang="en-US" sz="1200" dirty="0" smtClean="0">
                <a:latin typeface="+mn-lt"/>
              </a:rPr>
              <a:t>meeting</a:t>
            </a:r>
            <a:endParaRPr lang="en-US" sz="1200" dirty="0" smtClean="0">
              <a:latin typeface="+mn-lt"/>
            </a:endParaRPr>
          </a:p>
          <a:p>
            <a:pPr marL="171450" indent="-171450">
              <a:lnSpc>
                <a:spcPct val="50000"/>
              </a:lnSpc>
              <a:buFontTx/>
              <a:buChar char="-"/>
            </a:pPr>
            <a:r>
              <a:rPr lang="en-US" sz="1200" dirty="0">
                <a:latin typeface="+mn-lt"/>
              </a:rPr>
              <a:t>8</a:t>
            </a:r>
            <a:r>
              <a:rPr lang="en-US" sz="1200" dirty="0" smtClean="0">
                <a:latin typeface="+mn-lt"/>
              </a:rPr>
              <a:t> key elements had been identified which needs further discussions:</a:t>
            </a:r>
          </a:p>
          <a:p>
            <a:pPr marL="533400" lvl="2" indent="-171450">
              <a:lnSpc>
                <a:spcPct val="50000"/>
              </a:lnSpc>
              <a:buFont typeface="Wingdings" panose="05000000000000000000" pitchFamily="2" charset="2"/>
              <a:buChar char="Ø"/>
            </a:pPr>
            <a:r>
              <a:rPr lang="en-US" sz="1200" dirty="0" smtClean="0">
                <a:latin typeface="+mn-lt"/>
              </a:rPr>
              <a:t>Basic requirements to a new regulation</a:t>
            </a:r>
          </a:p>
          <a:p>
            <a:pPr marL="533400" lvl="2" indent="-171450">
              <a:lnSpc>
                <a:spcPct val="50000"/>
              </a:lnSpc>
              <a:buFont typeface="Wingdings" panose="05000000000000000000" pitchFamily="2" charset="2"/>
              <a:buChar char="Ø"/>
            </a:pPr>
            <a:r>
              <a:rPr lang="en-US" sz="1200" dirty="0" smtClean="0">
                <a:latin typeface="+mn-lt"/>
              </a:rPr>
              <a:t>Methodologies</a:t>
            </a:r>
          </a:p>
          <a:p>
            <a:pPr marL="533400" lvl="2" indent="-171450">
              <a:lnSpc>
                <a:spcPct val="50000"/>
              </a:lnSpc>
              <a:buFont typeface="Wingdings" panose="05000000000000000000" pitchFamily="2" charset="2"/>
              <a:buChar char="Ø"/>
            </a:pPr>
            <a:r>
              <a:rPr lang="en-US" sz="1200" dirty="0" smtClean="0">
                <a:latin typeface="+mn-lt"/>
              </a:rPr>
              <a:t>Application of  the methodology on HEV system layouts and control strategies</a:t>
            </a:r>
          </a:p>
          <a:p>
            <a:pPr marL="533400" lvl="2" indent="-171450">
              <a:lnSpc>
                <a:spcPct val="50000"/>
              </a:lnSpc>
              <a:buFont typeface="Wingdings" panose="05000000000000000000" pitchFamily="2" charset="2"/>
              <a:buChar char="Ø"/>
            </a:pPr>
            <a:r>
              <a:rPr lang="en-US" sz="1200" dirty="0" smtClean="0">
                <a:latin typeface="+mn-lt"/>
              </a:rPr>
              <a:t>Required input data, required output data</a:t>
            </a:r>
          </a:p>
          <a:p>
            <a:pPr marL="533400" lvl="2" indent="-171450">
              <a:lnSpc>
                <a:spcPct val="50000"/>
              </a:lnSpc>
              <a:buFont typeface="Wingdings" panose="05000000000000000000" pitchFamily="2" charset="2"/>
              <a:buChar char="Ø"/>
            </a:pPr>
            <a:r>
              <a:rPr lang="en-US" sz="1200" dirty="0" smtClean="0">
                <a:latin typeface="+mn-lt"/>
              </a:rPr>
              <a:t>Operating points where the test should be conducted</a:t>
            </a:r>
          </a:p>
          <a:p>
            <a:pPr marL="533400" lvl="2" indent="-171450">
              <a:lnSpc>
                <a:spcPct val="50000"/>
              </a:lnSpc>
              <a:buFont typeface="Wingdings" panose="05000000000000000000" pitchFamily="2" charset="2"/>
              <a:buChar char="Ø"/>
            </a:pPr>
            <a:r>
              <a:rPr lang="en-US" sz="1200" dirty="0" smtClean="0">
                <a:latin typeface="+mn-lt"/>
              </a:rPr>
              <a:t>Load collectives and maximum power applied during the test</a:t>
            </a:r>
          </a:p>
          <a:p>
            <a:pPr marL="533400" lvl="2" indent="-171450">
              <a:lnSpc>
                <a:spcPct val="50000"/>
              </a:lnSpc>
              <a:buFont typeface="Wingdings" panose="05000000000000000000" pitchFamily="2" charset="2"/>
              <a:buChar char="Ø"/>
            </a:pPr>
            <a:r>
              <a:rPr lang="en-US" sz="1200" dirty="0" smtClean="0">
                <a:latin typeface="+mn-lt"/>
              </a:rPr>
              <a:t>Customer information</a:t>
            </a:r>
          </a:p>
          <a:p>
            <a:pPr marL="533400" lvl="2" indent="-171450">
              <a:lnSpc>
                <a:spcPct val="50000"/>
              </a:lnSpc>
              <a:buFont typeface="Wingdings" panose="05000000000000000000" pitchFamily="2" charset="2"/>
              <a:buChar char="Ø"/>
            </a:pPr>
            <a:r>
              <a:rPr lang="en-US" sz="1200" dirty="0" smtClean="0">
                <a:latin typeface="+mn-lt"/>
              </a:rPr>
              <a:t>Application of the methodology on PEVs and FCHVs</a:t>
            </a:r>
          </a:p>
          <a:p>
            <a:pPr marL="533400" lvl="2" indent="-171450">
              <a:lnSpc>
                <a:spcPct val="50000"/>
              </a:lnSpc>
              <a:buFont typeface="Wingdings" panose="05000000000000000000" pitchFamily="2" charset="2"/>
              <a:buChar char="Ø"/>
            </a:pPr>
            <a:endParaRPr lang="en-US" sz="1200" b="1" u="sng" dirty="0">
              <a:latin typeface="+mn-lt"/>
            </a:endParaRPr>
          </a:p>
          <a:p>
            <a:pPr marL="0" lvl="2" indent="0">
              <a:lnSpc>
                <a:spcPct val="50000"/>
              </a:lnSpc>
              <a:buNone/>
            </a:pPr>
            <a:r>
              <a:rPr lang="en-US" sz="1600" b="1" u="sng" dirty="0" smtClean="0">
                <a:latin typeface="+mn-lt"/>
              </a:rPr>
              <a:t>Next steps (recommendation):</a:t>
            </a:r>
          </a:p>
          <a:p>
            <a:pPr marL="171450" lvl="2" indent="-171450">
              <a:lnSpc>
                <a:spcPct val="50000"/>
              </a:lnSpc>
              <a:buFontTx/>
              <a:buChar char="-"/>
            </a:pPr>
            <a:r>
              <a:rPr lang="en-US" sz="1200" dirty="0" smtClean="0">
                <a:latin typeface="+mn-lt"/>
              </a:rPr>
              <a:t>IWG EVE will </a:t>
            </a:r>
            <a:r>
              <a:rPr lang="en-GB" sz="1200" dirty="0"/>
              <a:t>recommend a tentative work program for addendum to GTR </a:t>
            </a:r>
            <a:r>
              <a:rPr lang="en-GB" sz="1200" dirty="0" smtClean="0"/>
              <a:t>15 (estimated </a:t>
            </a:r>
            <a:r>
              <a:rPr lang="en-GB" sz="1200" dirty="0"/>
              <a:t>to be a 2-3 year </a:t>
            </a:r>
            <a:r>
              <a:rPr lang="en-GB" sz="1200" dirty="0" smtClean="0"/>
              <a:t>project)</a:t>
            </a:r>
          </a:p>
          <a:p>
            <a:pPr marL="171450" lvl="2" indent="-171450">
              <a:lnSpc>
                <a:spcPct val="50000"/>
              </a:lnSpc>
              <a:buFontTx/>
              <a:buChar char="-"/>
            </a:pPr>
            <a:r>
              <a:rPr lang="en-GB" sz="1200" dirty="0" smtClean="0"/>
              <a:t>Tentative </a:t>
            </a:r>
            <a:r>
              <a:rPr lang="en-GB" sz="1200" dirty="0"/>
              <a:t>work program with the following </a:t>
            </a:r>
            <a:r>
              <a:rPr lang="en-GB" sz="1200" dirty="0" smtClean="0"/>
              <a:t>priorities:</a:t>
            </a:r>
          </a:p>
          <a:p>
            <a:pPr marL="536575" lvl="4" indent="-179388">
              <a:lnSpc>
                <a:spcPct val="100000"/>
              </a:lnSpc>
              <a:buFont typeface="Wingdings" panose="05000000000000000000" pitchFamily="2" charset="2"/>
              <a:buChar char="Ø"/>
            </a:pPr>
            <a:r>
              <a:rPr lang="en-GB" sz="1200" dirty="0" smtClean="0"/>
              <a:t>Step </a:t>
            </a:r>
            <a:r>
              <a:rPr lang="en-GB" sz="1200" dirty="0"/>
              <a:t>1: Covering of the WLTP purposes (to be able to apply the cycle classification and the downscaling </a:t>
            </a:r>
            <a:r>
              <a:rPr lang="en-GB" sz="1200" dirty="0" smtClean="0"/>
              <a:t>methodology)</a:t>
            </a:r>
          </a:p>
          <a:p>
            <a:pPr marL="536575" lvl="4" indent="-179388">
              <a:lnSpc>
                <a:spcPct val="100000"/>
              </a:lnSpc>
              <a:buFont typeface="Wingdings" panose="05000000000000000000" pitchFamily="2" charset="2"/>
              <a:buChar char="Ø"/>
            </a:pPr>
            <a:r>
              <a:rPr lang="en-GB" sz="1200" dirty="0" smtClean="0"/>
              <a:t>Step </a:t>
            </a:r>
            <a:r>
              <a:rPr lang="en-GB" sz="1200" dirty="0"/>
              <a:t>2: Customer Information </a:t>
            </a:r>
            <a:r>
              <a:rPr lang="en-GB" sz="1200" dirty="0" smtClean="0"/>
              <a:t>(</a:t>
            </a:r>
            <a:r>
              <a:rPr lang="en-GB" sz="1200" dirty="0"/>
              <a:t>information sharing topic for now, will be further evaluated on information level during Phase </a:t>
            </a:r>
            <a:r>
              <a:rPr lang="en-GB" sz="1200" dirty="0" smtClean="0"/>
              <a:t>1)</a:t>
            </a:r>
            <a:endParaRPr lang="de-DE" sz="1200" dirty="0"/>
          </a:p>
          <a:p>
            <a:pPr marL="530225" lvl="4" indent="-177800">
              <a:lnSpc>
                <a:spcPct val="50000"/>
              </a:lnSpc>
              <a:buFont typeface="Wingdings" panose="05000000000000000000" pitchFamily="2" charset="2"/>
              <a:buChar char="Ø"/>
            </a:pPr>
            <a:endParaRPr lang="en-US" sz="1200" dirty="0" smtClean="0">
              <a:latin typeface="+mn-lt"/>
            </a:endParaRPr>
          </a:p>
          <a:p>
            <a:pPr marL="177800" lvl="2" indent="-177800">
              <a:lnSpc>
                <a:spcPct val="50000"/>
              </a:lnSpc>
              <a:buFontTx/>
              <a:buChar char="-"/>
            </a:pPr>
            <a:endParaRPr lang="en-US" sz="1200" dirty="0">
              <a:latin typeface="+mn-lt"/>
            </a:endParaRPr>
          </a:p>
        </p:txBody>
      </p:sp>
      <p:sp>
        <p:nvSpPr>
          <p:cNvPr id="2" name="Datumsplatzhalter 1"/>
          <p:cNvSpPr>
            <a:spLocks noGrp="1"/>
          </p:cNvSpPr>
          <p:nvPr>
            <p:ph type="dt" sz="half" idx="11"/>
          </p:nvPr>
        </p:nvSpPr>
        <p:spPr/>
        <p:txBody>
          <a:bodyPr/>
          <a:lstStyle/>
          <a:p>
            <a:r>
              <a:rPr lang="de-DE" smtClean="0"/>
              <a:t>25.04.2016</a:t>
            </a:r>
            <a:endParaRPr lang="de-DE"/>
          </a:p>
        </p:txBody>
      </p:sp>
      <p:sp>
        <p:nvSpPr>
          <p:cNvPr id="4" name="Foliennummernplatzhalter 3"/>
          <p:cNvSpPr>
            <a:spLocks noGrp="1"/>
          </p:cNvSpPr>
          <p:nvPr>
            <p:ph type="sldNum" sz="quarter" idx="12"/>
          </p:nvPr>
        </p:nvSpPr>
        <p:spPr/>
        <p:txBody>
          <a:bodyPr/>
          <a:lstStyle/>
          <a:p>
            <a:fld id="{A5BB97A9-7D72-4F8F-8BC5-4E547C3F4DC5}" type="slidenum">
              <a:rPr lang="de-DE" smtClean="0"/>
              <a:pPr/>
              <a:t>3</a:t>
            </a:fld>
            <a:endParaRPr lang="de-DE" dirty="0"/>
          </a:p>
        </p:txBody>
      </p:sp>
      <p:sp>
        <p:nvSpPr>
          <p:cNvPr id="3" name="Fußzeilenplatzhalter 2"/>
          <p:cNvSpPr>
            <a:spLocks noGrp="1"/>
          </p:cNvSpPr>
          <p:nvPr>
            <p:ph type="ftr" sz="quarter" idx="10"/>
          </p:nvPr>
        </p:nvSpPr>
        <p:spPr/>
        <p:txBody>
          <a:bodyPr/>
          <a:lstStyle/>
          <a:p>
            <a:r>
              <a:rPr lang="en-US" noProof="0" dirty="0" smtClean="0"/>
              <a:t>EVE-18 Report for Subgroup EV meeting in Paris</a:t>
            </a:r>
            <a:endParaRPr lang="de-DE" noProof="0" dirty="0"/>
          </a:p>
        </p:txBody>
      </p:sp>
      <p:sp>
        <p:nvSpPr>
          <p:cNvPr id="7" name="Rechteck 6"/>
          <p:cNvSpPr/>
          <p:nvPr/>
        </p:nvSpPr>
        <p:spPr>
          <a:xfrm>
            <a:off x="454819" y="1091878"/>
            <a:ext cx="6294438" cy="230832"/>
          </a:xfrm>
          <a:prstGeom prst="rect">
            <a:avLst/>
          </a:prstGeom>
        </p:spPr>
        <p:txBody>
          <a:bodyPr wrap="square">
            <a:spAutoFit/>
          </a:bodyPr>
          <a:lstStyle/>
          <a:p>
            <a:pPr marL="85725">
              <a:lnSpc>
                <a:spcPct val="50000"/>
              </a:lnSpc>
              <a:spcBef>
                <a:spcPts val="600"/>
              </a:spcBef>
            </a:pPr>
            <a:r>
              <a:rPr lang="en-US" b="1" dirty="0">
                <a:sym typeface="Wingdings" panose="05000000000000000000" pitchFamily="2" charset="2"/>
              </a:rPr>
              <a:t> Topic with close Collaboration with WLTP Subgroup EV  </a:t>
            </a:r>
            <a:endParaRPr lang="en-US" b="1" dirty="0"/>
          </a:p>
        </p:txBody>
      </p:sp>
    </p:spTree>
    <p:custDataLst>
      <p:tags r:id="rId1"/>
    </p:custDataLst>
    <p:extLst>
      <p:ext uri="{BB962C8B-B14F-4D97-AF65-F5344CB8AC3E}">
        <p14:creationId xmlns:p14="http://schemas.microsoft.com/office/powerpoint/2010/main" val="70713424"/>
      </p:ext>
    </p:extLst>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a:xfrm>
            <a:off x="648000" y="287338"/>
            <a:ext cx="8122938" cy="727075"/>
          </a:xfrm>
        </p:spPr>
        <p:txBody>
          <a:bodyPr/>
          <a:lstStyle/>
          <a:p>
            <a:r>
              <a:rPr lang="en-US" dirty="0" smtClean="0"/>
              <a:t>Battery Performance and durability</a:t>
            </a:r>
            <a:br>
              <a:rPr lang="en-US" dirty="0" smtClean="0"/>
            </a:br>
            <a:r>
              <a:rPr lang="en-US" dirty="0" smtClean="0">
                <a:solidFill>
                  <a:schemeClr val="bg1">
                    <a:lumMod val="50000"/>
                  </a:schemeClr>
                </a:solidFill>
              </a:rPr>
              <a:t>USA/Canada</a:t>
            </a:r>
            <a:endParaRPr lang="en-US" dirty="0"/>
          </a:p>
        </p:txBody>
      </p:sp>
      <p:sp>
        <p:nvSpPr>
          <p:cNvPr id="638122" name="Rectangle 170"/>
          <p:cNvSpPr>
            <a:spLocks noGrp="1" noChangeArrowheads="1"/>
          </p:cNvSpPr>
          <p:nvPr>
            <p:ph idx="1"/>
          </p:nvPr>
        </p:nvSpPr>
        <p:spPr>
          <a:xfrm>
            <a:off x="554289" y="1521619"/>
            <a:ext cx="9096917" cy="4800106"/>
          </a:xfrm>
        </p:spPr>
        <p:txBody>
          <a:bodyPr>
            <a:noAutofit/>
          </a:bodyPr>
          <a:lstStyle/>
          <a:p>
            <a:pPr marL="85725">
              <a:lnSpc>
                <a:spcPct val="50000"/>
              </a:lnSpc>
              <a:spcBef>
                <a:spcPts val="600"/>
              </a:spcBef>
            </a:pPr>
            <a:r>
              <a:rPr lang="en-US" sz="1600" b="1" u="sng" dirty="0" smtClean="0"/>
              <a:t>Presentations:</a:t>
            </a:r>
            <a:endParaRPr lang="en-US" sz="1200" dirty="0"/>
          </a:p>
          <a:p>
            <a:pPr marL="271463" indent="-185738">
              <a:lnSpc>
                <a:spcPct val="50000"/>
              </a:lnSpc>
              <a:spcBef>
                <a:spcPts val="600"/>
              </a:spcBef>
              <a:buFontTx/>
              <a:buChar char="-"/>
            </a:pPr>
            <a:r>
              <a:rPr lang="en-US" sz="1200" dirty="0" smtClean="0"/>
              <a:t>Presentation of the updated EVE-report for Part A (EVE-18-10, already including feedback from OICA)</a:t>
            </a:r>
          </a:p>
          <a:p>
            <a:pPr marL="442912" indent="-171450">
              <a:lnSpc>
                <a:spcPct val="50000"/>
              </a:lnSpc>
              <a:spcBef>
                <a:spcPts val="600"/>
              </a:spcBef>
              <a:buFont typeface="Wingdings" panose="05000000000000000000" pitchFamily="2" charset="2"/>
              <a:buChar char="Ø"/>
            </a:pPr>
            <a:r>
              <a:rPr lang="en-US" sz="1200" dirty="0" smtClean="0">
                <a:sym typeface="Wingdings" panose="05000000000000000000" pitchFamily="2" charset="2"/>
              </a:rPr>
              <a:t>Feedback deadline for EVE-18-10: </a:t>
            </a:r>
            <a:r>
              <a:rPr lang="en-US" sz="1200" b="1" dirty="0" smtClean="0">
                <a:solidFill>
                  <a:srgbClr val="FF0000"/>
                </a:solidFill>
                <a:sym typeface="Wingdings" panose="05000000000000000000" pitchFamily="2" charset="2"/>
              </a:rPr>
              <a:t>end of April 2016</a:t>
            </a:r>
          </a:p>
          <a:p>
            <a:pPr marL="271463" indent="-185738">
              <a:lnSpc>
                <a:spcPct val="50000"/>
              </a:lnSpc>
              <a:spcBef>
                <a:spcPts val="600"/>
              </a:spcBef>
            </a:pPr>
            <a:endParaRPr lang="en-US" sz="1200" dirty="0" smtClean="0"/>
          </a:p>
          <a:p>
            <a:pPr marL="271463" indent="-185738">
              <a:lnSpc>
                <a:spcPct val="50000"/>
              </a:lnSpc>
              <a:spcBef>
                <a:spcPts val="600"/>
              </a:spcBef>
              <a:buFontTx/>
              <a:buChar char="-"/>
            </a:pPr>
            <a:r>
              <a:rPr lang="en-US" sz="1200" dirty="0" smtClean="0"/>
              <a:t>Update-Report on vehicle/battery performance and durability (discussed already in EVE-16 and EVE-17)</a:t>
            </a:r>
          </a:p>
          <a:p>
            <a:pPr marL="450850" indent="-179388">
              <a:lnSpc>
                <a:spcPct val="50000"/>
              </a:lnSpc>
              <a:spcBef>
                <a:spcPts val="600"/>
              </a:spcBef>
              <a:buFont typeface="Wingdings" panose="05000000000000000000" pitchFamily="2" charset="2"/>
              <a:buChar char="Ø"/>
            </a:pPr>
            <a:r>
              <a:rPr lang="en-US" sz="1200" dirty="0" smtClean="0">
                <a:sym typeface="Wingdings" panose="05000000000000000000" pitchFamily="2" charset="2"/>
              </a:rPr>
              <a:t>Overview about the latest activities within the EVE group and FEV (preparing report on battery aging on behalf of US EPA)</a:t>
            </a:r>
          </a:p>
          <a:p>
            <a:pPr marL="450850" indent="-179388">
              <a:lnSpc>
                <a:spcPct val="50000"/>
              </a:lnSpc>
              <a:spcBef>
                <a:spcPts val="600"/>
              </a:spcBef>
              <a:buFont typeface="Wingdings" panose="05000000000000000000" pitchFamily="2" charset="2"/>
              <a:buChar char="Ø"/>
            </a:pPr>
            <a:r>
              <a:rPr lang="en-US" sz="1200" dirty="0" smtClean="0">
                <a:sym typeface="Wingdings" panose="05000000000000000000" pitchFamily="2" charset="2"/>
              </a:rPr>
              <a:t>Example matrix of durability requirements</a:t>
            </a:r>
          </a:p>
          <a:p>
            <a:pPr marL="450850" indent="-179388">
              <a:lnSpc>
                <a:spcPct val="50000"/>
              </a:lnSpc>
              <a:spcBef>
                <a:spcPts val="600"/>
              </a:spcBef>
              <a:buFont typeface="Wingdings" panose="05000000000000000000" pitchFamily="2" charset="2"/>
              <a:buChar char="Ø"/>
            </a:pPr>
            <a:r>
              <a:rPr lang="en-US" sz="1200" dirty="0" smtClean="0">
                <a:sym typeface="Wingdings" panose="05000000000000000000" pitchFamily="2" charset="2"/>
              </a:rPr>
              <a:t>Possible options to move forward</a:t>
            </a:r>
          </a:p>
          <a:p>
            <a:pPr marL="271463" indent="-185738">
              <a:lnSpc>
                <a:spcPct val="50000"/>
              </a:lnSpc>
              <a:spcBef>
                <a:spcPts val="600"/>
              </a:spcBef>
            </a:pPr>
            <a:endParaRPr lang="en-US" sz="1200" dirty="0"/>
          </a:p>
          <a:p>
            <a:pPr marL="271463" indent="-185738">
              <a:lnSpc>
                <a:spcPct val="50000"/>
              </a:lnSpc>
              <a:spcBef>
                <a:spcPts val="600"/>
              </a:spcBef>
              <a:buFontTx/>
              <a:buChar char="-"/>
            </a:pPr>
            <a:r>
              <a:rPr lang="en-US" sz="1200" dirty="0" smtClean="0"/>
              <a:t>Presentation of JP position (EVE-18-12) on battery performance and durability</a:t>
            </a:r>
          </a:p>
          <a:p>
            <a:pPr marL="450850" indent="-179388">
              <a:lnSpc>
                <a:spcPct val="50000"/>
              </a:lnSpc>
              <a:spcBef>
                <a:spcPts val="600"/>
              </a:spcBef>
              <a:buFont typeface="Wingdings" panose="05000000000000000000" pitchFamily="2" charset="2"/>
              <a:buChar char="Ø"/>
            </a:pPr>
            <a:r>
              <a:rPr lang="en-GB" sz="1200" dirty="0" smtClean="0"/>
              <a:t>JP </a:t>
            </a:r>
            <a:r>
              <a:rPr lang="en-GB" sz="1200" dirty="0"/>
              <a:t>position is that IWG EVE’s future work should focus on vehicle performance and durability, not only </a:t>
            </a:r>
            <a:r>
              <a:rPr lang="en-GB" sz="1200" dirty="0" smtClean="0"/>
              <a:t>battery</a:t>
            </a:r>
            <a:endParaRPr lang="en-GB" sz="1200" dirty="0"/>
          </a:p>
          <a:p>
            <a:pPr marL="271463" indent="-185738">
              <a:lnSpc>
                <a:spcPct val="50000"/>
              </a:lnSpc>
              <a:spcBef>
                <a:spcPts val="600"/>
              </a:spcBef>
            </a:pPr>
            <a:endParaRPr lang="en-US" sz="1200" dirty="0" smtClean="0"/>
          </a:p>
          <a:p>
            <a:pPr marL="271463" indent="-185738">
              <a:lnSpc>
                <a:spcPct val="50000"/>
              </a:lnSpc>
              <a:spcBef>
                <a:spcPts val="600"/>
              </a:spcBef>
              <a:buFontTx/>
              <a:buChar char="-"/>
            </a:pPr>
            <a:r>
              <a:rPr lang="en-US" sz="1200" dirty="0" smtClean="0"/>
              <a:t>Review of FEV report (EVE-18-04)</a:t>
            </a:r>
          </a:p>
          <a:p>
            <a:pPr marL="450850" lvl="2" indent="-179388" fontAlgn="ctr">
              <a:buFont typeface="Wingdings" panose="05000000000000000000" pitchFamily="2" charset="2"/>
              <a:buChar char="Ø"/>
            </a:pPr>
            <a:r>
              <a:rPr lang="en-GB" sz="1200" dirty="0" smtClean="0"/>
              <a:t>USA: report is primarily </a:t>
            </a:r>
            <a:r>
              <a:rPr lang="en-GB" sz="1200" dirty="0"/>
              <a:t>intended to be used as a document which is collecting information which helps in understanding the aging processes in current battery </a:t>
            </a:r>
            <a:r>
              <a:rPr lang="en-GB" sz="1200" dirty="0" smtClean="0"/>
              <a:t>technologies</a:t>
            </a:r>
          </a:p>
          <a:p>
            <a:pPr marL="450850" lvl="2" indent="-179388" fontAlgn="ctr">
              <a:buFont typeface="Wingdings" panose="05000000000000000000" pitchFamily="2" charset="2"/>
              <a:buChar char="Ø"/>
            </a:pPr>
            <a:r>
              <a:rPr lang="en-GB" sz="1200" dirty="0" smtClean="0"/>
              <a:t>Report should show </a:t>
            </a:r>
            <a:r>
              <a:rPr lang="en-GB" sz="1200" dirty="0"/>
              <a:t>that we are just at the beginning of understanding the battery chemistry and that there is still a long way to go </a:t>
            </a:r>
            <a:endParaRPr lang="de-DE" sz="1200" dirty="0"/>
          </a:p>
          <a:p>
            <a:pPr marL="351450" indent="-171450">
              <a:lnSpc>
                <a:spcPct val="50000"/>
              </a:lnSpc>
              <a:spcBef>
                <a:spcPts val="600"/>
              </a:spcBef>
              <a:buFont typeface="Wingdings" panose="05000000000000000000" pitchFamily="2" charset="2"/>
              <a:buChar char="è"/>
            </a:pPr>
            <a:endParaRPr lang="en-US" sz="1200" dirty="0" smtClean="0"/>
          </a:p>
          <a:p>
            <a:pPr marL="534988" indent="-171450">
              <a:lnSpc>
                <a:spcPct val="50000"/>
              </a:lnSpc>
              <a:spcBef>
                <a:spcPts val="600"/>
              </a:spcBef>
              <a:buFont typeface="Wingdings" panose="05000000000000000000" pitchFamily="2" charset="2"/>
              <a:buChar char="è"/>
            </a:pPr>
            <a:endParaRPr lang="en-GB" sz="1200" dirty="0"/>
          </a:p>
        </p:txBody>
      </p:sp>
      <p:sp>
        <p:nvSpPr>
          <p:cNvPr id="3" name="Fußzeilenplatzhalter 2"/>
          <p:cNvSpPr>
            <a:spLocks noGrp="1"/>
          </p:cNvSpPr>
          <p:nvPr>
            <p:ph type="ftr" sz="quarter" idx="10"/>
          </p:nvPr>
        </p:nvSpPr>
        <p:spPr/>
        <p:txBody>
          <a:bodyPr/>
          <a:lstStyle/>
          <a:p>
            <a:r>
              <a:rPr lang="en-US" smtClean="0"/>
              <a:t>EVE-18 Report for Subgroup EV meeting in Paris</a:t>
            </a:r>
            <a:endParaRPr lang="de-DE" dirty="0"/>
          </a:p>
        </p:txBody>
      </p:sp>
      <p:sp>
        <p:nvSpPr>
          <p:cNvPr id="2" name="Datumsplatzhalter 1"/>
          <p:cNvSpPr>
            <a:spLocks noGrp="1"/>
          </p:cNvSpPr>
          <p:nvPr>
            <p:ph type="dt" sz="half" idx="11"/>
          </p:nvPr>
        </p:nvSpPr>
        <p:spPr/>
        <p:txBody>
          <a:bodyPr/>
          <a:lstStyle/>
          <a:p>
            <a:r>
              <a:rPr lang="de-DE" smtClean="0"/>
              <a:t>25.04.2016</a:t>
            </a:r>
            <a:endParaRPr lang="de-DE"/>
          </a:p>
        </p:txBody>
      </p:sp>
      <p:sp>
        <p:nvSpPr>
          <p:cNvPr id="4" name="Foliennummernplatzhalter 3"/>
          <p:cNvSpPr>
            <a:spLocks noGrp="1"/>
          </p:cNvSpPr>
          <p:nvPr>
            <p:ph type="sldNum" sz="quarter" idx="12"/>
          </p:nvPr>
        </p:nvSpPr>
        <p:spPr/>
        <p:txBody>
          <a:bodyPr/>
          <a:lstStyle/>
          <a:p>
            <a:fld id="{A5BB97A9-7D72-4F8F-8BC5-4E547C3F4DC5}" type="slidenum">
              <a:rPr lang="de-DE" smtClean="0"/>
              <a:pPr/>
              <a:t>4</a:t>
            </a:fld>
            <a:endParaRPr lang="de-DE" dirty="0"/>
          </a:p>
        </p:txBody>
      </p:sp>
      <p:sp>
        <p:nvSpPr>
          <p:cNvPr id="5" name="Rechteck 4"/>
          <p:cNvSpPr/>
          <p:nvPr/>
        </p:nvSpPr>
        <p:spPr>
          <a:xfrm>
            <a:off x="454819" y="1091878"/>
            <a:ext cx="6294438" cy="230832"/>
          </a:xfrm>
          <a:prstGeom prst="rect">
            <a:avLst/>
          </a:prstGeom>
        </p:spPr>
        <p:txBody>
          <a:bodyPr wrap="square">
            <a:spAutoFit/>
          </a:bodyPr>
          <a:lstStyle/>
          <a:p>
            <a:pPr marL="85725">
              <a:lnSpc>
                <a:spcPct val="50000"/>
              </a:lnSpc>
              <a:spcBef>
                <a:spcPts val="600"/>
              </a:spcBef>
            </a:pPr>
            <a:r>
              <a:rPr lang="en-US" b="1" dirty="0">
                <a:sym typeface="Wingdings" panose="05000000000000000000" pitchFamily="2" charset="2"/>
              </a:rPr>
              <a:t> Topic with close Collaboration with WLTP Subgroup EV  </a:t>
            </a:r>
            <a:endParaRPr lang="en-US" b="1" dirty="0"/>
          </a:p>
        </p:txBody>
      </p:sp>
    </p:spTree>
    <p:custDataLst>
      <p:tags r:id="rId1"/>
    </p:custDataLst>
    <p:extLst>
      <p:ext uri="{BB962C8B-B14F-4D97-AF65-F5344CB8AC3E}">
        <p14:creationId xmlns:p14="http://schemas.microsoft.com/office/powerpoint/2010/main" val="2072321769"/>
      </p:ext>
    </p:extLst>
  </p:cSld>
  <p:clrMapOvr>
    <a:masterClrMapping/>
  </p:clrMapOvr>
  <p:transition>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121" name="Rectangle 169"/>
          <p:cNvSpPr>
            <a:spLocks noGrp="1" noChangeArrowheads="1"/>
          </p:cNvSpPr>
          <p:nvPr>
            <p:ph type="title"/>
          </p:nvPr>
        </p:nvSpPr>
        <p:spPr/>
        <p:txBody>
          <a:bodyPr/>
          <a:lstStyle/>
          <a:p>
            <a:r>
              <a:rPr lang="en-US" dirty="0" smtClean="0"/>
              <a:t>Battery Performance and durability</a:t>
            </a:r>
            <a:br>
              <a:rPr lang="en-US" dirty="0" smtClean="0"/>
            </a:br>
            <a:r>
              <a:rPr lang="en-US" dirty="0" smtClean="0">
                <a:solidFill>
                  <a:schemeClr val="bg1">
                    <a:lumMod val="50000"/>
                  </a:schemeClr>
                </a:solidFill>
              </a:rPr>
              <a:t>USA/Canada</a:t>
            </a:r>
            <a:endParaRPr lang="en-US" dirty="0"/>
          </a:p>
        </p:txBody>
      </p:sp>
      <p:sp>
        <p:nvSpPr>
          <p:cNvPr id="638122" name="Rectangle 170"/>
          <p:cNvSpPr>
            <a:spLocks noGrp="1" noChangeArrowheads="1"/>
          </p:cNvSpPr>
          <p:nvPr>
            <p:ph idx="1"/>
          </p:nvPr>
        </p:nvSpPr>
        <p:spPr>
          <a:xfrm>
            <a:off x="648000" y="1435894"/>
            <a:ext cx="8866114" cy="4790734"/>
          </a:xfrm>
        </p:spPr>
        <p:txBody>
          <a:bodyPr>
            <a:noAutofit/>
          </a:bodyPr>
          <a:lstStyle/>
          <a:p>
            <a:pPr marL="1587" lvl="1" indent="0" fontAlgn="ctr">
              <a:lnSpc>
                <a:spcPct val="100000"/>
              </a:lnSpc>
              <a:buNone/>
            </a:pPr>
            <a:r>
              <a:rPr lang="en-GB" sz="1600" b="1" u="sng" dirty="0" smtClean="0"/>
              <a:t>Prerequisites</a:t>
            </a:r>
            <a:r>
              <a:rPr lang="en-GB" sz="1600" b="1" u="sng" dirty="0"/>
              <a:t>: </a:t>
            </a:r>
            <a:endParaRPr lang="en-GB" sz="1600" b="1" u="sng" dirty="0" smtClean="0"/>
          </a:p>
          <a:p>
            <a:pPr lvl="2" fontAlgn="ctr">
              <a:lnSpc>
                <a:spcPct val="100000"/>
              </a:lnSpc>
              <a:buFont typeface="Wingdings" panose="05000000000000000000" pitchFamily="2" charset="2"/>
              <a:buChar char="Ø"/>
            </a:pPr>
            <a:r>
              <a:rPr lang="en-GB" sz="1200" dirty="0" smtClean="0"/>
              <a:t>WLTP </a:t>
            </a:r>
            <a:r>
              <a:rPr lang="en-GB" sz="1200" dirty="0"/>
              <a:t>needs to provide EVE with expectations of performance </a:t>
            </a:r>
            <a:r>
              <a:rPr lang="en-GB" sz="1200" dirty="0" smtClean="0"/>
              <a:t>requirements</a:t>
            </a:r>
          </a:p>
          <a:p>
            <a:pPr lvl="2" fontAlgn="ctr">
              <a:lnSpc>
                <a:spcPct val="100000"/>
              </a:lnSpc>
              <a:buFont typeface="Wingdings" panose="05000000000000000000" pitchFamily="2" charset="2"/>
              <a:buChar char="Ø"/>
            </a:pPr>
            <a:r>
              <a:rPr lang="en-GB" sz="1200" dirty="0" smtClean="0"/>
              <a:t>Durability </a:t>
            </a:r>
            <a:r>
              <a:rPr lang="en-GB" sz="1200" dirty="0"/>
              <a:t>is to be considered in connection to effects on emissions, not directly life expectancy of </a:t>
            </a:r>
            <a:r>
              <a:rPr lang="en-GB" sz="1200" dirty="0" smtClean="0"/>
              <a:t>battery</a:t>
            </a:r>
          </a:p>
          <a:p>
            <a:pPr marL="0" lvl="2" indent="0" fontAlgn="ctr">
              <a:lnSpc>
                <a:spcPct val="100000"/>
              </a:lnSpc>
              <a:buNone/>
            </a:pPr>
            <a:r>
              <a:rPr lang="en-GB" sz="1600" b="1" u="sng" dirty="0" smtClean="0"/>
              <a:t>Conclusion:</a:t>
            </a:r>
            <a:endParaRPr lang="de-DE" sz="1600" b="1" u="sng" dirty="0" smtClean="0"/>
          </a:p>
          <a:p>
            <a:pPr lvl="1" fontAlgn="ctr">
              <a:lnSpc>
                <a:spcPct val="100000"/>
              </a:lnSpc>
            </a:pPr>
            <a:r>
              <a:rPr lang="en-GB" sz="1200" dirty="0" smtClean="0"/>
              <a:t>If moving forward on this topic (in case WLTP is requesting a test procedure) IWG EVE will provide test procedure for representative aging to WLTP</a:t>
            </a:r>
            <a:endParaRPr lang="de-DE" sz="1200" dirty="0" smtClean="0"/>
          </a:p>
          <a:p>
            <a:pPr lvl="1" fontAlgn="ctr">
              <a:lnSpc>
                <a:spcPct val="100000"/>
              </a:lnSpc>
            </a:pPr>
            <a:r>
              <a:rPr lang="en-GB" sz="1200" dirty="0" smtClean="0"/>
              <a:t>OICA </a:t>
            </a:r>
            <a:r>
              <a:rPr lang="en-GB" sz="1200" dirty="0"/>
              <a:t>stated that the battery durability topic and its effect on the vehicle durability is topic which is regulated by the market and the customer expectations and that there is no need to already define a specific aging procedure</a:t>
            </a:r>
            <a:endParaRPr lang="de-DE" sz="1200" dirty="0"/>
          </a:p>
          <a:p>
            <a:pPr lvl="2" fontAlgn="ctr">
              <a:lnSpc>
                <a:spcPct val="100000"/>
              </a:lnSpc>
              <a:buFont typeface="Wingdings" panose="05000000000000000000" pitchFamily="2" charset="2"/>
              <a:buChar char="Ø"/>
            </a:pPr>
            <a:r>
              <a:rPr lang="en-GB" sz="1200" dirty="0"/>
              <a:t>procedures would be defined on the already available knowledge but – as mentioned earlier – we are just at the beginning of understanding battery chemistry</a:t>
            </a:r>
            <a:endParaRPr lang="de-DE" sz="1200" dirty="0"/>
          </a:p>
          <a:p>
            <a:pPr lvl="2" fontAlgn="ctr">
              <a:lnSpc>
                <a:spcPct val="100000"/>
              </a:lnSpc>
              <a:buFont typeface="Wingdings" panose="05000000000000000000" pitchFamily="2" charset="2"/>
              <a:buChar char="Ø"/>
            </a:pPr>
            <a:r>
              <a:rPr lang="en-GB" sz="1200" dirty="0"/>
              <a:t>procedure would be based on already available technologies on the market à could ban the development of promising technologies out of the market</a:t>
            </a:r>
            <a:endParaRPr lang="de-DE" sz="1200" dirty="0"/>
          </a:p>
          <a:p>
            <a:pPr lvl="1" fontAlgn="ctr">
              <a:lnSpc>
                <a:spcPct val="100000"/>
              </a:lnSpc>
            </a:pPr>
            <a:r>
              <a:rPr lang="en-GB" sz="1200" dirty="0" smtClean="0"/>
              <a:t>Battery performance and durability </a:t>
            </a:r>
            <a:r>
              <a:rPr lang="en-GB" sz="1200" dirty="0"/>
              <a:t>is a very complex topic and that it may not be feasible to include an artificial methodology of battery aging into phase 2b.</a:t>
            </a:r>
            <a:endParaRPr lang="de-DE" sz="1200" dirty="0"/>
          </a:p>
          <a:p>
            <a:pPr lvl="1" fontAlgn="ctr">
              <a:lnSpc>
                <a:spcPct val="100000"/>
              </a:lnSpc>
            </a:pPr>
            <a:r>
              <a:rPr lang="en-GB" sz="1200" dirty="0" smtClean="0"/>
              <a:t>OICA </a:t>
            </a:r>
            <a:r>
              <a:rPr lang="en-GB" sz="1200" dirty="0"/>
              <a:t>and JP stated that a regulation of battery durability is premature at this time; USA has no official </a:t>
            </a:r>
            <a:r>
              <a:rPr lang="en-GB" sz="1200" dirty="0" smtClean="0"/>
              <a:t>preference</a:t>
            </a:r>
            <a:endParaRPr lang="en-GB" sz="1200" dirty="0"/>
          </a:p>
          <a:p>
            <a:pPr marL="1587" lvl="1" indent="0" fontAlgn="ctr">
              <a:lnSpc>
                <a:spcPct val="100000"/>
              </a:lnSpc>
              <a:buNone/>
            </a:pPr>
            <a:r>
              <a:rPr lang="en-GB" sz="1600" b="1" u="sng" dirty="0" smtClean="0"/>
              <a:t>Recommendation</a:t>
            </a:r>
            <a:endParaRPr lang="de-DE" sz="1600" b="1" u="sng" dirty="0"/>
          </a:p>
          <a:p>
            <a:pPr lvl="1" fontAlgn="ctr">
              <a:lnSpc>
                <a:spcPct val="100000"/>
              </a:lnSpc>
            </a:pPr>
            <a:r>
              <a:rPr lang="en-GB" sz="1200" dirty="0"/>
              <a:t>Recommendation from IWG EVE to GRPE is that regulation of battery durability is premature at this time but the topic should be revisited in the future. In the meantime the group suggests passive observation </a:t>
            </a:r>
            <a:r>
              <a:rPr lang="en-GB" sz="1200" dirty="0" smtClean="0"/>
              <a:t>of this topic</a:t>
            </a:r>
            <a:endParaRPr lang="en-US" sz="1200" dirty="0" smtClean="0"/>
          </a:p>
          <a:p>
            <a:pPr marL="534988" indent="-171450">
              <a:lnSpc>
                <a:spcPct val="100000"/>
              </a:lnSpc>
              <a:spcBef>
                <a:spcPts val="600"/>
              </a:spcBef>
              <a:buFont typeface="Wingdings" panose="05000000000000000000" pitchFamily="2" charset="2"/>
              <a:buChar char="è"/>
            </a:pPr>
            <a:endParaRPr lang="en-GB" sz="1200" dirty="0"/>
          </a:p>
        </p:txBody>
      </p:sp>
      <p:sp>
        <p:nvSpPr>
          <p:cNvPr id="3" name="Fußzeilenplatzhalter 2"/>
          <p:cNvSpPr>
            <a:spLocks noGrp="1"/>
          </p:cNvSpPr>
          <p:nvPr>
            <p:ph type="ftr" sz="quarter" idx="10"/>
          </p:nvPr>
        </p:nvSpPr>
        <p:spPr/>
        <p:txBody>
          <a:bodyPr/>
          <a:lstStyle/>
          <a:p>
            <a:r>
              <a:rPr lang="en-US" smtClean="0"/>
              <a:t>EVE-18 Report for Subgroup EV meeting in Paris</a:t>
            </a:r>
            <a:endParaRPr lang="de-DE" dirty="0"/>
          </a:p>
        </p:txBody>
      </p:sp>
      <p:sp>
        <p:nvSpPr>
          <p:cNvPr id="2" name="Datumsplatzhalter 1"/>
          <p:cNvSpPr>
            <a:spLocks noGrp="1"/>
          </p:cNvSpPr>
          <p:nvPr>
            <p:ph type="dt" sz="half" idx="11"/>
          </p:nvPr>
        </p:nvSpPr>
        <p:spPr/>
        <p:txBody>
          <a:bodyPr/>
          <a:lstStyle/>
          <a:p>
            <a:r>
              <a:rPr lang="de-DE" smtClean="0"/>
              <a:t>25.04.2016</a:t>
            </a:r>
            <a:endParaRPr lang="de-DE"/>
          </a:p>
        </p:txBody>
      </p:sp>
      <p:sp>
        <p:nvSpPr>
          <p:cNvPr id="4" name="Foliennummernplatzhalter 3"/>
          <p:cNvSpPr>
            <a:spLocks noGrp="1"/>
          </p:cNvSpPr>
          <p:nvPr>
            <p:ph type="sldNum" sz="quarter" idx="12"/>
          </p:nvPr>
        </p:nvSpPr>
        <p:spPr/>
        <p:txBody>
          <a:bodyPr/>
          <a:lstStyle/>
          <a:p>
            <a:fld id="{A5BB97A9-7D72-4F8F-8BC5-4E547C3F4DC5}" type="slidenum">
              <a:rPr lang="de-DE" smtClean="0"/>
              <a:pPr/>
              <a:t>5</a:t>
            </a:fld>
            <a:endParaRPr lang="de-DE" dirty="0"/>
          </a:p>
        </p:txBody>
      </p:sp>
      <p:sp>
        <p:nvSpPr>
          <p:cNvPr id="7" name="Rechteck 6"/>
          <p:cNvSpPr/>
          <p:nvPr/>
        </p:nvSpPr>
        <p:spPr>
          <a:xfrm>
            <a:off x="454819" y="1091878"/>
            <a:ext cx="6294438" cy="230832"/>
          </a:xfrm>
          <a:prstGeom prst="rect">
            <a:avLst/>
          </a:prstGeom>
        </p:spPr>
        <p:txBody>
          <a:bodyPr wrap="square">
            <a:spAutoFit/>
          </a:bodyPr>
          <a:lstStyle/>
          <a:p>
            <a:pPr marL="85725">
              <a:lnSpc>
                <a:spcPct val="50000"/>
              </a:lnSpc>
              <a:spcBef>
                <a:spcPts val="600"/>
              </a:spcBef>
            </a:pPr>
            <a:r>
              <a:rPr lang="en-US" b="1" dirty="0">
                <a:sym typeface="Wingdings" panose="05000000000000000000" pitchFamily="2" charset="2"/>
              </a:rPr>
              <a:t> Topic with close Collaboration with WLTP Subgroup EV  </a:t>
            </a:r>
            <a:endParaRPr lang="en-US" b="1" dirty="0"/>
          </a:p>
        </p:txBody>
      </p:sp>
    </p:spTree>
    <p:custDataLst>
      <p:tags r:id="rId1"/>
    </p:custDataLst>
    <p:extLst>
      <p:ext uri="{BB962C8B-B14F-4D97-AF65-F5344CB8AC3E}">
        <p14:creationId xmlns:p14="http://schemas.microsoft.com/office/powerpoint/2010/main" val="3636536985"/>
      </p:ext>
    </p:extLst>
  </p:cSld>
  <p:clrMapOvr>
    <a:masterClrMapping/>
  </p:clrMapOvr>
  <p:transition>
    <p:cut/>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OL" val="Visual"/>
  <p:tag name="NAME" val="v_425"/>
</p:tagLst>
</file>

<file path=ppt/tags/tag2.xml><?xml version="1.0" encoding="utf-8"?>
<p:tagLst xmlns:a="http://schemas.openxmlformats.org/drawingml/2006/main" xmlns:r="http://schemas.openxmlformats.org/officeDocument/2006/relationships" xmlns:p="http://schemas.openxmlformats.org/presentationml/2006/main">
  <p:tag name="POOL" val="Visual"/>
  <p:tag name="CATEGORY" val="Standard"/>
  <p:tag name="NAME" val="v_502"/>
</p:tagLst>
</file>

<file path=ppt/tags/tag3.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4.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ags/tag5.xml><?xml version="1.0" encoding="utf-8"?>
<p:tagLst xmlns:a="http://schemas.openxmlformats.org/drawingml/2006/main" xmlns:r="http://schemas.openxmlformats.org/officeDocument/2006/relationships" xmlns:p="http://schemas.openxmlformats.org/presentationml/2006/main">
  <p:tag name="COPYRIGHT" val="Templeton &amp; Webster GmbH"/>
</p:tagLst>
</file>

<file path=ppt/theme/theme1.xml><?xml version="1.0" encoding="utf-8"?>
<a:theme xmlns:a="http://schemas.openxmlformats.org/drawingml/2006/main" name="VW_Basic_Template_de">
  <a:themeElements>
    <a:clrScheme name="Volkswagen">
      <a:dk1>
        <a:srgbClr val="33434C"/>
      </a:dk1>
      <a:lt1>
        <a:srgbClr val="FFFFFF"/>
      </a:lt1>
      <a:dk2>
        <a:srgbClr val="73B1DD"/>
      </a:dk2>
      <a:lt2>
        <a:srgbClr val="CFD7D9"/>
      </a:lt2>
      <a:accent1>
        <a:srgbClr val="003C65"/>
      </a:accent1>
      <a:accent2>
        <a:srgbClr val="2274AC"/>
      </a:accent2>
      <a:accent3>
        <a:srgbClr val="8994A0"/>
      </a:accent3>
      <a:accent4>
        <a:srgbClr val="005D4D"/>
      </a:accent4>
      <a:accent5>
        <a:srgbClr val="730019"/>
      </a:accent5>
      <a:accent6>
        <a:srgbClr val="FF871F"/>
      </a:accent6>
      <a:hlink>
        <a:srgbClr val="33434C"/>
      </a:hlink>
      <a:folHlink>
        <a:srgbClr val="8994A0"/>
      </a:folHlink>
    </a:clrScheme>
    <a:fontScheme name="Benutzerdefiniert 9">
      <a:majorFont>
        <a:latin typeface="VW Head Office"/>
        <a:ea typeface=""/>
        <a:cs typeface=""/>
      </a:majorFont>
      <a:minorFont>
        <a:latin typeface="VW Text Offic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spPr>
      <a:bodyPr rtlCol="0" anchor="ctr"/>
      <a:lstStyle>
        <a:defPPr>
          <a:defRPr sz="1400" smtClean="0">
            <a:latin typeface="VW Text Office" panose="020B0504040200000003"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1400" dirty="0" smtClean="0">
            <a:latin typeface="VW Text Office" panose="020B0504040200000003"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VW_Basic_Template_internal</Template>
  <TotalTime>0</TotalTime>
  <Words>691</Words>
  <Application>Microsoft Office PowerPoint</Application>
  <PresentationFormat>A4-Papier (210x297 mm)</PresentationFormat>
  <Paragraphs>75</Paragraphs>
  <Slides>5</Slides>
  <Notes>5</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5</vt:i4>
      </vt:variant>
    </vt:vector>
  </HeadingPairs>
  <TitlesOfParts>
    <vt:vector size="12" baseType="lpstr">
      <vt:lpstr>Arial</vt:lpstr>
      <vt:lpstr>Calibri</vt:lpstr>
      <vt:lpstr>VW Head Office</vt:lpstr>
      <vt:lpstr>VW Headline OT-Book</vt:lpstr>
      <vt:lpstr>VW Text Office</vt:lpstr>
      <vt:lpstr>Wingdings</vt:lpstr>
      <vt:lpstr>VW_Basic_Template_de</vt:lpstr>
      <vt:lpstr>Report from EVE 18 – Shanghai, April 11th/12th Subgroup EV meeting – Paris </vt:lpstr>
      <vt:lpstr>IWG EVE discussed topics EVE 18 – Shanghai/China – April 11th/12th</vt:lpstr>
      <vt:lpstr>Determination of System Power for EVs Germany/Korea</vt:lpstr>
      <vt:lpstr>Battery Performance and durability USA/Canada</vt:lpstr>
      <vt:lpstr>Battery Performance and durability USA/Canada</vt:lpstr>
    </vt:vector>
  </TitlesOfParts>
  <Manager/>
  <Company>VOLKSWAGEN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EVE 18 – Shanghai, April 11th/12th</dc:title>
  <dc:creator>ACEA WLTP EV Group</dc:creator>
  <cp:lastModifiedBy>ACEA WLTP EV Group</cp:lastModifiedBy>
  <cp:revision>24</cp:revision>
  <cp:lastPrinted>2015-03-18T08:27:35Z</cp:lastPrinted>
  <dcterms:created xsi:type="dcterms:W3CDTF">2016-04-13T06:17:18Z</dcterms:created>
  <dcterms:modified xsi:type="dcterms:W3CDTF">2016-04-20T11:45:19Z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238666314</vt:i4>
  </property>
  <property fmtid="{D5CDD505-2E9C-101B-9397-08002B2CF9AE}" pid="3" name="_NewReviewCycle">
    <vt:lpwstr/>
  </property>
  <property fmtid="{D5CDD505-2E9C-101B-9397-08002B2CF9AE}" pid="4" name="_EmailSubject">
    <vt:lpwstr>[Subgroup EV] Report from EVE meeting</vt:lpwstr>
  </property>
  <property fmtid="{D5CDD505-2E9C-101B-9397-08002B2CF9AE}" pid="5" name="_AuthorEmail">
    <vt:lpwstr>matthias.naegeli@volkswagen.de</vt:lpwstr>
  </property>
  <property fmtid="{D5CDD505-2E9C-101B-9397-08002B2CF9AE}" pid="6" name="_AuthorEmailDisplayName">
    <vt:lpwstr>Naegeli, Matthias (EAMG/1)</vt:lpwstr>
  </property>
  <property fmtid="{D5CDD505-2E9C-101B-9397-08002B2CF9AE}" pid="7" name="_PreviousAdHocReviewCycleID">
    <vt:i4>-1232401674</vt:i4>
  </property>
</Properties>
</file>