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1" r:id="rId4"/>
    <p:sldId id="292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D1ED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C383E-72BB-35B6-69C0-29656D062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34448B-BCAA-61F2-D059-7A87F7F1E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0F29A9-B8C4-75BE-F50F-6AE0AB839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E5E02C-C42D-097B-21E2-AF7D227C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FD507A-55BA-EA6A-886A-40B07EFA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60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ACA45-75EF-1FF2-C007-04C833596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7F1DA8B-9504-11B8-68BA-EF5B69170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1FC914-7250-1E0A-90BE-D1CB33136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F8B863-BD95-30C7-DA39-17F71BA0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151347-EF5E-BA50-537D-A098E6018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74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AC46B8E-000B-CA4C-A0E5-0093F361C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0FFA025-469D-B50E-3FF7-A423E1A4B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A45C71-02B7-9355-2D36-CF4844889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DF101F-1F29-AB3E-8E98-A546B9DB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39CA5B-2B2A-729C-854E-21269828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837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0F5B71F5-2B9A-DE40-9742-F86C45ED75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636000" cy="34544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9968401-BA31-4A4C-9EAA-4057117524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011590"/>
            <a:ext cx="10515600" cy="1224000"/>
          </a:xfrm>
        </p:spPr>
        <p:txBody>
          <a:bodyPr rIns="0" anchor="b">
            <a:noAutofit/>
          </a:bodyPr>
          <a:lstStyle>
            <a:lvl1pPr marL="0" indent="0" algn="r">
              <a:lnSpc>
                <a:spcPct val="90000"/>
              </a:lnSpc>
              <a:buNone/>
              <a:defRPr sz="4500" cap="all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45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45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45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45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the chapter</a:t>
            </a:r>
          </a:p>
        </p:txBody>
      </p:sp>
      <p:sp>
        <p:nvSpPr>
          <p:cNvPr id="8" name="Text Placeholder 28">
            <a:extLst>
              <a:ext uri="{FF2B5EF4-FFF2-40B4-BE49-F238E27FC236}">
                <a16:creationId xmlns:a16="http://schemas.microsoft.com/office/drawing/2014/main" id="{EDB6710B-F230-4566-97FB-5A0B67A9CF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198" y="5235590"/>
            <a:ext cx="10515600" cy="546903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>
              <a:spcBef>
                <a:spcPts val="600"/>
              </a:spcBef>
              <a:buNone/>
              <a:defRPr sz="3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FF0000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GB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53356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38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68525"/>
            <a:ext cx="10515600" cy="4008437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‹Nr.›</a:t>
            </a:fld>
            <a:endParaRPr lang="en-GB" noProof="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 dirty="0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4B7F133-992D-4E17-A4C1-CF29F909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09278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F27EA-4A1E-BD47-A741-B198F543E0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168525"/>
            <a:ext cx="5181600" cy="4008438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3654C-C7B3-1845-BD54-91D8C63EE07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168525"/>
            <a:ext cx="5181600" cy="4008438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A05CF25-D252-684A-8482-96E21FC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‹Nr.›</a:t>
            </a:fld>
            <a:endParaRPr lang="en-GB" noProof="0" dirty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23EB23BE-6AFE-8043-82ED-BB5C5F765E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2531AFA-3B04-44AE-AE6F-8B97A2D9D4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DC9146-ABC4-481C-886C-1E94EBC83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 dirty="0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1942942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E020CE-4B5A-E7C9-D09E-B1CC48880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03CFD7-1DE1-93F6-1958-4E5B5714E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78CD0C-EE07-1D7F-2F9A-1A363F71C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0321CC-0D3B-539C-A532-94F9C6E7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9CE4B9-D52A-C406-0C7A-E52A20D9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0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78C63-C2B4-BE26-CD36-FB78791F9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D03855-9DE5-2D95-C24D-44EAAD081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0E187E-2EEB-E03F-F9BF-0E117557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079DB0-7DFF-EC75-370C-098B4C74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9AE86A-2CC2-55ED-4265-70010604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20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07B2A-A3BE-3B0A-113B-666D0AE03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E13A22-2D5C-068D-53D1-AE985D0E3F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87EF6A-84C5-36F6-C137-727AD9FEF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F19F26-DEE8-CA38-3F5A-66B643EA0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EE6BE0-3276-C8EE-F70C-F85224F8C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6FE17A-DEF9-EB2D-B093-B9AF20AE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9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B0B7B7-4844-D897-D8ED-E2A3C1983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6A3BF8-840F-6B0D-6519-2A5F97DD4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AB2449-82CD-E2C9-E6EC-3204E84F10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C1E281-54AE-5119-6FBF-EEAFA2E470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D6FCCB8-93B5-08B8-99C7-69F78DE479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42A1DB-0031-2FEB-1375-896142DBF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40BD28C-1AAE-B6E5-8138-1C008A0EC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424855E-3332-2BBB-7427-966590D4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08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561D06-8B63-AA6C-7E76-DE8B09072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C0E467-DAFC-8F83-BF3E-DBFD25DD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28BEB29-C827-F11B-DFC8-0DD83AC19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2C83D9-310D-5CE7-78A4-394E400C0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155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712518-8C58-2852-ABCA-B66D3C9FE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B88BD0D-974C-9D52-D072-F5D761E88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947586-CC8F-8F32-6FCA-ABF997B4B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91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7C1BC8-2170-81BB-4039-B8DF596D3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88FF66-EB24-1E28-6C60-2E86F7275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792B19-AF5A-25FC-A0A6-E68488403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2B176F-9254-A3BC-C7B3-7134AE8D2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703086-39FE-3B04-438D-C6BDAF751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782CE0-4315-106B-C4EE-119E5936A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12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DD407-0043-2970-DCE2-246621F21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CF71623-0A68-99B2-156E-A0F251E253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1EBB6A-7461-6D8B-298A-DF925072E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066FCD6-3A0C-AC57-E2A1-AA76EB1B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27AAC5-173A-D66D-784B-9F7EDE3CE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1F16D3-69B4-1CD4-5299-9672077A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51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E39A1B19-1690-F671-0D2C-07ECEB7FBB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33395631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7" imgW="592" imgH="595" progId="TCLayout.ActiveDocument.1">
                  <p:embed/>
                </p:oleObj>
              </mc:Choice>
              <mc:Fallback>
                <p:oleObj name="think-cell Folie" r:id="rId17" imgW="592" imgH="59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315356-5818-AB16-17CF-717300DE5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D87CF1-BB08-61D7-AE1B-0B5EE2041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C07284-C264-EDD3-A8A3-AE912FA91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42AB1A-6A07-4FAE-A1B1-AADE746E99C2}" type="datetimeFigureOut">
              <a:rPr lang="de-DE" smtClean="0"/>
              <a:t>02.09.2025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A96040-86D1-E470-F155-E147A2E53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CFD941-E3FF-42FF-A4E0-2B6DB3659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7202F3-CB0C-4B16-BD63-198D8D67E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54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3B6370AE-22E5-CB9C-43D2-048297EEE7C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53282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92" imgH="595" progId="TCLayout.ActiveDocument.1">
                  <p:embed/>
                </p:oleObj>
              </mc:Choice>
              <mc:Fallback>
                <p:oleObj name="think-cell Folie" r:id="rId3" imgW="592" imgH="59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DC5C92A8-8669-76B9-5B5C-7E3E502077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de-DE" dirty="0"/>
              <a:t>WP3 Discussions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550954-4235-42A2-8BFA-1BBFFB0549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Structure of work</a:t>
            </a:r>
          </a:p>
        </p:txBody>
      </p:sp>
    </p:spTree>
    <p:extLst>
      <p:ext uri="{BB962C8B-B14F-4D97-AF65-F5344CB8AC3E}">
        <p14:creationId xmlns:p14="http://schemas.microsoft.com/office/powerpoint/2010/main" val="23588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624721-7589-4D13-A937-E80B1C710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2111"/>
            <a:ext cx="10515600" cy="4600221"/>
          </a:xfrm>
        </p:spPr>
        <p:txBody>
          <a:bodyPr>
            <a:normAutofit/>
          </a:bodyPr>
          <a:lstStyle/>
          <a:p>
            <a:pPr marL="358775" indent="-358775">
              <a:lnSpc>
                <a:spcPct val="110000"/>
              </a:lnSpc>
              <a:spcBef>
                <a:spcPts val="0"/>
              </a:spcBef>
              <a:buClr>
                <a:srgbClr val="00C4DA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 Collected data</a:t>
            </a:r>
          </a:p>
          <a:p>
            <a:pPr lvl="1"/>
            <a:r>
              <a:rPr lang="en-GB" sz="2000" dirty="0"/>
              <a:t>Vehicle information</a:t>
            </a:r>
          </a:p>
          <a:p>
            <a:pPr lvl="1"/>
            <a:r>
              <a:rPr lang="en-GB" sz="2000" dirty="0"/>
              <a:t>Test conditions</a:t>
            </a:r>
          </a:p>
          <a:p>
            <a:pPr lvl="1"/>
            <a:r>
              <a:rPr lang="en-GB" sz="2000" dirty="0"/>
              <a:t>Measured values</a:t>
            </a:r>
          </a:p>
          <a:p>
            <a:pPr marL="358775" indent="-358775">
              <a:lnSpc>
                <a:spcPct val="110000"/>
              </a:lnSpc>
              <a:spcBef>
                <a:spcPts val="1200"/>
              </a:spcBef>
              <a:buClr>
                <a:srgbClr val="00C4DA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II Sound Expectation</a:t>
            </a:r>
          </a:p>
          <a:p>
            <a:pPr lvl="1"/>
            <a:r>
              <a:rPr lang="en-GB" sz="2000" dirty="0"/>
              <a:t>Data Entry Sheet</a:t>
            </a:r>
          </a:p>
          <a:p>
            <a:pPr lvl="1"/>
            <a:r>
              <a:rPr lang="en-GB" sz="2000" dirty="0"/>
              <a:t>Model</a:t>
            </a:r>
          </a:p>
          <a:p>
            <a:pPr lvl="1"/>
            <a:r>
              <a:rPr lang="en-GB" sz="2000" dirty="0"/>
              <a:t>Parameters (2 different set)</a:t>
            </a:r>
          </a:p>
          <a:p>
            <a:pPr marL="358775" indent="-358775">
              <a:lnSpc>
                <a:spcPct val="100000"/>
              </a:lnSpc>
              <a:spcBef>
                <a:spcPts val="1200"/>
              </a:spcBef>
              <a:buClr>
                <a:srgbClr val="00C4DA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III Calculated Results</a:t>
            </a:r>
          </a:p>
          <a:p>
            <a:pPr lvl="1"/>
            <a:r>
              <a:rPr lang="en-GB" sz="2000" dirty="0"/>
              <a:t>Calculated values </a:t>
            </a:r>
          </a:p>
          <a:p>
            <a:pPr lvl="1"/>
            <a:r>
              <a:rPr lang="en-GB" sz="2000" dirty="0"/>
              <a:t>Comparison of measured to calculated </a:t>
            </a:r>
          </a:p>
          <a:p>
            <a:pPr lvl="1"/>
            <a:r>
              <a:rPr lang="en-GB" sz="2000" dirty="0"/>
              <a:t>Judgement pass or fail</a:t>
            </a:r>
          </a:p>
          <a:p>
            <a:pPr lvl="1"/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82E17D-8B79-44BD-89D2-974DE3D8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8C5D3-8A3B-F94C-BECF-6BE38BB7C66C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C7BB53E-68EE-B3A6-9969-3779C89FC7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Static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base</a:t>
            </a:r>
            <a:endParaRPr lang="de-DE" dirty="0"/>
          </a:p>
          <a:p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C6F7A-5510-4FFC-A2CA-F0B5D25AB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www.acea.auto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58AE0BD-B45B-49E3-A925-5222E7D69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Parts need to be separated – What do we have?</a:t>
            </a:r>
          </a:p>
        </p:txBody>
      </p:sp>
    </p:spTree>
    <p:extLst>
      <p:ext uri="{BB962C8B-B14F-4D97-AF65-F5344CB8AC3E}">
        <p14:creationId xmlns:p14="http://schemas.microsoft.com/office/powerpoint/2010/main" val="2092798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383A7E3-D3C1-4E77-9877-C8698BD1E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42654"/>
            <a:ext cx="10515600" cy="4371608"/>
          </a:xfrm>
        </p:spPr>
        <p:txBody>
          <a:bodyPr>
            <a:normAutofit fontScale="70000" lnSpcReduction="20000"/>
          </a:bodyPr>
          <a:lstStyle/>
          <a:p>
            <a:pPr marL="358775" marR="0" lvl="0" indent="-35877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C4DA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Analyse of Database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Classify vehicles-data (failed, borderline, extremely silent)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Identify inconsistent data, why are they inconsistent?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Delivered vehicle raw data, poor pass-by runs, mistake in the Data Delivery Sheet, mistake of the model, non-covered technology </a:t>
            </a:r>
            <a:r>
              <a:rPr lang="en-GB" dirty="0">
                <a:sym typeface="Wingdings" panose="05000000000000000000" pitchFamily="2" charset="2"/>
              </a:rPr>
              <a:t> model not applicable</a:t>
            </a:r>
            <a:endParaRPr lang="en-GB" dirty="0"/>
          </a:p>
          <a:p>
            <a:pPr marL="358775" marR="0" lvl="0" indent="-358775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C4DA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Quality improvement of Part I (Fixed Data)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Decision to revise single vehicle-data (update/delete data) or to keep vehicle-data (correct data) and potentially update model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Make a new database release</a:t>
            </a:r>
          </a:p>
          <a:p>
            <a:pPr marL="358775" indent="-358775">
              <a:lnSpc>
                <a:spcPct val="120000"/>
              </a:lnSpc>
              <a:spcBef>
                <a:spcPts val="1200"/>
              </a:spcBef>
              <a:buClr>
                <a:srgbClr val="00C4DA"/>
              </a:buClr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Part II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Find solutions for identified issues in the SEM and/or its parameters</a:t>
            </a:r>
          </a:p>
          <a:p>
            <a:pPr marL="358775" indent="-358775">
              <a:lnSpc>
                <a:spcPct val="120000"/>
              </a:lnSpc>
              <a:spcBef>
                <a:spcPts val="1200"/>
              </a:spcBef>
              <a:buClr>
                <a:srgbClr val="00C4DA"/>
              </a:buClr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Calculate Part III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Update SEM </a:t>
            </a:r>
            <a:r>
              <a:rPr lang="en-GB" dirty="0">
                <a:sym typeface="Wingdings" panose="05000000000000000000" pitchFamily="2" charset="2"/>
              </a:rPr>
              <a:t> recalculate all vehicle data sets, add new data sets, if necessary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Restart from beginning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1D52FD-01F9-471F-B5BA-D4AD24A4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/>
          <a:p>
            <a:fld id="{CAA8C5D3-8A3B-F94C-BECF-6BE38BB7C66C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1A36596-E126-42F4-B469-607B3299E6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LOOP of Tasks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641A4-097E-4C65-824C-701A153A3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</p:spPr>
        <p:txBody>
          <a:bodyPr/>
          <a:lstStyle/>
          <a:p>
            <a:r>
              <a:rPr lang="nl-BE" dirty="0"/>
              <a:t>www.acea.auto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BC6877-E1CD-487B-8D2D-20441500C0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is Expected TO BE covered by WP3?</a:t>
            </a:r>
          </a:p>
        </p:txBody>
      </p:sp>
    </p:spTree>
    <p:extLst>
      <p:ext uri="{BB962C8B-B14F-4D97-AF65-F5344CB8AC3E}">
        <p14:creationId xmlns:p14="http://schemas.microsoft.com/office/powerpoint/2010/main" val="418112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53866FF-7533-49B0-9AC1-D5D6C0BBB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1539" y="2116274"/>
            <a:ext cx="3968931" cy="4008438"/>
          </a:xfrm>
          <a:solidFill>
            <a:srgbClr val="93D1ED"/>
          </a:solidFill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Tasks</a:t>
            </a:r>
          </a:p>
          <a:p>
            <a:r>
              <a:rPr lang="en-GB" sz="2400" dirty="0"/>
              <a:t>Analysis of database</a:t>
            </a:r>
          </a:p>
          <a:p>
            <a:r>
              <a:rPr lang="en-GB" sz="2400" dirty="0"/>
              <a:t>Rework single vehicle data</a:t>
            </a:r>
          </a:p>
          <a:p>
            <a:r>
              <a:rPr lang="en-GB" sz="2400" dirty="0"/>
              <a:t>Update SEM</a:t>
            </a:r>
          </a:p>
          <a:p>
            <a:r>
              <a:rPr lang="en-GB" sz="2400" dirty="0"/>
              <a:t>Provide new calculation tool</a:t>
            </a:r>
          </a:p>
          <a:p>
            <a:r>
              <a:rPr lang="en-GB" sz="2400" dirty="0"/>
              <a:t>Recalculate database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02EF001-9B52-41D5-A727-CF9D5FC93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6735" y="2086181"/>
            <a:ext cx="2946111" cy="2685633"/>
          </a:xfrm>
          <a:solidFill>
            <a:srgbClr val="93D1ED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Workers</a:t>
            </a:r>
          </a:p>
          <a:p>
            <a:r>
              <a:rPr lang="en-GB" sz="2400" dirty="0"/>
              <a:t>UTAC (WP.3)</a:t>
            </a:r>
          </a:p>
          <a:p>
            <a:r>
              <a:rPr lang="en-GB" sz="2400" dirty="0"/>
              <a:t>HMG </a:t>
            </a:r>
            <a:r>
              <a:rPr lang="en-GB" sz="2400" dirty="0" err="1"/>
              <a:t>Akustiklabor</a:t>
            </a:r>
            <a:endParaRPr lang="en-GB" sz="2400" dirty="0"/>
          </a:p>
          <a:p>
            <a:r>
              <a:rPr lang="en-GB" sz="2400" dirty="0"/>
              <a:t>CPs </a:t>
            </a:r>
          </a:p>
          <a:p>
            <a:r>
              <a:rPr lang="en-GB" sz="2400" dirty="0"/>
              <a:t>OEMs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7348E4-C99A-457C-9F79-A4221ECE1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/>
          <a:p>
            <a:fld id="{CAA8C5D3-8A3B-F94C-BECF-6BE38BB7C66C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12A966C-A4B4-4317-B0B0-8C4DEEEAF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Who is capable to do the task?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E6F7C89-5DB0-4CF0-B9B8-A2AD1B89AA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Tasks in the work-loop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9D65D5-5C23-4F52-8DB1-0FDE991DB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</p:spPr>
        <p:txBody>
          <a:bodyPr/>
          <a:lstStyle/>
          <a:p>
            <a:r>
              <a:rPr lang="nl-BE" dirty="0"/>
              <a:t>www.acea.auto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E8019AD6-DA6F-4E7F-9A19-89FFB74D5E0C}"/>
              </a:ext>
            </a:extLst>
          </p:cNvPr>
          <p:cNvSpPr txBox="1">
            <a:spLocks/>
          </p:cNvSpPr>
          <p:nvPr/>
        </p:nvSpPr>
        <p:spPr>
          <a:xfrm>
            <a:off x="8987680" y="2086182"/>
            <a:ext cx="2699658" cy="2685633"/>
          </a:xfrm>
          <a:prstGeom prst="rect">
            <a:avLst/>
          </a:prstGeom>
          <a:solidFill>
            <a:srgbClr val="93D1ED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Task Forces</a:t>
            </a:r>
          </a:p>
          <a:p>
            <a:r>
              <a:rPr lang="en-GB" sz="2400" dirty="0"/>
              <a:t>Drafting Group</a:t>
            </a:r>
          </a:p>
          <a:p>
            <a:r>
              <a:rPr lang="en-GB" sz="2400" dirty="0"/>
              <a:t>Analysing Group (“Nerds”)</a:t>
            </a:r>
          </a:p>
        </p:txBody>
      </p:sp>
    </p:spTree>
    <p:extLst>
      <p:ext uri="{BB962C8B-B14F-4D97-AF65-F5344CB8AC3E}">
        <p14:creationId xmlns:p14="http://schemas.microsoft.com/office/powerpoint/2010/main" val="6496461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Breitbild</PresentationFormat>
  <Paragraphs>52</Paragraphs>
  <Slides>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Corbel</vt:lpstr>
      <vt:lpstr>Wingdings</vt:lpstr>
      <vt:lpstr>Office</vt:lpstr>
      <vt:lpstr>think-cell Folie</vt:lpstr>
      <vt:lpstr>WP3 Discussions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OICA</dc:creator>
  <cp:lastModifiedBy>OICA</cp:lastModifiedBy>
  <cp:revision>4</cp:revision>
  <dcterms:created xsi:type="dcterms:W3CDTF">2025-09-01T16:34:01Z</dcterms:created>
  <dcterms:modified xsi:type="dcterms:W3CDTF">2025-09-02T09:25:15Z</dcterms:modified>
</cp:coreProperties>
</file>