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0"/>
  </p:notesMasterIdLst>
  <p:handoutMasterIdLst>
    <p:handoutMasterId r:id="rId11"/>
  </p:handoutMasterIdLst>
  <p:sldIdLst>
    <p:sldId id="256" r:id="rId5"/>
    <p:sldId id="283" r:id="rId6"/>
    <p:sldId id="285" r:id="rId7"/>
    <p:sldId id="286" r:id="rId8"/>
    <p:sldId id="261" r:id="rId9"/>
  </p:sldIdLst>
  <p:sldSz cx="12192000" cy="6858000"/>
  <p:notesSz cx="6858000" cy="9144000"/>
  <p:custDataLst>
    <p:tags r:id="rId1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BF16AF7-60E1-9FD2-B890-B8F89A2ABCD4}" name="Bardini Perla, IT" initials="BPI" userId="S::bardipe001@group.pirelli.com::f8e73a4f-74a9-4541-84e0-e6ccae4c417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5597"/>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1" d="100"/>
          <a:sy n="71" d="100"/>
        </p:scale>
        <p:origin x="412" y="44"/>
      </p:cViewPr>
      <p:guideLst/>
    </p:cSldViewPr>
  </p:slideViewPr>
  <p:notesTextViewPr>
    <p:cViewPr>
      <p:scale>
        <a:sx n="1" d="1"/>
        <a:sy n="1" d="1"/>
      </p:scale>
      <p:origin x="0" y="0"/>
    </p:cViewPr>
  </p:notesTextViewPr>
  <p:notesViewPr>
    <p:cSldViewPr snapToGrid="0">
      <p:cViewPr varScale="1">
        <p:scale>
          <a:sx n="62" d="100"/>
          <a:sy n="62" d="100"/>
        </p:scale>
        <p:origin x="3226"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8/10/relationships/authors" Targe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gs" Target="tags/tag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colas De Mahieu" userId="86ffda28-54bf-46cb-8307-ac4eaeeea850" providerId="ADAL" clId="{D8D8468B-234C-4A1A-9B90-AF6B29FA4842}"/>
    <pc:docChg chg="modSld">
      <pc:chgData name="Nicolas De Mahieu" userId="86ffda28-54bf-46cb-8307-ac4eaeeea850" providerId="ADAL" clId="{D8D8468B-234C-4A1A-9B90-AF6B29FA4842}" dt="2025-08-25T17:55:07.381" v="3" actId="13926"/>
      <pc:docMkLst>
        <pc:docMk/>
      </pc:docMkLst>
      <pc:sldChg chg="modSp mod">
        <pc:chgData name="Nicolas De Mahieu" userId="86ffda28-54bf-46cb-8307-ac4eaeeea850" providerId="ADAL" clId="{D8D8468B-234C-4A1A-9B90-AF6B29FA4842}" dt="2025-08-25T17:54:57.507" v="2" actId="13926"/>
        <pc:sldMkLst>
          <pc:docMk/>
          <pc:sldMk cId="4256917376" sldId="283"/>
        </pc:sldMkLst>
        <pc:spChg chg="mod">
          <ac:chgData name="Nicolas De Mahieu" userId="86ffda28-54bf-46cb-8307-ac4eaeeea850" providerId="ADAL" clId="{D8D8468B-234C-4A1A-9B90-AF6B29FA4842}" dt="2025-08-25T17:54:57.507" v="2" actId="13926"/>
          <ac:spMkLst>
            <pc:docMk/>
            <pc:sldMk cId="4256917376" sldId="283"/>
            <ac:spMk id="2" creationId="{E46B00CC-6C77-F578-6437-F96443A637A9}"/>
          </ac:spMkLst>
        </pc:spChg>
      </pc:sldChg>
      <pc:sldChg chg="modSp mod">
        <pc:chgData name="Nicolas De Mahieu" userId="86ffda28-54bf-46cb-8307-ac4eaeeea850" providerId="ADAL" clId="{D8D8468B-234C-4A1A-9B90-AF6B29FA4842}" dt="2025-08-25T17:55:07.381" v="3" actId="13926"/>
        <pc:sldMkLst>
          <pc:docMk/>
          <pc:sldMk cId="299549875" sldId="285"/>
        </pc:sldMkLst>
        <pc:graphicFrameChg chg="modGraphic">
          <ac:chgData name="Nicolas De Mahieu" userId="86ffda28-54bf-46cb-8307-ac4eaeeea850" providerId="ADAL" clId="{D8D8468B-234C-4A1A-9B90-AF6B29FA4842}" dt="2025-08-25T17:55:07.381" v="3" actId="13926"/>
          <ac:graphicFrameMkLst>
            <pc:docMk/>
            <pc:sldMk cId="299549875" sldId="285"/>
            <ac:graphicFrameMk id="11" creationId="{BF158AE6-B735-5971-9E45-9590CF335EE9}"/>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25DC11D-5762-4102-A088-3B15A4C59C4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1AFC246-4C4E-4EB6-AFEA-8C2DA4F4FFC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7A07AF7-D8C9-483B-BE98-565A7D862BDA}" type="datetimeFigureOut">
              <a:rPr lang="en-US" smtClean="0"/>
              <a:t>8/25/2025</a:t>
            </a:fld>
            <a:endParaRPr lang="en-US"/>
          </a:p>
        </p:txBody>
      </p:sp>
      <p:sp>
        <p:nvSpPr>
          <p:cNvPr id="4" name="Footer Placeholder 3">
            <a:extLst>
              <a:ext uri="{FF2B5EF4-FFF2-40B4-BE49-F238E27FC236}">
                <a16:creationId xmlns:a16="http://schemas.microsoft.com/office/drawing/2014/main" id="{99B5D930-BB99-4828-9494-34A98A22706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24CF785-F6BA-480A-A198-169D77D6259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DCBBEBE-BECD-4634-A76D-F063B23DD24E}" type="slidenum">
              <a:rPr lang="en-US" smtClean="0"/>
              <a:t>‹N°›</a:t>
            </a:fld>
            <a:endParaRPr lang="en-US"/>
          </a:p>
        </p:txBody>
      </p:sp>
    </p:spTree>
    <p:extLst>
      <p:ext uri="{BB962C8B-B14F-4D97-AF65-F5344CB8AC3E}">
        <p14:creationId xmlns:p14="http://schemas.microsoft.com/office/powerpoint/2010/main" val="7710650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A41AD2-D453-40F1-9247-A8DD61448133}" type="datetimeFigureOut">
              <a:rPr lang="en-US" smtClean="0"/>
              <a:t>8/25/2025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93D99B-8DC3-4891-9707-3320E2A84D8C}" type="slidenum">
              <a:rPr lang="en-US" smtClean="0"/>
              <a:t>‹N°›</a:t>
            </a:fld>
            <a:endParaRPr lang="en-US"/>
          </a:p>
        </p:txBody>
      </p:sp>
    </p:spTree>
    <p:extLst>
      <p:ext uri="{BB962C8B-B14F-4D97-AF65-F5344CB8AC3E}">
        <p14:creationId xmlns:p14="http://schemas.microsoft.com/office/powerpoint/2010/main" val="12362795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ETRTOTitle">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8A4A44D-0673-41DF-9966-C187F6994304}"/>
              </a:ext>
            </a:extLst>
          </p:cNvPr>
          <p:cNvSpPr/>
          <p:nvPr userDrawn="1"/>
        </p:nvSpPr>
        <p:spPr>
          <a:xfrm>
            <a:off x="-1524" y="0"/>
            <a:ext cx="12191999" cy="6858000"/>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1"/>
              </a:solidFill>
            </a:endParaRPr>
          </a:p>
        </p:txBody>
      </p:sp>
      <p:sp>
        <p:nvSpPr>
          <p:cNvPr id="2" name="Title 1">
            <a:extLst>
              <a:ext uri="{FF2B5EF4-FFF2-40B4-BE49-F238E27FC236}">
                <a16:creationId xmlns:a16="http://schemas.microsoft.com/office/drawing/2014/main" id="{2DFA5212-AC13-46FC-8E04-5F4254582269}"/>
              </a:ext>
            </a:extLst>
          </p:cNvPr>
          <p:cNvSpPr>
            <a:spLocks noGrp="1"/>
          </p:cNvSpPr>
          <p:nvPr>
            <p:ph type="ctrTitle" hasCustomPrompt="1"/>
          </p:nvPr>
        </p:nvSpPr>
        <p:spPr>
          <a:xfrm>
            <a:off x="1524000" y="1731937"/>
            <a:ext cx="9144000" cy="1778027"/>
          </a:xfrm>
        </p:spPr>
        <p:txBody>
          <a:bodyPr anchor="b"/>
          <a:lstStyle>
            <a:lvl1pPr algn="ctr">
              <a:defRPr sz="6000">
                <a:solidFill>
                  <a:schemeClr val="bg1"/>
                </a:solidFill>
              </a:defRPr>
            </a:lvl1pPr>
          </a:lstStyle>
          <a:p>
            <a:r>
              <a:rPr lang="en-US" dirty="0"/>
              <a:t>Click to introduce the presentation title</a:t>
            </a:r>
          </a:p>
        </p:txBody>
      </p:sp>
      <p:sp>
        <p:nvSpPr>
          <p:cNvPr id="3" name="Subtitle 2">
            <a:extLst>
              <a:ext uri="{FF2B5EF4-FFF2-40B4-BE49-F238E27FC236}">
                <a16:creationId xmlns:a16="http://schemas.microsoft.com/office/drawing/2014/main" id="{45342736-8A29-45B3-82E6-A52068F356D7}"/>
              </a:ext>
            </a:extLst>
          </p:cNvPr>
          <p:cNvSpPr>
            <a:spLocks noGrp="1"/>
          </p:cNvSpPr>
          <p:nvPr>
            <p:ph type="subTitle" idx="1" hasCustomPrompt="1"/>
          </p:nvPr>
        </p:nvSpPr>
        <p:spPr>
          <a:xfrm>
            <a:off x="1524000" y="3794422"/>
            <a:ext cx="9144000" cy="499445"/>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introduce the S/C, WG or TF related</a:t>
            </a:r>
          </a:p>
        </p:txBody>
      </p:sp>
      <p:cxnSp>
        <p:nvCxnSpPr>
          <p:cNvPr id="16" name="Straight Connector 15">
            <a:extLst>
              <a:ext uri="{FF2B5EF4-FFF2-40B4-BE49-F238E27FC236}">
                <a16:creationId xmlns:a16="http://schemas.microsoft.com/office/drawing/2014/main" id="{5E822D69-580D-4040-808C-CD609E39AE9B}"/>
              </a:ext>
            </a:extLst>
          </p:cNvPr>
          <p:cNvCxnSpPr>
            <a:cxnSpLocks/>
          </p:cNvCxnSpPr>
          <p:nvPr userDrawn="1"/>
        </p:nvCxnSpPr>
        <p:spPr>
          <a:xfrm>
            <a:off x="1" y="6203697"/>
            <a:ext cx="1154429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5E008C81-6841-4671-8074-1DD7F2F5CEE1}"/>
              </a:ext>
            </a:extLst>
          </p:cNvPr>
          <p:cNvCxnSpPr>
            <a:cxnSpLocks/>
          </p:cNvCxnSpPr>
          <p:nvPr userDrawn="1"/>
        </p:nvCxnSpPr>
        <p:spPr>
          <a:xfrm>
            <a:off x="11530711" y="2"/>
            <a:ext cx="0" cy="621982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Date Placeholder 3">
            <a:extLst>
              <a:ext uri="{FF2B5EF4-FFF2-40B4-BE49-F238E27FC236}">
                <a16:creationId xmlns:a16="http://schemas.microsoft.com/office/drawing/2014/main" id="{E2643AFC-712B-4143-8A50-2EAD908674B0}"/>
              </a:ext>
            </a:extLst>
          </p:cNvPr>
          <p:cNvSpPr>
            <a:spLocks noGrp="1"/>
          </p:cNvSpPr>
          <p:nvPr>
            <p:ph type="dt" sz="half" idx="10"/>
          </p:nvPr>
        </p:nvSpPr>
        <p:spPr>
          <a:xfrm>
            <a:off x="584199" y="6234177"/>
            <a:ext cx="2743200" cy="365125"/>
          </a:xfrm>
        </p:spPr>
        <p:txBody>
          <a:bodyPr/>
          <a:lstStyle>
            <a:lvl1pPr>
              <a:defRPr b="1">
                <a:solidFill>
                  <a:schemeClr val="bg1"/>
                </a:solidFill>
              </a:defRPr>
            </a:lvl1pPr>
          </a:lstStyle>
          <a:p>
            <a:fld id="{65011442-9EA8-43C1-A90A-E8091E9236D0}" type="datetime2">
              <a:rPr lang="en-US" smtClean="0"/>
              <a:t>Monday, August 25, 2025</a:t>
            </a:fld>
            <a:endParaRPr lang="en-US" dirty="0"/>
          </a:p>
        </p:txBody>
      </p:sp>
      <p:sp>
        <p:nvSpPr>
          <p:cNvPr id="13" name="Footer Placeholder 4">
            <a:extLst>
              <a:ext uri="{FF2B5EF4-FFF2-40B4-BE49-F238E27FC236}">
                <a16:creationId xmlns:a16="http://schemas.microsoft.com/office/drawing/2014/main" id="{D656DD63-4220-4DB3-9F16-2F5E3C67EDF1}"/>
              </a:ext>
            </a:extLst>
          </p:cNvPr>
          <p:cNvSpPr>
            <a:spLocks noGrp="1"/>
          </p:cNvSpPr>
          <p:nvPr>
            <p:ph type="ftr" sz="quarter" idx="11"/>
          </p:nvPr>
        </p:nvSpPr>
        <p:spPr>
          <a:xfrm>
            <a:off x="3784599" y="6234177"/>
            <a:ext cx="4114800" cy="365125"/>
          </a:xfrm>
        </p:spPr>
        <p:txBody>
          <a:bodyPr/>
          <a:lstStyle>
            <a:lvl1pPr>
              <a:defRPr b="1">
                <a:solidFill>
                  <a:schemeClr val="bg1"/>
                </a:solidFill>
              </a:defRPr>
            </a:lvl1pPr>
          </a:lstStyle>
          <a:p>
            <a:r>
              <a:rPr lang="en-US" dirty="0"/>
              <a:t>The European Tyre and Rim Technical Organization</a:t>
            </a:r>
          </a:p>
        </p:txBody>
      </p:sp>
      <p:sp>
        <p:nvSpPr>
          <p:cNvPr id="14" name="Slide Number Placeholder 5">
            <a:extLst>
              <a:ext uri="{FF2B5EF4-FFF2-40B4-BE49-F238E27FC236}">
                <a16:creationId xmlns:a16="http://schemas.microsoft.com/office/drawing/2014/main" id="{AC977606-7EF4-42CF-877F-085EFD49FBE9}"/>
              </a:ext>
            </a:extLst>
          </p:cNvPr>
          <p:cNvSpPr>
            <a:spLocks noGrp="1"/>
          </p:cNvSpPr>
          <p:nvPr>
            <p:ph type="sldNum" sz="quarter" idx="12"/>
          </p:nvPr>
        </p:nvSpPr>
        <p:spPr>
          <a:xfrm>
            <a:off x="8356599" y="6234177"/>
            <a:ext cx="2743200" cy="365125"/>
          </a:xfrm>
        </p:spPr>
        <p:txBody>
          <a:bodyPr/>
          <a:lstStyle>
            <a:lvl1pPr>
              <a:defRPr b="1">
                <a:solidFill>
                  <a:schemeClr val="bg1"/>
                </a:solidFill>
              </a:defRPr>
            </a:lvl1pPr>
          </a:lstStyle>
          <a:p>
            <a:fld id="{74F045D9-6A50-447E-9A04-3B3C9EFFC6F0}" type="slidenum">
              <a:rPr lang="en-US" smtClean="0"/>
              <a:pPr/>
              <a:t>‹N°›</a:t>
            </a:fld>
            <a:endParaRPr lang="en-US" dirty="0"/>
          </a:p>
        </p:txBody>
      </p:sp>
      <p:sp>
        <p:nvSpPr>
          <p:cNvPr id="17" name="Date Placeholder 3">
            <a:extLst>
              <a:ext uri="{FF2B5EF4-FFF2-40B4-BE49-F238E27FC236}">
                <a16:creationId xmlns:a16="http://schemas.microsoft.com/office/drawing/2014/main" id="{BFC4B428-A592-43D9-9BE7-07BF777F4512}"/>
              </a:ext>
            </a:extLst>
          </p:cNvPr>
          <p:cNvSpPr txBox="1">
            <a:spLocks/>
          </p:cNvSpPr>
          <p:nvPr userDrawn="1"/>
        </p:nvSpPr>
        <p:spPr>
          <a:xfrm>
            <a:off x="914400" y="6591290"/>
            <a:ext cx="10363200" cy="159906"/>
          </a:xfrm>
          <a:prstGeom prst="rect">
            <a:avLst/>
          </a:prstGeom>
        </p:spPr>
        <p:txBody>
          <a:bodyPr vert="horz" lIns="91440" tIns="45720" rIns="91440" bIns="45720" rtlCol="0" anchor="ctr"/>
          <a:lstStyle>
            <a:defPPr>
              <a:defRPr lang="en-US"/>
            </a:defPPr>
            <a:lvl1pPr marL="0" algn="l"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0" dirty="0">
                <a:effectLst/>
              </a:rPr>
              <a:t>May contain confidential and/or proprietary information. </a:t>
            </a:r>
          </a:p>
        </p:txBody>
      </p:sp>
      <p:pic>
        <p:nvPicPr>
          <p:cNvPr id="7" name="Picture 6" descr="A logo with a black background&#10;&#10;Description automatically generated">
            <a:extLst>
              <a:ext uri="{FF2B5EF4-FFF2-40B4-BE49-F238E27FC236}">
                <a16:creationId xmlns:a16="http://schemas.microsoft.com/office/drawing/2014/main" id="{374B9AB1-6E38-E3FA-8F27-896FDA09A77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7255" y="258700"/>
            <a:ext cx="2949492" cy="1188776"/>
          </a:xfrm>
          <a:prstGeom prst="rect">
            <a:avLst/>
          </a:prstGeom>
        </p:spPr>
      </p:pic>
    </p:spTree>
    <p:extLst>
      <p:ext uri="{BB962C8B-B14F-4D97-AF65-F5344CB8AC3E}">
        <p14:creationId xmlns:p14="http://schemas.microsoft.com/office/powerpoint/2010/main" val="2128327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TRTOContent">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1CA3A41B-2351-42EB-B9E3-456F6C3C8C21}"/>
              </a:ext>
            </a:extLst>
          </p:cNvPr>
          <p:cNvSpPr/>
          <p:nvPr userDrawn="1"/>
        </p:nvSpPr>
        <p:spPr>
          <a:xfrm>
            <a:off x="0" y="6203697"/>
            <a:ext cx="12183229" cy="654302"/>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1"/>
              </a:solidFill>
            </a:endParaRPr>
          </a:p>
        </p:txBody>
      </p:sp>
      <p:sp>
        <p:nvSpPr>
          <p:cNvPr id="27" name="Rectangle 26">
            <a:extLst>
              <a:ext uri="{FF2B5EF4-FFF2-40B4-BE49-F238E27FC236}">
                <a16:creationId xmlns:a16="http://schemas.microsoft.com/office/drawing/2014/main" id="{19F7E399-283F-4391-8129-349183F72073}"/>
              </a:ext>
            </a:extLst>
          </p:cNvPr>
          <p:cNvSpPr/>
          <p:nvPr userDrawn="1"/>
        </p:nvSpPr>
        <p:spPr>
          <a:xfrm rot="5400000">
            <a:off x="8427079" y="3101850"/>
            <a:ext cx="6858000" cy="654303"/>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1"/>
              </a:solidFill>
            </a:endParaRPr>
          </a:p>
        </p:txBody>
      </p:sp>
      <p:sp>
        <p:nvSpPr>
          <p:cNvPr id="3" name="Content Placeholder 2">
            <a:extLst>
              <a:ext uri="{FF2B5EF4-FFF2-40B4-BE49-F238E27FC236}">
                <a16:creationId xmlns:a16="http://schemas.microsoft.com/office/drawing/2014/main" id="{58652377-5DEE-497F-9639-62A87421C7BC}"/>
              </a:ext>
            </a:extLst>
          </p:cNvPr>
          <p:cNvSpPr>
            <a:spLocks noGrp="1"/>
          </p:cNvSpPr>
          <p:nvPr>
            <p:ph idx="1"/>
          </p:nvPr>
        </p:nvSpPr>
        <p:spPr>
          <a:xfrm>
            <a:off x="584199" y="1733474"/>
            <a:ext cx="10515600" cy="408298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9A441D8B-6044-4E89-AA2F-39C11F6D0ED0}"/>
              </a:ext>
            </a:extLst>
          </p:cNvPr>
          <p:cNvSpPr>
            <a:spLocks noGrp="1"/>
          </p:cNvSpPr>
          <p:nvPr>
            <p:ph type="title" hasCustomPrompt="1"/>
          </p:nvPr>
        </p:nvSpPr>
        <p:spPr>
          <a:xfrm>
            <a:off x="584199" y="352614"/>
            <a:ext cx="10515600" cy="809411"/>
          </a:xfrm>
        </p:spPr>
        <p:txBody>
          <a:bodyPr/>
          <a:lstStyle>
            <a:lvl1pPr>
              <a:defRPr>
                <a:solidFill>
                  <a:schemeClr val="tx1"/>
                </a:solidFill>
              </a:defRPr>
            </a:lvl1pPr>
          </a:lstStyle>
          <a:p>
            <a:r>
              <a:rPr lang="en-US" dirty="0"/>
              <a:t>Click to introduce slide title</a:t>
            </a:r>
          </a:p>
        </p:txBody>
      </p:sp>
      <p:sp>
        <p:nvSpPr>
          <p:cNvPr id="19" name="Date Placeholder 3">
            <a:extLst>
              <a:ext uri="{FF2B5EF4-FFF2-40B4-BE49-F238E27FC236}">
                <a16:creationId xmlns:a16="http://schemas.microsoft.com/office/drawing/2014/main" id="{B6189BA6-A78A-458D-A1BF-A748C6605E2E}"/>
              </a:ext>
            </a:extLst>
          </p:cNvPr>
          <p:cNvSpPr>
            <a:spLocks noGrp="1"/>
          </p:cNvSpPr>
          <p:nvPr>
            <p:ph type="dt" sz="half" idx="10"/>
          </p:nvPr>
        </p:nvSpPr>
        <p:spPr>
          <a:xfrm>
            <a:off x="584199" y="6234177"/>
            <a:ext cx="2743200" cy="365125"/>
          </a:xfrm>
        </p:spPr>
        <p:txBody>
          <a:bodyPr/>
          <a:lstStyle>
            <a:lvl1pPr>
              <a:defRPr b="1">
                <a:solidFill>
                  <a:schemeClr val="bg1"/>
                </a:solidFill>
              </a:defRPr>
            </a:lvl1pPr>
          </a:lstStyle>
          <a:p>
            <a:fld id="{65011442-9EA8-43C1-A90A-E8091E9236D0}" type="datetime2">
              <a:rPr lang="en-US" smtClean="0"/>
              <a:t>Monday, August 25, 2025</a:t>
            </a:fld>
            <a:endParaRPr lang="en-US" dirty="0"/>
          </a:p>
        </p:txBody>
      </p:sp>
      <p:sp>
        <p:nvSpPr>
          <p:cNvPr id="20" name="Footer Placeholder 4">
            <a:extLst>
              <a:ext uri="{FF2B5EF4-FFF2-40B4-BE49-F238E27FC236}">
                <a16:creationId xmlns:a16="http://schemas.microsoft.com/office/drawing/2014/main" id="{FA1D1347-8516-4D37-A6CB-8952EDBFEB5C}"/>
              </a:ext>
            </a:extLst>
          </p:cNvPr>
          <p:cNvSpPr>
            <a:spLocks noGrp="1"/>
          </p:cNvSpPr>
          <p:nvPr>
            <p:ph type="ftr" sz="quarter" idx="11"/>
          </p:nvPr>
        </p:nvSpPr>
        <p:spPr>
          <a:xfrm>
            <a:off x="3784599" y="6234177"/>
            <a:ext cx="4114800" cy="365125"/>
          </a:xfrm>
        </p:spPr>
        <p:txBody>
          <a:bodyPr/>
          <a:lstStyle>
            <a:lvl1pPr>
              <a:defRPr b="1">
                <a:solidFill>
                  <a:schemeClr val="bg1"/>
                </a:solidFill>
              </a:defRPr>
            </a:lvl1pPr>
          </a:lstStyle>
          <a:p>
            <a:r>
              <a:rPr lang="en-US"/>
              <a:t>The European Tyre and Rim Technical Organization</a:t>
            </a:r>
            <a:endParaRPr lang="en-US" dirty="0"/>
          </a:p>
        </p:txBody>
      </p:sp>
      <p:sp>
        <p:nvSpPr>
          <p:cNvPr id="21" name="Slide Number Placeholder 5">
            <a:extLst>
              <a:ext uri="{FF2B5EF4-FFF2-40B4-BE49-F238E27FC236}">
                <a16:creationId xmlns:a16="http://schemas.microsoft.com/office/drawing/2014/main" id="{27B7DE60-A3A8-440C-8851-A7DE74D42FF5}"/>
              </a:ext>
            </a:extLst>
          </p:cNvPr>
          <p:cNvSpPr>
            <a:spLocks noGrp="1"/>
          </p:cNvSpPr>
          <p:nvPr>
            <p:ph type="sldNum" sz="quarter" idx="12"/>
          </p:nvPr>
        </p:nvSpPr>
        <p:spPr>
          <a:xfrm>
            <a:off x="8356599" y="6234177"/>
            <a:ext cx="2743200" cy="365125"/>
          </a:xfrm>
        </p:spPr>
        <p:txBody>
          <a:bodyPr/>
          <a:lstStyle>
            <a:lvl1pPr>
              <a:defRPr b="1">
                <a:solidFill>
                  <a:schemeClr val="bg1"/>
                </a:solidFill>
              </a:defRPr>
            </a:lvl1pPr>
          </a:lstStyle>
          <a:p>
            <a:fld id="{74F045D9-6A50-447E-9A04-3B3C9EFFC6F0}" type="slidenum">
              <a:rPr lang="en-US" smtClean="0"/>
              <a:pPr/>
              <a:t>‹N°›</a:t>
            </a:fld>
            <a:endParaRPr lang="en-US" dirty="0"/>
          </a:p>
        </p:txBody>
      </p:sp>
      <p:sp>
        <p:nvSpPr>
          <p:cNvPr id="10" name="Date Placeholder 3">
            <a:extLst>
              <a:ext uri="{FF2B5EF4-FFF2-40B4-BE49-F238E27FC236}">
                <a16:creationId xmlns:a16="http://schemas.microsoft.com/office/drawing/2014/main" id="{95B0E025-50FF-40F8-B9E2-5C12233B0807}"/>
              </a:ext>
            </a:extLst>
          </p:cNvPr>
          <p:cNvSpPr txBox="1">
            <a:spLocks/>
          </p:cNvSpPr>
          <p:nvPr userDrawn="1"/>
        </p:nvSpPr>
        <p:spPr>
          <a:xfrm>
            <a:off x="914400" y="6591290"/>
            <a:ext cx="10363200" cy="159906"/>
          </a:xfrm>
          <a:prstGeom prst="rect">
            <a:avLst/>
          </a:prstGeom>
        </p:spPr>
        <p:txBody>
          <a:bodyPr vert="horz" lIns="91440" tIns="45720" rIns="91440" bIns="45720" rtlCol="0" anchor="ctr"/>
          <a:lstStyle>
            <a:defPPr>
              <a:defRPr lang="en-US"/>
            </a:defPPr>
            <a:lvl1pPr marL="0" algn="l"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0" dirty="0">
                <a:effectLst/>
              </a:rPr>
              <a:t>May contain confidential and/or proprietary information. </a:t>
            </a:r>
          </a:p>
        </p:txBody>
      </p:sp>
      <p:pic>
        <p:nvPicPr>
          <p:cNvPr id="5" name="Picture 4" descr="A map of europe with black text&#10;&#10;Description automatically generated">
            <a:extLst>
              <a:ext uri="{FF2B5EF4-FFF2-40B4-BE49-F238E27FC236}">
                <a16:creationId xmlns:a16="http://schemas.microsoft.com/office/drawing/2014/main" id="{9E70B070-A103-561B-B905-710EECA1C15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481300" y="6161784"/>
            <a:ext cx="654304" cy="654304"/>
          </a:xfrm>
          <a:prstGeom prst="rect">
            <a:avLst/>
          </a:prstGeom>
        </p:spPr>
      </p:pic>
    </p:spTree>
    <p:extLst>
      <p:ext uri="{BB962C8B-B14F-4D97-AF65-F5344CB8AC3E}">
        <p14:creationId xmlns:p14="http://schemas.microsoft.com/office/powerpoint/2010/main" val="32323591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ETRTOLastSlid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0079891-027E-4253-9710-8CB8A22A8DF0}"/>
              </a:ext>
            </a:extLst>
          </p:cNvPr>
          <p:cNvSpPr/>
          <p:nvPr userDrawn="1"/>
        </p:nvSpPr>
        <p:spPr>
          <a:xfrm>
            <a:off x="2" y="-136526"/>
            <a:ext cx="12191999" cy="6994521"/>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1"/>
              </a:solidFill>
            </a:endParaRPr>
          </a:p>
        </p:txBody>
      </p:sp>
      <p:sp>
        <p:nvSpPr>
          <p:cNvPr id="2" name="Title 1">
            <a:extLst>
              <a:ext uri="{FF2B5EF4-FFF2-40B4-BE49-F238E27FC236}">
                <a16:creationId xmlns:a16="http://schemas.microsoft.com/office/drawing/2014/main" id="{F56FA895-CD02-4899-9FDB-C7D9066F6AD6}"/>
              </a:ext>
            </a:extLst>
          </p:cNvPr>
          <p:cNvSpPr>
            <a:spLocks noGrp="1"/>
          </p:cNvSpPr>
          <p:nvPr>
            <p:ph type="title" hasCustomPrompt="1"/>
          </p:nvPr>
        </p:nvSpPr>
        <p:spPr>
          <a:xfrm>
            <a:off x="1915160" y="2447133"/>
            <a:ext cx="7858760" cy="1325563"/>
          </a:xfrm>
        </p:spPr>
        <p:txBody>
          <a:bodyPr/>
          <a:lstStyle>
            <a:lvl1pPr>
              <a:defRPr>
                <a:solidFill>
                  <a:schemeClr val="bg1"/>
                </a:solidFill>
              </a:defRPr>
            </a:lvl1pPr>
          </a:lstStyle>
          <a:p>
            <a:r>
              <a:rPr lang="en-US" dirty="0"/>
              <a:t>Click to introduce the thanks slide</a:t>
            </a:r>
          </a:p>
        </p:txBody>
      </p:sp>
      <p:cxnSp>
        <p:nvCxnSpPr>
          <p:cNvPr id="12" name="Straight Connector 11">
            <a:extLst>
              <a:ext uri="{FF2B5EF4-FFF2-40B4-BE49-F238E27FC236}">
                <a16:creationId xmlns:a16="http://schemas.microsoft.com/office/drawing/2014/main" id="{6C48BCEC-456F-4A34-8CA5-3B8327A0F549}"/>
              </a:ext>
            </a:extLst>
          </p:cNvPr>
          <p:cNvCxnSpPr>
            <a:cxnSpLocks/>
          </p:cNvCxnSpPr>
          <p:nvPr userDrawn="1"/>
        </p:nvCxnSpPr>
        <p:spPr>
          <a:xfrm>
            <a:off x="11530711" y="-136526"/>
            <a:ext cx="0" cy="635635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8E0E6393-AB16-4152-98BD-FEA8EB740D96}"/>
              </a:ext>
            </a:extLst>
          </p:cNvPr>
          <p:cNvCxnSpPr>
            <a:cxnSpLocks/>
          </p:cNvCxnSpPr>
          <p:nvPr userDrawn="1"/>
        </p:nvCxnSpPr>
        <p:spPr>
          <a:xfrm>
            <a:off x="1" y="6203697"/>
            <a:ext cx="1154429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Date Placeholder 3">
            <a:extLst>
              <a:ext uri="{FF2B5EF4-FFF2-40B4-BE49-F238E27FC236}">
                <a16:creationId xmlns:a16="http://schemas.microsoft.com/office/drawing/2014/main" id="{3788463E-D249-4DF9-BFCA-811B0DB980C0}"/>
              </a:ext>
            </a:extLst>
          </p:cNvPr>
          <p:cNvSpPr>
            <a:spLocks noGrp="1"/>
          </p:cNvSpPr>
          <p:nvPr>
            <p:ph type="dt" sz="half" idx="10"/>
          </p:nvPr>
        </p:nvSpPr>
        <p:spPr>
          <a:xfrm>
            <a:off x="584199" y="6234177"/>
            <a:ext cx="2743200" cy="365125"/>
          </a:xfrm>
        </p:spPr>
        <p:txBody>
          <a:bodyPr/>
          <a:lstStyle>
            <a:lvl1pPr>
              <a:defRPr b="1">
                <a:solidFill>
                  <a:schemeClr val="bg1"/>
                </a:solidFill>
              </a:defRPr>
            </a:lvl1pPr>
          </a:lstStyle>
          <a:p>
            <a:fld id="{65011442-9EA8-43C1-A90A-E8091E9236D0}" type="datetime2">
              <a:rPr lang="en-US" smtClean="0"/>
              <a:t>Monday, August 25, 2025</a:t>
            </a:fld>
            <a:endParaRPr lang="en-US" dirty="0"/>
          </a:p>
        </p:txBody>
      </p:sp>
      <p:sp>
        <p:nvSpPr>
          <p:cNvPr id="15" name="Footer Placeholder 4">
            <a:extLst>
              <a:ext uri="{FF2B5EF4-FFF2-40B4-BE49-F238E27FC236}">
                <a16:creationId xmlns:a16="http://schemas.microsoft.com/office/drawing/2014/main" id="{CB942C3F-78A5-4C01-BF16-57AFE328616A}"/>
              </a:ext>
            </a:extLst>
          </p:cNvPr>
          <p:cNvSpPr>
            <a:spLocks noGrp="1"/>
          </p:cNvSpPr>
          <p:nvPr>
            <p:ph type="ftr" sz="quarter" idx="11"/>
          </p:nvPr>
        </p:nvSpPr>
        <p:spPr>
          <a:xfrm>
            <a:off x="3784599" y="6234177"/>
            <a:ext cx="4114800" cy="365125"/>
          </a:xfrm>
        </p:spPr>
        <p:txBody>
          <a:bodyPr/>
          <a:lstStyle>
            <a:lvl1pPr>
              <a:defRPr b="1">
                <a:solidFill>
                  <a:schemeClr val="bg1"/>
                </a:solidFill>
              </a:defRPr>
            </a:lvl1pPr>
          </a:lstStyle>
          <a:p>
            <a:r>
              <a:rPr lang="en-US"/>
              <a:t>The European Tyre and Rim Technical Organization</a:t>
            </a:r>
            <a:endParaRPr lang="en-US" dirty="0"/>
          </a:p>
        </p:txBody>
      </p:sp>
      <p:sp>
        <p:nvSpPr>
          <p:cNvPr id="16" name="Slide Number Placeholder 5">
            <a:extLst>
              <a:ext uri="{FF2B5EF4-FFF2-40B4-BE49-F238E27FC236}">
                <a16:creationId xmlns:a16="http://schemas.microsoft.com/office/drawing/2014/main" id="{A05C9697-1DE4-4BA2-A69B-EE6DE60F80D8}"/>
              </a:ext>
            </a:extLst>
          </p:cNvPr>
          <p:cNvSpPr>
            <a:spLocks noGrp="1"/>
          </p:cNvSpPr>
          <p:nvPr>
            <p:ph type="sldNum" sz="quarter" idx="12"/>
          </p:nvPr>
        </p:nvSpPr>
        <p:spPr>
          <a:xfrm>
            <a:off x="8356599" y="6234177"/>
            <a:ext cx="2743200" cy="365125"/>
          </a:xfrm>
        </p:spPr>
        <p:txBody>
          <a:bodyPr/>
          <a:lstStyle>
            <a:lvl1pPr>
              <a:defRPr b="1">
                <a:solidFill>
                  <a:schemeClr val="bg1"/>
                </a:solidFill>
              </a:defRPr>
            </a:lvl1pPr>
          </a:lstStyle>
          <a:p>
            <a:fld id="{74F045D9-6A50-447E-9A04-3B3C9EFFC6F0}" type="slidenum">
              <a:rPr lang="en-US" smtClean="0"/>
              <a:pPr/>
              <a:t>‹N°›</a:t>
            </a:fld>
            <a:endParaRPr lang="en-US" dirty="0"/>
          </a:p>
        </p:txBody>
      </p:sp>
      <p:sp>
        <p:nvSpPr>
          <p:cNvPr id="17" name="Date Placeholder 3">
            <a:extLst>
              <a:ext uri="{FF2B5EF4-FFF2-40B4-BE49-F238E27FC236}">
                <a16:creationId xmlns:a16="http://schemas.microsoft.com/office/drawing/2014/main" id="{5AF9B7BB-7A47-494F-A220-732BE5DBACA8}"/>
              </a:ext>
            </a:extLst>
          </p:cNvPr>
          <p:cNvSpPr txBox="1">
            <a:spLocks/>
          </p:cNvSpPr>
          <p:nvPr userDrawn="1"/>
        </p:nvSpPr>
        <p:spPr>
          <a:xfrm>
            <a:off x="914400" y="6591290"/>
            <a:ext cx="10363200" cy="159906"/>
          </a:xfrm>
          <a:prstGeom prst="rect">
            <a:avLst/>
          </a:prstGeom>
        </p:spPr>
        <p:txBody>
          <a:bodyPr vert="horz" lIns="91440" tIns="45720" rIns="91440" bIns="45720" rtlCol="0" anchor="ctr"/>
          <a:lstStyle>
            <a:defPPr>
              <a:defRPr lang="en-US"/>
            </a:defPPr>
            <a:lvl1pPr marL="0" algn="l"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0" dirty="0">
                <a:effectLst/>
              </a:rPr>
              <a:t>May contain confidential and/or proprietary information. </a:t>
            </a:r>
          </a:p>
        </p:txBody>
      </p:sp>
      <p:pic>
        <p:nvPicPr>
          <p:cNvPr id="9" name="Picture 8" descr="A logo with a black background&#10;&#10;Description automatically generated">
            <a:extLst>
              <a:ext uri="{FF2B5EF4-FFF2-40B4-BE49-F238E27FC236}">
                <a16:creationId xmlns:a16="http://schemas.microsoft.com/office/drawing/2014/main" id="{0026DD0A-C1E7-99DC-8448-FBE5301440F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7255" y="258700"/>
            <a:ext cx="2949492" cy="1188776"/>
          </a:xfrm>
          <a:prstGeom prst="rect">
            <a:avLst/>
          </a:prstGeom>
        </p:spPr>
      </p:pic>
    </p:spTree>
    <p:extLst>
      <p:ext uri="{BB962C8B-B14F-4D97-AF65-F5344CB8AC3E}">
        <p14:creationId xmlns:p14="http://schemas.microsoft.com/office/powerpoint/2010/main" val="7234445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23541A0-6D1D-48E8-AAE7-7E4D17C6C7E5}"/>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15BEA4E-B31A-4947-805D-96C6B60AA2D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444A93-C5F7-48FE-93AC-1DEF282327CE}"/>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396A1E-7A29-44FA-8EF3-E01DAB2A90F2}" type="datetime2">
              <a:rPr lang="en-US" smtClean="0"/>
              <a:t>Monday, August 25, 2025</a:t>
            </a:fld>
            <a:endParaRPr lang="en-US"/>
          </a:p>
        </p:txBody>
      </p:sp>
      <p:sp>
        <p:nvSpPr>
          <p:cNvPr id="5" name="Footer Placeholder 4">
            <a:extLst>
              <a:ext uri="{FF2B5EF4-FFF2-40B4-BE49-F238E27FC236}">
                <a16:creationId xmlns:a16="http://schemas.microsoft.com/office/drawing/2014/main" id="{E3B03F57-D60F-41A8-9A52-CCD61D417435}"/>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The European Tyre and Rim Technical Organization</a:t>
            </a:r>
          </a:p>
        </p:txBody>
      </p:sp>
      <p:sp>
        <p:nvSpPr>
          <p:cNvPr id="6" name="Slide Number Placeholder 5">
            <a:extLst>
              <a:ext uri="{FF2B5EF4-FFF2-40B4-BE49-F238E27FC236}">
                <a16:creationId xmlns:a16="http://schemas.microsoft.com/office/drawing/2014/main" id="{E4B9DC25-E271-4B58-9561-4E6E8E6F5BA1}"/>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F045D9-6A50-447E-9A04-3B3C9EFFC6F0}" type="slidenum">
              <a:rPr lang="en-US" smtClean="0"/>
              <a:t>‹N°›</a:t>
            </a:fld>
            <a:endParaRPr lang="en-US"/>
          </a:p>
        </p:txBody>
      </p:sp>
      <p:sp>
        <p:nvSpPr>
          <p:cNvPr id="8" name="TextBox 7">
            <a:extLst>
              <a:ext uri="{FF2B5EF4-FFF2-40B4-BE49-F238E27FC236}">
                <a16:creationId xmlns:a16="http://schemas.microsoft.com/office/drawing/2014/main" id="{0D490C86-9847-D4F6-43E5-CF197C4EB31B}"/>
              </a:ext>
            </a:extLst>
          </p:cNvPr>
          <p:cNvSpPr txBox="1"/>
          <p:nvPr userDrawn="1">
            <p:extLst>
              <p:ext uri="{1162E1C5-73C7-4A58-AE30-91384D911F3F}">
                <p184:classification xmlns:p184="http://schemas.microsoft.com/office/powerpoint/2018/4/main" val="ftr"/>
              </p:ext>
            </p:extLst>
          </p:nvPr>
        </p:nvSpPr>
        <p:spPr>
          <a:xfrm>
            <a:off x="5925312" y="6672580"/>
            <a:ext cx="369888" cy="121920"/>
          </a:xfrm>
          <a:prstGeom prst="rect">
            <a:avLst/>
          </a:prstGeom>
        </p:spPr>
        <p:txBody>
          <a:bodyPr horzOverflow="overflow" lIns="0" tIns="0" rIns="0" bIns="0">
            <a:spAutoFit/>
          </a:bodyPr>
          <a:lstStyle/>
          <a:p>
            <a:pPr algn="l"/>
            <a:r>
              <a:rPr lang="en-US" sz="800">
                <a:solidFill>
                  <a:srgbClr val="000000"/>
                </a:solidFill>
                <a:latin typeface="Arial" panose="020B0604020202020204" pitchFamily="34" charset="0"/>
                <a:cs typeface="Arial" panose="020B0604020202020204" pitchFamily="34" charset="0"/>
              </a:rPr>
              <a:t>Internal</a:t>
            </a:r>
          </a:p>
        </p:txBody>
      </p:sp>
    </p:spTree>
    <p:extLst>
      <p:ext uri="{BB962C8B-B14F-4D97-AF65-F5344CB8AC3E}">
        <p14:creationId xmlns:p14="http://schemas.microsoft.com/office/powerpoint/2010/main" val="13156290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a:extLst>
              <a:ext uri="{FF2B5EF4-FFF2-40B4-BE49-F238E27FC236}">
                <a16:creationId xmlns:a16="http://schemas.microsoft.com/office/drawing/2014/main" id="{D48780D4-D9D9-95B8-5A92-B8C64D74004D}"/>
              </a:ext>
            </a:extLst>
          </p:cNvPr>
          <p:cNvSpPr>
            <a:spLocks noGrp="1"/>
          </p:cNvSpPr>
          <p:nvPr>
            <p:ph type="ctrTitle"/>
          </p:nvPr>
        </p:nvSpPr>
        <p:spPr>
          <a:xfrm>
            <a:off x="1523999" y="1731937"/>
            <a:ext cx="9793857" cy="2149950"/>
          </a:xfrm>
        </p:spPr>
        <p:txBody>
          <a:bodyPr>
            <a:normAutofit fontScale="90000"/>
          </a:bodyPr>
          <a:lstStyle/>
          <a:p>
            <a:r>
              <a:rPr lang="en-US" dirty="0"/>
              <a:t>ETRTO assessment on </a:t>
            </a:r>
            <a:br>
              <a:rPr lang="en-US" dirty="0"/>
            </a:br>
            <a:r>
              <a:rPr lang="en-US" dirty="0"/>
              <a:t>removing C2-C3 provisions </a:t>
            </a:r>
            <a:br>
              <a:rPr lang="en-US" dirty="0"/>
            </a:br>
            <a:r>
              <a:rPr lang="en-US" dirty="0"/>
              <a:t>from wet grip worn tyre provisions</a:t>
            </a:r>
          </a:p>
        </p:txBody>
      </p:sp>
      <p:sp>
        <p:nvSpPr>
          <p:cNvPr id="24" name="Subtitle 23">
            <a:extLst>
              <a:ext uri="{FF2B5EF4-FFF2-40B4-BE49-F238E27FC236}">
                <a16:creationId xmlns:a16="http://schemas.microsoft.com/office/drawing/2014/main" id="{AE9B229A-CA90-1350-36B2-3BF1598F58A9}"/>
              </a:ext>
            </a:extLst>
          </p:cNvPr>
          <p:cNvSpPr>
            <a:spLocks noGrp="1"/>
          </p:cNvSpPr>
          <p:nvPr>
            <p:ph type="subTitle" idx="1"/>
          </p:nvPr>
        </p:nvSpPr>
        <p:spPr>
          <a:xfrm>
            <a:off x="1425388" y="4547457"/>
            <a:ext cx="9144000" cy="499445"/>
          </a:xfrm>
        </p:spPr>
        <p:txBody>
          <a:bodyPr/>
          <a:lstStyle/>
          <a:p>
            <a:r>
              <a:rPr lang="en-US" dirty="0"/>
              <a:t>IWG WGWT meeting 26 August 2025</a:t>
            </a:r>
          </a:p>
        </p:txBody>
      </p:sp>
      <p:sp>
        <p:nvSpPr>
          <p:cNvPr id="4" name="Date Placeholder 3">
            <a:extLst>
              <a:ext uri="{FF2B5EF4-FFF2-40B4-BE49-F238E27FC236}">
                <a16:creationId xmlns:a16="http://schemas.microsoft.com/office/drawing/2014/main" id="{A9F3125D-CFBC-40C4-9FF0-ABDA1D226A2D}"/>
              </a:ext>
            </a:extLst>
          </p:cNvPr>
          <p:cNvSpPr>
            <a:spLocks noGrp="1"/>
          </p:cNvSpPr>
          <p:nvPr>
            <p:ph type="dt" sz="half" idx="10"/>
          </p:nvPr>
        </p:nvSpPr>
        <p:spPr>
          <a:xfrm>
            <a:off x="584200" y="6234113"/>
            <a:ext cx="2743200" cy="365125"/>
          </a:xfrm>
        </p:spPr>
        <p:txBody>
          <a:bodyPr/>
          <a:lstStyle/>
          <a:p>
            <a:fld id="{65011442-9EA8-43C1-A90A-E8091E9236D0}" type="datetime2">
              <a:rPr lang="en-US" smtClean="0"/>
              <a:pPr/>
              <a:t>Monday, August 25, 2025</a:t>
            </a:fld>
            <a:endParaRPr lang="en-US" dirty="0"/>
          </a:p>
        </p:txBody>
      </p:sp>
      <p:sp>
        <p:nvSpPr>
          <p:cNvPr id="5" name="Footer Placeholder 4">
            <a:extLst>
              <a:ext uri="{FF2B5EF4-FFF2-40B4-BE49-F238E27FC236}">
                <a16:creationId xmlns:a16="http://schemas.microsoft.com/office/drawing/2014/main" id="{3F265715-0852-4EBC-99A8-542DE3FFF71A}"/>
              </a:ext>
            </a:extLst>
          </p:cNvPr>
          <p:cNvSpPr>
            <a:spLocks noGrp="1"/>
          </p:cNvSpPr>
          <p:nvPr>
            <p:ph type="ftr" sz="quarter" idx="11"/>
          </p:nvPr>
        </p:nvSpPr>
        <p:spPr>
          <a:xfrm>
            <a:off x="3784600" y="6234115"/>
            <a:ext cx="4114800" cy="365125"/>
          </a:xfrm>
        </p:spPr>
        <p:txBody>
          <a:bodyPr/>
          <a:lstStyle/>
          <a:p>
            <a:r>
              <a:rPr lang="en-001" dirty="0"/>
              <a:t>European Tyre &amp; Rim Technical Organisation</a:t>
            </a:r>
          </a:p>
        </p:txBody>
      </p:sp>
      <p:sp>
        <p:nvSpPr>
          <p:cNvPr id="6" name="Slide Number Placeholder 5">
            <a:extLst>
              <a:ext uri="{FF2B5EF4-FFF2-40B4-BE49-F238E27FC236}">
                <a16:creationId xmlns:a16="http://schemas.microsoft.com/office/drawing/2014/main" id="{AA42D440-BEBF-4CA7-AD1F-F7C0A6F03012}"/>
              </a:ext>
            </a:extLst>
          </p:cNvPr>
          <p:cNvSpPr>
            <a:spLocks noGrp="1"/>
          </p:cNvSpPr>
          <p:nvPr>
            <p:ph type="sldNum" sz="quarter" idx="12"/>
          </p:nvPr>
        </p:nvSpPr>
        <p:spPr>
          <a:xfrm>
            <a:off x="8356600" y="6234115"/>
            <a:ext cx="2743200" cy="365125"/>
          </a:xfrm>
        </p:spPr>
        <p:txBody>
          <a:bodyPr/>
          <a:lstStyle/>
          <a:p>
            <a:fld id="{74F045D9-6A50-447E-9A04-3B3C9EFFC6F0}" type="slidenum">
              <a:rPr lang="en-US" smtClean="0"/>
              <a:pPr/>
              <a:t>1</a:t>
            </a:fld>
            <a:endParaRPr lang="en-US" dirty="0"/>
          </a:p>
        </p:txBody>
      </p:sp>
      <p:sp>
        <p:nvSpPr>
          <p:cNvPr id="2" name="ZoneTexte 1">
            <a:extLst>
              <a:ext uri="{FF2B5EF4-FFF2-40B4-BE49-F238E27FC236}">
                <a16:creationId xmlns:a16="http://schemas.microsoft.com/office/drawing/2014/main" id="{962EEE97-8416-E917-89BE-06B899F67AF8}"/>
              </a:ext>
            </a:extLst>
          </p:cNvPr>
          <p:cNvSpPr txBox="1"/>
          <p:nvPr/>
        </p:nvSpPr>
        <p:spPr>
          <a:xfrm>
            <a:off x="8848165" y="493059"/>
            <a:ext cx="2115670" cy="369332"/>
          </a:xfrm>
          <a:prstGeom prst="rect">
            <a:avLst/>
          </a:prstGeom>
          <a:noFill/>
        </p:spPr>
        <p:txBody>
          <a:bodyPr wrap="square" rtlCol="0">
            <a:spAutoFit/>
          </a:bodyPr>
          <a:lstStyle/>
          <a:p>
            <a:r>
              <a:rPr lang="fr-BE" dirty="0">
                <a:solidFill>
                  <a:schemeClr val="bg1"/>
                </a:solidFill>
              </a:rPr>
              <a:t>Document WT-69-2</a:t>
            </a:r>
          </a:p>
        </p:txBody>
      </p:sp>
    </p:spTree>
    <p:extLst>
      <p:ext uri="{BB962C8B-B14F-4D97-AF65-F5344CB8AC3E}">
        <p14:creationId xmlns:p14="http://schemas.microsoft.com/office/powerpoint/2010/main" val="271102157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E46B00CC-6C77-F578-6437-F96443A637A9}"/>
              </a:ext>
            </a:extLst>
          </p:cNvPr>
          <p:cNvSpPr>
            <a:spLocks noGrp="1"/>
          </p:cNvSpPr>
          <p:nvPr>
            <p:ph idx="1"/>
          </p:nvPr>
        </p:nvSpPr>
        <p:spPr>
          <a:xfrm>
            <a:off x="479983" y="1391460"/>
            <a:ext cx="10724031" cy="4075079"/>
          </a:xfrm>
        </p:spPr>
        <p:txBody>
          <a:bodyPr>
            <a:normAutofit/>
          </a:bodyPr>
          <a:lstStyle/>
          <a:p>
            <a:r>
              <a:rPr lang="en-US" b="1" dirty="0"/>
              <a:t>Action item WT-67-1 </a:t>
            </a:r>
            <a:endParaRPr lang="fr-BE" dirty="0"/>
          </a:p>
          <a:p>
            <a:r>
              <a:rPr lang="en-US" dirty="0"/>
              <a:t>ETRTO will prepare a PROs and CONs table considering different scenarios (status quo, remove C2 and C3, others) in the coming months.</a:t>
            </a:r>
            <a:endParaRPr lang="fr-BE" dirty="0"/>
          </a:p>
          <a:p>
            <a:pPr marL="0" indent="0" algn="just">
              <a:buNone/>
            </a:pPr>
            <a:endParaRPr lang="en-US" sz="2400" dirty="0"/>
          </a:p>
          <a:p>
            <a:pPr marL="0" indent="0" algn="just">
              <a:buNone/>
            </a:pPr>
            <a:endParaRPr lang="fr-BE" sz="2400" dirty="0"/>
          </a:p>
          <a:p>
            <a:pPr algn="just"/>
            <a:endParaRPr lang="fr-BE" sz="2400" dirty="0"/>
          </a:p>
          <a:p>
            <a:pPr marL="0" indent="0" algn="just">
              <a:buNone/>
            </a:pPr>
            <a:endParaRPr lang="fr-BE" sz="2400" dirty="0"/>
          </a:p>
        </p:txBody>
      </p:sp>
      <p:sp>
        <p:nvSpPr>
          <p:cNvPr id="4" name="Espace réservé de la date 3">
            <a:extLst>
              <a:ext uri="{FF2B5EF4-FFF2-40B4-BE49-F238E27FC236}">
                <a16:creationId xmlns:a16="http://schemas.microsoft.com/office/drawing/2014/main" id="{9BE94C51-B7DD-3F2F-95EA-C312F19744B1}"/>
              </a:ext>
            </a:extLst>
          </p:cNvPr>
          <p:cNvSpPr>
            <a:spLocks noGrp="1"/>
          </p:cNvSpPr>
          <p:nvPr>
            <p:ph type="dt" sz="half" idx="10"/>
          </p:nvPr>
        </p:nvSpPr>
        <p:spPr/>
        <p:txBody>
          <a:bodyPr/>
          <a:lstStyle/>
          <a:p>
            <a:fld id="{65011442-9EA8-43C1-A90A-E8091E9236D0}" type="datetime2">
              <a:rPr lang="en-US" smtClean="0"/>
              <a:t>Monday, August 25, 2025</a:t>
            </a:fld>
            <a:endParaRPr lang="en-US" dirty="0"/>
          </a:p>
        </p:txBody>
      </p:sp>
      <p:sp>
        <p:nvSpPr>
          <p:cNvPr id="5" name="Espace réservé du pied de page 4">
            <a:extLst>
              <a:ext uri="{FF2B5EF4-FFF2-40B4-BE49-F238E27FC236}">
                <a16:creationId xmlns:a16="http://schemas.microsoft.com/office/drawing/2014/main" id="{6BDA8D4C-424E-3D22-3497-303C446033EB}"/>
              </a:ext>
            </a:extLst>
          </p:cNvPr>
          <p:cNvSpPr>
            <a:spLocks noGrp="1"/>
          </p:cNvSpPr>
          <p:nvPr>
            <p:ph type="ftr" sz="quarter" idx="11"/>
          </p:nvPr>
        </p:nvSpPr>
        <p:spPr/>
        <p:txBody>
          <a:bodyPr/>
          <a:lstStyle/>
          <a:p>
            <a:r>
              <a:rPr lang="en-US"/>
              <a:t>The European Tyre and Rim Technical Organization</a:t>
            </a:r>
            <a:endParaRPr lang="en-US" dirty="0"/>
          </a:p>
        </p:txBody>
      </p:sp>
      <p:sp>
        <p:nvSpPr>
          <p:cNvPr id="6" name="Espace réservé du numéro de diapositive 5">
            <a:extLst>
              <a:ext uri="{FF2B5EF4-FFF2-40B4-BE49-F238E27FC236}">
                <a16:creationId xmlns:a16="http://schemas.microsoft.com/office/drawing/2014/main" id="{0D698047-08B4-5E35-A445-9FF8A1B00C22}"/>
              </a:ext>
            </a:extLst>
          </p:cNvPr>
          <p:cNvSpPr>
            <a:spLocks noGrp="1"/>
          </p:cNvSpPr>
          <p:nvPr>
            <p:ph type="sldNum" sz="quarter" idx="12"/>
          </p:nvPr>
        </p:nvSpPr>
        <p:spPr/>
        <p:txBody>
          <a:bodyPr/>
          <a:lstStyle/>
          <a:p>
            <a:fld id="{74F045D9-6A50-447E-9A04-3B3C9EFFC6F0}" type="slidenum">
              <a:rPr lang="en-US" smtClean="0"/>
              <a:pPr/>
              <a:t>2</a:t>
            </a:fld>
            <a:endParaRPr lang="en-US" dirty="0"/>
          </a:p>
        </p:txBody>
      </p:sp>
      <p:sp>
        <p:nvSpPr>
          <p:cNvPr id="8" name="Titre 2">
            <a:extLst>
              <a:ext uri="{FF2B5EF4-FFF2-40B4-BE49-F238E27FC236}">
                <a16:creationId xmlns:a16="http://schemas.microsoft.com/office/drawing/2014/main" id="{041A23EE-9E1D-6E72-D2F0-7D4316C1CC5A}"/>
              </a:ext>
            </a:extLst>
          </p:cNvPr>
          <p:cNvSpPr>
            <a:spLocks noGrp="1"/>
          </p:cNvSpPr>
          <p:nvPr>
            <p:ph type="title"/>
          </p:nvPr>
        </p:nvSpPr>
        <p:spPr>
          <a:xfrm>
            <a:off x="584199" y="352614"/>
            <a:ext cx="10515600" cy="809411"/>
          </a:xfrm>
        </p:spPr>
        <p:txBody>
          <a:bodyPr/>
          <a:lstStyle/>
          <a:p>
            <a:r>
              <a:rPr lang="fr-FR" dirty="0"/>
              <a:t>Background</a:t>
            </a:r>
            <a:endParaRPr lang="fr-BE" dirty="0"/>
          </a:p>
        </p:txBody>
      </p:sp>
    </p:spTree>
    <p:extLst>
      <p:ext uri="{BB962C8B-B14F-4D97-AF65-F5344CB8AC3E}">
        <p14:creationId xmlns:p14="http://schemas.microsoft.com/office/powerpoint/2010/main" val="425691737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0AD02919-C692-16D1-EEC3-DE3EB109BA14}"/>
              </a:ext>
            </a:extLst>
          </p:cNvPr>
          <p:cNvSpPr>
            <a:spLocks noGrp="1"/>
          </p:cNvSpPr>
          <p:nvPr>
            <p:ph type="dt" sz="half" idx="10"/>
          </p:nvPr>
        </p:nvSpPr>
        <p:spPr/>
        <p:txBody>
          <a:bodyPr/>
          <a:lstStyle/>
          <a:p>
            <a:fld id="{65011442-9EA8-43C1-A90A-E8091E9236D0}" type="datetime2">
              <a:rPr lang="en-US" smtClean="0"/>
              <a:t>Monday, August 25, 2025</a:t>
            </a:fld>
            <a:endParaRPr lang="en-US" dirty="0"/>
          </a:p>
        </p:txBody>
      </p:sp>
      <p:sp>
        <p:nvSpPr>
          <p:cNvPr id="5" name="Espace réservé du pied de page 4">
            <a:extLst>
              <a:ext uri="{FF2B5EF4-FFF2-40B4-BE49-F238E27FC236}">
                <a16:creationId xmlns:a16="http://schemas.microsoft.com/office/drawing/2014/main" id="{2FC394B9-1001-A88B-B5BE-F72F48C09DBD}"/>
              </a:ext>
            </a:extLst>
          </p:cNvPr>
          <p:cNvSpPr>
            <a:spLocks noGrp="1"/>
          </p:cNvSpPr>
          <p:nvPr>
            <p:ph type="ftr" sz="quarter" idx="11"/>
          </p:nvPr>
        </p:nvSpPr>
        <p:spPr/>
        <p:txBody>
          <a:bodyPr/>
          <a:lstStyle/>
          <a:p>
            <a:r>
              <a:rPr lang="en-US"/>
              <a:t>The European Tyre and Rim Technical Organization</a:t>
            </a:r>
            <a:endParaRPr lang="en-US" dirty="0"/>
          </a:p>
        </p:txBody>
      </p:sp>
      <p:sp>
        <p:nvSpPr>
          <p:cNvPr id="6" name="Espace réservé du numéro de diapositive 5">
            <a:extLst>
              <a:ext uri="{FF2B5EF4-FFF2-40B4-BE49-F238E27FC236}">
                <a16:creationId xmlns:a16="http://schemas.microsoft.com/office/drawing/2014/main" id="{7C52D2F2-3E4E-AAA2-EE57-DF291F5BC16B}"/>
              </a:ext>
            </a:extLst>
          </p:cNvPr>
          <p:cNvSpPr>
            <a:spLocks noGrp="1"/>
          </p:cNvSpPr>
          <p:nvPr>
            <p:ph type="sldNum" sz="quarter" idx="12"/>
          </p:nvPr>
        </p:nvSpPr>
        <p:spPr/>
        <p:txBody>
          <a:bodyPr/>
          <a:lstStyle/>
          <a:p>
            <a:fld id="{74F045D9-6A50-447E-9A04-3B3C9EFFC6F0}" type="slidenum">
              <a:rPr lang="en-US" smtClean="0"/>
              <a:pPr/>
              <a:t>3</a:t>
            </a:fld>
            <a:endParaRPr lang="en-US" dirty="0"/>
          </a:p>
        </p:txBody>
      </p:sp>
      <p:graphicFrame>
        <p:nvGraphicFramePr>
          <p:cNvPr id="11" name="Table 3">
            <a:extLst>
              <a:ext uri="{FF2B5EF4-FFF2-40B4-BE49-F238E27FC236}">
                <a16:creationId xmlns:a16="http://schemas.microsoft.com/office/drawing/2014/main" id="{BF158AE6-B735-5971-9E45-9590CF335EE9}"/>
              </a:ext>
            </a:extLst>
          </p:cNvPr>
          <p:cNvGraphicFramePr>
            <a:graphicFrameLocks noGrp="1"/>
          </p:cNvGraphicFramePr>
          <p:nvPr>
            <p:extLst>
              <p:ext uri="{D42A27DB-BD31-4B8C-83A1-F6EECF244321}">
                <p14:modId xmlns:p14="http://schemas.microsoft.com/office/powerpoint/2010/main" val="4123826611"/>
              </p:ext>
            </p:extLst>
          </p:nvPr>
        </p:nvGraphicFramePr>
        <p:xfrm>
          <a:off x="0" y="611233"/>
          <a:ext cx="11195124" cy="5988069"/>
        </p:xfrm>
        <a:graphic>
          <a:graphicData uri="http://schemas.openxmlformats.org/drawingml/2006/table">
            <a:tbl>
              <a:tblPr firstRow="1" bandRow="1">
                <a:tableStyleId>{5C22544A-7EE6-4342-B048-85BDC9FD1C3A}</a:tableStyleId>
              </a:tblPr>
              <a:tblGrid>
                <a:gridCol w="2754667">
                  <a:extLst>
                    <a:ext uri="{9D8B030D-6E8A-4147-A177-3AD203B41FA5}">
                      <a16:colId xmlns:a16="http://schemas.microsoft.com/office/drawing/2014/main" val="3286341854"/>
                    </a:ext>
                  </a:extLst>
                </a:gridCol>
                <a:gridCol w="3420614">
                  <a:extLst>
                    <a:ext uri="{9D8B030D-6E8A-4147-A177-3AD203B41FA5}">
                      <a16:colId xmlns:a16="http://schemas.microsoft.com/office/drawing/2014/main" val="1049569836"/>
                    </a:ext>
                  </a:extLst>
                </a:gridCol>
                <a:gridCol w="5019843">
                  <a:extLst>
                    <a:ext uri="{9D8B030D-6E8A-4147-A177-3AD203B41FA5}">
                      <a16:colId xmlns:a16="http://schemas.microsoft.com/office/drawing/2014/main" val="428293331"/>
                    </a:ext>
                  </a:extLst>
                </a:gridCol>
              </a:tblGrid>
              <a:tr h="349269">
                <a:tc>
                  <a:txBody>
                    <a:bodyPr/>
                    <a:lstStyle/>
                    <a:p>
                      <a:endParaRPr lang="en-GB" sz="1600" dirty="0"/>
                    </a:p>
                  </a:txBody>
                  <a:tcPr/>
                </a:tc>
                <a:tc>
                  <a:txBody>
                    <a:bodyPr/>
                    <a:lstStyle/>
                    <a:p>
                      <a:r>
                        <a:rPr lang="en-GB" sz="1600" dirty="0"/>
                        <a:t>No changes</a:t>
                      </a:r>
                    </a:p>
                  </a:txBody>
                  <a:tcPr/>
                </a:tc>
                <a:tc>
                  <a:txBody>
                    <a:bodyPr/>
                    <a:lstStyle/>
                    <a:p>
                      <a:r>
                        <a:rPr lang="en-GB" sz="1600" dirty="0"/>
                        <a:t>C2/C3 WGWT provisions removed</a:t>
                      </a:r>
                    </a:p>
                  </a:txBody>
                  <a:tcPr/>
                </a:tc>
                <a:extLst>
                  <a:ext uri="{0D108BD9-81ED-4DB2-BD59-A6C34878D82A}">
                    <a16:rowId xmlns:a16="http://schemas.microsoft.com/office/drawing/2014/main" val="1060808748"/>
                  </a:ext>
                </a:extLst>
              </a:tr>
              <a:tr h="3264373">
                <a:tc>
                  <a:txBody>
                    <a:bodyPr/>
                    <a:lstStyle/>
                    <a:p>
                      <a:r>
                        <a:rPr lang="en-GB" sz="1600" dirty="0"/>
                        <a:t>R117.04 type approvals already granted</a:t>
                      </a:r>
                    </a:p>
                  </a:txBody>
                  <a:tcPr/>
                </a:tc>
                <a:tc>
                  <a:txBody>
                    <a:bodyPr/>
                    <a:lstStyle/>
                    <a:p>
                      <a:r>
                        <a:rPr lang="en-GB" sz="1600" dirty="0"/>
                        <a:t>No effect</a:t>
                      </a:r>
                    </a:p>
                  </a:txBody>
                  <a:tcPr/>
                </a:tc>
                <a:tc>
                  <a:txBody>
                    <a:bodyPr/>
                    <a:lstStyle/>
                    <a:p>
                      <a:r>
                        <a:rPr lang="en-GB" sz="1600" dirty="0"/>
                        <a:t>In the case of request for extension to additional sizes we have 2 possibilities:</a:t>
                      </a:r>
                    </a:p>
                    <a:p>
                      <a:pPr marL="342900" indent="-342900">
                        <a:buAutoNum type="arabicPeriod"/>
                      </a:pPr>
                      <a:r>
                        <a:rPr lang="en-GB" sz="1600" dirty="0"/>
                        <a:t>Create new certificate for the new sizes, without “B” marking.  (Existing marking  S2W1R2B and new marking S2W2R3 </a:t>
                      </a:r>
                      <a:r>
                        <a:rPr lang="en-GB" sz="1600" dirty="0">
                          <a:solidFill>
                            <a:srgbClr val="FF0000"/>
                          </a:solidFill>
                          <a:sym typeface="Wingdings" panose="05000000000000000000" pitchFamily="2" charset="2"/>
                        </a:rPr>
                        <a:t> increased development effort</a:t>
                      </a:r>
                      <a:r>
                        <a:rPr lang="en-GB" sz="1600" dirty="0">
                          <a:sym typeface="Wingdings" panose="05000000000000000000" pitchFamily="2" charset="2"/>
                        </a:rPr>
                        <a:t>)</a:t>
                      </a:r>
                      <a:endParaRPr lang="en-GB" sz="1600" dirty="0">
                        <a:solidFill>
                          <a:srgbClr val="FF0000"/>
                        </a:solidFill>
                        <a:sym typeface="Wingdings" panose="05000000000000000000" pitchFamily="2" charset="2"/>
                      </a:endParaRPr>
                    </a:p>
                    <a:p>
                      <a:pPr marL="355600" indent="0">
                        <a:buNone/>
                      </a:pPr>
                      <a:r>
                        <a:rPr lang="en-GB" sz="1600" dirty="0">
                          <a:solidFill>
                            <a:srgbClr val="FF0000"/>
                          </a:solidFill>
                          <a:sym typeface="Wingdings" panose="05000000000000000000" pitchFamily="2" charset="2"/>
                        </a:rPr>
                        <a:t> increased management complexity</a:t>
                      </a:r>
                      <a:endParaRPr lang="en-GB" sz="1600" dirty="0"/>
                    </a:p>
                    <a:p>
                      <a:pPr marL="342900" indent="-342900">
                        <a:buAutoNum type="arabicPeriod"/>
                      </a:pPr>
                      <a:endParaRPr lang="en-GB" sz="1600" dirty="0"/>
                    </a:p>
                    <a:p>
                      <a:pPr marL="342900" indent="-342900">
                        <a:buFont typeface="+mj-lt"/>
                        <a:buAutoNum type="arabicPeriod" startAt="2"/>
                      </a:pPr>
                      <a:r>
                        <a:rPr lang="en-GB" sz="1600" dirty="0"/>
                        <a:t>Extend the existing certificate adding the new sizes of the same type and remove the “B” marking from the existing sizes already type approved. </a:t>
                      </a:r>
                    </a:p>
                    <a:p>
                      <a:pPr marL="355600" indent="0">
                        <a:buFont typeface="+mj-lt"/>
                        <a:buNone/>
                      </a:pPr>
                      <a:r>
                        <a:rPr lang="en-GB" sz="1600" dirty="0">
                          <a:solidFill>
                            <a:srgbClr val="FF0000"/>
                          </a:solidFill>
                          <a:sym typeface="Wingdings" panose="05000000000000000000" pitchFamily="2" charset="2"/>
                        </a:rPr>
                        <a:t> modify existing moulds (waste of energy, cost and resources with no value creation)</a:t>
                      </a:r>
                      <a:endParaRPr lang="en-GB" sz="1600" dirty="0"/>
                    </a:p>
                    <a:p>
                      <a:pPr marL="0" indent="0">
                        <a:buNone/>
                      </a:pPr>
                      <a:endParaRPr lang="en-GB" sz="1600" dirty="0"/>
                    </a:p>
                    <a:p>
                      <a:pPr marL="285750" indent="-285750">
                        <a:buFont typeface="Arial" panose="020B0604020202020204" pitchFamily="34" charset="0"/>
                        <a:buChar char="•"/>
                      </a:pPr>
                      <a:r>
                        <a:rPr lang="en-GB" sz="1600" dirty="0">
                          <a:solidFill>
                            <a:srgbClr val="FF0000"/>
                          </a:solidFill>
                        </a:rPr>
                        <a:t>Risk of new SoA? If yes, then it will impact C1, C2 and C3</a:t>
                      </a:r>
                    </a:p>
                  </a:txBody>
                  <a:tcPr/>
                </a:tc>
                <a:extLst>
                  <a:ext uri="{0D108BD9-81ED-4DB2-BD59-A6C34878D82A}">
                    <a16:rowId xmlns:a16="http://schemas.microsoft.com/office/drawing/2014/main" val="461972612"/>
                  </a:ext>
                </a:extLst>
              </a:tr>
              <a:tr h="1220592">
                <a:tc>
                  <a:txBody>
                    <a:bodyPr/>
                    <a:lstStyle/>
                    <a:p>
                      <a:r>
                        <a:rPr lang="en-GB" sz="1600" dirty="0"/>
                        <a:t>New type approvals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No effect. No additional costs for testing, mould engraving and administrative activity.</a:t>
                      </a:r>
                    </a:p>
                  </a:txBody>
                  <a:tcPr/>
                </a:tc>
                <a:tc>
                  <a:txBody>
                    <a:bodyPr/>
                    <a:lstStyle/>
                    <a:p>
                      <a:r>
                        <a:rPr lang="en-GB" sz="1600" dirty="0">
                          <a:solidFill>
                            <a:srgbClr val="FF0000"/>
                          </a:solidFill>
                        </a:rPr>
                        <a:t>Risk of misleading information both within companies and to the market because of the lack of “B” on certain product lines.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600" strike="noStrike" dirty="0">
                          <a:solidFill>
                            <a:srgbClr val="FF0000"/>
                          </a:solidFill>
                        </a:rPr>
                        <a:t>Increased information effort both within companies and to the market.</a:t>
                      </a:r>
                    </a:p>
                  </a:txBody>
                  <a:tcPr/>
                </a:tc>
                <a:extLst>
                  <a:ext uri="{0D108BD9-81ED-4DB2-BD59-A6C34878D82A}">
                    <a16:rowId xmlns:a16="http://schemas.microsoft.com/office/drawing/2014/main" val="736094403"/>
                  </a:ext>
                </a:extLst>
              </a:tr>
              <a:tr h="539331">
                <a:tc>
                  <a:txBody>
                    <a:bodyPr/>
                    <a:lstStyle/>
                    <a:p>
                      <a:r>
                        <a:rPr lang="en-GB" sz="1600" dirty="0"/>
                        <a:t>EU regulations</a:t>
                      </a:r>
                    </a:p>
                  </a:txBody>
                  <a:tcPr/>
                </a:tc>
                <a:tc>
                  <a:txBody>
                    <a:bodyPr/>
                    <a:lstStyle/>
                    <a:p>
                      <a:r>
                        <a:rPr lang="en-GB" sz="1600" dirty="0"/>
                        <a:t>No effect.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solidFill>
                            <a:srgbClr val="FF0000"/>
                          </a:solidFill>
                        </a:rPr>
                        <a:t>Need to update “note C” of EU GSR (is EC empowered* to remove a safety performance from GSR?)</a:t>
                      </a:r>
                      <a:endParaRPr lang="en-GB" sz="1600" dirty="0"/>
                    </a:p>
                  </a:txBody>
                  <a:tcPr/>
                </a:tc>
                <a:extLst>
                  <a:ext uri="{0D108BD9-81ED-4DB2-BD59-A6C34878D82A}">
                    <a16:rowId xmlns:a16="http://schemas.microsoft.com/office/drawing/2014/main" val="4246944825"/>
                  </a:ext>
                </a:extLst>
              </a:tr>
            </a:tbl>
          </a:graphicData>
        </a:graphic>
      </p:graphicFrame>
      <p:sp>
        <p:nvSpPr>
          <p:cNvPr id="12" name="Titre 2">
            <a:extLst>
              <a:ext uri="{FF2B5EF4-FFF2-40B4-BE49-F238E27FC236}">
                <a16:creationId xmlns:a16="http://schemas.microsoft.com/office/drawing/2014/main" id="{55F3EBE0-4E0C-D328-3FA7-1BF419F07A76}"/>
              </a:ext>
            </a:extLst>
          </p:cNvPr>
          <p:cNvSpPr>
            <a:spLocks noGrp="1"/>
          </p:cNvSpPr>
          <p:nvPr>
            <p:ph type="title"/>
          </p:nvPr>
        </p:nvSpPr>
        <p:spPr>
          <a:xfrm>
            <a:off x="261469" y="-146008"/>
            <a:ext cx="10515600" cy="809411"/>
          </a:xfrm>
        </p:spPr>
        <p:txBody>
          <a:bodyPr/>
          <a:lstStyle/>
          <a:p>
            <a:r>
              <a:rPr lang="fr-FR" dirty="0" err="1"/>
              <a:t>Assessment</a:t>
            </a:r>
            <a:r>
              <a:rPr lang="fr-FR" dirty="0"/>
              <a:t> table</a:t>
            </a:r>
            <a:endParaRPr lang="fr-BE" dirty="0"/>
          </a:p>
        </p:txBody>
      </p:sp>
    </p:spTree>
    <p:extLst>
      <p:ext uri="{BB962C8B-B14F-4D97-AF65-F5344CB8AC3E}">
        <p14:creationId xmlns:p14="http://schemas.microsoft.com/office/powerpoint/2010/main" val="2995498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6512E95F-5E75-89E1-2F4F-70CB4B5BDAE6}"/>
              </a:ext>
            </a:extLst>
          </p:cNvPr>
          <p:cNvSpPr>
            <a:spLocks noGrp="1"/>
          </p:cNvSpPr>
          <p:nvPr>
            <p:ph type="title"/>
          </p:nvPr>
        </p:nvSpPr>
        <p:spPr/>
        <p:txBody>
          <a:bodyPr/>
          <a:lstStyle/>
          <a:p>
            <a:endParaRPr lang="fr-BE" dirty="0"/>
          </a:p>
        </p:txBody>
      </p:sp>
      <p:sp>
        <p:nvSpPr>
          <p:cNvPr id="4" name="Espace réservé de la date 3">
            <a:extLst>
              <a:ext uri="{FF2B5EF4-FFF2-40B4-BE49-F238E27FC236}">
                <a16:creationId xmlns:a16="http://schemas.microsoft.com/office/drawing/2014/main" id="{736368BC-2E66-3B19-6F30-2BEB58290BEF}"/>
              </a:ext>
            </a:extLst>
          </p:cNvPr>
          <p:cNvSpPr>
            <a:spLocks noGrp="1"/>
          </p:cNvSpPr>
          <p:nvPr>
            <p:ph type="dt" sz="half" idx="10"/>
          </p:nvPr>
        </p:nvSpPr>
        <p:spPr/>
        <p:txBody>
          <a:bodyPr/>
          <a:lstStyle/>
          <a:p>
            <a:fld id="{65011442-9EA8-43C1-A90A-E8091E9236D0}" type="datetime2">
              <a:rPr lang="en-US" smtClean="0"/>
              <a:t>Monday, August 25, 2025</a:t>
            </a:fld>
            <a:endParaRPr lang="en-US" dirty="0"/>
          </a:p>
        </p:txBody>
      </p:sp>
      <p:sp>
        <p:nvSpPr>
          <p:cNvPr id="5" name="Espace réservé du pied de page 4">
            <a:extLst>
              <a:ext uri="{FF2B5EF4-FFF2-40B4-BE49-F238E27FC236}">
                <a16:creationId xmlns:a16="http://schemas.microsoft.com/office/drawing/2014/main" id="{8649DABB-E303-A58F-A76B-2BF888E193E2}"/>
              </a:ext>
            </a:extLst>
          </p:cNvPr>
          <p:cNvSpPr>
            <a:spLocks noGrp="1"/>
          </p:cNvSpPr>
          <p:nvPr>
            <p:ph type="ftr" sz="quarter" idx="11"/>
          </p:nvPr>
        </p:nvSpPr>
        <p:spPr/>
        <p:txBody>
          <a:bodyPr/>
          <a:lstStyle/>
          <a:p>
            <a:r>
              <a:rPr lang="en-US"/>
              <a:t>The European Tyre and Rim Technical Organization</a:t>
            </a:r>
            <a:endParaRPr lang="en-US" dirty="0"/>
          </a:p>
        </p:txBody>
      </p:sp>
      <p:sp>
        <p:nvSpPr>
          <p:cNvPr id="6" name="Espace réservé du numéro de diapositive 5">
            <a:extLst>
              <a:ext uri="{FF2B5EF4-FFF2-40B4-BE49-F238E27FC236}">
                <a16:creationId xmlns:a16="http://schemas.microsoft.com/office/drawing/2014/main" id="{786E6B00-A973-9AD7-B7BA-C0DB58772D45}"/>
              </a:ext>
            </a:extLst>
          </p:cNvPr>
          <p:cNvSpPr>
            <a:spLocks noGrp="1"/>
          </p:cNvSpPr>
          <p:nvPr>
            <p:ph type="sldNum" sz="quarter" idx="12"/>
          </p:nvPr>
        </p:nvSpPr>
        <p:spPr/>
        <p:txBody>
          <a:bodyPr/>
          <a:lstStyle/>
          <a:p>
            <a:fld id="{74F045D9-6A50-447E-9A04-3B3C9EFFC6F0}" type="slidenum">
              <a:rPr lang="en-US" smtClean="0"/>
              <a:pPr/>
              <a:t>4</a:t>
            </a:fld>
            <a:endParaRPr lang="en-US" dirty="0"/>
          </a:p>
        </p:txBody>
      </p:sp>
      <p:sp>
        <p:nvSpPr>
          <p:cNvPr id="9" name="TextBox 5">
            <a:extLst>
              <a:ext uri="{FF2B5EF4-FFF2-40B4-BE49-F238E27FC236}">
                <a16:creationId xmlns:a16="http://schemas.microsoft.com/office/drawing/2014/main" id="{19113301-CA0C-133A-E70A-4877E38EEEC5}"/>
              </a:ext>
            </a:extLst>
          </p:cNvPr>
          <p:cNvSpPr txBox="1"/>
          <p:nvPr/>
        </p:nvSpPr>
        <p:spPr>
          <a:xfrm>
            <a:off x="379506" y="1943774"/>
            <a:ext cx="10720293" cy="2308324"/>
          </a:xfrm>
          <a:prstGeom prst="rect">
            <a:avLst/>
          </a:prstGeom>
          <a:noFill/>
        </p:spPr>
        <p:txBody>
          <a:bodyPr wrap="square">
            <a:spAutoFit/>
          </a:bodyPr>
          <a:lstStyle/>
          <a:p>
            <a:pPr>
              <a:buNone/>
            </a:pPr>
            <a:r>
              <a:rPr lang="en-GB" sz="1600" i="1" dirty="0"/>
              <a:t>(*)</a:t>
            </a:r>
          </a:p>
          <a:p>
            <a:pPr>
              <a:buNone/>
            </a:pPr>
            <a:r>
              <a:rPr lang="en-GB" sz="1600" i="1" dirty="0"/>
              <a:t>Regulation (EU) 2019/2144 Article 4</a:t>
            </a:r>
            <a:r>
              <a:rPr lang="en-GB" sz="1600" dirty="0"/>
              <a:t> </a:t>
            </a:r>
          </a:p>
          <a:p>
            <a:pPr>
              <a:buNone/>
            </a:pPr>
            <a:r>
              <a:rPr lang="en-GB" sz="1600" b="1" dirty="0"/>
              <a:t>General obligations and technical requirements</a:t>
            </a:r>
            <a:endParaRPr lang="en-GB" sz="1600" dirty="0"/>
          </a:p>
          <a:p>
            <a:r>
              <a:rPr lang="en-GB" sz="1600" dirty="0"/>
              <a:t>6. The Commission is empowered to adopt delegated acts in accordance with Article 12 to amend Annex II in order to take account of technical progress and regulatory developments, in particular in relation to the matters listed in points (a) to (f) of paragraph 5 of this Article as well as those referred to in points (a) to (g) of Article 6(1), Article 7(2), (3), (4) and (5), Article 9(2), (3) and (5) and Article 11(1), and with a view to ensuring a high level of general safety of vehicles, systems, components and separate technical units and a high level of protection of vehicle occupants and vulnerable road users, by introducing and updating references to UN Regulations, as well as to delegated acts and implementing acts.</a:t>
            </a:r>
          </a:p>
        </p:txBody>
      </p:sp>
    </p:spTree>
    <p:extLst>
      <p:ext uri="{BB962C8B-B14F-4D97-AF65-F5344CB8AC3E}">
        <p14:creationId xmlns:p14="http://schemas.microsoft.com/office/powerpoint/2010/main" val="25535709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6C9356-2499-5A9F-8251-0C083E06992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AC0E3EE-B594-183A-6A77-D43F47B7DA1B}"/>
              </a:ext>
            </a:extLst>
          </p:cNvPr>
          <p:cNvSpPr>
            <a:spLocks noGrp="1"/>
          </p:cNvSpPr>
          <p:nvPr>
            <p:ph type="title"/>
          </p:nvPr>
        </p:nvSpPr>
        <p:spPr/>
        <p:txBody>
          <a:bodyPr/>
          <a:lstStyle/>
          <a:p>
            <a:pPr algn="ctr"/>
            <a:r>
              <a:rPr lang="en-US" dirty="0"/>
              <a:t>Thank you</a:t>
            </a:r>
          </a:p>
        </p:txBody>
      </p:sp>
      <p:sp>
        <p:nvSpPr>
          <p:cNvPr id="3" name="Date Placeholder 2">
            <a:extLst>
              <a:ext uri="{FF2B5EF4-FFF2-40B4-BE49-F238E27FC236}">
                <a16:creationId xmlns:a16="http://schemas.microsoft.com/office/drawing/2014/main" id="{24F50379-008E-E38A-D37E-81EA2189E0E3}"/>
              </a:ext>
            </a:extLst>
          </p:cNvPr>
          <p:cNvSpPr>
            <a:spLocks noGrp="1"/>
          </p:cNvSpPr>
          <p:nvPr>
            <p:ph type="dt" sz="half" idx="10"/>
          </p:nvPr>
        </p:nvSpPr>
        <p:spPr/>
        <p:txBody>
          <a:bodyPr/>
          <a:lstStyle/>
          <a:p>
            <a:fld id="{65011442-9EA8-43C1-A90A-E8091E9236D0}" type="datetime2">
              <a:rPr lang="en-US" smtClean="0"/>
              <a:t>Monday, August 25, 2025</a:t>
            </a:fld>
            <a:endParaRPr lang="en-US" dirty="0"/>
          </a:p>
        </p:txBody>
      </p:sp>
      <p:sp>
        <p:nvSpPr>
          <p:cNvPr id="4" name="Footer Placeholder 3">
            <a:extLst>
              <a:ext uri="{FF2B5EF4-FFF2-40B4-BE49-F238E27FC236}">
                <a16:creationId xmlns:a16="http://schemas.microsoft.com/office/drawing/2014/main" id="{2185CD5D-D6D4-345F-8942-408E4DD53B75}"/>
              </a:ext>
            </a:extLst>
          </p:cNvPr>
          <p:cNvSpPr>
            <a:spLocks noGrp="1"/>
          </p:cNvSpPr>
          <p:nvPr>
            <p:ph type="ftr" sz="quarter" idx="11"/>
          </p:nvPr>
        </p:nvSpPr>
        <p:spPr/>
        <p:txBody>
          <a:bodyPr/>
          <a:lstStyle/>
          <a:p>
            <a:r>
              <a:rPr lang="en-001" dirty="0"/>
              <a:t>European Tyre &amp; Rim Technical Organisation</a:t>
            </a:r>
          </a:p>
        </p:txBody>
      </p:sp>
      <p:sp>
        <p:nvSpPr>
          <p:cNvPr id="5" name="Slide Number Placeholder 4">
            <a:extLst>
              <a:ext uri="{FF2B5EF4-FFF2-40B4-BE49-F238E27FC236}">
                <a16:creationId xmlns:a16="http://schemas.microsoft.com/office/drawing/2014/main" id="{E3AD97EF-1B93-3BD2-356E-F2ECC15AF222}"/>
              </a:ext>
            </a:extLst>
          </p:cNvPr>
          <p:cNvSpPr>
            <a:spLocks noGrp="1"/>
          </p:cNvSpPr>
          <p:nvPr>
            <p:ph type="sldNum" sz="quarter" idx="12"/>
          </p:nvPr>
        </p:nvSpPr>
        <p:spPr/>
        <p:txBody>
          <a:bodyPr/>
          <a:lstStyle/>
          <a:p>
            <a:fld id="{74F045D9-6A50-447E-9A04-3B3C9EFFC6F0}" type="slidenum">
              <a:rPr lang="en-US" smtClean="0"/>
              <a:pPr/>
              <a:t>5</a:t>
            </a:fld>
            <a:endParaRPr lang="en-US" dirty="0"/>
          </a:p>
        </p:txBody>
      </p:sp>
    </p:spTree>
    <p:extLst>
      <p:ext uri="{BB962C8B-B14F-4D97-AF65-F5344CB8AC3E}">
        <p14:creationId xmlns:p14="http://schemas.microsoft.com/office/powerpoint/2010/main" val="35048793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E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gAAAAAAAAAFAAAACQAAAF9pZD0kLl9pZAEDAAAAAAADAAAAAQADAAAAIwAAAENvbWJpSW5kZXg9JC5OYW1lICsgJ18nICsgJC5WZXJzaW9uAQQAAAAAAAQAAAABAAQ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IAAAAAAAAAAwAAAAMAAAAA/////wQAMwwAAAAAAAAAAAAAIAD///////////////8AAAD///////////////8DAAAAAgD///////8DAAAAAwD///////8DAAAAAwD///////////////////////////////////////////////////////////////////////////////////////////////////////////////////////////////////////////////////////////////////////////////////////////////////////////////////////////////////////////////////////////////////////////////////////////////////////////////////////////////////////////////////////////////////////////////////////////////////////////////////////////////////////////////////////////////////////////////8BACAA////////////////AAAO////////AwAAAAMA////////////////////////////////////////////////////////////////////////////////////////////////////////////////////////////////////////////////////////////////////////////////////////////////////////////////////////////////////////////////////////////////////////////////////////////////////////////////////////////////////////////////////////////////////////////////////////////////////////////////////////////////////////////////////////////////////////////////////////////////////////////////////////AgABAP///////wQAAAACABAACzQ+PFoDqMJKiM+osYc4g7wFAAAAAAADAAAAAAADAAAAAwADAAMA////////BAAAAAMAEAALmUAdxWLTH0yA3986+bRW0AUAAAABAAMAAAACAAMAAAABAAMAAAAAAP///////wMAAAAAAP///////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DAAAAAP////8EAAgMAAAAAAAAAAAAACAB////////////////AAAA////////////////BAAAAAMA////////BAAAAAMA////////BAAAAAMA////////////////////////////////////////////////////////////////////////////////////////////////////////////////////////////////////////////////////////////////////////////////////////////////////////////////////////////////////////////////////////////////////////////////////////////////////////////////////////////////////////////////////////////////////////////////////////////////////////////////////////////////////////////////////////////////////////////////AQAgAf///////////////wAADv///////wQAAAACAP///////////////////////////////////////////////////////////////////////////////////////////////////////////////////////////////////////////////////////////////////////////////////////////////////////////////////////////////////////////////////////////////////////////////////////////////////////////////////////////////////////////////////////////////////////////////////////////////////////////////////////////////////////////////////////////////////////////////////////////////////////////////////////wIAAgEDAAAAAgD///////8aAAZMaW5rZWRTaGFwZXNEYXRhUHJvcGVydHlfMAUAAAAAAAQAAAADAAQAAAABAAQAAAADAP///////wMAAwEDAAAAAwD///////8lAAZMaW5rZWRTaGFwZVByZXNlbnRhdGlvblNldHRpbmdzRGF0YV8wBQAAAAEABAAAAAAABAAAAAIABAAAAAAABAAAAAIAB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BAAAAAD/////AgC3DgAAAAAAAAAAAAD/////gwCDAAAABV9pZAAQAAAABDQ+PFoDqMJKiM+osYc4g7wDRGF0YQAbAAAABExpbmtlZFNoYXBlRGF0YQAFAAAAAAACTmFtZQAZAAAATGlua2VkU2hhcGVzRGF0YVByb3BlcnR5ABBWZXJzaW9uAAAAAAAJTGFzdFdyaXRlAPbdhvCUAQAAAAEA/////50AnQAAAAVfaWQAEAAAAASZQB3FYtMfTIDf3zr5tFbQA0RhdGEAKgAAAAhQcmVzZW50YXRpb25TY2FubmVkRm9yTGlua2VkU2hhcGVzAAEAAk5hbWUAJAAAAExpbmtlZFNoYXBlUHJlc2VudGF0aW9uU2V0dGluZ3NEYXRhABBWZXJzaW9uAAAAAAAJTGFzdFdyaXRlAE3ehvCUA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B_LENGTH" val="24576"/>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Representative xmlns="547b8d7c-d073-4aa4-ba94-1353b744fb8e">-</Representative>
    <lcf76f155ced4ddcb4097134ff3c332f xmlns="547b8d7c-d073-4aa4-ba94-1353b744fb8e">
      <Terms xmlns="http://schemas.microsoft.com/office/infopath/2007/PartnerControls"/>
    </lcf76f155ced4ddcb4097134ff3c332f>
    <TaxCatchAll xmlns="7aebe9d6-d75c-40d2-a946-3326c2a573f0"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2F17B4740BA7E40A03FB53B7F21F1EE" ma:contentTypeVersion="16" ma:contentTypeDescription="Create a new document." ma:contentTypeScope="" ma:versionID="2ae53bcdedbebbb58b29c9eb537ee0e6">
  <xsd:schema xmlns:xsd="http://www.w3.org/2001/XMLSchema" xmlns:xs="http://www.w3.org/2001/XMLSchema" xmlns:p="http://schemas.microsoft.com/office/2006/metadata/properties" xmlns:ns2="547b8d7c-d073-4aa4-ba94-1353b744fb8e" xmlns:ns3="7aebe9d6-d75c-40d2-a946-3326c2a573f0" targetNamespace="http://schemas.microsoft.com/office/2006/metadata/properties" ma:root="true" ma:fieldsID="6ed6356ef5ca3de543af186f6cd1547e" ns2:_="" ns3:_="">
    <xsd:import namespace="547b8d7c-d073-4aa4-ba94-1353b744fb8e"/>
    <xsd:import namespace="7aebe9d6-d75c-40d2-a946-3326c2a573f0"/>
    <xsd:element name="properties">
      <xsd:complexType>
        <xsd:sequence>
          <xsd:element name="documentManagement">
            <xsd:complexType>
              <xsd:all>
                <xsd:element ref="ns2:MediaServiceMetadata" minOccurs="0"/>
                <xsd:element ref="ns2:MediaServiceFastMetadata" minOccurs="0"/>
                <xsd:element ref="ns2:Representative" minOccurs="0"/>
                <xsd:element ref="ns2:MediaServiceDateTaken" minOccurs="0"/>
                <xsd:element ref="ns2:MediaLengthInSeconds" minOccurs="0"/>
                <xsd:element ref="ns2:MediaServiceLocation" minOccurs="0"/>
                <xsd:element ref="ns2:MediaServiceGenerationTime" minOccurs="0"/>
                <xsd:element ref="ns2:MediaServiceEventHashCode" minOccurs="0"/>
                <xsd:element ref="ns2:lcf76f155ced4ddcb4097134ff3c332f" minOccurs="0"/>
                <xsd:element ref="ns3:TaxCatchAll" minOccurs="0"/>
                <xsd:element ref="ns2:MediaServiceOCR" minOccurs="0"/>
                <xsd:element ref="ns2:MediaServiceObjectDetectorVersion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47b8d7c-d073-4aa4-ba94-1353b744f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Representative" ma:index="10" nillable="true" ma:displayName="Representative" ma:default="-" ma:description="Conti representative in this SC, WG, TF." ma:format="Dropdown" ma:internalName="Representative">
      <xsd:simpleType>
        <xsd:restriction base="dms:Text">
          <xsd:maxLength value="255"/>
        </xsd:restriction>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Location" ma:index="13" nillable="true" ma:displayName="Location" ma:indexed="true"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feda2b84-7b9c-4109-bb73-211c9f8484d3"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ebe9d6-d75c-40d2-a946-3326c2a573f0"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8ce72c83-70ce-4279-be5f-59590273444b}" ma:internalName="TaxCatchAll" ma:showField="CatchAllData" ma:web="7aebe9d6-d75c-40d2-a946-3326c2a573f0">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F8A76D9-3370-4718-863A-1A1109E3943A}">
  <ds:schemaRefs>
    <ds:schemaRef ds:uri="http://schemas.microsoft.com/office/2006/metadata/properties"/>
    <ds:schemaRef ds:uri="http://schemas.microsoft.com/office/infopath/2007/PartnerControls"/>
    <ds:schemaRef ds:uri="547b8d7c-d073-4aa4-ba94-1353b744fb8e"/>
    <ds:schemaRef ds:uri="7aebe9d6-d75c-40d2-a946-3326c2a573f0"/>
  </ds:schemaRefs>
</ds:datastoreItem>
</file>

<file path=customXml/itemProps2.xml><?xml version="1.0" encoding="utf-8"?>
<ds:datastoreItem xmlns:ds="http://schemas.openxmlformats.org/officeDocument/2006/customXml" ds:itemID="{8CB968B3-EDBD-4A86-8F6B-841EB0EDB96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47b8d7c-d073-4aa4-ba94-1353b744fb8e"/>
    <ds:schemaRef ds:uri="7aebe9d6-d75c-40d2-a946-3326c2a573f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E91239C-62A5-4C53-B95A-A2225A7496EC}">
  <ds:schemaRefs>
    <ds:schemaRef ds:uri="http://schemas.microsoft.com/sharepoint/v3/contenttype/forms"/>
  </ds:schemaRefs>
</ds:datastoreItem>
</file>

<file path=docMetadata/LabelInfo.xml><?xml version="1.0" encoding="utf-8"?>
<clbl:labelList xmlns:clbl="http://schemas.microsoft.com/office/2020/mipLabelMetadata">
  <clbl:label id="{6006a9c5-d130-408c-bc8e-3b5ecdb17aa0}" enabled="1" method="Standard" siteId="{8d4b558f-7b2e-40ba-ad1f-e04d79e6265a}" removed="0"/>
</clbl:labelList>
</file>

<file path=docProps/app.xml><?xml version="1.0" encoding="utf-8"?>
<Properties xmlns="http://schemas.openxmlformats.org/officeDocument/2006/extended-properties" xmlns:vt="http://schemas.openxmlformats.org/officeDocument/2006/docPropsVTypes">
  <Template>Office 2013 - 2022 Theme</Template>
  <TotalTime>0</TotalTime>
  <Words>471</Words>
  <Application>Microsoft Office PowerPoint</Application>
  <PresentationFormat>Grand écran</PresentationFormat>
  <Paragraphs>48</Paragraphs>
  <Slides>5</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5</vt:i4>
      </vt:variant>
    </vt:vector>
  </HeadingPairs>
  <TitlesOfParts>
    <vt:vector size="10" baseType="lpstr">
      <vt:lpstr>Arial</vt:lpstr>
      <vt:lpstr>Calibri</vt:lpstr>
      <vt:lpstr>Calibri Light</vt:lpstr>
      <vt:lpstr>Wingdings</vt:lpstr>
      <vt:lpstr>Office Theme</vt:lpstr>
      <vt:lpstr>ETRTO assessment on  removing C2-C3 provisions  from wet grip worn tyre provisions</vt:lpstr>
      <vt:lpstr>Background</vt:lpstr>
      <vt:lpstr>Assessment table</vt:lpstr>
      <vt:lpstr>Présentation PowerPoint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to EXEC</dc:title>
  <dc:creator>Josep Guinjoan</dc:creator>
  <cp:lastModifiedBy>Nicolas De Mahieu</cp:lastModifiedBy>
  <cp:revision>67</cp:revision>
  <dcterms:created xsi:type="dcterms:W3CDTF">2021-11-17T09:31:58Z</dcterms:created>
  <dcterms:modified xsi:type="dcterms:W3CDTF">2025-08-25T17:55:12Z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09e9a456-2778-4ca9-be06-1190b1e1118a_Enabled">
    <vt:lpwstr>true</vt:lpwstr>
  </property>
  <property fmtid="{D5CDD505-2E9C-101B-9397-08002B2CF9AE}" pid="3" name="MSIP_Label_09e9a456-2778-4ca9-be06-1190b1e1118a_SetDate">
    <vt:lpwstr>2024-04-09T14:56:17Z</vt:lpwstr>
  </property>
  <property fmtid="{D5CDD505-2E9C-101B-9397-08002B2CF9AE}" pid="4" name="MSIP_Label_09e9a456-2778-4ca9-be06-1190b1e1118a_Method">
    <vt:lpwstr>Standard</vt:lpwstr>
  </property>
  <property fmtid="{D5CDD505-2E9C-101B-9397-08002B2CF9AE}" pid="5" name="MSIP_Label_09e9a456-2778-4ca9-be06-1190b1e1118a_Name">
    <vt:lpwstr>D3</vt:lpwstr>
  </property>
  <property fmtid="{D5CDD505-2E9C-101B-9397-08002B2CF9AE}" pid="6" name="MSIP_Label_09e9a456-2778-4ca9-be06-1190b1e1118a_SiteId">
    <vt:lpwstr>658ba197-6c73-4fea-91bd-1c7d8de6bf2c</vt:lpwstr>
  </property>
  <property fmtid="{D5CDD505-2E9C-101B-9397-08002B2CF9AE}" pid="7" name="MSIP_Label_09e9a456-2778-4ca9-be06-1190b1e1118a_ActionId">
    <vt:lpwstr>743bf91e-a649-43c5-af17-c859db3cd322</vt:lpwstr>
  </property>
  <property fmtid="{D5CDD505-2E9C-101B-9397-08002B2CF9AE}" pid="8" name="MSIP_Label_09e9a456-2778-4ca9-be06-1190b1e1118a_ContentBits">
    <vt:lpwstr>0</vt:lpwstr>
  </property>
  <property fmtid="{D5CDD505-2E9C-101B-9397-08002B2CF9AE}" pid="9" name="_NewReviewCycle">
    <vt:lpwstr/>
  </property>
  <property fmtid="{D5CDD505-2E9C-101B-9397-08002B2CF9AE}" pid="10" name="ContentTypeId">
    <vt:lpwstr>0x01010072F17B4740BA7E40A03FB53B7F21F1EE</vt:lpwstr>
  </property>
  <property fmtid="{D5CDD505-2E9C-101B-9397-08002B2CF9AE}" pid="11" name="ClassificationContentMarkingFooterLocations">
    <vt:lpwstr>Office Theme:8</vt:lpwstr>
  </property>
  <property fmtid="{D5CDD505-2E9C-101B-9397-08002B2CF9AE}" pid="12" name="ClassificationContentMarkingFooterText">
    <vt:lpwstr>Internal</vt:lpwstr>
  </property>
  <property fmtid="{D5CDD505-2E9C-101B-9397-08002B2CF9AE}" pid="13" name="_AdHocReviewCycleID">
    <vt:i4>1600263217</vt:i4>
  </property>
  <property fmtid="{D5CDD505-2E9C-101B-9397-08002B2CF9AE}" pid="14" name="_EmailSubject">
    <vt:lpwstr>deadline 25 August EOB: TF POL presentetaion proposal to IWG WGWT 69th session</vt:lpwstr>
  </property>
  <property fmtid="{D5CDD505-2E9C-101B-9397-08002B2CF9AE}" pid="15" name="_AuthorEmail">
    <vt:lpwstr>marco.spinetto.ex@pirelli.com</vt:lpwstr>
  </property>
  <property fmtid="{D5CDD505-2E9C-101B-9397-08002B2CF9AE}" pid="16" name="_AuthorEmailDisplayName">
    <vt:lpwstr>Spinetto Marco (EXT), IT</vt:lpwstr>
  </property>
</Properties>
</file>