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7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derico Matarazzo" userId="e13532053bcb3e05" providerId="LiveId" clId="{2DD16B8E-5007-4771-BBEA-D91A4D69D961}"/>
    <pc:docChg chg="modSld">
      <pc:chgData name="Federico Matarazzo" userId="e13532053bcb3e05" providerId="LiveId" clId="{2DD16B8E-5007-4771-BBEA-D91A4D69D961}" dt="2025-08-22T11:17:38.269" v="12" actId="6549"/>
      <pc:docMkLst>
        <pc:docMk/>
      </pc:docMkLst>
      <pc:sldChg chg="modSp mod">
        <pc:chgData name="Federico Matarazzo" userId="e13532053bcb3e05" providerId="LiveId" clId="{2DD16B8E-5007-4771-BBEA-D91A4D69D961}" dt="2025-08-22T11:17:38.269" v="12" actId="6549"/>
        <pc:sldMkLst>
          <pc:docMk/>
          <pc:sldMk cId="428839024" sldId="263"/>
        </pc:sldMkLst>
        <pc:graphicFrameChg chg="modGraphic">
          <ac:chgData name="Federico Matarazzo" userId="e13532053bcb3e05" providerId="LiveId" clId="{2DD16B8E-5007-4771-BBEA-D91A4D69D961}" dt="2025-08-22T11:17:38.269" v="12" actId="6549"/>
          <ac:graphicFrameMkLst>
            <pc:docMk/>
            <pc:sldMk cId="428839024" sldId="263"/>
            <ac:graphicFrameMk id="7" creationId="{AFDBF73F-A1FA-2344-B609-9CA34D4FAAB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08FAE-A669-3E63-9FE2-463A26C070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C536D8-08D4-01F1-40B1-F8CE33E4A5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9BF056-1334-6E96-E5D1-CAEB2123E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C3F3-7F3A-419F-825F-CF9D4D6691B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3A473-D5CC-A2D6-0E4F-213581486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80703-0DE3-2C61-F987-3A6B42168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E053B-F3DF-4B34-9F05-65D050D3B70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15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0BA62-623C-9176-A907-709307A13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C7166F-51CE-51A9-7D17-4DF7BD67F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0A411-0A30-28A5-A57E-5FC40CBD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C3F3-7F3A-419F-825F-CF9D4D6691B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A7015-28CF-C632-6DE1-15A98D4FF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679723-C4CF-F37E-0E57-1F90F13E9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E053B-F3DF-4B34-9F05-65D050D3B70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902238-9AEE-E203-2EC8-BFE47E16F1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07330C-C476-992F-7CA3-D9A004FAC0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A50474-4EBB-23B1-6216-AF4443E7A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C3F3-7F3A-419F-825F-CF9D4D6691B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57E064-7483-EAC8-8DEB-1F646A157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8D6CDF-134C-E845-03C8-314A84F3F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E053B-F3DF-4B34-9F05-65D050D3B70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414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4EB89-EC62-F71B-AB57-916CBE144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1F9E15-B22A-4383-0999-46F0D575A4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8D502-E06A-5E68-24DC-E5D5C7A43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C3F3-7F3A-419F-825F-CF9D4D6691B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B8E8F-4EB8-AEEE-9C1E-30CC6A025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6609B7-FE61-A65B-FFBC-91C71A3C4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E053B-F3DF-4B34-9F05-65D050D3B70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114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4DDCA-98C4-3189-DEE2-E59717C62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EDAAF9-1650-AA75-D645-0CFED2845A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03631-2389-9F14-6059-07BA7FFDF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C3F3-7F3A-419F-825F-CF9D4D6691B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C572B7-B743-B435-F813-3A0161512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DE395D-C524-6548-669C-74C57D92C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E053B-F3DF-4B34-9F05-65D050D3B70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838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C100B-D3DD-3B77-0041-6FDC0AEA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0F133-2675-68E5-4159-7E2CDA8660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5EB40A-B18F-7914-6904-2AB834724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F1C095-400E-9641-A480-E54BF1299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C3F3-7F3A-419F-825F-CF9D4D6691B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6A4F5D-C075-93C4-BAED-AF0331FF9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F79332-D8A4-22E6-A134-E92D65601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E053B-F3DF-4B34-9F05-65D050D3B70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919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F22BF-CF7B-225D-F44B-0B47239DA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3BEAC2-E3D2-C041-55EE-7FED8E576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152449-D51B-AC21-38FD-5479AD4C19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87C5A1-10A5-0786-DA1F-5F8EF36933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124388-2143-BA4F-779C-0094F88D9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BFB565-2ECC-8614-AE38-3296B6EBE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C3F3-7F3A-419F-825F-CF9D4D6691B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63A1CA-C77E-7CFE-F8CD-46018E54F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8B2299-B62D-1D66-C5DB-64C97C9A7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E053B-F3DF-4B34-9F05-65D050D3B70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43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2109A-D020-B48B-2923-93F6FBF74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A9AA3B-6095-1C29-DB2F-1EC81E5DC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C3F3-7F3A-419F-825F-CF9D4D6691B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07C5FE-22C7-0FB2-A7F3-3115EB2D4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56B631-4D58-37AB-E07A-903DBC1AB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E053B-F3DF-4B34-9F05-65D050D3B70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651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C07EE9-CCC4-F3B0-3400-9BDD6F721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C3F3-7F3A-419F-825F-CF9D4D6691B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074C81-3FEE-E3C1-D504-1AE75D117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7675EF-CE9C-294E-5A88-4C38C18D5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E053B-F3DF-4B34-9F05-65D050D3B70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178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ED347-CAD4-7F1B-741E-CC3A01B2B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336EA2-9412-2AC7-4356-6036AD4B0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D84520-5627-485B-5037-E0728C9AC8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248EA2-D0E8-8EE5-16DC-8EC877086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C3F3-7F3A-419F-825F-CF9D4D6691B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8382EB-3F35-D10C-359F-F9035967C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CB394C-B1F7-4DE4-357C-A28767F68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E053B-F3DF-4B34-9F05-65D050D3B70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260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35F9A-5C5F-5293-6182-0D2D8F8D3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28294-7B5D-99BE-74DA-53115F0374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D75632-8FD7-2B4D-FF52-E8F9CFCEE2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D8AD8B-65CD-E982-4519-6BC57039A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C3F3-7F3A-419F-825F-CF9D4D6691B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940119-D99C-7CD3-C03B-A9474B142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7C9BAF-56A2-E430-E72C-1EDE960FC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E053B-F3DF-4B34-9F05-65D050D3B70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68FE11-D38A-170E-57F9-CAB1710C1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F8D0AB-3FA8-CEB3-563D-4C6D82802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594F0-13C3-1A2F-BB96-5EC4106248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26C3F3-7F3A-419F-825F-CF9D4D6691B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05CB6B-D1D8-79FA-D5FA-F66D6AA872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21418-C922-F9E4-6B25-1736CAD58A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7E053B-F3DF-4B34-9F05-65D050D3B70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63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325665-9AB7-4516-E4AB-5EA669C5B8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824" y="735106"/>
            <a:ext cx="10053763" cy="2928470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>
                <a:solidFill>
                  <a:srgbClr val="FFFFFF"/>
                </a:solidFill>
              </a:rPr>
              <a:t>HWT “Literature” </a:t>
            </a:r>
            <a:br>
              <a:rPr lang="en-US" sz="4800" dirty="0">
                <a:solidFill>
                  <a:srgbClr val="FFFFFF"/>
                </a:solidFill>
              </a:rPr>
            </a:br>
            <a:r>
              <a:rPr lang="en-US" sz="4800" dirty="0">
                <a:solidFill>
                  <a:srgbClr val="FFFFFF"/>
                </a:solidFill>
              </a:rPr>
              <a:t>Status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D7FC2F-B7BE-6E92-7D1D-1A36785977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0682" y="4870824"/>
            <a:ext cx="10005951" cy="1458258"/>
          </a:xfrm>
        </p:spPr>
        <p:txBody>
          <a:bodyPr anchor="ctr">
            <a:normAutofit/>
          </a:bodyPr>
          <a:lstStyle/>
          <a:p>
            <a:pPr algn="l"/>
            <a:r>
              <a:rPr lang="en-US" u="sng" dirty="0"/>
              <a:t>GRE/TF-GP 4</a:t>
            </a:r>
            <a:r>
              <a:rPr lang="en-US" u="sng" baseline="30000" dirty="0"/>
              <a:t>th</a:t>
            </a:r>
            <a:r>
              <a:rPr lang="en-US" u="sng" dirty="0"/>
              <a:t> session </a:t>
            </a:r>
            <a:endParaRPr lang="en-US" u="sng"/>
          </a:p>
          <a:p>
            <a:pPr algn="l"/>
            <a:r>
              <a:rPr lang="en-US" i="1"/>
              <a:t>9 September 2025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9F7F4F5-3E59-FA56-2111-4E637AC971E6}"/>
              </a:ext>
            </a:extLst>
          </p:cNvPr>
          <p:cNvSpPr txBox="1"/>
          <p:nvPr/>
        </p:nvSpPr>
        <p:spPr>
          <a:xfrm>
            <a:off x="9572794" y="528918"/>
            <a:ext cx="2045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rgbClr val="FFFF00"/>
                </a:solidFill>
              </a:rPr>
              <a:t>TFGP-04-02</a:t>
            </a:r>
            <a:endParaRPr lang="en-GB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757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79E6D6-F5E7-8C86-7890-17789D6CC7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489D0-58C6-D924-FF35-655DA5A98032}"/>
              </a:ext>
            </a:extLst>
          </p:cNvPr>
          <p:cNvSpPr txBox="1">
            <a:spLocks/>
          </p:cNvSpPr>
          <p:nvPr/>
        </p:nvSpPr>
        <p:spPr>
          <a:xfrm>
            <a:off x="394855" y="235672"/>
            <a:ext cx="9144000" cy="69951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Status of the activity so far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8741FBC-9394-DE4B-139D-73939078404A}"/>
              </a:ext>
            </a:extLst>
          </p:cNvPr>
          <p:cNvSpPr txBox="1">
            <a:spLocks/>
          </p:cNvSpPr>
          <p:nvPr/>
        </p:nvSpPr>
        <p:spPr>
          <a:xfrm>
            <a:off x="394855" y="1349206"/>
            <a:ext cx="10654146" cy="192541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2000" dirty="0"/>
              <a:t>The HWT examined the following presentations extracted from the ADAC symposium material:</a:t>
            </a:r>
          </a:p>
          <a:p>
            <a:pPr algn="just"/>
            <a:endParaRPr lang="en-US" sz="2000" dirty="0"/>
          </a:p>
          <a:p>
            <a:pPr algn="just"/>
            <a:r>
              <a:rPr lang="en-US" sz="2000" dirty="0"/>
              <a:t>#12 	Glare due to headlights – Jealousy of expensive cars or a real risk for traffic safety?</a:t>
            </a:r>
          </a:p>
          <a:p>
            <a:pPr algn="just"/>
            <a:r>
              <a:rPr lang="en-US" sz="2000" dirty="0"/>
              <a:t>#15 	The impact of luminance in nighttime encounter situations</a:t>
            </a:r>
          </a:p>
          <a:p>
            <a:pPr algn="just"/>
            <a:r>
              <a:rPr lang="en-US" sz="2000" dirty="0"/>
              <a:t>#17 	Soiling of headlight cover as a cause of glare presentation </a:t>
            </a:r>
          </a:p>
          <a:p>
            <a:pPr algn="just"/>
            <a:r>
              <a:rPr lang="en-US" sz="2000" dirty="0"/>
              <a:t>#18 	Glare Contributors in the Automotive world presentation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6458E3-4782-3992-EFB0-DF40A58C8D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58328"/>
            <a:ext cx="12192000" cy="899671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6135933D-E158-21FE-1E1C-95EA887B4B12}"/>
              </a:ext>
            </a:extLst>
          </p:cNvPr>
          <p:cNvSpPr txBox="1">
            <a:spLocks/>
          </p:cNvSpPr>
          <p:nvPr/>
        </p:nvSpPr>
        <p:spPr>
          <a:xfrm>
            <a:off x="-69221" y="3204739"/>
            <a:ext cx="11382342" cy="4792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 algn="just"/>
            <a:r>
              <a:rPr lang="en-US" sz="1900" dirty="0"/>
              <a:t>A 1</a:t>
            </a:r>
            <a:r>
              <a:rPr lang="en-US" sz="1900" baseline="30000" dirty="0"/>
              <a:t>st</a:t>
            </a:r>
            <a:r>
              <a:rPr lang="en-US" sz="1900" dirty="0"/>
              <a:t> meeting of the HWT was held on the </a:t>
            </a:r>
            <a:r>
              <a:rPr lang="en-US" sz="1900" b="1" dirty="0"/>
              <a:t>21 August 2025 </a:t>
            </a:r>
            <a:r>
              <a:rPr lang="en-US" sz="1900" dirty="0"/>
              <a:t>to summarize and identify the first topics treated in </a:t>
            </a:r>
            <a:r>
              <a:rPr lang="en-US" sz="1900" dirty="0" err="1"/>
              <a:t>theabove</a:t>
            </a:r>
            <a:r>
              <a:rPr lang="en-US" sz="1900" dirty="0"/>
              <a:t> literature material.</a:t>
            </a:r>
            <a:endParaRPr lang="en-US" sz="1900" b="1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97E4533-75CA-AD12-5801-08FCA41147D0}"/>
              </a:ext>
            </a:extLst>
          </p:cNvPr>
          <p:cNvSpPr txBox="1">
            <a:spLocks/>
          </p:cNvSpPr>
          <p:nvPr/>
        </p:nvSpPr>
        <p:spPr>
          <a:xfrm>
            <a:off x="6157409" y="5179643"/>
            <a:ext cx="4492257" cy="4792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Outcome of the examination (next page)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F6D7F073-084F-AB47-2A45-C72DAF1A9536}"/>
              </a:ext>
            </a:extLst>
          </p:cNvPr>
          <p:cNvSpPr/>
          <p:nvPr/>
        </p:nvSpPr>
        <p:spPr>
          <a:xfrm>
            <a:off x="10649666" y="4969425"/>
            <a:ext cx="1326911" cy="899670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5A00A2-F8CF-6A9E-7B71-EFB635F475A0}"/>
              </a:ext>
            </a:extLst>
          </p:cNvPr>
          <p:cNvSpPr txBox="1"/>
          <p:nvPr/>
        </p:nvSpPr>
        <p:spPr>
          <a:xfrm>
            <a:off x="394855" y="4247142"/>
            <a:ext cx="107751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sz="1800" b="1" u="sng" dirty="0">
                <a:highlight>
                  <a:srgbClr val="00FF00"/>
                </a:highlight>
              </a:rPr>
              <a:t>Disclaimer</a:t>
            </a:r>
            <a:r>
              <a:rPr lang="en-US" sz="1800" b="1" dirty="0">
                <a:highlight>
                  <a:srgbClr val="00FF00"/>
                </a:highlight>
              </a:rPr>
              <a:t> </a:t>
            </a:r>
          </a:p>
          <a:p>
            <a:pPr lvl="1"/>
            <a:r>
              <a:rPr lang="en-US" sz="1800" b="1" dirty="0">
                <a:highlight>
                  <a:srgbClr val="00FF00"/>
                </a:highlight>
              </a:rPr>
              <a:t>Some referenced studies are old, and may not take into account the evolution of light technology</a:t>
            </a:r>
          </a:p>
        </p:txBody>
      </p:sp>
    </p:spTree>
    <p:extLst>
      <p:ext uri="{BB962C8B-B14F-4D97-AF65-F5344CB8AC3E}">
        <p14:creationId xmlns:p14="http://schemas.microsoft.com/office/powerpoint/2010/main" val="1401319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7E25C6-FC15-41B6-0EA7-871B8415D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CDD2C-23FE-4060-34D6-3070D7A62DA2}"/>
              </a:ext>
            </a:extLst>
          </p:cNvPr>
          <p:cNvSpPr txBox="1">
            <a:spLocks/>
          </p:cNvSpPr>
          <p:nvPr/>
        </p:nvSpPr>
        <p:spPr>
          <a:xfrm>
            <a:off x="394854" y="235672"/>
            <a:ext cx="11200245" cy="69951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Preliminary outcome of the examination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BD003CE-4283-0325-54F2-9B8EC05286D3}"/>
              </a:ext>
            </a:extLst>
          </p:cNvPr>
          <p:cNvSpPr txBox="1">
            <a:spLocks/>
          </p:cNvSpPr>
          <p:nvPr/>
        </p:nvSpPr>
        <p:spPr>
          <a:xfrm>
            <a:off x="394855" y="935181"/>
            <a:ext cx="10654146" cy="50231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1900" dirty="0"/>
              <a:t>Illuminance is a </a:t>
            </a:r>
            <a:r>
              <a:rPr lang="en-US" sz="1900" b="1" dirty="0"/>
              <a:t>major factor </a:t>
            </a:r>
            <a:r>
              <a:rPr lang="en-US" sz="1900" dirty="0"/>
              <a:t>influencing glare and is connected to: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sz="1900" i="1" dirty="0"/>
              <a:t>Alignment of the headlamp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sz="1900" i="1" dirty="0"/>
              <a:t>Road geometry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n-US" sz="1900" i="1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1900" b="1" dirty="0"/>
              <a:t>Additional factors </a:t>
            </a:r>
            <a:r>
              <a:rPr lang="en-US" sz="1900" dirty="0"/>
              <a:t>influencing glare: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sz="1900" i="1" dirty="0"/>
              <a:t>light color temperature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sz="1900" i="1" dirty="0"/>
              <a:t>Size of the headlamp (luminance, minor influence)</a:t>
            </a:r>
          </a:p>
          <a:p>
            <a:pPr lvl="1" algn="just"/>
            <a:endParaRPr lang="en-US" sz="1900" i="1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1900" dirty="0"/>
              <a:t>Soiling of the lens can </a:t>
            </a:r>
            <a:r>
              <a:rPr lang="en-US" sz="1900" b="1" dirty="0"/>
              <a:t>greatly increase illuminance </a:t>
            </a:r>
            <a:r>
              <a:rPr lang="en-US" sz="1900" dirty="0"/>
              <a:t>(6-7 times more than in clean conditions, 3 times higher than DRL)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sz="1900" dirty="0"/>
              <a:t>More common in periods with harsh weather conditions, where there are agents on the road contributing to the dirt sticking onto the headlamp (</a:t>
            </a:r>
            <a:r>
              <a:rPr lang="en-US" sz="1900" i="1" u="sng" dirty="0"/>
              <a:t>typical case</a:t>
            </a:r>
            <a:r>
              <a:rPr lang="en-US" sz="1900" dirty="0"/>
              <a:t>: </a:t>
            </a:r>
            <a:r>
              <a:rPr lang="en-US" sz="1900" i="1" dirty="0"/>
              <a:t>water/salt brine in winter times spread by winter maintenance vehicles</a:t>
            </a:r>
            <a:r>
              <a:rPr lang="en-US" sz="1900" dirty="0"/>
              <a:t>)</a:t>
            </a:r>
          </a:p>
          <a:p>
            <a:pPr lvl="1" algn="just"/>
            <a:endParaRPr lang="en-US" sz="1900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1900" dirty="0"/>
              <a:t>Misaim of the headlamp is </a:t>
            </a:r>
            <a:r>
              <a:rPr lang="en-US" sz="1900" b="1" dirty="0"/>
              <a:t>very common</a:t>
            </a:r>
            <a:r>
              <a:rPr lang="en-US" sz="1900" dirty="0"/>
              <a:t>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n-US" sz="1900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1900" dirty="0"/>
              <a:t>Reasonably new cars can show misaim </a:t>
            </a:r>
            <a:r>
              <a:rPr lang="en-US" sz="1900" b="1" dirty="0"/>
              <a:t>already after 10.000 km</a:t>
            </a:r>
            <a:r>
              <a:rPr lang="en-US" sz="1900" dirty="0"/>
              <a:t> of use.</a:t>
            </a:r>
          </a:p>
          <a:p>
            <a:pPr algn="just"/>
            <a:endParaRPr lang="en-US" sz="1900" dirty="0"/>
          </a:p>
          <a:p>
            <a:pPr algn="just"/>
            <a:endParaRPr lang="en-US" sz="19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39BFA5-914F-AA11-A4F3-7A2AC11001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58328"/>
            <a:ext cx="12192000" cy="89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157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21F54F-E8CF-AF94-8B33-1E77E1F33E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71DA3-A4BA-F454-3AD3-6C7533EB624F}"/>
              </a:ext>
            </a:extLst>
          </p:cNvPr>
          <p:cNvSpPr txBox="1">
            <a:spLocks/>
          </p:cNvSpPr>
          <p:nvPr/>
        </p:nvSpPr>
        <p:spPr>
          <a:xfrm>
            <a:off x="394854" y="235672"/>
            <a:ext cx="10654145" cy="69951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Additional observations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06CCAF6-774A-8E1E-AC25-EFFB98E4D9E5}"/>
              </a:ext>
            </a:extLst>
          </p:cNvPr>
          <p:cNvSpPr txBox="1">
            <a:spLocks/>
          </p:cNvSpPr>
          <p:nvPr/>
        </p:nvSpPr>
        <p:spPr>
          <a:xfrm>
            <a:off x="394855" y="1336526"/>
            <a:ext cx="10654146" cy="41849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/>
              <a:t>There seems to be a great difference in the results obtained from lab testing and real driving situations (measured according to both the De Boer scale and disability glare)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sz="2000" dirty="0"/>
              <a:t>Complex scenes or complex driving situations </a:t>
            </a:r>
            <a:r>
              <a:rPr lang="en-US" sz="2000" b="1" dirty="0"/>
              <a:t>have influence on the </a:t>
            </a:r>
            <a:r>
              <a:rPr lang="en-US" sz="2000" dirty="0"/>
              <a:t>feeling/sensitivity/thresholds/visual capability/discomfort of a </a:t>
            </a:r>
            <a:r>
              <a:rPr lang="en-US" sz="2000" b="1" dirty="0"/>
              <a:t>test person</a:t>
            </a:r>
            <a:r>
              <a:rPr lang="en-US" sz="2000" dirty="0"/>
              <a:t>. 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endParaRPr lang="en-US" sz="2000" b="1" dirty="0"/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sz="2000" b="1" dirty="0"/>
              <a:t>The test persons have to split their attention because of other stimuli and tasks they have to follow</a:t>
            </a:r>
            <a:r>
              <a:rPr lang="en-US" sz="2000" dirty="0"/>
              <a:t>. And thus – thresholds increase, visual acuity decreases and discomfort rating increases (becomes less negative)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sz="2000" dirty="0">
                <a:highlight>
                  <a:srgbClr val="FFFF00"/>
                </a:highlight>
              </a:rPr>
              <a:t>These 2 items need to be taken into account while comparing lab testing and real driving situations</a:t>
            </a:r>
          </a:p>
          <a:p>
            <a:pPr lvl="1" algn="just"/>
            <a:endParaRPr lang="en-US" sz="2000" dirty="0">
              <a:highlight>
                <a:srgbClr val="FFFF00"/>
              </a:highlight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2D63C8-A2A7-1D2C-6425-18540CEDA5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58328"/>
            <a:ext cx="12192000" cy="89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210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E54BA8-DCCB-7318-4181-A1DB5C0BB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2A983-8A81-0B00-DB0D-0CDA7063A53C}"/>
              </a:ext>
            </a:extLst>
          </p:cNvPr>
          <p:cNvSpPr txBox="1">
            <a:spLocks/>
          </p:cNvSpPr>
          <p:nvPr/>
        </p:nvSpPr>
        <p:spPr>
          <a:xfrm>
            <a:off x="394855" y="235672"/>
            <a:ext cx="9144000" cy="69951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Investigation points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78BD70C-3D9C-D766-7454-3F95FEAFE274}"/>
              </a:ext>
            </a:extLst>
          </p:cNvPr>
          <p:cNvSpPr txBox="1">
            <a:spLocks/>
          </p:cNvSpPr>
          <p:nvPr/>
        </p:nvSpPr>
        <p:spPr>
          <a:xfrm>
            <a:off x="2051049" y="1773381"/>
            <a:ext cx="8997951" cy="383366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2400" dirty="0"/>
              <a:t>More research needed on car fleets? </a:t>
            </a:r>
          </a:p>
          <a:p>
            <a:pPr algn="just"/>
            <a:r>
              <a:rPr lang="en-US" sz="2000" i="1" dirty="0">
                <a:sym typeface="Wingdings" panose="05000000000000000000" pitchFamily="2" charset="2"/>
              </a:rPr>
              <a:t> </a:t>
            </a:r>
            <a:r>
              <a:rPr lang="en-US" sz="2000" i="1" dirty="0"/>
              <a:t>original study was performed 10 years ago</a:t>
            </a:r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What happens until the car is delivered (typically during transportation from the factory until delivery to customer)</a:t>
            </a:r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What happens in the beginning of the vehicle life (typically in the first 10.000 km)</a:t>
            </a:r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Difference in tolerance between the devices used to measure the alignment at OEM, PTI and garages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1A7237-0BAC-3570-ADDD-518F8CDA0A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58328"/>
            <a:ext cx="12192000" cy="899671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22295BF3-D224-C1F9-A38E-B28069DCAB7A}"/>
              </a:ext>
            </a:extLst>
          </p:cNvPr>
          <p:cNvSpPr/>
          <p:nvPr/>
        </p:nvSpPr>
        <p:spPr>
          <a:xfrm>
            <a:off x="902417" y="1797468"/>
            <a:ext cx="900984" cy="650325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29F43269-D7AB-9B93-167F-50C618B0B258}"/>
              </a:ext>
            </a:extLst>
          </p:cNvPr>
          <p:cNvSpPr/>
          <p:nvPr/>
        </p:nvSpPr>
        <p:spPr>
          <a:xfrm>
            <a:off x="902417" y="2709141"/>
            <a:ext cx="900984" cy="650325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5B642DDE-A10B-FE81-1E5C-26C00AFD93D2}"/>
              </a:ext>
            </a:extLst>
          </p:cNvPr>
          <p:cNvSpPr/>
          <p:nvPr/>
        </p:nvSpPr>
        <p:spPr>
          <a:xfrm>
            <a:off x="902417" y="4716919"/>
            <a:ext cx="900984" cy="650325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1101FDEA-3BC0-EC76-F9AC-1A53A6FA6D58}"/>
              </a:ext>
            </a:extLst>
          </p:cNvPr>
          <p:cNvSpPr/>
          <p:nvPr/>
        </p:nvSpPr>
        <p:spPr>
          <a:xfrm>
            <a:off x="902417" y="3715316"/>
            <a:ext cx="900984" cy="650325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961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833EF2-107F-DCA2-C1AF-3B5A0DCCC2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74644-789E-8CE1-56F6-2CE74823F027}"/>
              </a:ext>
            </a:extLst>
          </p:cNvPr>
          <p:cNvSpPr txBox="1">
            <a:spLocks/>
          </p:cNvSpPr>
          <p:nvPr/>
        </p:nvSpPr>
        <p:spPr>
          <a:xfrm>
            <a:off x="394855" y="235672"/>
            <a:ext cx="9144000" cy="69951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Next Steps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89BB93B-D152-48D8-E536-C8765044532F}"/>
              </a:ext>
            </a:extLst>
          </p:cNvPr>
          <p:cNvSpPr txBox="1">
            <a:spLocks/>
          </p:cNvSpPr>
          <p:nvPr/>
        </p:nvSpPr>
        <p:spPr>
          <a:xfrm>
            <a:off x="467879" y="1170131"/>
            <a:ext cx="8364971" cy="320501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2000" dirty="0"/>
              <a:t>3-Steps process:</a:t>
            </a:r>
          </a:p>
          <a:p>
            <a:pPr marL="342900" indent="-342900" algn="just">
              <a:buFontTx/>
              <a:buChar char="-"/>
            </a:pPr>
            <a:endParaRPr lang="en-US" sz="2000" dirty="0"/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dirty="0"/>
              <a:t>Finalize the examination of the literature without any summary available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dirty="0"/>
              <a:t>Merging of the inputs from the HWT Literature with those coming from GTB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dirty="0"/>
              <a:t>Identification of aspects:</a:t>
            </a:r>
          </a:p>
          <a:p>
            <a:pPr marL="800100" lvl="1" indent="-342900" algn="just">
              <a:lnSpc>
                <a:spcPct val="150000"/>
              </a:lnSpc>
              <a:buFontTx/>
              <a:buChar char="-"/>
            </a:pPr>
            <a:r>
              <a:rPr lang="en-US" sz="2000" dirty="0"/>
              <a:t>covered by the literature</a:t>
            </a:r>
          </a:p>
          <a:p>
            <a:pPr marL="800100" lvl="1" indent="-342900" algn="just">
              <a:lnSpc>
                <a:spcPct val="150000"/>
              </a:lnSpc>
              <a:buFontTx/>
              <a:buChar char="-"/>
            </a:pPr>
            <a:r>
              <a:rPr lang="en-US" sz="2000" dirty="0"/>
              <a:t>where further research is needed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8B1D2A-35AB-3BDA-BB38-6558592E1A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58328"/>
            <a:ext cx="12192000" cy="8996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56640F4-247E-8BDC-5C36-05F7A05AB08A}"/>
              </a:ext>
            </a:extLst>
          </p:cNvPr>
          <p:cNvSpPr txBox="1"/>
          <p:nvPr/>
        </p:nvSpPr>
        <p:spPr>
          <a:xfrm>
            <a:off x="9626601" y="1716231"/>
            <a:ext cx="2298700" cy="36933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ADAC presentations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#13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#14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#16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#19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Ref. 08 + 09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Ref.10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Ref.28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Ref.29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Ref.30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Ref.31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Ref.32</a:t>
            </a:r>
            <a:endParaRPr lang="en-US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2C15DF6A-5F58-D1B9-C0E1-8C8D08BD0A34}"/>
              </a:ext>
            </a:extLst>
          </p:cNvPr>
          <p:cNvSpPr/>
          <p:nvPr/>
        </p:nvSpPr>
        <p:spPr>
          <a:xfrm>
            <a:off x="8439150" y="1828799"/>
            <a:ext cx="1036205" cy="41444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622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985033-BB7D-D59D-F844-6BCF60416A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E0B3D-15FE-E232-892C-EF6177AAB194}"/>
              </a:ext>
            </a:extLst>
          </p:cNvPr>
          <p:cNvSpPr txBox="1">
            <a:spLocks/>
          </p:cNvSpPr>
          <p:nvPr/>
        </p:nvSpPr>
        <p:spPr>
          <a:xfrm>
            <a:off x="394855" y="235672"/>
            <a:ext cx="9144000" cy="69951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🗓️ </a:t>
            </a:r>
            <a:r>
              <a:rPr lang="en-US" b="1" dirty="0"/>
              <a:t>Timeline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380ED1-6D0A-EC2F-0F8C-325A1AE501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58328"/>
            <a:ext cx="12192000" cy="899671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FDBF73F-A1FA-2344-B609-9CA34D4FAA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968197"/>
              </p:ext>
            </p:extLst>
          </p:nvPr>
        </p:nvGraphicFramePr>
        <p:xfrm>
          <a:off x="622300" y="935182"/>
          <a:ext cx="10172700" cy="476550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5651500">
                  <a:extLst>
                    <a:ext uri="{9D8B030D-6E8A-4147-A177-3AD203B41FA5}">
                      <a16:colId xmlns:a16="http://schemas.microsoft.com/office/drawing/2014/main" val="939850512"/>
                    </a:ext>
                  </a:extLst>
                </a:gridCol>
                <a:gridCol w="4521200">
                  <a:extLst>
                    <a:ext uri="{9D8B030D-6E8A-4147-A177-3AD203B41FA5}">
                      <a16:colId xmlns:a16="http://schemas.microsoft.com/office/drawing/2014/main" val="1457692085"/>
                    </a:ext>
                  </a:extLst>
                </a:gridCol>
              </a:tblGrid>
              <a:tr h="33186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2025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4285361"/>
                  </a:ext>
                </a:extLst>
              </a:tr>
              <a:tr h="3318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ADAC material examination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/>
                        <a:t>26 September 2025</a:t>
                      </a:r>
                      <a:endParaRPr 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755738"/>
                  </a:ext>
                </a:extLst>
              </a:tr>
              <a:tr h="3318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2</a:t>
                      </a:r>
                      <a:r>
                        <a:rPr lang="en-US" sz="1600" b="1" baseline="30000" dirty="0"/>
                        <a:t>nd</a:t>
                      </a:r>
                      <a:r>
                        <a:rPr lang="en-US" sz="1600" b="1" dirty="0"/>
                        <a:t> HWT meeting on ADAC 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2 October 2025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257330"/>
                  </a:ext>
                </a:extLst>
              </a:tr>
              <a:tr h="331865">
                <a:tc>
                  <a:txBody>
                    <a:bodyPr/>
                    <a:lstStyle/>
                    <a:p>
                      <a:r>
                        <a:rPr lang="en-US" sz="1600" dirty="0"/>
                        <a:t>Examination of docs Ref.08, 09, 10, 28 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October 2025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4672309"/>
                  </a:ext>
                </a:extLst>
              </a:tr>
              <a:tr h="352214">
                <a:tc>
                  <a:txBody>
                    <a:bodyPr/>
                    <a:lstStyle/>
                    <a:p>
                      <a:r>
                        <a:rPr lang="en-US" sz="1600" b="1" dirty="0"/>
                        <a:t>3</a:t>
                      </a:r>
                      <a:r>
                        <a:rPr lang="en-US" sz="1600" b="1" baseline="30000" dirty="0"/>
                        <a:t>rd</a:t>
                      </a:r>
                      <a:r>
                        <a:rPr lang="en-US" sz="1600" b="1" dirty="0"/>
                        <a:t> HWT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/>
                        <a:t>Last week of October 2025 (exact date TBD)</a:t>
                      </a:r>
                      <a:endParaRPr lang="en-US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08182"/>
                  </a:ext>
                </a:extLst>
              </a:tr>
              <a:tr h="572808">
                <a:tc>
                  <a:txBody>
                    <a:bodyPr/>
                    <a:lstStyle/>
                    <a:p>
                      <a:r>
                        <a:rPr lang="en-US" sz="1600" dirty="0"/>
                        <a:t>Examination of docs Ref. 30,31 and 32 + new UK study on glare (if available)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November 2025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328987"/>
                  </a:ext>
                </a:extLst>
              </a:tr>
              <a:tr h="572808">
                <a:tc>
                  <a:txBody>
                    <a:bodyPr/>
                    <a:lstStyle/>
                    <a:p>
                      <a:r>
                        <a:rPr lang="en-US" sz="1600" b="1" dirty="0"/>
                        <a:t>4</a:t>
                      </a:r>
                      <a:r>
                        <a:rPr lang="en-US" sz="1600" b="1" baseline="30000" dirty="0"/>
                        <a:t>th</a:t>
                      </a:r>
                      <a:r>
                        <a:rPr lang="en-US" sz="1600" b="1" dirty="0"/>
                        <a:t> HWT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/>
                        <a:t>Last week of November 2025 (exact date TBD)</a:t>
                      </a:r>
                      <a:endParaRPr lang="en-US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622742"/>
                  </a:ext>
                </a:extLst>
              </a:tr>
              <a:tr h="331865">
                <a:tc>
                  <a:txBody>
                    <a:bodyPr/>
                    <a:lstStyle/>
                    <a:p>
                      <a:r>
                        <a:rPr lang="en-US" sz="1600" b="0" i="1" dirty="0">
                          <a:solidFill>
                            <a:schemeClr val="tx1"/>
                          </a:solidFill>
                        </a:rPr>
                        <a:t>Submission of 2</a:t>
                      </a:r>
                      <a:r>
                        <a:rPr lang="en-US" sz="1600" b="0" i="1" baseline="30000" dirty="0">
                          <a:solidFill>
                            <a:schemeClr val="tx1"/>
                          </a:solidFill>
                        </a:rPr>
                        <a:t>nd</a:t>
                      </a:r>
                      <a:r>
                        <a:rPr lang="en-US" sz="1600" b="0" i="1" dirty="0">
                          <a:solidFill>
                            <a:schemeClr val="tx1"/>
                          </a:solidFill>
                        </a:rPr>
                        <a:t> status report to TF-GP</a:t>
                      </a: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1" dirty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sz="1600" b="0" i="1" baseline="30000" dirty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600" b="0" i="1" dirty="0">
                          <a:solidFill>
                            <a:schemeClr val="tx1"/>
                          </a:solidFill>
                        </a:rPr>
                        <a:t> December 2025</a:t>
                      </a: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512741"/>
                  </a:ext>
                </a:extLst>
              </a:tr>
              <a:tr h="33186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2026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018081"/>
                  </a:ext>
                </a:extLst>
              </a:tr>
              <a:tr h="331865">
                <a:tc>
                  <a:txBody>
                    <a:bodyPr/>
                    <a:lstStyle/>
                    <a:p>
                      <a:r>
                        <a:rPr lang="en-US" sz="1600" b="0" dirty="0"/>
                        <a:t>Merging HWT Literature summaries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/>
                        <a:t>Beginning of January 2026</a:t>
                      </a:r>
                      <a:endParaRPr 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2903258"/>
                  </a:ext>
                </a:extLst>
              </a:tr>
              <a:tr h="331865">
                <a:tc>
                  <a:txBody>
                    <a:bodyPr/>
                    <a:lstStyle/>
                    <a:p>
                      <a:r>
                        <a:rPr lang="en-US" sz="1600" b="1" dirty="0"/>
                        <a:t>5</a:t>
                      </a:r>
                      <a:r>
                        <a:rPr lang="en-US" sz="1600" b="1" baseline="30000" dirty="0"/>
                        <a:t>th</a:t>
                      </a:r>
                      <a:r>
                        <a:rPr lang="en-US" sz="1600" b="1" dirty="0"/>
                        <a:t> HWT meeting </a:t>
                      </a:r>
                      <a:r>
                        <a:rPr lang="en-US" sz="1600" b="0" dirty="0"/>
                        <a:t>to identify known factors + areas for further research + concrete actions to mitigate glare + “who does it?”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/>
                        <a:t>Middle January 2026</a:t>
                      </a:r>
                      <a:endParaRPr 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459015"/>
                  </a:ext>
                </a:extLst>
              </a:tr>
              <a:tr h="331865">
                <a:tc>
                  <a:txBody>
                    <a:bodyPr/>
                    <a:lstStyle/>
                    <a:p>
                      <a:r>
                        <a:rPr lang="en-US" sz="1600" b="0" i="1" dirty="0">
                          <a:solidFill>
                            <a:schemeClr val="tx1"/>
                          </a:solidFill>
                        </a:rPr>
                        <a:t>Submission of final status report to TF-GP</a:t>
                      </a: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1" dirty="0">
                          <a:solidFill>
                            <a:schemeClr val="tx1"/>
                          </a:solidFill>
                        </a:rPr>
                        <a:t>End of January 2026</a:t>
                      </a: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025416"/>
                  </a:ext>
                </a:extLst>
              </a:tr>
            </a:tbl>
          </a:graphicData>
        </a:graphic>
      </p:graphicFrame>
      <p:sp>
        <p:nvSpPr>
          <p:cNvPr id="8" name="Star: 5 Points 7">
            <a:extLst>
              <a:ext uri="{FF2B5EF4-FFF2-40B4-BE49-F238E27FC236}">
                <a16:creationId xmlns:a16="http://schemas.microsoft.com/office/drawing/2014/main" id="{A853B0FF-5776-7598-3707-3DBC8A680D8C}"/>
              </a:ext>
            </a:extLst>
          </p:cNvPr>
          <p:cNvSpPr/>
          <p:nvPr/>
        </p:nvSpPr>
        <p:spPr>
          <a:xfrm>
            <a:off x="10960100" y="3702050"/>
            <a:ext cx="457200" cy="406400"/>
          </a:xfrm>
          <a:prstGeom prst="star5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3B585571-9DF2-BC5A-4CE7-D879D7621784}"/>
              </a:ext>
            </a:extLst>
          </p:cNvPr>
          <p:cNvSpPr/>
          <p:nvPr/>
        </p:nvSpPr>
        <p:spPr>
          <a:xfrm>
            <a:off x="10960100" y="5300596"/>
            <a:ext cx="457200" cy="406400"/>
          </a:xfrm>
          <a:prstGeom prst="star5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39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660</Words>
  <Application>Microsoft Office PowerPoint</Application>
  <PresentationFormat>Widescreen</PresentationFormat>
  <Paragraphs>90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Wingdings</vt:lpstr>
      <vt:lpstr>Office Theme</vt:lpstr>
      <vt:lpstr>HWT “Literature”  Status Report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Federico Matarazzo</dc:creator>
  <cp:lastModifiedBy>Davide Puglisi</cp:lastModifiedBy>
  <cp:revision>8</cp:revision>
  <dcterms:created xsi:type="dcterms:W3CDTF">2025-08-22T10:17:59Z</dcterms:created>
  <dcterms:modified xsi:type="dcterms:W3CDTF">2025-09-05T08:36:02Z</dcterms:modified>
</cp:coreProperties>
</file>