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58" r:id="rId4"/>
    <p:sldMasterId id="2147483648" r:id="rId5"/>
    <p:sldMasterId id="2147483660" r:id="rId6"/>
  </p:sldMasterIdLst>
  <p:notesMasterIdLst>
    <p:notesMasterId r:id="rId20"/>
  </p:notesMasterIdLst>
  <p:sldIdLst>
    <p:sldId id="258" r:id="rId7"/>
    <p:sldId id="282" r:id="rId8"/>
    <p:sldId id="291" r:id="rId9"/>
    <p:sldId id="353" r:id="rId10"/>
    <p:sldId id="351" r:id="rId11"/>
    <p:sldId id="352" r:id="rId12"/>
    <p:sldId id="289" r:id="rId13"/>
    <p:sldId id="354" r:id="rId14"/>
    <p:sldId id="350" r:id="rId15"/>
    <p:sldId id="277" r:id="rId16"/>
    <p:sldId id="286" r:id="rId17"/>
    <p:sldId id="287" r:id="rId18"/>
    <p:sldId id="288" r:id="rId19"/>
  </p:sldIdLst>
  <p:sldSz cx="12192000" cy="6858000"/>
  <p:notesSz cx="6797675" cy="9926638"/>
  <p:defaultTex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1F6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798"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BE"/>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6F50A325-3CD5-E84D-98B6-ABF6A9B88CD8}" type="datetimeFigureOut">
              <a:rPr lang="en-BE" smtClean="0"/>
              <a:t>09/26/2025</a:t>
            </a:fld>
            <a:endParaRPr lang="en-BE"/>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BE"/>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BE"/>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285BD4FE-C42B-B04F-BCC1-A0C244F9BA0E}" type="slidenum">
              <a:rPr lang="en-BE" smtClean="0"/>
              <a:t>‹#›</a:t>
            </a:fld>
            <a:endParaRPr lang="en-BE"/>
          </a:p>
        </p:txBody>
      </p:sp>
    </p:spTree>
    <p:extLst>
      <p:ext uri="{BB962C8B-B14F-4D97-AF65-F5344CB8AC3E}">
        <p14:creationId xmlns:p14="http://schemas.microsoft.com/office/powerpoint/2010/main" val="17606372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Master" Target="../slideMasters/slideMaster2.xml"/><Relationship Id="rId5" Type="http://schemas.openxmlformats.org/officeDocument/2006/relationships/image" Target="../media/image25.png"/><Relationship Id="rId4" Type="http://schemas.openxmlformats.org/officeDocument/2006/relationships/image" Target="../media/image24.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hyperlink" Target="https://www.linkedin.com/company/clepa/" TargetMode="External"/><Relationship Id="rId5" Type="http://schemas.openxmlformats.org/officeDocument/2006/relationships/hyperlink" Target="http://www.clepa.eu/" TargetMode="External"/><Relationship Id="rId4" Type="http://schemas.openxmlformats.org/officeDocument/2006/relationships/hyperlink" Target="https://twitter.com/CLEPA_eu" TargetMode="Externa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79DC2-CC9F-471E-080A-56706FC0BA3D}"/>
              </a:ext>
            </a:extLst>
          </p:cNvPr>
          <p:cNvSpPr>
            <a:spLocks noGrp="1"/>
          </p:cNvSpPr>
          <p:nvPr>
            <p:ph type="title"/>
          </p:nvPr>
        </p:nvSpPr>
        <p:spPr/>
        <p:txBody>
          <a:bodyPr/>
          <a:lstStyle/>
          <a:p>
            <a:r>
              <a:rPr lang="en-GB"/>
              <a:t>Click to edit Master title style</a:t>
            </a:r>
            <a:endParaRPr lang="en-BE"/>
          </a:p>
        </p:txBody>
      </p:sp>
      <p:sp>
        <p:nvSpPr>
          <p:cNvPr id="7" name="Text Placeholder 6">
            <a:extLst>
              <a:ext uri="{FF2B5EF4-FFF2-40B4-BE49-F238E27FC236}">
                <a16:creationId xmlns:a16="http://schemas.microsoft.com/office/drawing/2014/main" id="{1BD38515-77B3-015C-6F39-10DBA6A7283D}"/>
              </a:ext>
            </a:extLst>
          </p:cNvPr>
          <p:cNvSpPr>
            <a:spLocks noGrp="1"/>
          </p:cNvSpPr>
          <p:nvPr>
            <p:ph type="body" sz="quarter" idx="10" hasCustomPrompt="1"/>
          </p:nvPr>
        </p:nvSpPr>
        <p:spPr>
          <a:xfrm>
            <a:off x="838200" y="4373770"/>
            <a:ext cx="10591800" cy="446400"/>
          </a:xfrm>
          <a:prstGeom prst="rect">
            <a:avLst/>
          </a:prstGeom>
        </p:spPr>
        <p:txBody>
          <a:bodyPr/>
          <a:lstStyle/>
          <a:p>
            <a:pPr lvl="0"/>
            <a:r>
              <a:rPr lang="en-GB"/>
              <a:t>Click to edit date &amp; location</a:t>
            </a:r>
          </a:p>
        </p:txBody>
      </p:sp>
    </p:spTree>
    <p:extLst>
      <p:ext uri="{BB962C8B-B14F-4D97-AF65-F5344CB8AC3E}">
        <p14:creationId xmlns:p14="http://schemas.microsoft.com/office/powerpoint/2010/main" val="4197943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32C7CFC-806D-5B04-1B68-088BDCDD6C57}"/>
              </a:ext>
            </a:extLst>
          </p:cNvPr>
          <p:cNvSpPr>
            <a:spLocks noGrp="1"/>
          </p:cNvSpPr>
          <p:nvPr>
            <p:ph type="body" idx="1"/>
          </p:nvPr>
        </p:nvSpPr>
        <p:spPr>
          <a:xfrm>
            <a:off x="839788" y="1681163"/>
            <a:ext cx="5157787" cy="823912"/>
          </a:xfrm>
        </p:spPr>
        <p:txBody>
          <a:bodyPr anchor="ctr" anchorCtr="0"/>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21C425F9-812C-55A8-4E4F-69448CE523F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5" name="Text Placeholder 4">
            <a:extLst>
              <a:ext uri="{FF2B5EF4-FFF2-40B4-BE49-F238E27FC236}">
                <a16:creationId xmlns:a16="http://schemas.microsoft.com/office/drawing/2014/main" id="{7E11207C-0F53-07EA-9CD4-35A0895ACAD4}"/>
              </a:ext>
            </a:extLst>
          </p:cNvPr>
          <p:cNvSpPr>
            <a:spLocks noGrp="1"/>
          </p:cNvSpPr>
          <p:nvPr>
            <p:ph type="body" sz="quarter" idx="3"/>
          </p:nvPr>
        </p:nvSpPr>
        <p:spPr>
          <a:xfrm>
            <a:off x="6172200" y="1681163"/>
            <a:ext cx="5183188" cy="823912"/>
          </a:xfrm>
        </p:spPr>
        <p:txBody>
          <a:bodyPr anchor="ctr" anchorCtr="0"/>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B31CE9C-80F9-72D9-A6CB-84327267550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7" name="Date Placeholder 6">
            <a:extLst>
              <a:ext uri="{FF2B5EF4-FFF2-40B4-BE49-F238E27FC236}">
                <a16:creationId xmlns:a16="http://schemas.microsoft.com/office/drawing/2014/main" id="{90F0C10D-40BB-CB33-A247-5DF790EA8493}"/>
              </a:ext>
            </a:extLst>
          </p:cNvPr>
          <p:cNvSpPr>
            <a:spLocks noGrp="1"/>
          </p:cNvSpPr>
          <p:nvPr>
            <p:ph type="dt" sz="half" idx="10"/>
          </p:nvPr>
        </p:nvSpPr>
        <p:spPr/>
        <p:txBody>
          <a:bodyPr/>
          <a:lstStyle/>
          <a:p>
            <a:fld id="{CD0E125F-AD47-FE43-9176-D568B52E05EB}" type="datetime3">
              <a:rPr lang="en-US" smtClean="0"/>
              <a:t>26 September 2025</a:t>
            </a:fld>
            <a:endParaRPr lang="en-BE"/>
          </a:p>
        </p:txBody>
      </p:sp>
      <p:sp>
        <p:nvSpPr>
          <p:cNvPr id="8" name="Footer Placeholder 7">
            <a:extLst>
              <a:ext uri="{FF2B5EF4-FFF2-40B4-BE49-F238E27FC236}">
                <a16:creationId xmlns:a16="http://schemas.microsoft.com/office/drawing/2014/main" id="{072D5763-7EB2-C03F-FD06-83D7AE59A0C0}"/>
              </a:ext>
            </a:extLst>
          </p:cNvPr>
          <p:cNvSpPr>
            <a:spLocks noGrp="1"/>
          </p:cNvSpPr>
          <p:nvPr>
            <p:ph type="ftr" sz="quarter" idx="11"/>
          </p:nvPr>
        </p:nvSpPr>
        <p:spPr/>
        <p:txBody>
          <a:bodyPr/>
          <a:lstStyle/>
          <a:p>
            <a:endParaRPr lang="en-BE"/>
          </a:p>
        </p:txBody>
      </p:sp>
      <p:sp>
        <p:nvSpPr>
          <p:cNvPr id="9" name="Slide Number Placeholder 8">
            <a:extLst>
              <a:ext uri="{FF2B5EF4-FFF2-40B4-BE49-F238E27FC236}">
                <a16:creationId xmlns:a16="http://schemas.microsoft.com/office/drawing/2014/main" id="{37914BC1-E686-AD10-ABC1-5B044017763E}"/>
              </a:ext>
            </a:extLst>
          </p:cNvPr>
          <p:cNvSpPr>
            <a:spLocks noGrp="1"/>
          </p:cNvSpPr>
          <p:nvPr>
            <p:ph type="sldNum" sz="quarter" idx="12"/>
          </p:nvPr>
        </p:nvSpPr>
        <p:spPr/>
        <p:txBody>
          <a:bodyPr/>
          <a:lstStyle/>
          <a:p>
            <a:fld id="{01B5C898-0592-3242-8777-DDCECBCEF56A}" type="slidenum">
              <a:rPr lang="en-BE" smtClean="0"/>
              <a:t>‹#›</a:t>
            </a:fld>
            <a:endParaRPr lang="en-BE"/>
          </a:p>
        </p:txBody>
      </p:sp>
      <p:sp>
        <p:nvSpPr>
          <p:cNvPr id="10" name="Title 1">
            <a:extLst>
              <a:ext uri="{FF2B5EF4-FFF2-40B4-BE49-F238E27FC236}">
                <a16:creationId xmlns:a16="http://schemas.microsoft.com/office/drawing/2014/main" id="{B1185616-EC89-4A80-26AD-5E2A3164B584}"/>
              </a:ext>
            </a:extLst>
          </p:cNvPr>
          <p:cNvSpPr>
            <a:spLocks noGrp="1"/>
          </p:cNvSpPr>
          <p:nvPr>
            <p:ph type="title"/>
          </p:nvPr>
        </p:nvSpPr>
        <p:spPr>
          <a:xfrm>
            <a:off x="838200" y="365125"/>
            <a:ext cx="9538252" cy="569153"/>
          </a:xfrm>
        </p:spPr>
        <p:txBody>
          <a:bodyPr/>
          <a:lstStyle/>
          <a:p>
            <a:r>
              <a:rPr lang="en-GB"/>
              <a:t>Click to edit Master title style</a:t>
            </a:r>
            <a:endParaRPr lang="en-BE"/>
          </a:p>
        </p:txBody>
      </p:sp>
      <p:sp>
        <p:nvSpPr>
          <p:cNvPr id="11" name="Text Placeholder 10">
            <a:extLst>
              <a:ext uri="{FF2B5EF4-FFF2-40B4-BE49-F238E27FC236}">
                <a16:creationId xmlns:a16="http://schemas.microsoft.com/office/drawing/2014/main" id="{6C6B746C-F6DF-406C-7410-11B4F853057C}"/>
              </a:ext>
            </a:extLst>
          </p:cNvPr>
          <p:cNvSpPr>
            <a:spLocks noGrp="1"/>
          </p:cNvSpPr>
          <p:nvPr>
            <p:ph type="body" sz="quarter" idx="13" hasCustomPrompt="1"/>
          </p:nvPr>
        </p:nvSpPr>
        <p:spPr>
          <a:xfrm>
            <a:off x="838752" y="934279"/>
            <a:ext cx="9537700" cy="417444"/>
          </a:xfrm>
        </p:spPr>
        <p:txBody>
          <a:bodyPr anchor="ctr"/>
          <a:lstStyle>
            <a:lvl1pPr marL="0" indent="0">
              <a:buFontTx/>
              <a:buNone/>
              <a:defRPr>
                <a:solidFill>
                  <a:schemeClr val="accent4"/>
                </a:solidFill>
              </a:defRPr>
            </a:lvl1pPr>
          </a:lstStyle>
          <a:p>
            <a:pPr lvl="0"/>
            <a:r>
              <a:rPr lang="en-GB"/>
              <a:t>Click to edit subtitle text </a:t>
            </a:r>
          </a:p>
        </p:txBody>
      </p:sp>
    </p:spTree>
    <p:extLst>
      <p:ext uri="{BB962C8B-B14F-4D97-AF65-F5344CB8AC3E}">
        <p14:creationId xmlns:p14="http://schemas.microsoft.com/office/powerpoint/2010/main" val="2151988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B9F0D7E-D290-02E1-29C0-79F646C2FC53}"/>
              </a:ext>
            </a:extLst>
          </p:cNvPr>
          <p:cNvSpPr>
            <a:spLocks noGrp="1"/>
          </p:cNvSpPr>
          <p:nvPr>
            <p:ph idx="1"/>
          </p:nvPr>
        </p:nvSpPr>
        <p:spPr>
          <a:xfrm>
            <a:off x="5180012" y="1238081"/>
            <a:ext cx="6172200" cy="4649335"/>
          </a:xfrm>
        </p:spPr>
        <p:txBody>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5" name="Date Placeholder 4">
            <a:extLst>
              <a:ext uri="{FF2B5EF4-FFF2-40B4-BE49-F238E27FC236}">
                <a16:creationId xmlns:a16="http://schemas.microsoft.com/office/drawing/2014/main" id="{5FA29DC4-AD1B-DE81-8F8C-CEC8124FD78D}"/>
              </a:ext>
            </a:extLst>
          </p:cNvPr>
          <p:cNvSpPr>
            <a:spLocks noGrp="1"/>
          </p:cNvSpPr>
          <p:nvPr>
            <p:ph type="dt" sz="half" idx="10"/>
          </p:nvPr>
        </p:nvSpPr>
        <p:spPr/>
        <p:txBody>
          <a:bodyPr/>
          <a:lstStyle/>
          <a:p>
            <a:fld id="{47D42932-47AB-CF46-B52D-9BB5D9188290}" type="datetime3">
              <a:rPr lang="en-US" smtClean="0"/>
              <a:t>26 September 2025</a:t>
            </a:fld>
            <a:endParaRPr lang="en-BE"/>
          </a:p>
        </p:txBody>
      </p:sp>
      <p:sp>
        <p:nvSpPr>
          <p:cNvPr id="6" name="Footer Placeholder 5">
            <a:extLst>
              <a:ext uri="{FF2B5EF4-FFF2-40B4-BE49-F238E27FC236}">
                <a16:creationId xmlns:a16="http://schemas.microsoft.com/office/drawing/2014/main" id="{13266769-C7D3-980A-E425-A5D916BD5E05}"/>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FEA2993D-61B0-67BF-9096-C4CD61286DA7}"/>
              </a:ext>
            </a:extLst>
          </p:cNvPr>
          <p:cNvSpPr>
            <a:spLocks noGrp="1"/>
          </p:cNvSpPr>
          <p:nvPr>
            <p:ph type="sldNum" sz="quarter" idx="12"/>
          </p:nvPr>
        </p:nvSpPr>
        <p:spPr/>
        <p:txBody>
          <a:bodyPr/>
          <a:lstStyle/>
          <a:p>
            <a:fld id="{01B5C898-0592-3242-8777-DDCECBCEF56A}" type="slidenum">
              <a:rPr lang="en-BE" smtClean="0"/>
              <a:t>‹#›</a:t>
            </a:fld>
            <a:endParaRPr lang="en-BE"/>
          </a:p>
        </p:txBody>
      </p:sp>
      <p:sp>
        <p:nvSpPr>
          <p:cNvPr id="8" name="Title 1">
            <a:extLst>
              <a:ext uri="{FF2B5EF4-FFF2-40B4-BE49-F238E27FC236}">
                <a16:creationId xmlns:a16="http://schemas.microsoft.com/office/drawing/2014/main" id="{C3CC02B3-D52F-13EC-5EA1-59BC328273B2}"/>
              </a:ext>
            </a:extLst>
          </p:cNvPr>
          <p:cNvSpPr>
            <a:spLocks noGrp="1"/>
          </p:cNvSpPr>
          <p:nvPr>
            <p:ph type="title"/>
          </p:nvPr>
        </p:nvSpPr>
        <p:spPr>
          <a:xfrm>
            <a:off x="839788" y="457200"/>
            <a:ext cx="3932237" cy="1113183"/>
          </a:xfrm>
        </p:spPr>
        <p:txBody>
          <a:bodyPr anchor="ctr"/>
          <a:lstStyle>
            <a:lvl1pPr>
              <a:defRPr sz="3200"/>
            </a:lvl1pPr>
          </a:lstStyle>
          <a:p>
            <a:r>
              <a:rPr lang="en-GB"/>
              <a:t>Click to edit Master title style</a:t>
            </a:r>
            <a:endParaRPr lang="en-BE"/>
          </a:p>
        </p:txBody>
      </p:sp>
      <p:sp>
        <p:nvSpPr>
          <p:cNvPr id="9" name="Text Placeholder 10">
            <a:extLst>
              <a:ext uri="{FF2B5EF4-FFF2-40B4-BE49-F238E27FC236}">
                <a16:creationId xmlns:a16="http://schemas.microsoft.com/office/drawing/2014/main" id="{AAFAE45F-7E08-721E-F67D-28A5B341CFCC}"/>
              </a:ext>
            </a:extLst>
          </p:cNvPr>
          <p:cNvSpPr>
            <a:spLocks noGrp="1"/>
          </p:cNvSpPr>
          <p:nvPr>
            <p:ph type="body" sz="quarter" idx="13" hasCustomPrompt="1"/>
          </p:nvPr>
        </p:nvSpPr>
        <p:spPr>
          <a:xfrm>
            <a:off x="836612" y="1580323"/>
            <a:ext cx="3932237" cy="410524"/>
          </a:xfrm>
        </p:spPr>
        <p:txBody>
          <a:bodyPr anchor="ctr"/>
          <a:lstStyle>
            <a:lvl1pPr marL="0" indent="0">
              <a:buFontTx/>
              <a:buNone/>
              <a:defRPr>
                <a:solidFill>
                  <a:schemeClr val="accent4"/>
                </a:solidFill>
              </a:defRPr>
            </a:lvl1pPr>
          </a:lstStyle>
          <a:p>
            <a:pPr lvl="0"/>
            <a:r>
              <a:rPr lang="en-GB"/>
              <a:t>Click to edit subtitle text</a:t>
            </a:r>
          </a:p>
        </p:txBody>
      </p:sp>
      <p:sp>
        <p:nvSpPr>
          <p:cNvPr id="10" name="Text Placeholder 3">
            <a:extLst>
              <a:ext uri="{FF2B5EF4-FFF2-40B4-BE49-F238E27FC236}">
                <a16:creationId xmlns:a16="http://schemas.microsoft.com/office/drawing/2014/main" id="{9C7AE368-49A4-406C-EB32-C56BA833CC10}"/>
              </a:ext>
            </a:extLst>
          </p:cNvPr>
          <p:cNvSpPr>
            <a:spLocks noGrp="1"/>
          </p:cNvSpPr>
          <p:nvPr>
            <p:ph type="body" sz="half" idx="2"/>
          </p:nvPr>
        </p:nvSpPr>
        <p:spPr>
          <a:xfrm>
            <a:off x="839788" y="2474844"/>
            <a:ext cx="3932237" cy="3394144"/>
          </a:xfrm>
        </p:spPr>
        <p:txBody>
          <a:bodyPr>
            <a:noAutofit/>
          </a:bodyPr>
          <a:lstStyle>
            <a:lvl1pPr marL="0" indent="0">
              <a:buNone/>
              <a:defRPr sz="2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Tree>
    <p:extLst>
      <p:ext uri="{BB962C8B-B14F-4D97-AF65-F5344CB8AC3E}">
        <p14:creationId xmlns:p14="http://schemas.microsoft.com/office/powerpoint/2010/main" val="3344613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8A117-9DB5-6016-8DE8-DAF67EBB77D6}"/>
              </a:ext>
            </a:extLst>
          </p:cNvPr>
          <p:cNvSpPr>
            <a:spLocks noGrp="1"/>
          </p:cNvSpPr>
          <p:nvPr>
            <p:ph type="title"/>
          </p:nvPr>
        </p:nvSpPr>
        <p:spPr>
          <a:xfrm>
            <a:off x="839788" y="457200"/>
            <a:ext cx="3932237" cy="1113183"/>
          </a:xfrm>
        </p:spPr>
        <p:txBody>
          <a:bodyPr anchor="ctr"/>
          <a:lstStyle>
            <a:lvl1pPr>
              <a:defRPr sz="3200"/>
            </a:lvl1pPr>
          </a:lstStyle>
          <a:p>
            <a:r>
              <a:rPr lang="en-GB"/>
              <a:t>Click to edit Master title style</a:t>
            </a:r>
            <a:endParaRPr lang="en-BE"/>
          </a:p>
        </p:txBody>
      </p:sp>
      <p:sp>
        <p:nvSpPr>
          <p:cNvPr id="3" name="Picture Placeholder 2">
            <a:extLst>
              <a:ext uri="{FF2B5EF4-FFF2-40B4-BE49-F238E27FC236}">
                <a16:creationId xmlns:a16="http://schemas.microsoft.com/office/drawing/2014/main" id="{1D645446-FDEF-74AF-2996-FDC7233D404F}"/>
              </a:ext>
            </a:extLst>
          </p:cNvPr>
          <p:cNvSpPr>
            <a:spLocks noGrp="1"/>
          </p:cNvSpPr>
          <p:nvPr>
            <p:ph type="pic" idx="1"/>
          </p:nvPr>
        </p:nvSpPr>
        <p:spPr>
          <a:xfrm>
            <a:off x="5183188" y="1173345"/>
            <a:ext cx="6172200" cy="468770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BE"/>
          </a:p>
        </p:txBody>
      </p:sp>
      <p:sp>
        <p:nvSpPr>
          <p:cNvPr id="4" name="Text Placeholder 3">
            <a:extLst>
              <a:ext uri="{FF2B5EF4-FFF2-40B4-BE49-F238E27FC236}">
                <a16:creationId xmlns:a16="http://schemas.microsoft.com/office/drawing/2014/main" id="{C80A5DFE-E5E4-82DA-CE50-E3308CA1D123}"/>
              </a:ext>
            </a:extLst>
          </p:cNvPr>
          <p:cNvSpPr>
            <a:spLocks noGrp="1"/>
          </p:cNvSpPr>
          <p:nvPr>
            <p:ph type="body" sz="half" idx="2"/>
          </p:nvPr>
        </p:nvSpPr>
        <p:spPr>
          <a:xfrm>
            <a:off x="839788" y="2474844"/>
            <a:ext cx="3932237" cy="3394144"/>
          </a:xfrm>
        </p:spPr>
        <p:txBody>
          <a:bodyPr>
            <a:normAutofit/>
          </a:bodyPr>
          <a:lstStyle>
            <a:lvl1pPr marL="0" indent="0">
              <a:buNone/>
              <a:defRPr sz="2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89CC558-0BE2-3ADC-5E7B-437FAB799E0D}"/>
              </a:ext>
            </a:extLst>
          </p:cNvPr>
          <p:cNvSpPr>
            <a:spLocks noGrp="1"/>
          </p:cNvSpPr>
          <p:nvPr>
            <p:ph type="dt" sz="half" idx="10"/>
          </p:nvPr>
        </p:nvSpPr>
        <p:spPr/>
        <p:txBody>
          <a:bodyPr/>
          <a:lstStyle/>
          <a:p>
            <a:fld id="{D4D6D811-6609-9042-A599-79744C1B745A}" type="datetime3">
              <a:rPr lang="en-US" smtClean="0"/>
              <a:t>26 September 2025</a:t>
            </a:fld>
            <a:endParaRPr lang="en-BE"/>
          </a:p>
        </p:txBody>
      </p:sp>
      <p:sp>
        <p:nvSpPr>
          <p:cNvPr id="6" name="Footer Placeholder 5">
            <a:extLst>
              <a:ext uri="{FF2B5EF4-FFF2-40B4-BE49-F238E27FC236}">
                <a16:creationId xmlns:a16="http://schemas.microsoft.com/office/drawing/2014/main" id="{88736455-4998-0FFC-2767-E9E22575905F}"/>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DBB9B449-7491-37B8-5675-80260787E950}"/>
              </a:ext>
            </a:extLst>
          </p:cNvPr>
          <p:cNvSpPr>
            <a:spLocks noGrp="1"/>
          </p:cNvSpPr>
          <p:nvPr>
            <p:ph type="sldNum" sz="quarter" idx="12"/>
          </p:nvPr>
        </p:nvSpPr>
        <p:spPr/>
        <p:txBody>
          <a:bodyPr/>
          <a:lstStyle/>
          <a:p>
            <a:fld id="{01B5C898-0592-3242-8777-DDCECBCEF56A}" type="slidenum">
              <a:rPr lang="en-BE" smtClean="0"/>
              <a:t>‹#›</a:t>
            </a:fld>
            <a:endParaRPr lang="en-BE"/>
          </a:p>
        </p:txBody>
      </p:sp>
      <p:sp>
        <p:nvSpPr>
          <p:cNvPr id="9" name="Text Placeholder 10">
            <a:extLst>
              <a:ext uri="{FF2B5EF4-FFF2-40B4-BE49-F238E27FC236}">
                <a16:creationId xmlns:a16="http://schemas.microsoft.com/office/drawing/2014/main" id="{0F4862A8-B11C-DBDF-C5B7-B9A6C9808809}"/>
              </a:ext>
            </a:extLst>
          </p:cNvPr>
          <p:cNvSpPr>
            <a:spLocks noGrp="1"/>
          </p:cNvSpPr>
          <p:nvPr>
            <p:ph type="body" sz="quarter" idx="13" hasCustomPrompt="1"/>
          </p:nvPr>
        </p:nvSpPr>
        <p:spPr>
          <a:xfrm>
            <a:off x="836612" y="1580323"/>
            <a:ext cx="3932237" cy="410524"/>
          </a:xfrm>
        </p:spPr>
        <p:txBody>
          <a:bodyPr anchor="ctr"/>
          <a:lstStyle>
            <a:lvl1pPr marL="0" indent="0">
              <a:buFontTx/>
              <a:buNone/>
              <a:defRPr>
                <a:solidFill>
                  <a:schemeClr val="accent4"/>
                </a:solidFill>
              </a:defRPr>
            </a:lvl1pPr>
          </a:lstStyle>
          <a:p>
            <a:pPr lvl="0"/>
            <a:r>
              <a:rPr lang="en-GB"/>
              <a:t>Click to edit subtitle text</a:t>
            </a:r>
          </a:p>
        </p:txBody>
      </p:sp>
    </p:spTree>
    <p:extLst>
      <p:ext uri="{BB962C8B-B14F-4D97-AF65-F5344CB8AC3E}">
        <p14:creationId xmlns:p14="http://schemas.microsoft.com/office/powerpoint/2010/main" val="9931824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CB5C9E3-CC93-7057-CA96-93FA43CEB7DA}"/>
              </a:ext>
            </a:extLst>
          </p:cNvPr>
          <p:cNvSpPr txBox="1"/>
          <p:nvPr userDrawn="1"/>
        </p:nvSpPr>
        <p:spPr>
          <a:xfrm>
            <a:off x="838476" y="890058"/>
            <a:ext cx="9538252" cy="461665"/>
          </a:xfrm>
          <a:prstGeom prst="rect">
            <a:avLst/>
          </a:prstGeom>
          <a:noFill/>
        </p:spPr>
        <p:txBody>
          <a:bodyPr wrap="square" rtlCol="0">
            <a:spAutoFit/>
          </a:bodyPr>
          <a:lstStyle/>
          <a:p>
            <a:r>
              <a:rPr lang="en-BE" sz="2400" kern="1200">
                <a:solidFill>
                  <a:schemeClr val="accent4"/>
                </a:solidFill>
                <a:latin typeface="+mn-lt"/>
                <a:ea typeface="+mn-ea"/>
                <a:cs typeface="+mn-cs"/>
              </a:rPr>
              <a:t>Ensure strict performance in areas of: </a:t>
            </a:r>
          </a:p>
        </p:txBody>
      </p:sp>
      <p:sp>
        <p:nvSpPr>
          <p:cNvPr id="12" name="TextBox 11">
            <a:extLst>
              <a:ext uri="{FF2B5EF4-FFF2-40B4-BE49-F238E27FC236}">
                <a16:creationId xmlns:a16="http://schemas.microsoft.com/office/drawing/2014/main" id="{AC72E0FE-8310-B42F-3D7A-96E04E3CC1B1}"/>
              </a:ext>
            </a:extLst>
          </p:cNvPr>
          <p:cNvSpPr txBox="1"/>
          <p:nvPr userDrawn="1"/>
        </p:nvSpPr>
        <p:spPr>
          <a:xfrm>
            <a:off x="838200" y="341924"/>
            <a:ext cx="7847771" cy="615553"/>
          </a:xfrm>
          <a:prstGeom prst="rect">
            <a:avLst/>
          </a:prstGeom>
          <a:noFill/>
        </p:spPr>
        <p:txBody>
          <a:bodyPr wrap="square">
            <a:spAutoFit/>
          </a:bodyPr>
          <a:lstStyle/>
          <a:p>
            <a:r>
              <a:rPr lang="en-GB" sz="3400" b="1" kern="1200" cap="all" baseline="0">
                <a:gradFill>
                  <a:gsLst>
                    <a:gs pos="0">
                      <a:srgbClr val="011744"/>
                    </a:gs>
                    <a:gs pos="100000">
                      <a:srgbClr val="276F9E"/>
                    </a:gs>
                  </a:gsLst>
                  <a:lin ang="0" scaled="0"/>
                </a:gradFill>
                <a:latin typeface="+mn-lt"/>
                <a:ea typeface="+mj-ea"/>
                <a:cs typeface="+mj-cs"/>
              </a:rPr>
              <a:t>CLEPA Competition Compliance Policy</a:t>
            </a:r>
            <a:endParaRPr lang="en-BE" sz="3400" b="1" kern="1200" cap="all" baseline="0">
              <a:gradFill>
                <a:gsLst>
                  <a:gs pos="0">
                    <a:srgbClr val="011744"/>
                  </a:gs>
                  <a:gs pos="100000">
                    <a:srgbClr val="276F9E"/>
                  </a:gs>
                </a:gsLst>
                <a:lin ang="0" scaled="0"/>
              </a:gradFill>
              <a:latin typeface="+mn-lt"/>
              <a:ea typeface="+mj-ea"/>
              <a:cs typeface="+mj-cs"/>
            </a:endParaRPr>
          </a:p>
        </p:txBody>
      </p:sp>
      <p:sp>
        <p:nvSpPr>
          <p:cNvPr id="3" name="Date Placeholder 2">
            <a:extLst>
              <a:ext uri="{FF2B5EF4-FFF2-40B4-BE49-F238E27FC236}">
                <a16:creationId xmlns:a16="http://schemas.microsoft.com/office/drawing/2014/main" id="{7117FD31-ADAA-EC03-40FF-3C4D3F846854}"/>
              </a:ext>
            </a:extLst>
          </p:cNvPr>
          <p:cNvSpPr>
            <a:spLocks noGrp="1"/>
          </p:cNvSpPr>
          <p:nvPr>
            <p:ph type="dt" sz="half" idx="10"/>
          </p:nvPr>
        </p:nvSpPr>
        <p:spPr/>
        <p:txBody>
          <a:bodyPr/>
          <a:lstStyle/>
          <a:p>
            <a:fld id="{0C063EC5-AF9B-434A-A378-AC5B6F42F7AE}" type="datetime3">
              <a:rPr lang="en-US" smtClean="0"/>
              <a:t>26 September 2025</a:t>
            </a:fld>
            <a:endParaRPr lang="en-BE"/>
          </a:p>
        </p:txBody>
      </p:sp>
      <p:sp>
        <p:nvSpPr>
          <p:cNvPr id="4" name="Slide Number Placeholder 3">
            <a:extLst>
              <a:ext uri="{FF2B5EF4-FFF2-40B4-BE49-F238E27FC236}">
                <a16:creationId xmlns:a16="http://schemas.microsoft.com/office/drawing/2014/main" id="{91085294-F2B4-DFEE-10AF-6A0E0FAFF3B0}"/>
              </a:ext>
            </a:extLst>
          </p:cNvPr>
          <p:cNvSpPr>
            <a:spLocks noGrp="1"/>
          </p:cNvSpPr>
          <p:nvPr>
            <p:ph type="sldNum" sz="quarter" idx="11"/>
          </p:nvPr>
        </p:nvSpPr>
        <p:spPr/>
        <p:txBody>
          <a:bodyPr/>
          <a:lstStyle/>
          <a:p>
            <a:fld id="{01B5C898-0592-3242-8777-DDCECBCEF56A}" type="slidenum">
              <a:rPr lang="en-BE" smtClean="0"/>
              <a:pPr/>
              <a:t>‹#›</a:t>
            </a:fld>
            <a:endParaRPr lang="en-BE"/>
          </a:p>
        </p:txBody>
      </p:sp>
      <p:sp>
        <p:nvSpPr>
          <p:cNvPr id="5" name="Footer Placeholder 4">
            <a:extLst>
              <a:ext uri="{FF2B5EF4-FFF2-40B4-BE49-F238E27FC236}">
                <a16:creationId xmlns:a16="http://schemas.microsoft.com/office/drawing/2014/main" id="{30310A75-5FA9-DEAF-C0CF-C14EAF7EC2A9}"/>
              </a:ext>
            </a:extLst>
          </p:cNvPr>
          <p:cNvSpPr>
            <a:spLocks noGrp="1"/>
          </p:cNvSpPr>
          <p:nvPr>
            <p:ph type="ftr" sz="quarter" idx="12"/>
          </p:nvPr>
        </p:nvSpPr>
        <p:spPr/>
        <p:txBody>
          <a:bodyPr/>
          <a:lstStyle/>
          <a:p>
            <a:endParaRPr lang="en-BE"/>
          </a:p>
        </p:txBody>
      </p:sp>
      <p:sp>
        <p:nvSpPr>
          <p:cNvPr id="18" name="TextBox 17">
            <a:extLst>
              <a:ext uri="{FF2B5EF4-FFF2-40B4-BE49-F238E27FC236}">
                <a16:creationId xmlns:a16="http://schemas.microsoft.com/office/drawing/2014/main" id="{23BD0181-42D3-31F3-ABDF-427D0D177018}"/>
              </a:ext>
            </a:extLst>
          </p:cNvPr>
          <p:cNvSpPr txBox="1"/>
          <p:nvPr userDrawn="1"/>
        </p:nvSpPr>
        <p:spPr>
          <a:xfrm>
            <a:off x="838200" y="1840390"/>
            <a:ext cx="10658171" cy="4755148"/>
          </a:xfrm>
          <a:prstGeom prst="rect">
            <a:avLst/>
          </a:prstGeom>
          <a:noFill/>
        </p:spPr>
        <p:txBody>
          <a:bodyPr wrap="square" rtlCol="0">
            <a:spAutoFit/>
          </a:bodyPr>
          <a:lstStyle/>
          <a:p>
            <a:pPr marL="0" indent="0">
              <a:spcBef>
                <a:spcPts val="1800"/>
              </a:spcBef>
              <a:buNone/>
              <a:defRPr/>
            </a:pPr>
            <a:r>
              <a:rPr lang="en-GB" sz="1700" b="1" u="sng">
                <a:solidFill>
                  <a:srgbClr val="0F1F60"/>
                </a:solidFill>
              </a:rPr>
              <a:t>Recordkeeping</a:t>
            </a:r>
            <a:r>
              <a:rPr lang="en-GB" sz="1700" b="1">
                <a:solidFill>
                  <a:srgbClr val="0F1F60"/>
                </a:solidFill>
              </a:rPr>
              <a:t>:</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Have an agenda and minutes which accurately reflect the matters which occur, including “Any other Business”;</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Ensure the review of agendas, minutes and other important documents by appropriate staff or counsel, in advance of distribution;</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Fully describe the purposes, structures and authorities of the groups.</a:t>
            </a:r>
          </a:p>
          <a:p>
            <a:pPr marL="0" indent="0">
              <a:spcBef>
                <a:spcPts val="1800"/>
              </a:spcBef>
              <a:buNone/>
              <a:defRPr/>
            </a:pPr>
            <a:r>
              <a:rPr lang="en-GB" sz="1700" b="1" u="sng">
                <a:solidFill>
                  <a:srgbClr val="0F1F60"/>
                </a:solidFill>
              </a:rPr>
              <a:t>Oversight / supervision</a:t>
            </a:r>
            <a:r>
              <a:rPr lang="en-GB" sz="1700" b="1">
                <a:solidFill>
                  <a:srgbClr val="0F1F60"/>
                </a:solidFill>
              </a:rPr>
              <a:t>:</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Consult with appropriate counsel on all questions which might be related to competition law;</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Limit meeting discussion to agenda topics;</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Provide each attendee with a copy of this checklist and have a copy available for reference at all meetings.</a:t>
            </a:r>
          </a:p>
          <a:p>
            <a:pPr marL="0" indent="0">
              <a:spcBef>
                <a:spcPts val="1800"/>
              </a:spcBef>
              <a:buNone/>
              <a:defRPr/>
            </a:pPr>
            <a:r>
              <a:rPr lang="en-GB" sz="1700" b="1" u="sng">
                <a:solidFill>
                  <a:srgbClr val="0F1F60"/>
                </a:solidFill>
              </a:rPr>
              <a:t>Vigilance</a:t>
            </a:r>
            <a:r>
              <a:rPr lang="en-GB" sz="1700" b="1">
                <a:solidFill>
                  <a:srgbClr val="0F1F60"/>
                </a:solidFill>
              </a:rPr>
              <a:t>:</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Protest any discussion or meeting activities which appear to violate the checklist;</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Ask for those activities to be stopped so that appropriate legal check can be made by counsel;</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Disassociate yourself from any such discussion or activities and for the attendees;</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Leave any meeting in which they continue (and have it included in the minutes);</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Report any violations to the Chairman of the CLEPA Legal Advisory Group.</a:t>
            </a:r>
            <a:endParaRPr lang="en-BE" sz="1700">
              <a:solidFill>
                <a:srgbClr val="0F1F60"/>
              </a:solidFill>
            </a:endParaRPr>
          </a:p>
          <a:p>
            <a:endParaRPr lang="en-BE"/>
          </a:p>
        </p:txBody>
      </p:sp>
    </p:spTree>
    <p:extLst>
      <p:ext uri="{BB962C8B-B14F-4D97-AF65-F5344CB8AC3E}">
        <p14:creationId xmlns:p14="http://schemas.microsoft.com/office/powerpoint/2010/main" val="7852770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986D1DD-8E05-A4A9-59C5-5AE4DEE3FA03}"/>
              </a:ext>
            </a:extLst>
          </p:cNvPr>
          <p:cNvSpPr>
            <a:spLocks noGrp="1"/>
          </p:cNvSpPr>
          <p:nvPr>
            <p:ph type="dt" sz="half" idx="10"/>
          </p:nvPr>
        </p:nvSpPr>
        <p:spPr/>
        <p:txBody>
          <a:bodyPr/>
          <a:lstStyle/>
          <a:p>
            <a:fld id="{3FC548C6-4123-A646-92A2-CC00A3B1C7CD}" type="datetime3">
              <a:rPr lang="en-US" smtClean="0"/>
              <a:t>26 September 2025</a:t>
            </a:fld>
            <a:endParaRPr lang="en-BE"/>
          </a:p>
        </p:txBody>
      </p:sp>
      <p:sp>
        <p:nvSpPr>
          <p:cNvPr id="4" name="Footer Placeholder 3">
            <a:extLst>
              <a:ext uri="{FF2B5EF4-FFF2-40B4-BE49-F238E27FC236}">
                <a16:creationId xmlns:a16="http://schemas.microsoft.com/office/drawing/2014/main" id="{6E505541-B685-37C7-C693-B539878AF149}"/>
              </a:ext>
            </a:extLst>
          </p:cNvPr>
          <p:cNvSpPr>
            <a:spLocks noGrp="1"/>
          </p:cNvSpPr>
          <p:nvPr>
            <p:ph type="ftr" sz="quarter" idx="11"/>
          </p:nvPr>
        </p:nvSpPr>
        <p:spPr/>
        <p:txBody>
          <a:bodyPr/>
          <a:lstStyle/>
          <a:p>
            <a:endParaRPr lang="en-BE"/>
          </a:p>
        </p:txBody>
      </p:sp>
      <p:sp>
        <p:nvSpPr>
          <p:cNvPr id="5" name="Slide Number Placeholder 4">
            <a:extLst>
              <a:ext uri="{FF2B5EF4-FFF2-40B4-BE49-F238E27FC236}">
                <a16:creationId xmlns:a16="http://schemas.microsoft.com/office/drawing/2014/main" id="{1AE6127B-4DE1-6C9D-133A-F38253B26A6C}"/>
              </a:ext>
            </a:extLst>
          </p:cNvPr>
          <p:cNvSpPr>
            <a:spLocks noGrp="1"/>
          </p:cNvSpPr>
          <p:nvPr>
            <p:ph type="sldNum" sz="quarter" idx="12"/>
          </p:nvPr>
        </p:nvSpPr>
        <p:spPr/>
        <p:txBody>
          <a:bodyPr/>
          <a:lstStyle/>
          <a:p>
            <a:fld id="{01B5C898-0592-3242-8777-DDCECBCEF56A}" type="slidenum">
              <a:rPr lang="en-BE" smtClean="0"/>
              <a:t>‹#›</a:t>
            </a:fld>
            <a:endParaRPr lang="en-BE"/>
          </a:p>
        </p:txBody>
      </p:sp>
      <p:sp>
        <p:nvSpPr>
          <p:cNvPr id="8" name="TextBox 7">
            <a:extLst>
              <a:ext uri="{FF2B5EF4-FFF2-40B4-BE49-F238E27FC236}">
                <a16:creationId xmlns:a16="http://schemas.microsoft.com/office/drawing/2014/main" id="{A17E59CF-BD0A-A995-1AB8-B5EA970B8005}"/>
              </a:ext>
            </a:extLst>
          </p:cNvPr>
          <p:cNvSpPr txBox="1"/>
          <p:nvPr userDrawn="1"/>
        </p:nvSpPr>
        <p:spPr>
          <a:xfrm>
            <a:off x="838200" y="1840390"/>
            <a:ext cx="10658171" cy="4216539"/>
          </a:xfrm>
          <a:prstGeom prst="rect">
            <a:avLst/>
          </a:prstGeom>
          <a:noFill/>
        </p:spPr>
        <p:txBody>
          <a:bodyPr wrap="square" rtlCol="0">
            <a:spAutoFit/>
          </a:bodyPr>
          <a:lstStyle/>
          <a:p>
            <a:pPr marL="0" indent="0">
              <a:spcBef>
                <a:spcPts val="1800"/>
              </a:spcBef>
              <a:buNone/>
              <a:defRPr/>
            </a:pPr>
            <a:r>
              <a:rPr lang="en-GB" sz="1700" b="1" u="sng">
                <a:solidFill>
                  <a:srgbClr val="0F1F60"/>
                </a:solidFill>
              </a:rPr>
              <a:t>Price, including</a:t>
            </a:r>
            <a:r>
              <a:rPr lang="en-GB" sz="1700" b="1">
                <a:solidFill>
                  <a:srgbClr val="0F1F60"/>
                </a:solidFill>
              </a:rPr>
              <a:t>:</a:t>
            </a:r>
          </a:p>
          <a:p>
            <a:pPr marL="628650" lvl="1" indent="-447675">
              <a:spcBef>
                <a:spcPts val="0"/>
              </a:spcBef>
              <a:buClr>
                <a:srgbClr val="FF0000"/>
              </a:buClr>
              <a:buFont typeface="Arial" panose="020B0604020202020204" pitchFamily="34" charset="0"/>
              <a:buChar char="x"/>
              <a:defRPr/>
            </a:pPr>
            <a:r>
              <a:rPr lang="en-GB" sz="1700">
                <a:solidFill>
                  <a:srgbClr val="0F1F60"/>
                </a:solidFill>
              </a:rPr>
              <a:t>Prices, price changes, price differentials, discounts, allowances, credit terms, etc.;</a:t>
            </a:r>
          </a:p>
          <a:p>
            <a:pPr marL="628650" lvl="1" indent="-447675">
              <a:spcBef>
                <a:spcPts val="0"/>
              </a:spcBef>
              <a:buClr>
                <a:srgbClr val="FF0000"/>
              </a:buClr>
              <a:buFont typeface="Arial" panose="020B0604020202020204" pitchFamily="34" charset="0"/>
              <a:buChar char="x"/>
              <a:defRPr/>
            </a:pPr>
            <a:r>
              <a:rPr lang="en-GB" sz="1700">
                <a:solidFill>
                  <a:srgbClr val="0F1F60"/>
                </a:solidFill>
              </a:rPr>
              <a:t>Individual company elements that make up pricing on costs, production, inventories, sales, etc.; </a:t>
            </a:r>
          </a:p>
          <a:p>
            <a:pPr marL="628650" lvl="1" indent="-447675">
              <a:spcBef>
                <a:spcPts val="0"/>
              </a:spcBef>
              <a:buClr>
                <a:srgbClr val="FF0000"/>
              </a:buClr>
              <a:buFont typeface="Arial" panose="020B0604020202020204" pitchFamily="34" charset="0"/>
              <a:buChar char="x"/>
              <a:defRPr/>
            </a:pPr>
            <a:r>
              <a:rPr lang="en-GB" sz="1700">
                <a:solidFill>
                  <a:srgbClr val="0F1F60"/>
                </a:solidFill>
              </a:rPr>
              <a:t>Rates or rate policies for individual shipments, including basing point systems, zone prices, freight, etc.;</a:t>
            </a:r>
          </a:p>
          <a:p>
            <a:pPr marL="628650" lvl="1" indent="-447675">
              <a:spcBef>
                <a:spcPts val="0"/>
              </a:spcBef>
              <a:buClr>
                <a:srgbClr val="FF0000"/>
              </a:buClr>
              <a:buFont typeface="Arial" panose="020B0604020202020204" pitchFamily="34" charset="0"/>
              <a:buChar char="x"/>
              <a:defRPr/>
            </a:pPr>
            <a:r>
              <a:rPr lang="en-GB" sz="1700">
                <a:solidFill>
                  <a:srgbClr val="0F1F60"/>
                </a:solidFill>
              </a:rPr>
              <a:t>Other commercially sensitive terms and conditions.</a:t>
            </a:r>
          </a:p>
          <a:p>
            <a:pPr marL="0" indent="0">
              <a:spcBef>
                <a:spcPts val="1800"/>
              </a:spcBef>
              <a:buNone/>
              <a:defRPr/>
            </a:pPr>
            <a:r>
              <a:rPr lang="en-GB" sz="1700" b="1" u="sng">
                <a:solidFill>
                  <a:srgbClr val="0F1F60"/>
                </a:solidFill>
              </a:rPr>
              <a:t>Production, including</a:t>
            </a:r>
            <a:r>
              <a:rPr lang="en-GB" sz="1700" b="1">
                <a:solidFill>
                  <a:srgbClr val="0F1F60"/>
                </a:solidFill>
              </a:rPr>
              <a:t>:</a:t>
            </a:r>
          </a:p>
          <a:p>
            <a:pPr marL="628650" lvl="1" indent="-447675">
              <a:spcBef>
                <a:spcPts val="0"/>
              </a:spcBef>
              <a:buClr>
                <a:srgbClr val="FF0000"/>
              </a:buClr>
              <a:buFont typeface="Arial" panose="020B0604020202020204" pitchFamily="34" charset="0"/>
              <a:buChar char="x"/>
              <a:defRPr/>
            </a:pPr>
            <a:r>
              <a:rPr lang="en-GB" sz="1700">
                <a:solidFill>
                  <a:srgbClr val="0F1F60"/>
                </a:solidFill>
              </a:rPr>
              <a:t>Plans of individual member companies, concerning the design, production, distribution or marketing of particular products, including proposed territories or customers;</a:t>
            </a:r>
          </a:p>
          <a:p>
            <a:pPr marL="628650" lvl="1" indent="-447675">
              <a:spcBef>
                <a:spcPts val="0"/>
              </a:spcBef>
              <a:buClr>
                <a:srgbClr val="FF0000"/>
              </a:buClr>
              <a:buFont typeface="Arial" panose="020B0604020202020204" pitchFamily="34" charset="0"/>
              <a:buChar char="x"/>
              <a:defRPr/>
            </a:pPr>
            <a:r>
              <a:rPr lang="en-GB" sz="1700">
                <a:solidFill>
                  <a:srgbClr val="0F1F60"/>
                </a:solidFill>
              </a:rPr>
              <a:t>Changes in details of production capacity or inventories, etc.</a:t>
            </a:r>
          </a:p>
          <a:p>
            <a:pPr marL="0" indent="0">
              <a:spcBef>
                <a:spcPts val="1800"/>
              </a:spcBef>
              <a:buNone/>
              <a:defRPr/>
            </a:pPr>
            <a:r>
              <a:rPr lang="en-GB" sz="1700" b="1" u="sng">
                <a:solidFill>
                  <a:srgbClr val="0F1F60"/>
                </a:solidFill>
              </a:rPr>
              <a:t>Market procedures, including</a:t>
            </a:r>
            <a:r>
              <a:rPr lang="en-GB" sz="1700" b="1">
                <a:solidFill>
                  <a:srgbClr val="0F1F60"/>
                </a:solidFill>
              </a:rPr>
              <a:t>:</a:t>
            </a:r>
          </a:p>
          <a:p>
            <a:pPr marL="628650" lvl="1" indent="-447675">
              <a:spcBef>
                <a:spcPts val="0"/>
              </a:spcBef>
              <a:buClr>
                <a:srgbClr val="FF0000"/>
              </a:buClr>
              <a:buFont typeface="Arial" panose="020B0604020202020204" pitchFamily="34" charset="0"/>
              <a:buChar char="x"/>
              <a:defRPr/>
            </a:pPr>
            <a:r>
              <a:rPr lang="en-GB" sz="1700">
                <a:solidFill>
                  <a:srgbClr val="0F1F60"/>
                </a:solidFill>
              </a:rPr>
              <a:t>Company bids on contracts for particular products, company procedures for responding to bid invitations;</a:t>
            </a:r>
          </a:p>
          <a:p>
            <a:pPr marL="628650" lvl="1" indent="-447675">
              <a:spcBef>
                <a:spcPts val="0"/>
              </a:spcBef>
              <a:buClr>
                <a:srgbClr val="FF0000"/>
              </a:buClr>
              <a:buFont typeface="Arial" panose="020B0604020202020204" pitchFamily="34" charset="0"/>
              <a:buChar char="x"/>
              <a:defRPr/>
            </a:pPr>
            <a:r>
              <a:rPr lang="en-GB" sz="1700">
                <a:solidFill>
                  <a:srgbClr val="0F1F60"/>
                </a:solidFill>
              </a:rPr>
              <a:t>Matters relating to actual or potential individual suppliers or customers that might have the effect of excluding them from any market or influencing the business conduct of firms toward them, etc.;</a:t>
            </a:r>
          </a:p>
          <a:p>
            <a:pPr marL="628650" lvl="1" indent="-447675">
              <a:spcBef>
                <a:spcPts val="0"/>
              </a:spcBef>
              <a:buClr>
                <a:srgbClr val="FF0000"/>
              </a:buClr>
              <a:buFont typeface="Arial" panose="020B0604020202020204" pitchFamily="34" charset="0"/>
              <a:buChar char="x"/>
              <a:defRPr/>
            </a:pPr>
            <a:r>
              <a:rPr lang="en-GB" sz="1700">
                <a:solidFill>
                  <a:srgbClr val="0F1F60"/>
                </a:solidFill>
              </a:rPr>
              <a:t>Blacklist or boycott customers or suppliers.</a:t>
            </a:r>
          </a:p>
        </p:txBody>
      </p:sp>
      <p:sp>
        <p:nvSpPr>
          <p:cNvPr id="9" name="TextBox 8">
            <a:extLst>
              <a:ext uri="{FF2B5EF4-FFF2-40B4-BE49-F238E27FC236}">
                <a16:creationId xmlns:a16="http://schemas.microsoft.com/office/drawing/2014/main" id="{07816277-CC1A-3799-5F4D-2FF5C50E3547}"/>
              </a:ext>
            </a:extLst>
          </p:cNvPr>
          <p:cNvSpPr txBox="1"/>
          <p:nvPr userDrawn="1"/>
        </p:nvSpPr>
        <p:spPr>
          <a:xfrm>
            <a:off x="838476" y="890058"/>
            <a:ext cx="9538252" cy="830997"/>
          </a:xfrm>
          <a:prstGeom prst="rect">
            <a:avLst/>
          </a:prstGeom>
          <a:noFill/>
        </p:spPr>
        <p:txBody>
          <a:bodyPr wrap="square" rtlCol="0">
            <a:spAutoFit/>
          </a:bodyPr>
          <a:lstStyle/>
          <a:p>
            <a:r>
              <a:rPr lang="en-BE" sz="2400" kern="1200">
                <a:solidFill>
                  <a:schemeClr val="accent4"/>
                </a:solidFill>
                <a:latin typeface="+mn-lt"/>
                <a:ea typeface="+mn-ea"/>
                <a:cs typeface="+mn-cs"/>
              </a:rPr>
              <a:t>Do not, in fact or appearance, discuss or exchange information not in conformity with EU competition law, including, for example: </a:t>
            </a:r>
          </a:p>
        </p:txBody>
      </p:sp>
      <p:sp>
        <p:nvSpPr>
          <p:cNvPr id="10" name="TextBox 9">
            <a:extLst>
              <a:ext uri="{FF2B5EF4-FFF2-40B4-BE49-F238E27FC236}">
                <a16:creationId xmlns:a16="http://schemas.microsoft.com/office/drawing/2014/main" id="{E3EFB850-4F12-9463-E725-86433902CD47}"/>
              </a:ext>
            </a:extLst>
          </p:cNvPr>
          <p:cNvSpPr txBox="1"/>
          <p:nvPr userDrawn="1"/>
        </p:nvSpPr>
        <p:spPr>
          <a:xfrm>
            <a:off x="838200" y="341924"/>
            <a:ext cx="7847771" cy="615553"/>
          </a:xfrm>
          <a:prstGeom prst="rect">
            <a:avLst/>
          </a:prstGeom>
          <a:noFill/>
        </p:spPr>
        <p:txBody>
          <a:bodyPr wrap="square">
            <a:spAutoFit/>
          </a:bodyPr>
          <a:lstStyle/>
          <a:p>
            <a:r>
              <a:rPr lang="en-GB" sz="3400" b="1" kern="1200" cap="all" baseline="0">
                <a:gradFill>
                  <a:gsLst>
                    <a:gs pos="0">
                      <a:srgbClr val="011744"/>
                    </a:gs>
                    <a:gs pos="100000">
                      <a:srgbClr val="276F9E"/>
                    </a:gs>
                  </a:gsLst>
                  <a:lin ang="0" scaled="0"/>
                </a:gradFill>
                <a:latin typeface="+mn-lt"/>
                <a:ea typeface="+mj-ea"/>
                <a:cs typeface="+mj-cs"/>
              </a:rPr>
              <a:t>CLEPA Competition Compliance Policy</a:t>
            </a:r>
            <a:endParaRPr lang="en-BE" sz="3400" b="1" kern="1200" cap="all" baseline="0">
              <a:gradFill>
                <a:gsLst>
                  <a:gs pos="0">
                    <a:srgbClr val="011744"/>
                  </a:gs>
                  <a:gs pos="100000">
                    <a:srgbClr val="276F9E"/>
                  </a:gs>
                </a:gsLst>
                <a:lin ang="0" scaled="0"/>
              </a:gradFill>
              <a:latin typeface="+mn-lt"/>
              <a:ea typeface="+mj-ea"/>
              <a:cs typeface="+mj-cs"/>
            </a:endParaRPr>
          </a:p>
        </p:txBody>
      </p:sp>
    </p:spTree>
    <p:extLst>
      <p:ext uri="{BB962C8B-B14F-4D97-AF65-F5344CB8AC3E}">
        <p14:creationId xmlns:p14="http://schemas.microsoft.com/office/powerpoint/2010/main" val="40835169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E871DAB-4A57-CC79-4CA7-D37840340EC1}"/>
              </a:ext>
            </a:extLst>
          </p:cNvPr>
          <p:cNvSpPr>
            <a:spLocks noGrp="1"/>
          </p:cNvSpPr>
          <p:nvPr>
            <p:ph type="dt" sz="half" idx="10"/>
          </p:nvPr>
        </p:nvSpPr>
        <p:spPr/>
        <p:txBody>
          <a:bodyPr/>
          <a:lstStyle/>
          <a:p>
            <a:fld id="{F88A7270-7978-534D-A637-EB5E821C8915}" type="datetime3">
              <a:rPr lang="en-US" smtClean="0"/>
              <a:t>26 September 2025</a:t>
            </a:fld>
            <a:endParaRPr lang="en-BE"/>
          </a:p>
        </p:txBody>
      </p:sp>
      <p:sp>
        <p:nvSpPr>
          <p:cNvPr id="4" name="Slide Number Placeholder 3">
            <a:extLst>
              <a:ext uri="{FF2B5EF4-FFF2-40B4-BE49-F238E27FC236}">
                <a16:creationId xmlns:a16="http://schemas.microsoft.com/office/drawing/2014/main" id="{BFA1AE0D-E787-BC5D-B07F-20D018334893}"/>
              </a:ext>
            </a:extLst>
          </p:cNvPr>
          <p:cNvSpPr>
            <a:spLocks noGrp="1"/>
          </p:cNvSpPr>
          <p:nvPr>
            <p:ph type="sldNum" sz="quarter" idx="11"/>
          </p:nvPr>
        </p:nvSpPr>
        <p:spPr/>
        <p:txBody>
          <a:bodyPr/>
          <a:lstStyle/>
          <a:p>
            <a:fld id="{01B5C898-0592-3242-8777-DDCECBCEF56A}" type="slidenum">
              <a:rPr lang="en-BE" smtClean="0"/>
              <a:pPr/>
              <a:t>‹#›</a:t>
            </a:fld>
            <a:endParaRPr lang="en-BE"/>
          </a:p>
        </p:txBody>
      </p:sp>
      <p:sp>
        <p:nvSpPr>
          <p:cNvPr id="5" name="Footer Placeholder 4">
            <a:extLst>
              <a:ext uri="{FF2B5EF4-FFF2-40B4-BE49-F238E27FC236}">
                <a16:creationId xmlns:a16="http://schemas.microsoft.com/office/drawing/2014/main" id="{8D9DF3C0-4E33-515C-1E5D-4F29996BD262}"/>
              </a:ext>
            </a:extLst>
          </p:cNvPr>
          <p:cNvSpPr>
            <a:spLocks noGrp="1"/>
          </p:cNvSpPr>
          <p:nvPr>
            <p:ph type="ftr" sz="quarter" idx="12"/>
          </p:nvPr>
        </p:nvSpPr>
        <p:spPr/>
        <p:txBody>
          <a:bodyPr/>
          <a:lstStyle/>
          <a:p>
            <a:endParaRPr lang="en-BE"/>
          </a:p>
        </p:txBody>
      </p:sp>
      <p:pic>
        <p:nvPicPr>
          <p:cNvPr id="6" name="Picture 5" descr="A person drawing a car on a screen&#10;&#10;Description automatically generated">
            <a:extLst>
              <a:ext uri="{FF2B5EF4-FFF2-40B4-BE49-F238E27FC236}">
                <a16:creationId xmlns:a16="http://schemas.microsoft.com/office/drawing/2014/main" id="{A96DC5B1-9BB3-78A3-88FA-F8DDD9B394A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39604" t="740" r="29458" b="26496"/>
          <a:stretch/>
        </p:blipFill>
        <p:spPr>
          <a:xfrm>
            <a:off x="0" y="0"/>
            <a:ext cx="5183761" cy="6842125"/>
          </a:xfrm>
          <a:prstGeom prst="rect">
            <a:avLst/>
          </a:prstGeom>
        </p:spPr>
      </p:pic>
      <p:sp>
        <p:nvSpPr>
          <p:cNvPr id="7" name="TextBox 6">
            <a:extLst>
              <a:ext uri="{FF2B5EF4-FFF2-40B4-BE49-F238E27FC236}">
                <a16:creationId xmlns:a16="http://schemas.microsoft.com/office/drawing/2014/main" id="{54479DEE-3EB2-F28A-DDC7-1AB4358EC526}"/>
              </a:ext>
            </a:extLst>
          </p:cNvPr>
          <p:cNvSpPr txBox="1"/>
          <p:nvPr userDrawn="1"/>
        </p:nvSpPr>
        <p:spPr>
          <a:xfrm>
            <a:off x="372275" y="3004811"/>
            <a:ext cx="4533357" cy="923330"/>
          </a:xfrm>
          <a:prstGeom prst="rect">
            <a:avLst/>
          </a:prstGeom>
          <a:noFill/>
        </p:spPr>
        <p:txBody>
          <a:bodyPr wrap="square">
            <a:spAutoFit/>
          </a:bodyPr>
          <a:lstStyle/>
          <a:p>
            <a:pPr marL="0" indent="0">
              <a:buNone/>
            </a:pPr>
            <a:r>
              <a:rPr lang="en-GB" i="0" u="none" strike="noStrike">
                <a:solidFill>
                  <a:schemeClr val="bg1"/>
                </a:solidFill>
                <a:effectLst/>
              </a:rPr>
              <a:t>Our vision is for European automotive suppliers to be the leading providers of highly efficient and sustainable mobility worldwide</a:t>
            </a:r>
          </a:p>
        </p:txBody>
      </p:sp>
      <p:sp>
        <p:nvSpPr>
          <p:cNvPr id="8" name="Title 2">
            <a:extLst>
              <a:ext uri="{FF2B5EF4-FFF2-40B4-BE49-F238E27FC236}">
                <a16:creationId xmlns:a16="http://schemas.microsoft.com/office/drawing/2014/main" id="{AB1C8626-B877-8305-6B25-E34FBF571CED}"/>
              </a:ext>
            </a:extLst>
          </p:cNvPr>
          <p:cNvSpPr txBox="1">
            <a:spLocks/>
          </p:cNvSpPr>
          <p:nvPr userDrawn="1"/>
        </p:nvSpPr>
        <p:spPr>
          <a:xfrm>
            <a:off x="372275" y="2285063"/>
            <a:ext cx="4299116" cy="55554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s-ES" sz="4500" b="1" i="0" u="none" strike="noStrike" kern="1200" cap="none" spc="0" normalizeH="0" baseline="0" noProof="0">
                <a:ln>
                  <a:noFill/>
                </a:ln>
                <a:solidFill>
                  <a:srgbClr val="61DFFF"/>
                </a:solidFill>
                <a:effectLst/>
                <a:uLnTx/>
                <a:uFillTx/>
                <a:latin typeface="Raleway" panose="020B0003030101060003" pitchFamily="34" charset="0"/>
                <a:ea typeface="+mj-ea"/>
                <a:cs typeface="+mj-cs"/>
              </a:rPr>
              <a:t>OUR VISION </a:t>
            </a:r>
            <a:endParaRPr kumimoji="0" lang="LID4096" sz="4500" b="1" i="0" u="none" strike="noStrike" kern="1200" cap="none" spc="0" normalizeH="0" baseline="0" noProof="0">
              <a:ln>
                <a:noFill/>
              </a:ln>
              <a:solidFill>
                <a:srgbClr val="61DFFF"/>
              </a:solidFill>
              <a:effectLst/>
              <a:uLnTx/>
              <a:uFillTx/>
              <a:latin typeface="Raleway" panose="020B0003030101060003" pitchFamily="34" charset="0"/>
              <a:ea typeface="+mj-ea"/>
              <a:cs typeface="+mj-cs"/>
            </a:endParaRPr>
          </a:p>
        </p:txBody>
      </p:sp>
      <p:sp>
        <p:nvSpPr>
          <p:cNvPr id="9" name="TextBox 8">
            <a:extLst>
              <a:ext uri="{FF2B5EF4-FFF2-40B4-BE49-F238E27FC236}">
                <a16:creationId xmlns:a16="http://schemas.microsoft.com/office/drawing/2014/main" id="{F40C821A-BDAE-2FEB-66CF-48BB029E5E8F}"/>
              </a:ext>
            </a:extLst>
          </p:cNvPr>
          <p:cNvSpPr txBox="1"/>
          <p:nvPr userDrawn="1"/>
        </p:nvSpPr>
        <p:spPr>
          <a:xfrm>
            <a:off x="5521289" y="1019659"/>
            <a:ext cx="6174376" cy="784830"/>
          </a:xfrm>
          <a:prstGeom prst="rect">
            <a:avLst/>
          </a:prstGeom>
          <a:noFill/>
        </p:spPr>
        <p:txBody>
          <a:bodyPr wrap="square" lIns="91440" tIns="45720" rIns="91440" bIns="45720" anchor="t">
            <a:spAutoFit/>
          </a:bodyPr>
          <a:lstStyle/>
          <a:p>
            <a:r>
              <a:rPr lang="en-GB" sz="4500" b="1">
                <a:solidFill>
                  <a:schemeClr val="accent2">
                    <a:lumMod val="50000"/>
                  </a:schemeClr>
                </a:solidFill>
                <a:latin typeface="Raleway"/>
                <a:ea typeface="+mj-ea"/>
                <a:cs typeface="+mj-cs"/>
              </a:rPr>
              <a:t>OUR MISSION</a:t>
            </a:r>
            <a:endParaRPr lang="en-US" sz="4500" b="1">
              <a:solidFill>
                <a:schemeClr val="accent2">
                  <a:lumMod val="50000"/>
                </a:schemeClr>
              </a:solidFill>
              <a:latin typeface="Raleway"/>
              <a:ea typeface="+mj-ea"/>
              <a:cs typeface="+mj-cs"/>
            </a:endParaRPr>
          </a:p>
        </p:txBody>
      </p:sp>
      <p:graphicFrame>
        <p:nvGraphicFramePr>
          <p:cNvPr id="10" name="Table 12">
            <a:extLst>
              <a:ext uri="{FF2B5EF4-FFF2-40B4-BE49-F238E27FC236}">
                <a16:creationId xmlns:a16="http://schemas.microsoft.com/office/drawing/2014/main" id="{34CCBF86-DAE2-9CF3-912C-F6A06F1B9ED9}"/>
              </a:ext>
            </a:extLst>
          </p:cNvPr>
          <p:cNvGraphicFramePr>
            <a:graphicFrameLocks noGrp="1"/>
          </p:cNvGraphicFramePr>
          <p:nvPr userDrawn="1">
            <p:extLst>
              <p:ext uri="{D42A27DB-BD31-4B8C-83A1-F6EECF244321}">
                <p14:modId xmlns:p14="http://schemas.microsoft.com/office/powerpoint/2010/main" val="167516561"/>
              </p:ext>
            </p:extLst>
          </p:nvPr>
        </p:nvGraphicFramePr>
        <p:xfrm>
          <a:off x="5521739" y="1862990"/>
          <a:ext cx="6083099" cy="4141003"/>
        </p:xfrm>
        <a:graphic>
          <a:graphicData uri="http://schemas.openxmlformats.org/drawingml/2006/table">
            <a:tbl>
              <a:tblPr firstRow="1" bandRow="1">
                <a:tableStyleId>{17292A2E-F333-43FB-9621-5CBBE7FDCDCB}</a:tableStyleId>
              </a:tblPr>
              <a:tblGrid>
                <a:gridCol w="6083099">
                  <a:extLst>
                    <a:ext uri="{9D8B030D-6E8A-4147-A177-3AD203B41FA5}">
                      <a16:colId xmlns:a16="http://schemas.microsoft.com/office/drawing/2014/main" val="3683864262"/>
                    </a:ext>
                  </a:extLst>
                </a:gridCol>
              </a:tblGrid>
              <a:tr h="8994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a:solidFill>
                            <a:schemeClr val="accent5"/>
                          </a:solidFill>
                          <a:effectLst/>
                        </a:rPr>
                        <a:t>Supporting</a:t>
                      </a:r>
                      <a:r>
                        <a:rPr lang="en-GB">
                          <a:solidFill>
                            <a:schemeClr val="accent6"/>
                          </a:solidFill>
                          <a:effectLst/>
                        </a:rPr>
                        <a:t> </a:t>
                      </a:r>
                      <a:r>
                        <a:rPr lang="en-GB" b="0">
                          <a:solidFill>
                            <a:schemeClr val="tx1"/>
                          </a:solidFill>
                          <a:effectLst/>
                        </a:rPr>
                        <a:t>the EU and UN decision-making process and shaping the legislation impacting the automotive business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07273527"/>
                  </a:ext>
                </a:extLst>
              </a:tr>
              <a:tr h="69412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a:solidFill>
                            <a:schemeClr val="accent5"/>
                          </a:solidFill>
                          <a:effectLst/>
                        </a:rPr>
                        <a:t>Being</a:t>
                      </a:r>
                      <a:r>
                        <a:rPr lang="en-GB">
                          <a:solidFill>
                            <a:schemeClr val="accent5"/>
                          </a:solidFill>
                          <a:effectLst/>
                        </a:rPr>
                        <a:t> </a:t>
                      </a:r>
                      <a:r>
                        <a:rPr lang="en-GB">
                          <a:solidFill>
                            <a:schemeClr val="tx1"/>
                          </a:solidFill>
                          <a:effectLst/>
                        </a:rPr>
                        <a:t>a credible partner for the EU institutions and the UN authorities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10633509"/>
                  </a:ext>
                </a:extLst>
              </a:tr>
              <a:tr h="884269">
                <a:tc>
                  <a:txBody>
                    <a:bodyPr/>
                    <a:lstStyle/>
                    <a:p>
                      <a:pPr algn="l"/>
                      <a:r>
                        <a:rPr lang="en-GB" b="1">
                          <a:solidFill>
                            <a:schemeClr val="accent5"/>
                          </a:solidFill>
                        </a:rPr>
                        <a:t>Ensuring</a:t>
                      </a:r>
                      <a:r>
                        <a:rPr lang="en-GB"/>
                        <a:t> </a:t>
                      </a:r>
                      <a:r>
                        <a:rPr lang="en-GB">
                          <a:solidFill>
                            <a:schemeClr val="tx1"/>
                          </a:solidFill>
                        </a:rPr>
                        <a:t>coherent and consistent development of international trade and global technical harmonization</a:t>
                      </a:r>
                      <a:endParaRPr lang="en-BE">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1165750"/>
                  </a:ext>
                </a:extLst>
              </a:tr>
              <a:tr h="66726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a:solidFill>
                            <a:schemeClr val="accent5"/>
                          </a:solidFill>
                        </a:rPr>
                        <a:t>Actively endorsing</a:t>
                      </a:r>
                      <a:r>
                        <a:rPr lang="en-GB">
                          <a:solidFill>
                            <a:schemeClr val="accent5"/>
                          </a:solidFill>
                        </a:rPr>
                        <a:t> </a:t>
                      </a:r>
                      <a:r>
                        <a:rPr lang="en-GB"/>
                        <a:t>the development of necessary competitive framework conditions </a:t>
                      </a:r>
                      <a:endParaRPr lang="LID4096"/>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648012"/>
                  </a:ext>
                </a:extLst>
              </a:tr>
              <a:tr h="54675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a:solidFill>
                            <a:schemeClr val="accent5"/>
                          </a:solidFill>
                        </a:rPr>
                        <a:t>Promoting</a:t>
                      </a:r>
                      <a:r>
                        <a:rPr lang="en-GB"/>
                        <a:t> innovation and ensuring EU funding for RDI</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60607579"/>
                  </a:ext>
                </a:extLst>
              </a:tr>
              <a:tr h="4491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a:solidFill>
                            <a:schemeClr val="accent5"/>
                          </a:solidFill>
                          <a:effectLst/>
                        </a:rPr>
                        <a:t>Complying</a:t>
                      </a:r>
                      <a:r>
                        <a:rPr lang="en-GB">
                          <a:solidFill>
                            <a:schemeClr val="accent5"/>
                          </a:solidFill>
                          <a:effectLst/>
                        </a:rPr>
                        <a:t> </a:t>
                      </a:r>
                      <a:r>
                        <a:rPr lang="en-GB">
                          <a:effectLst/>
                        </a:rPr>
                        <a:t>fully with EU competition and antitrust rules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00676054"/>
                  </a:ext>
                </a:extLst>
              </a:tr>
            </a:tbl>
          </a:graphicData>
        </a:graphic>
      </p:graphicFrame>
    </p:spTree>
    <p:extLst>
      <p:ext uri="{BB962C8B-B14F-4D97-AF65-F5344CB8AC3E}">
        <p14:creationId xmlns:p14="http://schemas.microsoft.com/office/powerpoint/2010/main" val="38113144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15" name="Picture 14" descr="A blue line drawing of a graph&#10;&#10;Description automatically generated">
            <a:extLst>
              <a:ext uri="{FF2B5EF4-FFF2-40B4-BE49-F238E27FC236}">
                <a16:creationId xmlns:a16="http://schemas.microsoft.com/office/drawing/2014/main" id="{455BFA23-4545-27BE-3C46-66DF7052308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4719" y="2433448"/>
            <a:ext cx="1769559" cy="1769559"/>
          </a:xfrm>
          <a:prstGeom prst="rect">
            <a:avLst/>
          </a:prstGeom>
        </p:spPr>
      </p:pic>
      <p:sp>
        <p:nvSpPr>
          <p:cNvPr id="2" name="Title 1">
            <a:extLst>
              <a:ext uri="{FF2B5EF4-FFF2-40B4-BE49-F238E27FC236}">
                <a16:creationId xmlns:a16="http://schemas.microsoft.com/office/drawing/2014/main" id="{1C31AABD-79BD-F1B6-CEBE-88B0559A70BF}"/>
              </a:ext>
            </a:extLst>
          </p:cNvPr>
          <p:cNvSpPr>
            <a:spLocks noGrp="1"/>
          </p:cNvSpPr>
          <p:nvPr>
            <p:ph type="title" hasCustomPrompt="1"/>
          </p:nvPr>
        </p:nvSpPr>
        <p:spPr/>
        <p:txBody>
          <a:bodyPr/>
          <a:lstStyle>
            <a:lvl1pPr>
              <a:defRPr/>
            </a:lvl1pPr>
          </a:lstStyle>
          <a:p>
            <a:r>
              <a:rPr lang="en-GB"/>
              <a:t>Policy priorities</a:t>
            </a:r>
            <a:endParaRPr lang="en-BE"/>
          </a:p>
        </p:txBody>
      </p:sp>
      <p:sp>
        <p:nvSpPr>
          <p:cNvPr id="3" name="Date Placeholder 2">
            <a:extLst>
              <a:ext uri="{FF2B5EF4-FFF2-40B4-BE49-F238E27FC236}">
                <a16:creationId xmlns:a16="http://schemas.microsoft.com/office/drawing/2014/main" id="{7BECF106-573E-9435-42C8-B30900B93212}"/>
              </a:ext>
            </a:extLst>
          </p:cNvPr>
          <p:cNvSpPr>
            <a:spLocks noGrp="1"/>
          </p:cNvSpPr>
          <p:nvPr>
            <p:ph type="dt" sz="half" idx="10"/>
          </p:nvPr>
        </p:nvSpPr>
        <p:spPr/>
        <p:txBody>
          <a:bodyPr/>
          <a:lstStyle/>
          <a:p>
            <a:fld id="{4BAD1016-FB3B-3542-A82F-8A7D872BAF5F}" type="datetime3">
              <a:rPr lang="en-US" smtClean="0"/>
              <a:t>26 September 2025</a:t>
            </a:fld>
            <a:endParaRPr lang="en-BE"/>
          </a:p>
        </p:txBody>
      </p:sp>
      <p:sp>
        <p:nvSpPr>
          <p:cNvPr id="4" name="Slide Number Placeholder 3">
            <a:extLst>
              <a:ext uri="{FF2B5EF4-FFF2-40B4-BE49-F238E27FC236}">
                <a16:creationId xmlns:a16="http://schemas.microsoft.com/office/drawing/2014/main" id="{5796A138-1226-10F3-C4CB-023A4DE15E7B}"/>
              </a:ext>
            </a:extLst>
          </p:cNvPr>
          <p:cNvSpPr>
            <a:spLocks noGrp="1"/>
          </p:cNvSpPr>
          <p:nvPr>
            <p:ph type="sldNum" sz="quarter" idx="11"/>
          </p:nvPr>
        </p:nvSpPr>
        <p:spPr/>
        <p:txBody>
          <a:bodyPr/>
          <a:lstStyle/>
          <a:p>
            <a:fld id="{01B5C898-0592-3242-8777-DDCECBCEF56A}" type="slidenum">
              <a:rPr lang="en-BE" smtClean="0"/>
              <a:pPr/>
              <a:t>‹#›</a:t>
            </a:fld>
            <a:endParaRPr lang="en-BE"/>
          </a:p>
        </p:txBody>
      </p:sp>
      <p:sp>
        <p:nvSpPr>
          <p:cNvPr id="5" name="Footer Placeholder 4">
            <a:extLst>
              <a:ext uri="{FF2B5EF4-FFF2-40B4-BE49-F238E27FC236}">
                <a16:creationId xmlns:a16="http://schemas.microsoft.com/office/drawing/2014/main" id="{E4DD1B85-D6A7-AB40-57AD-A0FAD5C79C02}"/>
              </a:ext>
            </a:extLst>
          </p:cNvPr>
          <p:cNvSpPr>
            <a:spLocks noGrp="1"/>
          </p:cNvSpPr>
          <p:nvPr>
            <p:ph type="ftr" sz="quarter" idx="12"/>
          </p:nvPr>
        </p:nvSpPr>
        <p:spPr/>
        <p:txBody>
          <a:bodyPr/>
          <a:lstStyle/>
          <a:p>
            <a:endParaRPr lang="en-BE"/>
          </a:p>
        </p:txBody>
      </p:sp>
      <p:pic>
        <p:nvPicPr>
          <p:cNvPr id="6" name="Picture 5" descr="A green leaf on a black background&#10;&#10;Description automatically generated">
            <a:extLst>
              <a:ext uri="{FF2B5EF4-FFF2-40B4-BE49-F238E27FC236}">
                <a16:creationId xmlns:a16="http://schemas.microsoft.com/office/drawing/2014/main" id="{5FEFD1B3-8AEA-EB55-64E2-03603DD8B6C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95353" y="2455066"/>
            <a:ext cx="1809168" cy="1809168"/>
          </a:xfrm>
          <a:prstGeom prst="rect">
            <a:avLst/>
          </a:prstGeom>
        </p:spPr>
      </p:pic>
      <p:pic>
        <p:nvPicPr>
          <p:cNvPr id="7" name="Picture 6" descr="A orange and black cone&#10;&#10;Description automatically generated">
            <a:extLst>
              <a:ext uri="{FF2B5EF4-FFF2-40B4-BE49-F238E27FC236}">
                <a16:creationId xmlns:a16="http://schemas.microsoft.com/office/drawing/2014/main" id="{CA9B0219-1095-E2B9-87F8-FEEC70FBABE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270787" y="2099651"/>
            <a:ext cx="2353739" cy="2353739"/>
          </a:xfrm>
          <a:prstGeom prst="rect">
            <a:avLst/>
          </a:prstGeom>
        </p:spPr>
      </p:pic>
      <p:pic>
        <p:nvPicPr>
          <p:cNvPr id="8" name="Picture 7" descr="A blue line art of a car with connected lines and dots&#10;&#10;Description automatically generated">
            <a:extLst>
              <a:ext uri="{FF2B5EF4-FFF2-40B4-BE49-F238E27FC236}">
                <a16:creationId xmlns:a16="http://schemas.microsoft.com/office/drawing/2014/main" id="{008BF261-D0CB-BED0-1DA8-A8CFBF62A4F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462403" y="2261267"/>
            <a:ext cx="2353739" cy="2353739"/>
          </a:xfrm>
          <a:prstGeom prst="rect">
            <a:avLst/>
          </a:prstGeom>
        </p:spPr>
      </p:pic>
      <p:sp>
        <p:nvSpPr>
          <p:cNvPr id="9" name="TextBox 8">
            <a:extLst>
              <a:ext uri="{FF2B5EF4-FFF2-40B4-BE49-F238E27FC236}">
                <a16:creationId xmlns:a16="http://schemas.microsoft.com/office/drawing/2014/main" id="{73020E31-20F6-E994-7907-04CB44C72E6E}"/>
              </a:ext>
            </a:extLst>
          </p:cNvPr>
          <p:cNvSpPr txBox="1"/>
          <p:nvPr userDrawn="1"/>
        </p:nvSpPr>
        <p:spPr>
          <a:xfrm>
            <a:off x="439688" y="4359235"/>
            <a:ext cx="2753711" cy="830997"/>
          </a:xfrm>
          <a:prstGeom prst="rect">
            <a:avLst/>
          </a:prstGeom>
          <a:noFill/>
        </p:spPr>
        <p:txBody>
          <a:bodyPr wrap="square" rtlCol="0">
            <a:spAutoFit/>
          </a:bodyPr>
          <a:lstStyle/>
          <a:p>
            <a:pPr algn="ctr"/>
            <a:r>
              <a:rPr lang="en-BE" sz="2400" b="1">
                <a:solidFill>
                  <a:schemeClr val="accent5"/>
                </a:solidFill>
              </a:rPr>
              <a:t>GROWTH &amp; COMPETITIVENESS </a:t>
            </a:r>
          </a:p>
        </p:txBody>
      </p:sp>
      <p:sp>
        <p:nvSpPr>
          <p:cNvPr id="10" name="TextBox 9">
            <a:extLst>
              <a:ext uri="{FF2B5EF4-FFF2-40B4-BE49-F238E27FC236}">
                <a16:creationId xmlns:a16="http://schemas.microsoft.com/office/drawing/2014/main" id="{D77CFD99-C37D-906C-FC85-929DA824E6FF}"/>
              </a:ext>
            </a:extLst>
          </p:cNvPr>
          <p:cNvSpPr txBox="1"/>
          <p:nvPr userDrawn="1"/>
        </p:nvSpPr>
        <p:spPr>
          <a:xfrm>
            <a:off x="3298501" y="4359235"/>
            <a:ext cx="2753711" cy="830997"/>
          </a:xfrm>
          <a:prstGeom prst="rect">
            <a:avLst/>
          </a:prstGeom>
          <a:noFill/>
        </p:spPr>
        <p:txBody>
          <a:bodyPr wrap="square" rtlCol="0">
            <a:spAutoFit/>
          </a:bodyPr>
          <a:lstStyle/>
          <a:p>
            <a:pPr algn="ctr"/>
            <a:r>
              <a:rPr lang="en-BE" sz="2400" b="1">
                <a:solidFill>
                  <a:schemeClr val="accent5"/>
                </a:solidFill>
              </a:rPr>
              <a:t>ENERGY &amp; ENVIRONMENT</a:t>
            </a:r>
          </a:p>
        </p:txBody>
      </p:sp>
      <p:sp>
        <p:nvSpPr>
          <p:cNvPr id="11" name="TextBox 10">
            <a:extLst>
              <a:ext uri="{FF2B5EF4-FFF2-40B4-BE49-F238E27FC236}">
                <a16:creationId xmlns:a16="http://schemas.microsoft.com/office/drawing/2014/main" id="{A07E985F-4351-CBA7-5692-D6D145D3442E}"/>
              </a:ext>
            </a:extLst>
          </p:cNvPr>
          <p:cNvSpPr txBox="1"/>
          <p:nvPr userDrawn="1"/>
        </p:nvSpPr>
        <p:spPr>
          <a:xfrm>
            <a:off x="6157314" y="4359235"/>
            <a:ext cx="2753711" cy="830997"/>
          </a:xfrm>
          <a:prstGeom prst="rect">
            <a:avLst/>
          </a:prstGeom>
          <a:noFill/>
        </p:spPr>
        <p:txBody>
          <a:bodyPr wrap="square" rtlCol="0">
            <a:spAutoFit/>
          </a:bodyPr>
          <a:lstStyle/>
          <a:p>
            <a:pPr algn="ctr"/>
            <a:r>
              <a:rPr lang="en-BE" sz="2400" b="1">
                <a:solidFill>
                  <a:schemeClr val="accent5"/>
                </a:solidFill>
              </a:rPr>
              <a:t>MOBILITY </a:t>
            </a:r>
          </a:p>
          <a:p>
            <a:pPr algn="ctr"/>
            <a:r>
              <a:rPr lang="en-BE" sz="2400" b="1">
                <a:solidFill>
                  <a:schemeClr val="accent5"/>
                </a:solidFill>
              </a:rPr>
              <a:t>EVOLUTION</a:t>
            </a:r>
          </a:p>
        </p:txBody>
      </p:sp>
      <p:sp>
        <p:nvSpPr>
          <p:cNvPr id="12" name="TextBox 11">
            <a:extLst>
              <a:ext uri="{FF2B5EF4-FFF2-40B4-BE49-F238E27FC236}">
                <a16:creationId xmlns:a16="http://schemas.microsoft.com/office/drawing/2014/main" id="{31A45B57-1B26-DB11-A245-4783F46955A1}"/>
              </a:ext>
            </a:extLst>
          </p:cNvPr>
          <p:cNvSpPr txBox="1"/>
          <p:nvPr userDrawn="1"/>
        </p:nvSpPr>
        <p:spPr>
          <a:xfrm>
            <a:off x="9016127" y="4359235"/>
            <a:ext cx="2753711" cy="830997"/>
          </a:xfrm>
          <a:prstGeom prst="rect">
            <a:avLst/>
          </a:prstGeom>
          <a:noFill/>
        </p:spPr>
        <p:txBody>
          <a:bodyPr wrap="square" rtlCol="0">
            <a:spAutoFit/>
          </a:bodyPr>
          <a:lstStyle/>
          <a:p>
            <a:pPr algn="ctr"/>
            <a:r>
              <a:rPr lang="en-BE" sz="2400" b="1">
                <a:solidFill>
                  <a:schemeClr val="accent5"/>
                </a:solidFill>
              </a:rPr>
              <a:t>SAFETY &amp; RELIABILITY</a:t>
            </a:r>
          </a:p>
        </p:txBody>
      </p:sp>
      <p:sp>
        <p:nvSpPr>
          <p:cNvPr id="14" name="Text Placeholder 10">
            <a:extLst>
              <a:ext uri="{FF2B5EF4-FFF2-40B4-BE49-F238E27FC236}">
                <a16:creationId xmlns:a16="http://schemas.microsoft.com/office/drawing/2014/main" id="{A5439EB4-41B0-B80F-8BD2-248083008B84}"/>
              </a:ext>
            </a:extLst>
          </p:cNvPr>
          <p:cNvSpPr>
            <a:spLocks noGrp="1"/>
          </p:cNvSpPr>
          <p:nvPr>
            <p:ph type="body" sz="quarter" idx="13" hasCustomPrompt="1"/>
          </p:nvPr>
        </p:nvSpPr>
        <p:spPr>
          <a:xfrm>
            <a:off x="838200" y="921393"/>
            <a:ext cx="9538252" cy="417444"/>
          </a:xfrm>
        </p:spPr>
        <p:txBody>
          <a:bodyPr anchor="ctr"/>
          <a:lstStyle>
            <a:lvl1pPr marL="0" indent="0">
              <a:buFontTx/>
              <a:buNone/>
              <a:defRPr>
                <a:solidFill>
                  <a:schemeClr val="accent4"/>
                </a:solidFill>
              </a:defRPr>
            </a:lvl1pPr>
          </a:lstStyle>
          <a:p>
            <a:pPr lvl="0"/>
            <a:r>
              <a:rPr lang="en-GB"/>
              <a:t>CLEPA has identified 4 strategic priorities for its members</a:t>
            </a:r>
          </a:p>
        </p:txBody>
      </p:sp>
    </p:spTree>
    <p:extLst>
      <p:ext uri="{BB962C8B-B14F-4D97-AF65-F5344CB8AC3E}">
        <p14:creationId xmlns:p14="http://schemas.microsoft.com/office/powerpoint/2010/main" val="39321228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3" name="Vertikaler Textplatzhalter 2">
            <a:extLst>
              <a:ext uri="{FF2B5EF4-FFF2-40B4-BE49-F238E27FC236}">
                <a16:creationId xmlns:a16="http://schemas.microsoft.com/office/drawing/2014/main" id="{A9F06346-AD47-49DC-B6D5-5E65DC4075A9}"/>
              </a:ext>
            </a:extLst>
          </p:cNvPr>
          <p:cNvSpPr>
            <a:spLocks noGrp="1"/>
          </p:cNvSpPr>
          <p:nvPr>
            <p:ph type="body" orient="vert" idx="10" hasCustomPrompt="1"/>
          </p:nvPr>
        </p:nvSpPr>
        <p:spPr>
          <a:xfrm>
            <a:off x="407989" y="1089025"/>
            <a:ext cx="11341100" cy="4826000"/>
          </a:xfrm>
          <a:prstGeom prst="rect">
            <a:avLst/>
          </a:prstGeom>
        </p:spPr>
        <p:txBody>
          <a:bodyPr vert="horz" lIns="72000" tIns="72000" rIns="72000" bIns="72000" anchor="t" anchorCtr="0"/>
          <a:lstStyle>
            <a:lvl1pPr marL="133200" indent="-133200">
              <a:lnSpc>
                <a:spcPct val="120000"/>
              </a:lnSpc>
              <a:spcBef>
                <a:spcPts val="1000"/>
              </a:spcBef>
              <a:spcAft>
                <a:spcPts val="400"/>
              </a:spcAft>
              <a:buFont typeface="Wingdings" panose="05000000000000000000" pitchFamily="2" charset="2"/>
              <a:buChar char="§"/>
              <a:defRPr sz="2000"/>
            </a:lvl1pPr>
            <a:lvl2pPr marL="511200" indent="-154800">
              <a:lnSpc>
                <a:spcPct val="120000"/>
              </a:lnSpc>
              <a:spcBef>
                <a:spcPts val="1000"/>
              </a:spcBef>
              <a:spcAft>
                <a:spcPts val="400"/>
              </a:spcAft>
              <a:buFont typeface="Wingdings" panose="05000000000000000000" pitchFamily="2" charset="2"/>
              <a:buChar char="§"/>
              <a:defRPr sz="2000"/>
            </a:lvl2pPr>
            <a:lvl3pPr marL="856800" indent="-172800">
              <a:lnSpc>
                <a:spcPct val="120000"/>
              </a:lnSpc>
              <a:spcBef>
                <a:spcPts val="1000"/>
              </a:spcBef>
              <a:spcAft>
                <a:spcPts val="400"/>
              </a:spcAft>
              <a:buFont typeface="Wingdings" panose="05000000000000000000" pitchFamily="2" charset="2"/>
              <a:buChar char="§"/>
              <a:defRPr sz="2000"/>
            </a:lvl3pPr>
          </a:lstStyle>
          <a:p>
            <a:pPr lvl="0"/>
            <a:r>
              <a:rPr lang="de-DE" dirty="0"/>
              <a:t>Formatvorlagen des Textmasters bearbeiten</a:t>
            </a:r>
          </a:p>
          <a:p>
            <a:pPr lvl="1"/>
            <a:r>
              <a:rPr lang="de-DE" dirty="0"/>
              <a:t>Zweite Ebene</a:t>
            </a:r>
          </a:p>
          <a:p>
            <a:pPr lvl="2"/>
            <a:r>
              <a:rPr lang="de-DE" dirty="0"/>
              <a:t>Dritte Ebene</a:t>
            </a:r>
          </a:p>
        </p:txBody>
      </p:sp>
      <p:sp>
        <p:nvSpPr>
          <p:cNvPr id="4" name="Titel 1">
            <a:extLst>
              <a:ext uri="{FF2B5EF4-FFF2-40B4-BE49-F238E27FC236}">
                <a16:creationId xmlns:a16="http://schemas.microsoft.com/office/drawing/2014/main" id="{C7F38870-BF9E-47F3-8237-C64E6C2510A5}"/>
              </a:ext>
            </a:extLst>
          </p:cNvPr>
          <p:cNvSpPr>
            <a:spLocks noGrp="1"/>
          </p:cNvSpPr>
          <p:nvPr>
            <p:ph type="title" hasCustomPrompt="1"/>
          </p:nvPr>
        </p:nvSpPr>
        <p:spPr>
          <a:xfrm>
            <a:off x="407988" y="315912"/>
            <a:ext cx="10002837" cy="405102"/>
          </a:xfrm>
          <a:prstGeom prst="rect">
            <a:avLst/>
          </a:prstGeom>
        </p:spPr>
        <p:txBody>
          <a:bodyPr wrap="square" lIns="72000" tIns="36000" rIns="72000" bIns="36000" anchor="t">
            <a:spAutoFit/>
          </a:bodyPr>
          <a:lstStyle>
            <a:lvl1pPr>
              <a:defRPr sz="2400" b="1">
                <a:latin typeface="+mn-lt"/>
              </a:defRPr>
            </a:lvl1pPr>
          </a:lstStyle>
          <a:p>
            <a:r>
              <a:rPr lang="de-DE" dirty="0"/>
              <a:t>Titelmasterformat durch klicken bearbeiten</a:t>
            </a:r>
          </a:p>
        </p:txBody>
      </p:sp>
      <p:sp>
        <p:nvSpPr>
          <p:cNvPr id="6" name="Fußzeilenplatzhalter 2">
            <a:extLst>
              <a:ext uri="{FF2B5EF4-FFF2-40B4-BE49-F238E27FC236}">
                <a16:creationId xmlns:a16="http://schemas.microsoft.com/office/drawing/2014/main" id="{EC1DC002-A803-4686-810C-53FA3C17559E}"/>
              </a:ext>
            </a:extLst>
          </p:cNvPr>
          <p:cNvSpPr>
            <a:spLocks noGrp="1"/>
          </p:cNvSpPr>
          <p:nvPr>
            <p:ph type="ftr" sz="quarter" idx="3"/>
          </p:nvPr>
        </p:nvSpPr>
        <p:spPr>
          <a:xfrm>
            <a:off x="410370" y="6517395"/>
            <a:ext cx="9148987" cy="365210"/>
          </a:xfrm>
          <a:prstGeom prst="rect">
            <a:avLst/>
          </a:prstGeom>
        </p:spPr>
        <p:txBody>
          <a:bodyPr lIns="72000" tIns="36000" rIns="72000" bIns="36000"/>
          <a:lstStyle>
            <a:lvl1pPr algn="l">
              <a:defRPr lang="de-DE" sz="1000" dirty="0">
                <a:solidFill>
                  <a:schemeClr val="tx2"/>
                </a:solidFill>
              </a:defRPr>
            </a:lvl1pPr>
          </a:lstStyle>
          <a:p>
            <a:r>
              <a:rPr lang="de-DE"/>
              <a:t>A.Widmann · D610463 · EEF-S </a:t>
            </a:r>
            <a:endParaRPr lang="de-DE" dirty="0"/>
          </a:p>
        </p:txBody>
      </p:sp>
    </p:spTree>
    <p:extLst>
      <p:ext uri="{BB962C8B-B14F-4D97-AF65-F5344CB8AC3E}">
        <p14:creationId xmlns:p14="http://schemas.microsoft.com/office/powerpoint/2010/main" val="33404348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A6166-E4D3-3F24-FFBC-5EC4CAAFAFA9}"/>
              </a:ext>
            </a:extLst>
          </p:cNvPr>
          <p:cNvSpPr>
            <a:spLocks noGrp="1"/>
          </p:cNvSpPr>
          <p:nvPr>
            <p:ph type="title" hasCustomPrompt="1"/>
          </p:nvPr>
        </p:nvSpPr>
        <p:spPr/>
        <p:txBody>
          <a:bodyPr/>
          <a:lstStyle/>
          <a:p>
            <a:r>
              <a:rPr lang="en-GB"/>
              <a:t>Click to write content or agenda</a:t>
            </a:r>
            <a:endParaRPr lang="en-BE"/>
          </a:p>
        </p:txBody>
      </p:sp>
      <p:sp>
        <p:nvSpPr>
          <p:cNvPr id="3" name="Content Placeholder 2">
            <a:extLst>
              <a:ext uri="{FF2B5EF4-FFF2-40B4-BE49-F238E27FC236}">
                <a16:creationId xmlns:a16="http://schemas.microsoft.com/office/drawing/2014/main" id="{2984B734-F7C7-5E10-FFA2-6A38D37E3727}"/>
              </a:ext>
            </a:extLst>
          </p:cNvPr>
          <p:cNvSpPr>
            <a:spLocks noGrp="1"/>
          </p:cNvSpPr>
          <p:nvPr>
            <p:ph idx="1"/>
          </p:nvPr>
        </p:nvSpPr>
        <p:spPr>
          <a:xfrm>
            <a:off x="2286000" y="1182757"/>
            <a:ext cx="9067800" cy="4994206"/>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Date Placeholder 3">
            <a:extLst>
              <a:ext uri="{FF2B5EF4-FFF2-40B4-BE49-F238E27FC236}">
                <a16:creationId xmlns:a16="http://schemas.microsoft.com/office/drawing/2014/main" id="{78EEA123-C9AB-F91B-B2E7-254D8472C681}"/>
              </a:ext>
            </a:extLst>
          </p:cNvPr>
          <p:cNvSpPr>
            <a:spLocks noGrp="1"/>
          </p:cNvSpPr>
          <p:nvPr>
            <p:ph type="dt" sz="half" idx="10"/>
          </p:nvPr>
        </p:nvSpPr>
        <p:spPr/>
        <p:txBody>
          <a:bodyPr/>
          <a:lstStyle/>
          <a:p>
            <a:fld id="{A105D6D8-D38D-CB43-A0DB-ADABA2CBFC02}" type="datetime3">
              <a:rPr lang="en-US" smtClean="0"/>
              <a:t>26 September 2025</a:t>
            </a:fld>
            <a:endParaRPr lang="en-BE"/>
          </a:p>
        </p:txBody>
      </p:sp>
      <p:sp>
        <p:nvSpPr>
          <p:cNvPr id="5" name="Footer Placeholder 4">
            <a:extLst>
              <a:ext uri="{FF2B5EF4-FFF2-40B4-BE49-F238E27FC236}">
                <a16:creationId xmlns:a16="http://schemas.microsoft.com/office/drawing/2014/main" id="{13B76A20-EC1A-87B0-6A10-ED5D18E3B0E0}"/>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B33638F7-BA7E-5A0E-6B36-95B87115E0DE}"/>
              </a:ext>
            </a:extLst>
          </p:cNvPr>
          <p:cNvSpPr>
            <a:spLocks noGrp="1"/>
          </p:cNvSpPr>
          <p:nvPr>
            <p:ph type="sldNum" sz="quarter" idx="12"/>
          </p:nvPr>
        </p:nvSpPr>
        <p:spPr/>
        <p:txBody>
          <a:bodyPr/>
          <a:lstStyle/>
          <a:p>
            <a:fld id="{01B5C898-0592-3242-8777-DDCECBCEF56A}" type="slidenum">
              <a:rPr lang="en-BE" smtClean="0"/>
              <a:t>‹#›</a:t>
            </a:fld>
            <a:endParaRPr lang="en-BE"/>
          </a:p>
        </p:txBody>
      </p:sp>
    </p:spTree>
    <p:extLst>
      <p:ext uri="{BB962C8B-B14F-4D97-AF65-F5344CB8AC3E}">
        <p14:creationId xmlns:p14="http://schemas.microsoft.com/office/powerpoint/2010/main" val="2352014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6" name="Picture 5" descr="A white letter on a black background&#10;&#10;Description automatically generated">
            <a:extLst>
              <a:ext uri="{FF2B5EF4-FFF2-40B4-BE49-F238E27FC236}">
                <a16:creationId xmlns:a16="http://schemas.microsoft.com/office/drawing/2014/main" id="{B946B004-03E2-9914-C9CC-4CC3BF858116}"/>
              </a:ext>
            </a:extLst>
          </p:cNvPr>
          <p:cNvPicPr>
            <a:picLocks noChangeAspect="1"/>
          </p:cNvPicPr>
          <p:nvPr userDrawn="1"/>
        </p:nvPicPr>
        <p:blipFill>
          <a:blip r:embed="rId2"/>
          <a:stretch>
            <a:fillRect/>
          </a:stretch>
        </p:blipFill>
        <p:spPr>
          <a:xfrm>
            <a:off x="9795428" y="5528642"/>
            <a:ext cx="268356" cy="268356"/>
          </a:xfrm>
          <a:prstGeom prst="rect">
            <a:avLst/>
          </a:prstGeom>
        </p:spPr>
      </p:pic>
      <p:pic>
        <p:nvPicPr>
          <p:cNvPr id="8" name="Picture 7" descr="A white x on a black background&#10;&#10;Description automatically generated">
            <a:extLst>
              <a:ext uri="{FF2B5EF4-FFF2-40B4-BE49-F238E27FC236}">
                <a16:creationId xmlns:a16="http://schemas.microsoft.com/office/drawing/2014/main" id="{1711AA4A-8298-07CD-D269-72C7390FD57A}"/>
              </a:ext>
            </a:extLst>
          </p:cNvPr>
          <p:cNvPicPr>
            <a:picLocks noChangeAspect="1"/>
          </p:cNvPicPr>
          <p:nvPr userDrawn="1"/>
        </p:nvPicPr>
        <p:blipFill>
          <a:blip r:embed="rId3"/>
          <a:stretch>
            <a:fillRect/>
          </a:stretch>
        </p:blipFill>
        <p:spPr>
          <a:xfrm>
            <a:off x="9795428" y="5965964"/>
            <a:ext cx="268356" cy="268356"/>
          </a:xfrm>
          <a:prstGeom prst="rect">
            <a:avLst/>
          </a:prstGeom>
        </p:spPr>
      </p:pic>
      <p:sp>
        <p:nvSpPr>
          <p:cNvPr id="9" name="TextBox 8">
            <a:extLst>
              <a:ext uri="{FF2B5EF4-FFF2-40B4-BE49-F238E27FC236}">
                <a16:creationId xmlns:a16="http://schemas.microsoft.com/office/drawing/2014/main" id="{9D3080BE-A14D-4EA8-B24E-D132776F8B6B}"/>
              </a:ext>
            </a:extLst>
          </p:cNvPr>
          <p:cNvSpPr txBox="1"/>
          <p:nvPr userDrawn="1"/>
        </p:nvSpPr>
        <p:spPr>
          <a:xfrm>
            <a:off x="838200" y="2991337"/>
            <a:ext cx="10515600" cy="921600"/>
          </a:xfrm>
          <a:prstGeom prst="rect">
            <a:avLst/>
          </a:prstGeom>
          <a:noFill/>
        </p:spPr>
        <p:txBody>
          <a:bodyPr wrap="square" rtlCol="0">
            <a:noAutofit/>
          </a:bodyPr>
          <a:lstStyle/>
          <a:p>
            <a:pPr algn="ctr"/>
            <a:r>
              <a:rPr lang="en-BE" sz="5400" b="1">
                <a:solidFill>
                  <a:schemeClr val="bg1"/>
                </a:solidFill>
              </a:rPr>
              <a:t>Th</a:t>
            </a:r>
            <a:r>
              <a:rPr lang="en-BE" sz="5400" b="1" kern="1200">
                <a:solidFill>
                  <a:schemeClr val="bg1"/>
                </a:solidFill>
                <a:latin typeface="+mn-lt"/>
                <a:ea typeface="+mj-ea"/>
                <a:cs typeface="+mj-cs"/>
              </a:rPr>
              <a:t>ank you!</a:t>
            </a:r>
          </a:p>
        </p:txBody>
      </p:sp>
      <p:sp>
        <p:nvSpPr>
          <p:cNvPr id="10" name="TextBox 9">
            <a:extLst>
              <a:ext uri="{FF2B5EF4-FFF2-40B4-BE49-F238E27FC236}">
                <a16:creationId xmlns:a16="http://schemas.microsoft.com/office/drawing/2014/main" id="{638940B0-C1EA-9158-8B25-28F3400FF52A}"/>
              </a:ext>
            </a:extLst>
          </p:cNvPr>
          <p:cNvSpPr txBox="1"/>
          <p:nvPr userDrawn="1"/>
        </p:nvSpPr>
        <p:spPr>
          <a:xfrm>
            <a:off x="10111408" y="5913471"/>
            <a:ext cx="1875183" cy="338554"/>
          </a:xfrm>
          <a:prstGeom prst="rect">
            <a:avLst/>
          </a:prstGeom>
          <a:noFill/>
        </p:spPr>
        <p:txBody>
          <a:bodyPr wrap="square" rtlCol="0">
            <a:spAutoFit/>
          </a:bodyPr>
          <a:lstStyle/>
          <a:p>
            <a:r>
              <a:rPr lang="en-BE" sz="1600" b="0">
                <a:solidFill>
                  <a:schemeClr val="bg1"/>
                </a:solidFill>
                <a:hlinkClick r:id="rId4">
                  <a:extLst>
                    <a:ext uri="{A12FA001-AC4F-418D-AE19-62706E023703}">
                      <ahyp:hlinkClr xmlns:ahyp="http://schemas.microsoft.com/office/drawing/2018/hyperlinkcolor" val="tx"/>
                    </a:ext>
                  </a:extLst>
                </a:hlinkClick>
              </a:rPr>
              <a:t>@CLEPA_eu</a:t>
            </a:r>
            <a:endParaRPr lang="en-BE" sz="1600" b="0" kern="1200">
              <a:solidFill>
                <a:schemeClr val="bg1"/>
              </a:solidFill>
              <a:latin typeface="+mn-lt"/>
              <a:ea typeface="+mj-ea"/>
              <a:cs typeface="+mj-cs"/>
            </a:endParaRPr>
          </a:p>
        </p:txBody>
      </p:sp>
      <p:sp>
        <p:nvSpPr>
          <p:cNvPr id="12" name="TextBox 11">
            <a:extLst>
              <a:ext uri="{FF2B5EF4-FFF2-40B4-BE49-F238E27FC236}">
                <a16:creationId xmlns:a16="http://schemas.microsoft.com/office/drawing/2014/main" id="{6BA3CF76-6373-D24A-D6D5-B80BDE61EC63}"/>
              </a:ext>
            </a:extLst>
          </p:cNvPr>
          <p:cNvSpPr txBox="1"/>
          <p:nvPr userDrawn="1"/>
        </p:nvSpPr>
        <p:spPr>
          <a:xfrm>
            <a:off x="498409" y="5078693"/>
            <a:ext cx="6500190" cy="1354217"/>
          </a:xfrm>
          <a:prstGeom prst="rect">
            <a:avLst/>
          </a:prstGeom>
          <a:noFill/>
        </p:spPr>
        <p:txBody>
          <a:bodyPr wrap="square">
            <a:spAutoFit/>
          </a:bodyPr>
          <a:lstStyle/>
          <a:p>
            <a:pPr algn="l" rtl="0" fontAlgn="base"/>
            <a:r>
              <a:rPr lang="fr-FR" sz="1800" b="1" i="0" u="none" strike="noStrike">
                <a:solidFill>
                  <a:schemeClr val="bg1"/>
                </a:solidFill>
                <a:effectLst/>
                <a:latin typeface="+mn-lt"/>
              </a:rPr>
              <a:t>CLEPA</a:t>
            </a:r>
            <a:r>
              <a:rPr lang="en-US" sz="1800" b="0" i="0" u="none" strike="noStrike">
                <a:solidFill>
                  <a:schemeClr val="bg1"/>
                </a:solidFill>
                <a:effectLst/>
                <a:latin typeface="+mn-lt"/>
              </a:rPr>
              <a:t>​</a:t>
            </a:r>
          </a:p>
          <a:p>
            <a:pPr algn="l" rtl="0" fontAlgn="base"/>
            <a:r>
              <a:rPr lang="fr-FR" sz="1600" b="0" i="0" u="none" strike="noStrike">
                <a:solidFill>
                  <a:schemeClr val="bg1"/>
                </a:solidFill>
                <a:effectLst/>
                <a:latin typeface="+mj-lt"/>
              </a:rPr>
              <a:t>Cours Saint-Michel 30g</a:t>
            </a:r>
            <a:r>
              <a:rPr lang="en-US" sz="1600" b="0" i="0" u="none" strike="noStrike">
                <a:solidFill>
                  <a:schemeClr val="bg1"/>
                </a:solidFill>
                <a:effectLst/>
                <a:latin typeface="+mj-lt"/>
              </a:rPr>
              <a:t>​</a:t>
            </a:r>
          </a:p>
          <a:p>
            <a:pPr algn="l" rtl="0" fontAlgn="base"/>
            <a:r>
              <a:rPr lang="fr-FR" sz="1600" b="0" i="0" u="none" strike="noStrike">
                <a:solidFill>
                  <a:schemeClr val="bg1"/>
                </a:solidFill>
                <a:effectLst/>
                <a:latin typeface="+mj-lt"/>
              </a:rPr>
              <a:t>B-1040 Brussels, </a:t>
            </a:r>
            <a:r>
              <a:rPr lang="fr-FR" sz="1600" b="0" i="0" u="none" strike="noStrike" err="1">
                <a:solidFill>
                  <a:schemeClr val="bg1"/>
                </a:solidFill>
                <a:effectLst/>
                <a:latin typeface="+mj-lt"/>
              </a:rPr>
              <a:t>Belgium</a:t>
            </a:r>
            <a:r>
              <a:rPr lang="en-US" sz="1600" b="0" i="0" u="none" strike="noStrike">
                <a:solidFill>
                  <a:schemeClr val="bg1"/>
                </a:solidFill>
                <a:effectLst/>
                <a:latin typeface="+mj-lt"/>
              </a:rPr>
              <a:t>​</a:t>
            </a:r>
          </a:p>
          <a:p>
            <a:pPr algn="l" rtl="0" fontAlgn="base"/>
            <a:r>
              <a:rPr lang="fr-FR" sz="1600" b="0" i="0" u="none" strike="noStrike">
                <a:solidFill>
                  <a:schemeClr val="bg1"/>
                </a:solidFill>
                <a:effectLst/>
                <a:latin typeface="+mj-lt"/>
              </a:rPr>
              <a:t>+32 2 743 91 30</a:t>
            </a:r>
            <a:r>
              <a:rPr lang="en-US" sz="1600" b="0" i="0" u="none" strike="noStrike">
                <a:solidFill>
                  <a:schemeClr val="bg1"/>
                </a:solidFill>
                <a:effectLst/>
                <a:latin typeface="+mj-lt"/>
              </a:rPr>
              <a:t>​</a:t>
            </a:r>
          </a:p>
          <a:p>
            <a:pPr algn="l" rtl="0" fontAlgn="base"/>
            <a:r>
              <a:rPr lang="fr-FR" sz="1600" b="0" i="0" u="none" strike="noStrike">
                <a:solidFill>
                  <a:schemeClr val="bg1"/>
                </a:solidFill>
                <a:effectLst/>
                <a:latin typeface="Calibri" panose="020F0502020204030204" pitchFamily="34" charset="0"/>
                <a:hlinkClick r:id="rId5">
                  <a:extLst>
                    <a:ext uri="{A12FA001-AC4F-418D-AE19-62706E023703}">
                      <ahyp:hlinkClr xmlns:ahyp="http://schemas.microsoft.com/office/drawing/2018/hyperlinkcolor" val="tx"/>
                    </a:ext>
                  </a:extLst>
                </a:hlinkClick>
              </a:rPr>
              <a:t>www.clepa.eu</a:t>
            </a:r>
            <a:endParaRPr lang="en-US" sz="1600" b="0" i="0" u="none" strike="noStrike">
              <a:solidFill>
                <a:schemeClr val="bg1"/>
              </a:solidFill>
              <a:effectLst/>
              <a:latin typeface="Segoe UI" panose="020B0502040204020203" pitchFamily="34" charset="0"/>
            </a:endParaRPr>
          </a:p>
        </p:txBody>
      </p:sp>
      <p:sp>
        <p:nvSpPr>
          <p:cNvPr id="13" name="TextBox 12">
            <a:extLst>
              <a:ext uri="{FF2B5EF4-FFF2-40B4-BE49-F238E27FC236}">
                <a16:creationId xmlns:a16="http://schemas.microsoft.com/office/drawing/2014/main" id="{1FCD8386-8293-73B7-9A8D-26B13512E44C}"/>
              </a:ext>
            </a:extLst>
          </p:cNvPr>
          <p:cNvSpPr txBox="1"/>
          <p:nvPr userDrawn="1"/>
        </p:nvSpPr>
        <p:spPr>
          <a:xfrm>
            <a:off x="10111408" y="5528642"/>
            <a:ext cx="1875183" cy="338554"/>
          </a:xfrm>
          <a:prstGeom prst="rect">
            <a:avLst/>
          </a:prstGeom>
          <a:noFill/>
        </p:spPr>
        <p:txBody>
          <a:bodyPr wrap="square" rtlCol="0">
            <a:spAutoFit/>
          </a:bodyPr>
          <a:lstStyle/>
          <a:p>
            <a:r>
              <a:rPr lang="en-BE" sz="1600" b="0">
                <a:solidFill>
                  <a:schemeClr val="bg1"/>
                </a:solidFill>
                <a:hlinkClick r:id="rId6">
                  <a:extLst>
                    <a:ext uri="{A12FA001-AC4F-418D-AE19-62706E023703}">
                      <ahyp:hlinkClr xmlns:ahyp="http://schemas.microsoft.com/office/drawing/2018/hyperlinkcolor" val="tx"/>
                    </a:ext>
                  </a:extLst>
                </a:hlinkClick>
              </a:rPr>
              <a:t>@CLEPA</a:t>
            </a:r>
            <a:endParaRPr lang="en-BE" sz="1600" b="0" kern="1200">
              <a:solidFill>
                <a:schemeClr val="bg1"/>
              </a:solidFill>
              <a:latin typeface="+mn-lt"/>
              <a:ea typeface="+mj-ea"/>
              <a:cs typeface="+mj-cs"/>
            </a:endParaRPr>
          </a:p>
        </p:txBody>
      </p:sp>
    </p:spTree>
    <p:extLst>
      <p:ext uri="{BB962C8B-B14F-4D97-AF65-F5344CB8AC3E}">
        <p14:creationId xmlns:p14="http://schemas.microsoft.com/office/powerpoint/2010/main" val="3117423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3" name="Picture 2" descr="A person touching a surface&#10;&#10;Description automatically generated">
            <a:extLst>
              <a:ext uri="{FF2B5EF4-FFF2-40B4-BE49-F238E27FC236}">
                <a16:creationId xmlns:a16="http://schemas.microsoft.com/office/drawing/2014/main" id="{2E213197-8404-1882-9995-009A374F020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extBox 6">
            <a:extLst>
              <a:ext uri="{FF2B5EF4-FFF2-40B4-BE49-F238E27FC236}">
                <a16:creationId xmlns:a16="http://schemas.microsoft.com/office/drawing/2014/main" id="{F5947CDE-E068-7AC3-CDD4-EFCBB2408D1D}"/>
              </a:ext>
            </a:extLst>
          </p:cNvPr>
          <p:cNvSpPr txBox="1"/>
          <p:nvPr userDrawn="1"/>
        </p:nvSpPr>
        <p:spPr>
          <a:xfrm>
            <a:off x="609600" y="1688350"/>
            <a:ext cx="10751507" cy="1477328"/>
          </a:xfrm>
          <a:prstGeom prst="rect">
            <a:avLst/>
          </a:prstGeom>
          <a:noFill/>
        </p:spPr>
        <p:txBody>
          <a:bodyPr wrap="square">
            <a:spAutoFit/>
          </a:bodyPr>
          <a:lstStyle/>
          <a:p>
            <a:r>
              <a:rPr lang="en-GB" sz="4500" b="1">
                <a:solidFill>
                  <a:srgbClr val="61DFFF"/>
                </a:solidFill>
              </a:rPr>
              <a:t>64 years advocating </a:t>
            </a:r>
            <a:r>
              <a:rPr lang="en-GB" sz="4500">
                <a:solidFill>
                  <a:schemeClr val="bg1"/>
                </a:solidFill>
              </a:rPr>
              <a:t>for safer, smarter, and more sustainable mobility</a:t>
            </a:r>
            <a:endParaRPr lang="en-GB" sz="4500" b="1">
              <a:solidFill>
                <a:srgbClr val="61DFFF"/>
              </a:solidFill>
            </a:endParaRPr>
          </a:p>
        </p:txBody>
      </p:sp>
      <p:pic>
        <p:nvPicPr>
          <p:cNvPr id="4" name="Picture 3" descr="A white line drawing of a car&#10;&#10;Description automatically generated">
            <a:extLst>
              <a:ext uri="{FF2B5EF4-FFF2-40B4-BE49-F238E27FC236}">
                <a16:creationId xmlns:a16="http://schemas.microsoft.com/office/drawing/2014/main" id="{FD30FF35-95D9-10CD-E354-56AF0F4F51C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08054" y="3628128"/>
            <a:ext cx="1601084" cy="1601084"/>
          </a:xfrm>
          <a:prstGeom prst="rect">
            <a:avLst/>
          </a:prstGeom>
        </p:spPr>
      </p:pic>
      <p:sp>
        <p:nvSpPr>
          <p:cNvPr id="8" name="TextBox 7">
            <a:extLst>
              <a:ext uri="{FF2B5EF4-FFF2-40B4-BE49-F238E27FC236}">
                <a16:creationId xmlns:a16="http://schemas.microsoft.com/office/drawing/2014/main" id="{EB3F75D7-A6F5-BE90-43D3-8B3585F02620}"/>
              </a:ext>
            </a:extLst>
          </p:cNvPr>
          <p:cNvSpPr txBox="1"/>
          <p:nvPr userDrawn="1"/>
        </p:nvSpPr>
        <p:spPr>
          <a:xfrm>
            <a:off x="2009138" y="3920839"/>
            <a:ext cx="3511986" cy="1200329"/>
          </a:xfrm>
          <a:prstGeom prst="rect">
            <a:avLst/>
          </a:prstGeom>
          <a:noFill/>
        </p:spPr>
        <p:txBody>
          <a:bodyPr wrap="square">
            <a:spAutoFit/>
          </a:bodyPr>
          <a:lstStyle/>
          <a:p>
            <a:r>
              <a:rPr lang="en-GB" sz="1800" b="0" i="0" u="none" strike="noStrike">
                <a:solidFill>
                  <a:srgbClr val="61DFFF"/>
                </a:solidFill>
                <a:effectLst/>
                <a:latin typeface="Calibri" panose="020F0502020204030204" pitchFamily="34" charset="0"/>
              </a:rPr>
              <a:t>+120 global automotive </a:t>
            </a:r>
            <a:br>
              <a:rPr lang="en-GB" sz="1800" b="0" i="0" u="none" strike="noStrike">
                <a:solidFill>
                  <a:srgbClr val="61DFFF"/>
                </a:solidFill>
                <a:effectLst/>
                <a:latin typeface="Calibri" panose="020F0502020204030204" pitchFamily="34" charset="0"/>
              </a:rPr>
            </a:br>
            <a:r>
              <a:rPr lang="en-GB" sz="1800" b="0" i="0" u="none" strike="noStrike">
                <a:solidFill>
                  <a:srgbClr val="61DFFF"/>
                </a:solidFill>
                <a:effectLst/>
                <a:latin typeface="Calibri" panose="020F0502020204030204" pitchFamily="34" charset="0"/>
              </a:rPr>
              <a:t>suppliers, covering all </a:t>
            </a:r>
            <a:br>
              <a:rPr lang="en-GB" sz="1800" b="0" i="0" u="none" strike="noStrike">
                <a:solidFill>
                  <a:srgbClr val="61DFFF"/>
                </a:solidFill>
                <a:effectLst/>
                <a:latin typeface="Calibri" panose="020F0502020204030204" pitchFamily="34" charset="0"/>
              </a:rPr>
            </a:br>
            <a:r>
              <a:rPr lang="en-GB" sz="1800" b="0" i="0" u="none" strike="noStrike">
                <a:solidFill>
                  <a:srgbClr val="61DFFF"/>
                </a:solidFill>
                <a:effectLst/>
                <a:latin typeface="Calibri" panose="020F0502020204030204" pitchFamily="34" charset="0"/>
              </a:rPr>
              <a:t>systems and parts </a:t>
            </a:r>
            <a:br>
              <a:rPr lang="en-GB" sz="1800" b="0" i="0" u="none" strike="noStrike">
                <a:solidFill>
                  <a:srgbClr val="61DFFF"/>
                </a:solidFill>
                <a:effectLst/>
                <a:latin typeface="Calibri" panose="020F0502020204030204" pitchFamily="34" charset="0"/>
              </a:rPr>
            </a:br>
            <a:r>
              <a:rPr lang="en-GB" sz="1800" b="0" i="0" u="none" strike="noStrike">
                <a:solidFill>
                  <a:srgbClr val="61DFFF"/>
                </a:solidFill>
                <a:effectLst/>
                <a:latin typeface="Calibri" panose="020F0502020204030204" pitchFamily="34" charset="0"/>
              </a:rPr>
              <a:t>in a vehicle</a:t>
            </a:r>
            <a:endParaRPr lang="en-BE" sz="2000">
              <a:solidFill>
                <a:srgbClr val="61DFFF"/>
              </a:solidFill>
              <a:latin typeface="Calibri" panose="020F0502020204030204" pitchFamily="34" charset="0"/>
              <a:cs typeface="Calibri" panose="020F0502020204030204" pitchFamily="34" charset="0"/>
            </a:endParaRPr>
          </a:p>
        </p:txBody>
      </p:sp>
      <p:pic>
        <p:nvPicPr>
          <p:cNvPr id="5" name="Picture 4" descr="A white line drawing of a globe with a pin on it&#10;&#10;Description automatically generated">
            <a:extLst>
              <a:ext uri="{FF2B5EF4-FFF2-40B4-BE49-F238E27FC236}">
                <a16:creationId xmlns:a16="http://schemas.microsoft.com/office/drawing/2014/main" id="{C7FDC4C4-6F26-723A-38FC-9E1B4ED866C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172181" y="3628128"/>
            <a:ext cx="1601084" cy="1601084"/>
          </a:xfrm>
          <a:prstGeom prst="rect">
            <a:avLst/>
          </a:prstGeom>
        </p:spPr>
      </p:pic>
      <p:sp>
        <p:nvSpPr>
          <p:cNvPr id="9" name="TextBox 8">
            <a:extLst>
              <a:ext uri="{FF2B5EF4-FFF2-40B4-BE49-F238E27FC236}">
                <a16:creationId xmlns:a16="http://schemas.microsoft.com/office/drawing/2014/main" id="{50E76BE3-B36A-D350-FB99-669870D35F40}"/>
              </a:ext>
            </a:extLst>
          </p:cNvPr>
          <p:cNvSpPr txBox="1"/>
          <p:nvPr userDrawn="1"/>
        </p:nvSpPr>
        <p:spPr>
          <a:xfrm>
            <a:off x="5641833" y="3920839"/>
            <a:ext cx="2377986" cy="1015663"/>
          </a:xfrm>
          <a:prstGeom prst="rect">
            <a:avLst/>
          </a:prstGeom>
          <a:noFill/>
        </p:spPr>
        <p:txBody>
          <a:bodyPr wrap="square">
            <a:spAutoFit/>
          </a:bodyPr>
          <a:lstStyle/>
          <a:p>
            <a:r>
              <a:rPr lang="en-GB" sz="2000" i="0">
                <a:solidFill>
                  <a:srgbClr val="61DFFF"/>
                </a:solidFill>
                <a:effectLst/>
                <a:latin typeface="Calibri" panose="020F0502020204030204" pitchFamily="34" charset="0"/>
                <a:cs typeface="Calibri" panose="020F0502020204030204" pitchFamily="34" charset="0"/>
              </a:rPr>
              <a:t>20 </a:t>
            </a:r>
            <a:r>
              <a:rPr lang="en-GB" sz="2000" b="0" i="0">
                <a:solidFill>
                  <a:srgbClr val="61DFFF"/>
                </a:solidFill>
                <a:effectLst/>
                <a:latin typeface="Calibri" panose="020F0502020204030204" pitchFamily="34" charset="0"/>
                <a:cs typeface="Calibri" panose="020F0502020204030204" pitchFamily="34" charset="0"/>
              </a:rPr>
              <a:t>national trade associations &amp; sector organisations</a:t>
            </a:r>
            <a:endParaRPr lang="en-BE" sz="2000">
              <a:solidFill>
                <a:srgbClr val="61DFFF"/>
              </a:solidFill>
              <a:latin typeface="Calibri" panose="020F0502020204030204" pitchFamily="34" charset="0"/>
              <a:cs typeface="Calibri" panose="020F0502020204030204" pitchFamily="34" charset="0"/>
            </a:endParaRPr>
          </a:p>
        </p:txBody>
      </p:sp>
      <p:pic>
        <p:nvPicPr>
          <p:cNvPr id="6" name="Picture 5" descr="A white line drawing of a truck&#10;&#10;Description automatically generated">
            <a:extLst>
              <a:ext uri="{FF2B5EF4-FFF2-40B4-BE49-F238E27FC236}">
                <a16:creationId xmlns:a16="http://schemas.microsoft.com/office/drawing/2014/main" id="{26C80562-727A-DDD0-E5E4-C63243AE7DC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966716" y="3584495"/>
            <a:ext cx="1688350" cy="1688350"/>
          </a:xfrm>
          <a:prstGeom prst="rect">
            <a:avLst/>
          </a:prstGeom>
        </p:spPr>
      </p:pic>
      <p:sp>
        <p:nvSpPr>
          <p:cNvPr id="10" name="TextBox 9">
            <a:extLst>
              <a:ext uri="{FF2B5EF4-FFF2-40B4-BE49-F238E27FC236}">
                <a16:creationId xmlns:a16="http://schemas.microsoft.com/office/drawing/2014/main" id="{96152FA6-6D1C-24EF-6BEA-C5B5F5682937}"/>
              </a:ext>
            </a:extLst>
          </p:cNvPr>
          <p:cNvSpPr txBox="1"/>
          <p:nvPr userDrawn="1"/>
        </p:nvSpPr>
        <p:spPr>
          <a:xfrm>
            <a:off x="9565044" y="3920839"/>
            <a:ext cx="2259674" cy="1015663"/>
          </a:xfrm>
          <a:prstGeom prst="rect">
            <a:avLst/>
          </a:prstGeom>
          <a:noFill/>
        </p:spPr>
        <p:txBody>
          <a:bodyPr wrap="square">
            <a:spAutoFit/>
          </a:bodyPr>
          <a:lstStyle>
            <a:defPPr>
              <a:defRPr lang="en-US"/>
            </a:defPPr>
            <a:lvl1pPr>
              <a:defRPr sz="2000" i="0">
                <a:solidFill>
                  <a:srgbClr val="61DFFF"/>
                </a:solidFill>
                <a:effectLst/>
                <a:latin typeface="Calibri" panose="020F0502020204030204" pitchFamily="34" charset="0"/>
                <a:cs typeface="Calibri" panose="020F0502020204030204" pitchFamily="34" charset="0"/>
              </a:defRPr>
            </a:lvl1pPr>
          </a:lstStyle>
          <a:p>
            <a:r>
              <a:rPr lang="en-GB"/>
              <a:t>+3,000 companies across the entire supply chain</a:t>
            </a:r>
            <a:endParaRPr lang="en-BE"/>
          </a:p>
        </p:txBody>
      </p:sp>
      <p:pic>
        <p:nvPicPr>
          <p:cNvPr id="11" name="Picture 10" descr="A black and white logo&#10;&#10;Description automatically generated">
            <a:extLst>
              <a:ext uri="{FF2B5EF4-FFF2-40B4-BE49-F238E27FC236}">
                <a16:creationId xmlns:a16="http://schemas.microsoft.com/office/drawing/2014/main" id="{9AB32DD4-972A-FCD1-2967-2469CEF6D0E8}"/>
              </a:ext>
            </a:extLst>
          </p:cNvPr>
          <p:cNvPicPr>
            <a:picLocks noChangeAspect="1"/>
          </p:cNvPicPr>
          <p:nvPr userDrawn="1"/>
        </p:nvPicPr>
        <p:blipFill rotWithShape="1">
          <a:blip r:embed="rId6">
            <a:extLst>
              <a:ext uri="{28A0092B-C50C-407E-A947-70E740481C1C}">
                <a14:useLocalDpi xmlns:a14="http://schemas.microsoft.com/office/drawing/2010/main" val="0"/>
              </a:ext>
            </a:extLst>
          </a:blip>
          <a:srcRect l="7476" t="32373" r="6902" b="27929"/>
          <a:stretch/>
        </p:blipFill>
        <p:spPr>
          <a:xfrm>
            <a:off x="9461991" y="349381"/>
            <a:ext cx="2259674" cy="741226"/>
          </a:xfrm>
          <a:prstGeom prst="rect">
            <a:avLst/>
          </a:prstGeom>
        </p:spPr>
      </p:pic>
    </p:spTree>
    <p:extLst>
      <p:ext uri="{BB962C8B-B14F-4D97-AF65-F5344CB8AC3E}">
        <p14:creationId xmlns:p14="http://schemas.microsoft.com/office/powerpoint/2010/main" val="527816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descr="A blue and white background&#10;&#10;Description automatically generated">
            <a:extLst>
              <a:ext uri="{FF2B5EF4-FFF2-40B4-BE49-F238E27FC236}">
                <a16:creationId xmlns:a16="http://schemas.microsoft.com/office/drawing/2014/main" id="{47066048-ED46-EEAE-D504-F697EE54A4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2">
            <a:extLst>
              <a:ext uri="{FF2B5EF4-FFF2-40B4-BE49-F238E27FC236}">
                <a16:creationId xmlns:a16="http://schemas.microsoft.com/office/drawing/2014/main" id="{B5E322C4-EB1B-A0FC-9214-AFC174BE708B}"/>
              </a:ext>
            </a:extLst>
          </p:cNvPr>
          <p:cNvSpPr txBox="1">
            <a:spLocks/>
          </p:cNvSpPr>
          <p:nvPr userDrawn="1"/>
        </p:nvSpPr>
        <p:spPr>
          <a:xfrm>
            <a:off x="293341" y="325634"/>
            <a:ext cx="9590856" cy="55554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s-ES" sz="2800" b="1" i="0" u="none" strike="noStrike" kern="1200" cap="none" spc="0" normalizeH="0" baseline="0" noProof="0">
                <a:ln>
                  <a:noFill/>
                </a:ln>
                <a:solidFill>
                  <a:prstClr val="white"/>
                </a:solidFill>
                <a:effectLst/>
                <a:uLnTx/>
                <a:uFillTx/>
                <a:latin typeface="Raleway" panose="020B0003030101060003" pitchFamily="34" charset="0"/>
                <a:ea typeface="+mj-ea"/>
                <a:cs typeface="+mj-cs"/>
              </a:rPr>
              <a:t>EUROPEAN AUTOMOTIVE SUPPLIERS AT A GLANCE</a:t>
            </a:r>
            <a:endParaRPr kumimoji="0" lang="LID4096" sz="2800" b="1" i="0" u="none" strike="noStrike" kern="1200" cap="none" spc="0" normalizeH="0" baseline="0" noProof="0">
              <a:ln>
                <a:noFill/>
              </a:ln>
              <a:solidFill>
                <a:prstClr val="white"/>
              </a:solidFill>
              <a:effectLst/>
              <a:uLnTx/>
              <a:uFillTx/>
              <a:latin typeface="Raleway" panose="020B0003030101060003" pitchFamily="34" charset="0"/>
              <a:ea typeface="+mj-ea"/>
              <a:cs typeface="+mj-cs"/>
            </a:endParaRPr>
          </a:p>
        </p:txBody>
      </p:sp>
      <p:pic>
        <p:nvPicPr>
          <p:cNvPr id="5" name="Picture 2" descr="Logo&#10;&#10;Description automatically generated">
            <a:extLst>
              <a:ext uri="{FF2B5EF4-FFF2-40B4-BE49-F238E27FC236}">
                <a16:creationId xmlns:a16="http://schemas.microsoft.com/office/drawing/2014/main" id="{6E1D6BE6-ADEA-358E-EA1B-D391A5ECB7E6}"/>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520938" y="218865"/>
            <a:ext cx="1189991" cy="76907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10432E3C-BD54-8662-DA47-B4CC377CDBF3}"/>
              </a:ext>
            </a:extLst>
          </p:cNvPr>
          <p:cNvSpPr txBox="1"/>
          <p:nvPr userDrawn="1"/>
        </p:nvSpPr>
        <p:spPr>
          <a:xfrm>
            <a:off x="1734296" y="1732359"/>
            <a:ext cx="4104644" cy="800219"/>
          </a:xfrm>
          <a:prstGeom prst="rect">
            <a:avLst/>
          </a:prstGeom>
          <a:noFill/>
        </p:spPr>
        <p:txBody>
          <a:bodyPr wrap="square">
            <a:spAutoFit/>
          </a:bodyPr>
          <a:lstStyle/>
          <a:p>
            <a:r>
              <a:rPr lang="en-BE" sz="2800" b="1">
                <a:solidFill>
                  <a:srgbClr val="61DFFF"/>
                </a:solidFill>
              </a:rPr>
              <a:t>75% </a:t>
            </a:r>
            <a:r>
              <a:rPr lang="en-BE">
                <a:solidFill>
                  <a:schemeClr val="bg1"/>
                </a:solidFill>
              </a:rPr>
              <a:t>of the value of a vehicle comes from its parts, components, and systems</a:t>
            </a:r>
          </a:p>
        </p:txBody>
      </p:sp>
      <p:pic>
        <p:nvPicPr>
          <p:cNvPr id="7" name="Picture 6" descr="A white outline of a paper with a star and a ribbon&#10;&#10;Description automatically generated">
            <a:extLst>
              <a:ext uri="{FF2B5EF4-FFF2-40B4-BE49-F238E27FC236}">
                <a16:creationId xmlns:a16="http://schemas.microsoft.com/office/drawing/2014/main" id="{E68DC1D8-445F-C491-406C-793875B1047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10227" y="4766850"/>
            <a:ext cx="1092886" cy="1092886"/>
          </a:xfrm>
          <a:prstGeom prst="rect">
            <a:avLst/>
          </a:prstGeom>
        </p:spPr>
      </p:pic>
      <p:sp>
        <p:nvSpPr>
          <p:cNvPr id="8" name="TextBox 7">
            <a:extLst>
              <a:ext uri="{FF2B5EF4-FFF2-40B4-BE49-F238E27FC236}">
                <a16:creationId xmlns:a16="http://schemas.microsoft.com/office/drawing/2014/main" id="{E79096FD-14FE-0BD6-18F3-DF31BC957C68}"/>
              </a:ext>
            </a:extLst>
          </p:cNvPr>
          <p:cNvSpPr txBox="1"/>
          <p:nvPr userDrawn="1"/>
        </p:nvSpPr>
        <p:spPr>
          <a:xfrm>
            <a:off x="1734295" y="4913184"/>
            <a:ext cx="4104643" cy="800219"/>
          </a:xfrm>
          <a:prstGeom prst="rect">
            <a:avLst/>
          </a:prstGeom>
          <a:noFill/>
        </p:spPr>
        <p:txBody>
          <a:bodyPr wrap="square">
            <a:spAutoFit/>
          </a:bodyPr>
          <a:lstStyle/>
          <a:p>
            <a:r>
              <a:rPr lang="en-GB" sz="2800" b="1">
                <a:solidFill>
                  <a:srgbClr val="61DFFF"/>
                </a:solidFill>
              </a:rPr>
              <a:t>+39,000</a:t>
            </a:r>
            <a:r>
              <a:rPr lang="en-GB" sz="2300" b="1">
                <a:solidFill>
                  <a:srgbClr val="61DFFF"/>
                </a:solidFill>
              </a:rPr>
              <a:t> </a:t>
            </a:r>
            <a:r>
              <a:rPr lang="en-GB">
                <a:solidFill>
                  <a:schemeClr val="bg1"/>
                </a:solidFill>
              </a:rPr>
              <a:t>new patents are registered each year</a:t>
            </a:r>
            <a:endParaRPr lang="en-BE">
              <a:solidFill>
                <a:schemeClr val="bg1"/>
              </a:solidFill>
            </a:endParaRPr>
          </a:p>
        </p:txBody>
      </p:sp>
      <p:pic>
        <p:nvPicPr>
          <p:cNvPr id="9" name="Picture 8" descr="A white and blue microscope&#10;&#10;Description automatically generated">
            <a:extLst>
              <a:ext uri="{FF2B5EF4-FFF2-40B4-BE49-F238E27FC236}">
                <a16:creationId xmlns:a16="http://schemas.microsoft.com/office/drawing/2014/main" id="{EC67E2AE-3F6D-580C-2DE2-A29C707E1B6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61769" y="3132740"/>
            <a:ext cx="1189803" cy="1189803"/>
          </a:xfrm>
          <a:prstGeom prst="rect">
            <a:avLst/>
          </a:prstGeom>
        </p:spPr>
      </p:pic>
      <p:sp>
        <p:nvSpPr>
          <p:cNvPr id="10" name="TextBox 9">
            <a:extLst>
              <a:ext uri="{FF2B5EF4-FFF2-40B4-BE49-F238E27FC236}">
                <a16:creationId xmlns:a16="http://schemas.microsoft.com/office/drawing/2014/main" id="{E4B7B2E9-AC96-A6E9-912A-5262E0180526}"/>
              </a:ext>
            </a:extLst>
          </p:cNvPr>
          <p:cNvSpPr txBox="1"/>
          <p:nvPr userDrawn="1"/>
        </p:nvSpPr>
        <p:spPr>
          <a:xfrm>
            <a:off x="1734297" y="3322772"/>
            <a:ext cx="4104644" cy="800219"/>
          </a:xfrm>
          <a:prstGeom prst="rect">
            <a:avLst/>
          </a:prstGeom>
          <a:noFill/>
        </p:spPr>
        <p:txBody>
          <a:bodyPr wrap="square">
            <a:spAutoFit/>
          </a:bodyPr>
          <a:lstStyle/>
          <a:p>
            <a:r>
              <a:rPr lang="en-GB" sz="2800" b="1">
                <a:solidFill>
                  <a:srgbClr val="61DFFF"/>
                </a:solidFill>
              </a:rPr>
              <a:t>€30 </a:t>
            </a:r>
            <a:r>
              <a:rPr lang="en-GB" sz="2800" b="1" kern="1200">
                <a:solidFill>
                  <a:srgbClr val="61DFFF"/>
                </a:solidFill>
                <a:latin typeface="+mn-lt"/>
                <a:ea typeface="+mn-ea"/>
                <a:cs typeface="+mn-cs"/>
              </a:rPr>
              <a:t>billion </a:t>
            </a:r>
            <a:r>
              <a:rPr lang="en-GB">
                <a:solidFill>
                  <a:schemeClr val="bg1"/>
                </a:solidFill>
              </a:rPr>
              <a:t>are invested yearly in research and development</a:t>
            </a:r>
            <a:endParaRPr lang="en-BE">
              <a:solidFill>
                <a:schemeClr val="bg1"/>
              </a:solidFill>
            </a:endParaRPr>
          </a:p>
        </p:txBody>
      </p:sp>
      <p:pic>
        <p:nvPicPr>
          <p:cNvPr id="11" name="Picture 10" descr="A white line drawing of a car with a star on top&#10;&#10;Description automatically generated">
            <a:extLst>
              <a:ext uri="{FF2B5EF4-FFF2-40B4-BE49-F238E27FC236}">
                <a16:creationId xmlns:a16="http://schemas.microsoft.com/office/drawing/2014/main" id="{72F125DD-6438-A404-D5CF-6616640F16F9}"/>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53521" y="1694465"/>
            <a:ext cx="806299" cy="876007"/>
          </a:xfrm>
          <a:prstGeom prst="rect">
            <a:avLst/>
          </a:prstGeom>
        </p:spPr>
      </p:pic>
      <p:pic>
        <p:nvPicPr>
          <p:cNvPr id="12" name="Picture 11" descr="A white and blue graph with a blue arrow&#10;&#10;Description automatically generated">
            <a:extLst>
              <a:ext uri="{FF2B5EF4-FFF2-40B4-BE49-F238E27FC236}">
                <a16:creationId xmlns:a16="http://schemas.microsoft.com/office/drawing/2014/main" id="{E9C5E54E-DBEC-6363-E3D7-D528F51BF7A2}"/>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268561" y="1662100"/>
            <a:ext cx="1092886" cy="1092886"/>
          </a:xfrm>
          <a:prstGeom prst="rect">
            <a:avLst/>
          </a:prstGeom>
        </p:spPr>
      </p:pic>
      <p:sp>
        <p:nvSpPr>
          <p:cNvPr id="13" name="TextBox 12">
            <a:extLst>
              <a:ext uri="{FF2B5EF4-FFF2-40B4-BE49-F238E27FC236}">
                <a16:creationId xmlns:a16="http://schemas.microsoft.com/office/drawing/2014/main" id="{FF77BF7B-E1BC-DDE1-13E4-D6B35131349F}"/>
              </a:ext>
            </a:extLst>
          </p:cNvPr>
          <p:cNvSpPr txBox="1"/>
          <p:nvPr userDrawn="1"/>
        </p:nvSpPr>
        <p:spPr>
          <a:xfrm>
            <a:off x="7445947" y="1732359"/>
            <a:ext cx="4464402" cy="1077218"/>
          </a:xfrm>
          <a:prstGeom prst="rect">
            <a:avLst/>
          </a:prstGeom>
          <a:noFill/>
        </p:spPr>
        <p:txBody>
          <a:bodyPr wrap="square">
            <a:spAutoFit/>
          </a:bodyPr>
          <a:lstStyle/>
          <a:p>
            <a:r>
              <a:rPr lang="en-GB" sz="2800" b="1">
                <a:solidFill>
                  <a:srgbClr val="61DFFF"/>
                </a:solidFill>
              </a:rPr>
              <a:t>32%</a:t>
            </a:r>
            <a:r>
              <a:rPr lang="en-GB" sz="2800" b="1">
                <a:solidFill>
                  <a:schemeClr val="bg1"/>
                </a:solidFill>
              </a:rPr>
              <a:t> </a:t>
            </a:r>
            <a:r>
              <a:rPr lang="en-GB" sz="1800" b="0" i="0" u="none" strike="noStrike">
                <a:solidFill>
                  <a:srgbClr val="FFFFFF"/>
                </a:solidFill>
                <a:effectLst/>
                <a:latin typeface="Calibri" panose="020F0502020204030204" pitchFamily="34" charset="0"/>
              </a:rPr>
              <a:t>of total R&amp;D investment in the EU comes from automotive, making the sector the top private investor </a:t>
            </a:r>
            <a:endParaRPr lang="en-BE">
              <a:solidFill>
                <a:schemeClr val="bg1"/>
              </a:solidFill>
            </a:endParaRPr>
          </a:p>
        </p:txBody>
      </p:sp>
      <p:sp>
        <p:nvSpPr>
          <p:cNvPr id="14" name="TextBox 13">
            <a:extLst>
              <a:ext uri="{FF2B5EF4-FFF2-40B4-BE49-F238E27FC236}">
                <a16:creationId xmlns:a16="http://schemas.microsoft.com/office/drawing/2014/main" id="{60051BF3-4E0C-7871-EF4B-732799998E85}"/>
              </a:ext>
            </a:extLst>
          </p:cNvPr>
          <p:cNvSpPr txBox="1"/>
          <p:nvPr userDrawn="1"/>
        </p:nvSpPr>
        <p:spPr>
          <a:xfrm>
            <a:off x="7445947" y="3477022"/>
            <a:ext cx="4264982" cy="800219"/>
          </a:xfrm>
          <a:prstGeom prst="rect">
            <a:avLst/>
          </a:prstGeom>
          <a:noFill/>
        </p:spPr>
        <p:txBody>
          <a:bodyPr wrap="square">
            <a:spAutoFit/>
          </a:bodyPr>
          <a:lstStyle/>
          <a:p>
            <a:r>
              <a:rPr lang="en-GB" sz="2800" b="1">
                <a:solidFill>
                  <a:srgbClr val="61DFFF"/>
                </a:solidFill>
              </a:rPr>
              <a:t>1.7 million </a:t>
            </a:r>
            <a:r>
              <a:rPr lang="en-GB">
                <a:solidFill>
                  <a:schemeClr val="bg1"/>
                </a:solidFill>
              </a:rPr>
              <a:t>direct jobs generated across the EU </a:t>
            </a:r>
            <a:endParaRPr lang="en-BE">
              <a:solidFill>
                <a:schemeClr val="bg1"/>
              </a:solidFill>
            </a:endParaRPr>
          </a:p>
        </p:txBody>
      </p:sp>
      <p:pic>
        <p:nvPicPr>
          <p:cNvPr id="15" name="Picture 14" descr="A blue and white outline of a person wearing a hard hat&#10;&#10;Description automatically generated">
            <a:extLst>
              <a:ext uri="{FF2B5EF4-FFF2-40B4-BE49-F238E27FC236}">
                <a16:creationId xmlns:a16="http://schemas.microsoft.com/office/drawing/2014/main" id="{CA66C1E8-65B3-CDCB-9172-89C7D32AE8D2}"/>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6353061" y="3276688"/>
            <a:ext cx="923887" cy="923887"/>
          </a:xfrm>
          <a:prstGeom prst="rect">
            <a:avLst/>
          </a:prstGeom>
        </p:spPr>
      </p:pic>
      <p:sp>
        <p:nvSpPr>
          <p:cNvPr id="19" name="TextBox 18">
            <a:extLst>
              <a:ext uri="{FF2B5EF4-FFF2-40B4-BE49-F238E27FC236}">
                <a16:creationId xmlns:a16="http://schemas.microsoft.com/office/drawing/2014/main" id="{73D8B78E-46B8-BCE3-7749-2B3696C3AF7E}"/>
              </a:ext>
            </a:extLst>
          </p:cNvPr>
          <p:cNvSpPr txBox="1"/>
          <p:nvPr userDrawn="1"/>
        </p:nvSpPr>
        <p:spPr>
          <a:xfrm>
            <a:off x="7445947" y="4913184"/>
            <a:ext cx="3910901" cy="800219"/>
          </a:xfrm>
          <a:prstGeom prst="rect">
            <a:avLst/>
          </a:prstGeom>
          <a:noFill/>
        </p:spPr>
        <p:txBody>
          <a:bodyPr wrap="square" lIns="91440" tIns="45720" rIns="91440" bIns="45720" anchor="t">
            <a:spAutoFit/>
          </a:bodyPr>
          <a:lstStyle/>
          <a:p>
            <a:r>
              <a:rPr lang="en-GB" sz="2800" b="1">
                <a:solidFill>
                  <a:srgbClr val="61DFFF"/>
                </a:solidFill>
              </a:rPr>
              <a:t>€</a:t>
            </a:r>
            <a:r>
              <a:rPr lang="en-US" sz="2800" b="1">
                <a:solidFill>
                  <a:srgbClr val="62DFFF"/>
                </a:solidFill>
                <a:ea typeface="+mn-lt"/>
                <a:cs typeface="+mn-lt"/>
              </a:rPr>
              <a:t>26.7 billion </a:t>
            </a:r>
            <a:r>
              <a:rPr lang="en-US">
                <a:solidFill>
                  <a:srgbClr val="FFFFFF"/>
                </a:solidFill>
                <a:ea typeface="+mn-lt"/>
                <a:cs typeface="+mn-lt"/>
              </a:rPr>
              <a:t>trade surplus generated in 2023 </a:t>
            </a:r>
            <a:endParaRPr lang="en-US">
              <a:solidFill>
                <a:schemeClr val="bg1"/>
              </a:solidFill>
              <a:cs typeface="Calibri"/>
            </a:endParaRPr>
          </a:p>
        </p:txBody>
      </p:sp>
      <p:grpSp>
        <p:nvGrpSpPr>
          <p:cNvPr id="20" name="Group 19">
            <a:extLst>
              <a:ext uri="{FF2B5EF4-FFF2-40B4-BE49-F238E27FC236}">
                <a16:creationId xmlns:a16="http://schemas.microsoft.com/office/drawing/2014/main" id="{19E66896-C0C7-9B4D-1855-A56CB5BA2A2A}"/>
              </a:ext>
            </a:extLst>
          </p:cNvPr>
          <p:cNvGrpSpPr/>
          <p:nvPr userDrawn="1"/>
        </p:nvGrpSpPr>
        <p:grpSpPr>
          <a:xfrm>
            <a:off x="6120379" y="4618668"/>
            <a:ext cx="1389250" cy="1389250"/>
            <a:chOff x="5947817" y="4760363"/>
            <a:chExt cx="1389250" cy="1389250"/>
          </a:xfrm>
        </p:grpSpPr>
        <p:pic>
          <p:nvPicPr>
            <p:cNvPr id="21" name="Picture 20" descr="A logo of handshake and a globe&#10;&#10;Description automatically generated">
              <a:extLst>
                <a:ext uri="{FF2B5EF4-FFF2-40B4-BE49-F238E27FC236}">
                  <a16:creationId xmlns:a16="http://schemas.microsoft.com/office/drawing/2014/main" id="{198E7DB7-1270-7E42-7EC5-6581655C24C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947817" y="4760363"/>
              <a:ext cx="1389250" cy="1389250"/>
            </a:xfrm>
            <a:prstGeom prst="rect">
              <a:avLst/>
            </a:prstGeom>
          </p:spPr>
        </p:pic>
        <p:pic>
          <p:nvPicPr>
            <p:cNvPr id="22" name="Picture 21" descr="A white outline of hands shaking with a globe&#10;&#10;Description automatically generated">
              <a:extLst>
                <a:ext uri="{FF2B5EF4-FFF2-40B4-BE49-F238E27FC236}">
                  <a16:creationId xmlns:a16="http://schemas.microsoft.com/office/drawing/2014/main" id="{5EB05DF7-78A0-9493-08BF-DE4F51C2F6C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947817" y="4760363"/>
              <a:ext cx="1389250" cy="1389250"/>
            </a:xfrm>
            <a:prstGeom prst="rect">
              <a:avLst/>
            </a:prstGeom>
          </p:spPr>
        </p:pic>
      </p:grpSp>
    </p:spTree>
    <p:extLst>
      <p:ext uri="{BB962C8B-B14F-4D97-AF65-F5344CB8AC3E}">
        <p14:creationId xmlns:p14="http://schemas.microsoft.com/office/powerpoint/2010/main" val="3911923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194E88-2271-9DBE-085C-F5334B1CE52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BE"/>
          </a:p>
        </p:txBody>
      </p:sp>
      <p:sp>
        <p:nvSpPr>
          <p:cNvPr id="3" name="Subtitle 2">
            <a:extLst>
              <a:ext uri="{FF2B5EF4-FFF2-40B4-BE49-F238E27FC236}">
                <a16:creationId xmlns:a16="http://schemas.microsoft.com/office/drawing/2014/main" id="{308A82FE-23BA-EB7D-6AAA-C17EDD13DD0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BE"/>
          </a:p>
        </p:txBody>
      </p:sp>
      <p:sp>
        <p:nvSpPr>
          <p:cNvPr id="4" name="Date Placeholder 3">
            <a:extLst>
              <a:ext uri="{FF2B5EF4-FFF2-40B4-BE49-F238E27FC236}">
                <a16:creationId xmlns:a16="http://schemas.microsoft.com/office/drawing/2014/main" id="{9CC2AB4F-FC17-AC3B-7B97-71B2321A90DA}"/>
              </a:ext>
            </a:extLst>
          </p:cNvPr>
          <p:cNvSpPr>
            <a:spLocks noGrp="1"/>
          </p:cNvSpPr>
          <p:nvPr>
            <p:ph type="dt" sz="half" idx="10"/>
          </p:nvPr>
        </p:nvSpPr>
        <p:spPr/>
        <p:txBody>
          <a:bodyPr/>
          <a:lstStyle/>
          <a:p>
            <a:fld id="{5311B16E-876F-7D48-9163-23B082B912B6}" type="datetime3">
              <a:rPr lang="en-US" smtClean="0"/>
              <a:t>26 September 2025</a:t>
            </a:fld>
            <a:endParaRPr lang="en-BE"/>
          </a:p>
        </p:txBody>
      </p:sp>
      <p:sp>
        <p:nvSpPr>
          <p:cNvPr id="5" name="Footer Placeholder 4">
            <a:extLst>
              <a:ext uri="{FF2B5EF4-FFF2-40B4-BE49-F238E27FC236}">
                <a16:creationId xmlns:a16="http://schemas.microsoft.com/office/drawing/2014/main" id="{040BA148-E583-8C10-D2F0-38F06162C0C3}"/>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F709ED45-2DA6-7015-4233-3CA035D4DA2F}"/>
              </a:ext>
            </a:extLst>
          </p:cNvPr>
          <p:cNvSpPr>
            <a:spLocks noGrp="1"/>
          </p:cNvSpPr>
          <p:nvPr>
            <p:ph type="sldNum" sz="quarter" idx="12"/>
          </p:nvPr>
        </p:nvSpPr>
        <p:spPr/>
        <p:txBody>
          <a:bodyPr/>
          <a:lstStyle/>
          <a:p>
            <a:fld id="{01B5C898-0592-3242-8777-DDCECBCEF56A}" type="slidenum">
              <a:rPr lang="en-BE" smtClean="0"/>
              <a:t>‹#›</a:t>
            </a:fld>
            <a:endParaRPr lang="en-BE"/>
          </a:p>
        </p:txBody>
      </p:sp>
    </p:spTree>
    <p:extLst>
      <p:ext uri="{BB962C8B-B14F-4D97-AF65-F5344CB8AC3E}">
        <p14:creationId xmlns:p14="http://schemas.microsoft.com/office/powerpoint/2010/main" val="3136361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A6166-E4D3-3F24-FFBC-5EC4CAAFAFA9}"/>
              </a:ext>
            </a:extLst>
          </p:cNvPr>
          <p:cNvSpPr>
            <a:spLocks noGrp="1"/>
          </p:cNvSpPr>
          <p:nvPr>
            <p:ph type="title"/>
          </p:nvPr>
        </p:nvSpPr>
        <p:spPr/>
        <p:txBody>
          <a:bodyPr>
            <a:noAutofit/>
          </a:bodyPr>
          <a:lstStyle/>
          <a:p>
            <a:r>
              <a:rPr lang="en-GB"/>
              <a:t>Click to edit Master title style</a:t>
            </a:r>
            <a:endParaRPr lang="en-BE"/>
          </a:p>
        </p:txBody>
      </p:sp>
      <p:sp>
        <p:nvSpPr>
          <p:cNvPr id="3" name="Content Placeholder 2">
            <a:extLst>
              <a:ext uri="{FF2B5EF4-FFF2-40B4-BE49-F238E27FC236}">
                <a16:creationId xmlns:a16="http://schemas.microsoft.com/office/drawing/2014/main" id="{2984B734-F7C7-5E10-FFA2-6A38D37E3727}"/>
              </a:ext>
            </a:extLst>
          </p:cNvPr>
          <p:cNvSpPr>
            <a:spLocks noGrp="1"/>
          </p:cNvSpPr>
          <p:nvPr>
            <p:ph idx="1"/>
          </p:nvPr>
        </p:nvSpPr>
        <p:spPr>
          <a:xfrm>
            <a:off x="838200" y="1570383"/>
            <a:ext cx="10515600" cy="4606580"/>
          </a:xfrm>
        </p:spPr>
        <p:txBody>
          <a:bodyPr lIns="9000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Date Placeholder 3">
            <a:extLst>
              <a:ext uri="{FF2B5EF4-FFF2-40B4-BE49-F238E27FC236}">
                <a16:creationId xmlns:a16="http://schemas.microsoft.com/office/drawing/2014/main" id="{78EEA123-C9AB-F91B-B2E7-254D8472C681}"/>
              </a:ext>
            </a:extLst>
          </p:cNvPr>
          <p:cNvSpPr>
            <a:spLocks noGrp="1"/>
          </p:cNvSpPr>
          <p:nvPr>
            <p:ph type="dt" sz="half" idx="10"/>
          </p:nvPr>
        </p:nvSpPr>
        <p:spPr/>
        <p:txBody>
          <a:bodyPr/>
          <a:lstStyle/>
          <a:p>
            <a:fld id="{C82B7874-A240-454F-9ACF-7373B2B458D5}" type="datetime3">
              <a:rPr lang="en-US" smtClean="0"/>
              <a:t>26 September 2025</a:t>
            </a:fld>
            <a:endParaRPr lang="en-BE"/>
          </a:p>
        </p:txBody>
      </p:sp>
      <p:sp>
        <p:nvSpPr>
          <p:cNvPr id="5" name="Footer Placeholder 4">
            <a:extLst>
              <a:ext uri="{FF2B5EF4-FFF2-40B4-BE49-F238E27FC236}">
                <a16:creationId xmlns:a16="http://schemas.microsoft.com/office/drawing/2014/main" id="{13B76A20-EC1A-87B0-6A10-ED5D18E3B0E0}"/>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B33638F7-BA7E-5A0E-6B36-95B87115E0DE}"/>
              </a:ext>
            </a:extLst>
          </p:cNvPr>
          <p:cNvSpPr>
            <a:spLocks noGrp="1"/>
          </p:cNvSpPr>
          <p:nvPr>
            <p:ph type="sldNum" sz="quarter" idx="12"/>
          </p:nvPr>
        </p:nvSpPr>
        <p:spPr/>
        <p:txBody>
          <a:bodyPr/>
          <a:lstStyle/>
          <a:p>
            <a:fld id="{01B5C898-0592-3242-8777-DDCECBCEF56A}" type="slidenum">
              <a:rPr lang="en-BE" smtClean="0"/>
              <a:t>‹#›</a:t>
            </a:fld>
            <a:endParaRPr lang="en-BE"/>
          </a:p>
        </p:txBody>
      </p:sp>
      <p:sp>
        <p:nvSpPr>
          <p:cNvPr id="11" name="Text Placeholder 10">
            <a:extLst>
              <a:ext uri="{FF2B5EF4-FFF2-40B4-BE49-F238E27FC236}">
                <a16:creationId xmlns:a16="http://schemas.microsoft.com/office/drawing/2014/main" id="{56E2645D-CFD1-6451-9E72-7A68C39AF563}"/>
              </a:ext>
            </a:extLst>
          </p:cNvPr>
          <p:cNvSpPr>
            <a:spLocks noGrp="1"/>
          </p:cNvSpPr>
          <p:nvPr>
            <p:ph type="body" sz="quarter" idx="13" hasCustomPrompt="1"/>
          </p:nvPr>
        </p:nvSpPr>
        <p:spPr>
          <a:xfrm>
            <a:off x="838752" y="934279"/>
            <a:ext cx="9537700" cy="417444"/>
          </a:xfrm>
        </p:spPr>
        <p:txBody>
          <a:bodyPr anchor="ctr">
            <a:noAutofit/>
          </a:bodyPr>
          <a:lstStyle>
            <a:lvl1pPr marL="0" indent="0">
              <a:buFontTx/>
              <a:buNone/>
              <a:defRPr>
                <a:solidFill>
                  <a:schemeClr val="accent4"/>
                </a:solidFill>
              </a:defRPr>
            </a:lvl1pPr>
          </a:lstStyle>
          <a:p>
            <a:pPr lvl="0"/>
            <a:r>
              <a:rPr lang="en-GB"/>
              <a:t>Click to edit subtitle text </a:t>
            </a:r>
          </a:p>
        </p:txBody>
      </p:sp>
    </p:spTree>
    <p:extLst>
      <p:ext uri="{BB962C8B-B14F-4D97-AF65-F5344CB8AC3E}">
        <p14:creationId xmlns:p14="http://schemas.microsoft.com/office/powerpoint/2010/main" val="14436444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A6166-E4D3-3F24-FFBC-5EC4CAAFAFA9}"/>
              </a:ext>
            </a:extLst>
          </p:cNvPr>
          <p:cNvSpPr>
            <a:spLocks noGrp="1"/>
          </p:cNvSpPr>
          <p:nvPr>
            <p:ph type="title"/>
          </p:nvPr>
        </p:nvSpPr>
        <p:spPr/>
        <p:txBody>
          <a:bodyPr>
            <a:noAutofit/>
          </a:bodyPr>
          <a:lstStyle/>
          <a:p>
            <a:r>
              <a:rPr lang="en-GB"/>
              <a:t>Click to edit Master title style</a:t>
            </a:r>
            <a:endParaRPr lang="en-BE"/>
          </a:p>
        </p:txBody>
      </p:sp>
      <p:sp>
        <p:nvSpPr>
          <p:cNvPr id="3" name="Content Placeholder 2">
            <a:extLst>
              <a:ext uri="{FF2B5EF4-FFF2-40B4-BE49-F238E27FC236}">
                <a16:creationId xmlns:a16="http://schemas.microsoft.com/office/drawing/2014/main" id="{2984B734-F7C7-5E10-FFA2-6A38D37E3727}"/>
              </a:ext>
            </a:extLst>
          </p:cNvPr>
          <p:cNvSpPr>
            <a:spLocks noGrp="1"/>
          </p:cNvSpPr>
          <p:nvPr>
            <p:ph idx="1"/>
          </p:nvPr>
        </p:nvSpPr>
        <p:spPr>
          <a:xfrm>
            <a:off x="838200" y="1570383"/>
            <a:ext cx="10515600" cy="460658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Date Placeholder 3">
            <a:extLst>
              <a:ext uri="{FF2B5EF4-FFF2-40B4-BE49-F238E27FC236}">
                <a16:creationId xmlns:a16="http://schemas.microsoft.com/office/drawing/2014/main" id="{78EEA123-C9AB-F91B-B2E7-254D8472C681}"/>
              </a:ext>
            </a:extLst>
          </p:cNvPr>
          <p:cNvSpPr>
            <a:spLocks noGrp="1"/>
          </p:cNvSpPr>
          <p:nvPr>
            <p:ph type="dt" sz="half" idx="10"/>
          </p:nvPr>
        </p:nvSpPr>
        <p:spPr/>
        <p:txBody>
          <a:bodyPr/>
          <a:lstStyle/>
          <a:p>
            <a:fld id="{D70633A1-66DD-5743-9DC9-96F262ED0999}" type="datetime3">
              <a:rPr lang="en-US" smtClean="0"/>
              <a:t>26 September 2025</a:t>
            </a:fld>
            <a:endParaRPr lang="en-BE"/>
          </a:p>
        </p:txBody>
      </p:sp>
      <p:sp>
        <p:nvSpPr>
          <p:cNvPr id="5" name="Footer Placeholder 4">
            <a:extLst>
              <a:ext uri="{FF2B5EF4-FFF2-40B4-BE49-F238E27FC236}">
                <a16:creationId xmlns:a16="http://schemas.microsoft.com/office/drawing/2014/main" id="{13B76A20-EC1A-87B0-6A10-ED5D18E3B0E0}"/>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B33638F7-BA7E-5A0E-6B36-95B87115E0DE}"/>
              </a:ext>
            </a:extLst>
          </p:cNvPr>
          <p:cNvSpPr>
            <a:spLocks noGrp="1"/>
          </p:cNvSpPr>
          <p:nvPr>
            <p:ph type="sldNum" sz="quarter" idx="12"/>
          </p:nvPr>
        </p:nvSpPr>
        <p:spPr/>
        <p:txBody>
          <a:bodyPr/>
          <a:lstStyle/>
          <a:p>
            <a:fld id="{01B5C898-0592-3242-8777-DDCECBCEF56A}" type="slidenum">
              <a:rPr lang="en-BE" smtClean="0"/>
              <a:t>‹#›</a:t>
            </a:fld>
            <a:endParaRPr lang="en-BE"/>
          </a:p>
        </p:txBody>
      </p:sp>
    </p:spTree>
    <p:extLst>
      <p:ext uri="{BB962C8B-B14F-4D97-AF65-F5344CB8AC3E}">
        <p14:creationId xmlns:p14="http://schemas.microsoft.com/office/powerpoint/2010/main" val="6616287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0FF460-69FA-04A7-3BC8-A54210C52302}"/>
              </a:ext>
            </a:extLst>
          </p:cNvPr>
          <p:cNvSpPr>
            <a:spLocks noGrp="1"/>
          </p:cNvSpPr>
          <p:nvPr>
            <p:ph type="title" hasCustomPrompt="1"/>
          </p:nvPr>
        </p:nvSpPr>
        <p:spPr>
          <a:xfrm>
            <a:off x="831850" y="1709738"/>
            <a:ext cx="10515600" cy="2852737"/>
          </a:xfrm>
        </p:spPr>
        <p:txBody>
          <a:bodyPr anchor="ctr">
            <a:noAutofit/>
          </a:bodyPr>
          <a:lstStyle>
            <a:lvl1pPr>
              <a:defRPr sz="3500"/>
            </a:lvl1pPr>
          </a:lstStyle>
          <a:p>
            <a:r>
              <a:rPr lang="en-GB"/>
              <a:t>Click to edit BREAKER SLIDE</a:t>
            </a:r>
            <a:endParaRPr lang="en-BE"/>
          </a:p>
        </p:txBody>
      </p:sp>
      <p:sp>
        <p:nvSpPr>
          <p:cNvPr id="3" name="Text Placeholder 2">
            <a:extLst>
              <a:ext uri="{FF2B5EF4-FFF2-40B4-BE49-F238E27FC236}">
                <a16:creationId xmlns:a16="http://schemas.microsoft.com/office/drawing/2014/main" id="{3D9AD280-382D-104F-10B3-0579EC1F6DB2}"/>
              </a:ext>
            </a:extLst>
          </p:cNvPr>
          <p:cNvSpPr>
            <a:spLocks noGrp="1"/>
          </p:cNvSpPr>
          <p:nvPr>
            <p:ph type="body" idx="1" hasCustomPrompt="1"/>
          </p:nvPr>
        </p:nvSpPr>
        <p:spPr>
          <a:xfrm>
            <a:off x="831850" y="4589463"/>
            <a:ext cx="10515600" cy="1500187"/>
          </a:xfrm>
        </p:spPr>
        <p:txBody>
          <a:bodyPr/>
          <a:lstStyle>
            <a:lvl1pPr marL="0" indent="0">
              <a:buNone/>
              <a:defRPr sz="2400">
                <a:solidFill>
                  <a:schemeClr val="tx1">
                    <a:lumMod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further information if needed</a:t>
            </a:r>
          </a:p>
        </p:txBody>
      </p:sp>
      <p:sp>
        <p:nvSpPr>
          <p:cNvPr id="4" name="Date Placeholder 3">
            <a:extLst>
              <a:ext uri="{FF2B5EF4-FFF2-40B4-BE49-F238E27FC236}">
                <a16:creationId xmlns:a16="http://schemas.microsoft.com/office/drawing/2014/main" id="{4F8C271A-A35C-1945-45E4-A30BEDF5E7FC}"/>
              </a:ext>
            </a:extLst>
          </p:cNvPr>
          <p:cNvSpPr>
            <a:spLocks noGrp="1"/>
          </p:cNvSpPr>
          <p:nvPr>
            <p:ph type="dt" sz="half" idx="10"/>
          </p:nvPr>
        </p:nvSpPr>
        <p:spPr/>
        <p:txBody>
          <a:bodyPr/>
          <a:lstStyle/>
          <a:p>
            <a:fld id="{E034BE89-360A-1846-B535-30088D7B63BD}" type="datetime3">
              <a:rPr lang="en-US" smtClean="0"/>
              <a:t>26 September 2025</a:t>
            </a:fld>
            <a:endParaRPr lang="en-BE"/>
          </a:p>
        </p:txBody>
      </p:sp>
      <p:sp>
        <p:nvSpPr>
          <p:cNvPr id="5" name="Footer Placeholder 4">
            <a:extLst>
              <a:ext uri="{FF2B5EF4-FFF2-40B4-BE49-F238E27FC236}">
                <a16:creationId xmlns:a16="http://schemas.microsoft.com/office/drawing/2014/main" id="{395FBF1D-336C-0BE8-1BD1-CD9A9891D5B5}"/>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1F2FDFBF-ECA4-8C6A-6595-7EDC4AD579F7}"/>
              </a:ext>
            </a:extLst>
          </p:cNvPr>
          <p:cNvSpPr>
            <a:spLocks noGrp="1"/>
          </p:cNvSpPr>
          <p:nvPr>
            <p:ph type="sldNum" sz="quarter" idx="12"/>
          </p:nvPr>
        </p:nvSpPr>
        <p:spPr/>
        <p:txBody>
          <a:bodyPr/>
          <a:lstStyle/>
          <a:p>
            <a:fld id="{01B5C898-0592-3242-8777-DDCECBCEF56A}" type="slidenum">
              <a:rPr lang="en-BE" smtClean="0"/>
              <a:t>‹#›</a:t>
            </a:fld>
            <a:endParaRPr lang="en-BE"/>
          </a:p>
        </p:txBody>
      </p:sp>
    </p:spTree>
    <p:extLst>
      <p:ext uri="{BB962C8B-B14F-4D97-AF65-F5344CB8AC3E}">
        <p14:creationId xmlns:p14="http://schemas.microsoft.com/office/powerpoint/2010/main" val="42378954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CC7C9B-C1E3-3835-2E48-99FD54A26DF4}"/>
              </a:ext>
            </a:extLst>
          </p:cNvPr>
          <p:cNvSpPr>
            <a:spLocks noGrp="1"/>
          </p:cNvSpPr>
          <p:nvPr>
            <p:ph type="title"/>
          </p:nvPr>
        </p:nvSpPr>
        <p:spPr/>
        <p:txBody>
          <a:bodyPr/>
          <a:lstStyle/>
          <a:p>
            <a:r>
              <a:rPr lang="en-GB"/>
              <a:t>Click to edit Master title style</a:t>
            </a:r>
            <a:endParaRPr lang="en-BE"/>
          </a:p>
        </p:txBody>
      </p:sp>
      <p:sp>
        <p:nvSpPr>
          <p:cNvPr id="3" name="Content Placeholder 2">
            <a:extLst>
              <a:ext uri="{FF2B5EF4-FFF2-40B4-BE49-F238E27FC236}">
                <a16:creationId xmlns:a16="http://schemas.microsoft.com/office/drawing/2014/main" id="{FBFA61C0-C3D4-231F-8EF3-5138E8D8220E}"/>
              </a:ext>
            </a:extLst>
          </p:cNvPr>
          <p:cNvSpPr>
            <a:spLocks noGrp="1"/>
          </p:cNvSpPr>
          <p:nvPr>
            <p:ph sz="half" idx="1"/>
          </p:nvPr>
        </p:nvSpPr>
        <p:spPr>
          <a:xfrm>
            <a:off x="838200" y="1825625"/>
            <a:ext cx="5181600" cy="4351338"/>
          </a:xfrm>
        </p:spPr>
        <p:txBody>
          <a:bodyPr/>
          <a:lstStyle>
            <a:lvl1pPr>
              <a:defRPr>
                <a:solidFill>
                  <a:schemeClr val="tx1">
                    <a:lumMod val="75000"/>
                  </a:schemeClr>
                </a:solidFill>
              </a:defRPr>
            </a:lvl1pPr>
            <a:lvl2pPr>
              <a:defRPr>
                <a:solidFill>
                  <a:schemeClr val="tx1">
                    <a:lumMod val="75000"/>
                  </a:schemeClr>
                </a:solidFill>
              </a:defRPr>
            </a:lvl2pPr>
            <a:lvl3pPr>
              <a:defRPr>
                <a:solidFill>
                  <a:schemeClr val="tx1">
                    <a:lumMod val="75000"/>
                  </a:schemeClr>
                </a:solidFill>
              </a:defRPr>
            </a:lvl3pPr>
            <a:lvl4pPr>
              <a:defRPr>
                <a:solidFill>
                  <a:schemeClr val="tx1">
                    <a:lumMod val="75000"/>
                  </a:schemeClr>
                </a:solidFill>
              </a:defRPr>
            </a:lvl4pPr>
            <a:lvl5pPr>
              <a:defRPr>
                <a:solidFill>
                  <a:schemeClr val="tx1">
                    <a:lumMod val="7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Content Placeholder 3">
            <a:extLst>
              <a:ext uri="{FF2B5EF4-FFF2-40B4-BE49-F238E27FC236}">
                <a16:creationId xmlns:a16="http://schemas.microsoft.com/office/drawing/2014/main" id="{130009D0-0E95-BC67-3D62-B13086195BF9}"/>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5" name="Date Placeholder 4">
            <a:extLst>
              <a:ext uri="{FF2B5EF4-FFF2-40B4-BE49-F238E27FC236}">
                <a16:creationId xmlns:a16="http://schemas.microsoft.com/office/drawing/2014/main" id="{69E86C8A-A133-C1B8-5D0F-3A6CD64DFEC9}"/>
              </a:ext>
            </a:extLst>
          </p:cNvPr>
          <p:cNvSpPr>
            <a:spLocks noGrp="1"/>
          </p:cNvSpPr>
          <p:nvPr>
            <p:ph type="dt" sz="half" idx="10"/>
          </p:nvPr>
        </p:nvSpPr>
        <p:spPr/>
        <p:txBody>
          <a:bodyPr/>
          <a:lstStyle/>
          <a:p>
            <a:fld id="{D4A3BF66-B75C-4443-8A80-65C8F750EEE9}" type="datetime3">
              <a:rPr lang="en-US" smtClean="0"/>
              <a:t>26 September 2025</a:t>
            </a:fld>
            <a:endParaRPr lang="en-BE"/>
          </a:p>
        </p:txBody>
      </p:sp>
      <p:sp>
        <p:nvSpPr>
          <p:cNvPr id="6" name="Footer Placeholder 5">
            <a:extLst>
              <a:ext uri="{FF2B5EF4-FFF2-40B4-BE49-F238E27FC236}">
                <a16:creationId xmlns:a16="http://schemas.microsoft.com/office/drawing/2014/main" id="{2375C818-34E9-F943-D410-2CE8C08F39A8}"/>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01A21489-14B1-F89A-DA83-E795BA3299B1}"/>
              </a:ext>
            </a:extLst>
          </p:cNvPr>
          <p:cNvSpPr>
            <a:spLocks noGrp="1"/>
          </p:cNvSpPr>
          <p:nvPr>
            <p:ph type="sldNum" sz="quarter" idx="12"/>
          </p:nvPr>
        </p:nvSpPr>
        <p:spPr/>
        <p:txBody>
          <a:bodyPr/>
          <a:lstStyle/>
          <a:p>
            <a:fld id="{01B5C898-0592-3242-8777-DDCECBCEF56A}" type="slidenum">
              <a:rPr lang="en-BE" smtClean="0"/>
              <a:t>‹#›</a:t>
            </a:fld>
            <a:endParaRPr lang="en-BE"/>
          </a:p>
        </p:txBody>
      </p:sp>
      <p:sp>
        <p:nvSpPr>
          <p:cNvPr id="8" name="Text Placeholder 10">
            <a:extLst>
              <a:ext uri="{FF2B5EF4-FFF2-40B4-BE49-F238E27FC236}">
                <a16:creationId xmlns:a16="http://schemas.microsoft.com/office/drawing/2014/main" id="{FF1E7A33-D06D-7E10-8BFD-CE3F8DED0A7C}"/>
              </a:ext>
            </a:extLst>
          </p:cNvPr>
          <p:cNvSpPr>
            <a:spLocks noGrp="1"/>
          </p:cNvSpPr>
          <p:nvPr>
            <p:ph type="body" sz="quarter" idx="13" hasCustomPrompt="1"/>
          </p:nvPr>
        </p:nvSpPr>
        <p:spPr>
          <a:xfrm>
            <a:off x="838752" y="934279"/>
            <a:ext cx="9537700" cy="417444"/>
          </a:xfrm>
        </p:spPr>
        <p:txBody>
          <a:bodyPr anchor="ctr"/>
          <a:lstStyle>
            <a:lvl1pPr marL="0" indent="0">
              <a:buFontTx/>
              <a:buNone/>
              <a:defRPr>
                <a:solidFill>
                  <a:schemeClr val="accent4"/>
                </a:solidFill>
              </a:defRPr>
            </a:lvl1pPr>
          </a:lstStyle>
          <a:p>
            <a:pPr lvl="0"/>
            <a:r>
              <a:rPr lang="en-GB"/>
              <a:t>Click to edit subtitle text</a:t>
            </a:r>
          </a:p>
        </p:txBody>
      </p:sp>
    </p:spTree>
    <p:extLst>
      <p:ext uri="{BB962C8B-B14F-4D97-AF65-F5344CB8AC3E}">
        <p14:creationId xmlns:p14="http://schemas.microsoft.com/office/powerpoint/2010/main" val="4906360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slideLayout" Target="../slideLayouts/slideLayout17.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5" Type="http://schemas.openxmlformats.org/officeDocument/2006/relationships/image" Target="../media/image20.png"/><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theme" Target="../theme/theme3.xml"/><Relationship Id="rId1" Type="http://schemas.openxmlformats.org/officeDocument/2006/relationships/slideLayout" Target="../slideLayouts/slideLayout18.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A blue and white background&#10;&#10;Description automatically generated">
            <a:extLst>
              <a:ext uri="{FF2B5EF4-FFF2-40B4-BE49-F238E27FC236}">
                <a16:creationId xmlns:a16="http://schemas.microsoft.com/office/drawing/2014/main" id="{5C8712F6-AC4F-D748-B5A0-3B3B3BF4F6C7}"/>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C8806401-BCC4-FF94-468E-C3CF2A3800E6}"/>
              </a:ext>
            </a:extLst>
          </p:cNvPr>
          <p:cNvSpPr>
            <a:spLocks noGrp="1"/>
          </p:cNvSpPr>
          <p:nvPr>
            <p:ph type="title"/>
          </p:nvPr>
        </p:nvSpPr>
        <p:spPr>
          <a:xfrm>
            <a:off x="838200" y="2907608"/>
            <a:ext cx="10515600" cy="936000"/>
          </a:xfrm>
          <a:prstGeom prst="rect">
            <a:avLst/>
          </a:prstGeom>
        </p:spPr>
        <p:txBody>
          <a:bodyPr vert="horz" lIns="91440" tIns="45720" rIns="91440" bIns="45720" rtlCol="0" anchor="ctr">
            <a:noAutofit/>
          </a:bodyPr>
          <a:lstStyle/>
          <a:p>
            <a:r>
              <a:rPr lang="en-GB"/>
              <a:t>Click to edit Master title style</a:t>
            </a:r>
            <a:endParaRPr lang="en-BE"/>
          </a:p>
        </p:txBody>
      </p:sp>
      <p:pic>
        <p:nvPicPr>
          <p:cNvPr id="8" name="Picture 7" descr="A blue and grey logo&#10;&#10;Description automatically generated">
            <a:extLst>
              <a:ext uri="{FF2B5EF4-FFF2-40B4-BE49-F238E27FC236}">
                <a16:creationId xmlns:a16="http://schemas.microsoft.com/office/drawing/2014/main" id="{4CF2C73D-C670-B164-92CE-64D7C3F36702}"/>
              </a:ext>
            </a:extLst>
          </p:cNvPr>
          <p:cNvPicPr>
            <a:picLocks noChangeAspect="1"/>
          </p:cNvPicPr>
          <p:nvPr userDrawn="1"/>
        </p:nvPicPr>
        <p:blipFill>
          <a:blip r:embed="rId7">
            <a:alphaModFix amt="35000"/>
            <a:extLst>
              <a:ext uri="{28A0092B-C50C-407E-A947-70E740481C1C}">
                <a14:useLocalDpi xmlns:a14="http://schemas.microsoft.com/office/drawing/2010/main" val="0"/>
              </a:ext>
            </a:extLst>
          </a:blip>
          <a:stretch>
            <a:fillRect/>
          </a:stretch>
        </p:blipFill>
        <p:spPr>
          <a:xfrm rot="20452584">
            <a:off x="6084425" y="2957496"/>
            <a:ext cx="6447098" cy="3926743"/>
          </a:xfrm>
          <a:prstGeom prst="rect">
            <a:avLst/>
          </a:prstGeom>
        </p:spPr>
      </p:pic>
      <p:pic>
        <p:nvPicPr>
          <p:cNvPr id="6" name="Picture 5">
            <a:extLst>
              <a:ext uri="{FF2B5EF4-FFF2-40B4-BE49-F238E27FC236}">
                <a16:creationId xmlns:a16="http://schemas.microsoft.com/office/drawing/2014/main" id="{2EE8085D-A5D7-7814-7AED-6D1B71FCF580}"/>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083362" y="-762099"/>
            <a:ext cx="5117173" cy="3616135"/>
          </a:xfrm>
          <a:prstGeom prst="rect">
            <a:avLst/>
          </a:prstGeom>
        </p:spPr>
      </p:pic>
    </p:spTree>
    <p:extLst>
      <p:ext uri="{BB962C8B-B14F-4D97-AF65-F5344CB8AC3E}">
        <p14:creationId xmlns:p14="http://schemas.microsoft.com/office/powerpoint/2010/main" val="2350483482"/>
      </p:ext>
    </p:extLst>
  </p:cSld>
  <p:clrMap bg1="lt1" tx1="dk1" bg2="lt2" tx2="dk2" accent1="accent1" accent2="accent2" accent3="accent3" accent4="accent4" accent5="accent5" accent6="accent6" hlink="hlink" folHlink="folHlink"/>
  <p:sldLayoutIdLst>
    <p:sldLayoutId id="2147483659" r:id="rId1"/>
    <p:sldLayoutId id="2147483669" r:id="rId2"/>
    <p:sldLayoutId id="2147483664" r:id="rId3"/>
    <p:sldLayoutId id="2147483665" r:id="rId4"/>
  </p:sldLayoutIdLst>
  <p:hf hdr="0" ftr="0"/>
  <p:txStyles>
    <p:titleStyle>
      <a:lvl1pPr algn="l" defTabSz="914400" rtl="0" eaLnBrk="1" latinLnBrk="0" hangingPunct="1">
        <a:lnSpc>
          <a:spcPct val="90000"/>
        </a:lnSpc>
        <a:spcBef>
          <a:spcPct val="0"/>
        </a:spcBef>
        <a:buNone/>
        <a:defRPr sz="4400" b="1" kern="1200">
          <a:solidFill>
            <a:schemeClr val="bg1"/>
          </a:solidFill>
          <a:latin typeface="+mn-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bg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358C10C-234E-7667-A07F-F7DB125459C4}"/>
              </a:ext>
            </a:extLst>
          </p:cNvPr>
          <p:cNvSpPr>
            <a:spLocks noGrp="1"/>
          </p:cNvSpPr>
          <p:nvPr>
            <p:ph type="title"/>
          </p:nvPr>
        </p:nvSpPr>
        <p:spPr>
          <a:xfrm>
            <a:off x="838200" y="365125"/>
            <a:ext cx="9538252" cy="569153"/>
          </a:xfrm>
          <a:prstGeom prst="rect">
            <a:avLst/>
          </a:prstGeom>
        </p:spPr>
        <p:txBody>
          <a:bodyPr vert="horz" lIns="91440" tIns="45720" rIns="91440" bIns="45720" rtlCol="0" anchor="ctr">
            <a:noAutofit/>
          </a:bodyPr>
          <a:lstStyle/>
          <a:p>
            <a:r>
              <a:rPr lang="en-GB"/>
              <a:t>Click to edit Master title style</a:t>
            </a:r>
            <a:endParaRPr lang="en-BE"/>
          </a:p>
        </p:txBody>
      </p:sp>
      <p:sp>
        <p:nvSpPr>
          <p:cNvPr id="3" name="Text Placeholder 2">
            <a:extLst>
              <a:ext uri="{FF2B5EF4-FFF2-40B4-BE49-F238E27FC236}">
                <a16:creationId xmlns:a16="http://schemas.microsoft.com/office/drawing/2014/main" id="{FF104E26-31A7-8127-D9B2-B24D7AA62924}"/>
              </a:ext>
            </a:extLst>
          </p:cNvPr>
          <p:cNvSpPr>
            <a:spLocks noGrp="1"/>
          </p:cNvSpPr>
          <p:nvPr>
            <p:ph type="body" idx="1"/>
          </p:nvPr>
        </p:nvSpPr>
        <p:spPr>
          <a:xfrm>
            <a:off x="838200" y="1441174"/>
            <a:ext cx="10515600" cy="4735789"/>
          </a:xfrm>
          <a:prstGeom prst="rect">
            <a:avLst/>
          </a:prstGeom>
        </p:spPr>
        <p:txBody>
          <a:bodyPr vert="horz" lIns="90000" tIns="45720" rIns="91440" bIns="4572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8" name="Rectangle 7">
            <a:extLst>
              <a:ext uri="{FF2B5EF4-FFF2-40B4-BE49-F238E27FC236}">
                <a16:creationId xmlns:a16="http://schemas.microsoft.com/office/drawing/2014/main" id="{CFDB3A6E-E0F0-6C92-51EA-AF2CF9FA5911}"/>
              </a:ext>
            </a:extLst>
          </p:cNvPr>
          <p:cNvSpPr/>
          <p:nvPr userDrawn="1"/>
        </p:nvSpPr>
        <p:spPr>
          <a:xfrm>
            <a:off x="10579100" y="0"/>
            <a:ext cx="1219200" cy="105587"/>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9" name="Rectangle 8">
            <a:extLst>
              <a:ext uri="{FF2B5EF4-FFF2-40B4-BE49-F238E27FC236}">
                <a16:creationId xmlns:a16="http://schemas.microsoft.com/office/drawing/2014/main" id="{5280EDF0-FEFC-F963-0310-53FCFF2B7526}"/>
              </a:ext>
            </a:extLst>
          </p:cNvPr>
          <p:cNvSpPr/>
          <p:nvPr userDrawn="1"/>
        </p:nvSpPr>
        <p:spPr>
          <a:xfrm>
            <a:off x="609600" y="-243"/>
            <a:ext cx="9969500" cy="10558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0" name="Rectangle 9">
            <a:extLst>
              <a:ext uri="{FF2B5EF4-FFF2-40B4-BE49-F238E27FC236}">
                <a16:creationId xmlns:a16="http://schemas.microsoft.com/office/drawing/2014/main" id="{E5B9C02A-2B31-BBAE-0CCD-33C162EE12B3}"/>
              </a:ext>
            </a:extLst>
          </p:cNvPr>
          <p:cNvSpPr/>
          <p:nvPr userDrawn="1"/>
        </p:nvSpPr>
        <p:spPr>
          <a:xfrm>
            <a:off x="11798300" y="0"/>
            <a:ext cx="393700" cy="105587"/>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1" name="Rectangle 10">
            <a:extLst>
              <a:ext uri="{FF2B5EF4-FFF2-40B4-BE49-F238E27FC236}">
                <a16:creationId xmlns:a16="http://schemas.microsoft.com/office/drawing/2014/main" id="{146E3FC0-3BB2-23B9-52E1-C4DAA1314157}"/>
              </a:ext>
            </a:extLst>
          </p:cNvPr>
          <p:cNvSpPr/>
          <p:nvPr userDrawn="1"/>
        </p:nvSpPr>
        <p:spPr>
          <a:xfrm>
            <a:off x="0" y="0"/>
            <a:ext cx="623392" cy="10558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2" name="Rectangle 11">
            <a:extLst>
              <a:ext uri="{FF2B5EF4-FFF2-40B4-BE49-F238E27FC236}">
                <a16:creationId xmlns:a16="http://schemas.microsoft.com/office/drawing/2014/main" id="{A6BF0BF3-E1C5-6EDC-2907-48A946E8FF13}"/>
              </a:ext>
            </a:extLst>
          </p:cNvPr>
          <p:cNvSpPr/>
          <p:nvPr userDrawn="1"/>
        </p:nvSpPr>
        <p:spPr>
          <a:xfrm>
            <a:off x="0" y="6480174"/>
            <a:ext cx="12192000" cy="377825"/>
          </a:xfrm>
          <a:prstGeom prst="rect">
            <a:avLst/>
          </a:prstGeom>
          <a:gradFill flip="none" rotWithShape="1">
            <a:gsLst>
              <a:gs pos="0">
                <a:schemeClr val="accent6">
                  <a:lumMod val="89000"/>
                </a:schemeClr>
              </a:gs>
              <a:gs pos="0">
                <a:srgbClr val="2871A0"/>
              </a:gs>
              <a:gs pos="100000">
                <a:schemeClr val="accent6">
                  <a:lumMod val="7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800">
              <a:solidFill>
                <a:prstClr val="white"/>
              </a:solidFill>
            </a:endParaRPr>
          </a:p>
        </p:txBody>
      </p:sp>
      <p:sp>
        <p:nvSpPr>
          <p:cNvPr id="13" name="TextBox 12">
            <a:extLst>
              <a:ext uri="{FF2B5EF4-FFF2-40B4-BE49-F238E27FC236}">
                <a16:creationId xmlns:a16="http://schemas.microsoft.com/office/drawing/2014/main" id="{A6327000-8B1D-2332-C291-8288AF802582}"/>
              </a:ext>
            </a:extLst>
          </p:cNvPr>
          <p:cNvSpPr txBox="1"/>
          <p:nvPr userDrawn="1"/>
        </p:nvSpPr>
        <p:spPr>
          <a:xfrm>
            <a:off x="623392" y="6526959"/>
            <a:ext cx="3829228" cy="261610"/>
          </a:xfrm>
          <a:prstGeom prst="rect">
            <a:avLst/>
          </a:prstGeom>
          <a:noFill/>
        </p:spPr>
        <p:txBody>
          <a:bodyPr wrap="square" rtlCol="0" anchor="ctr">
            <a:spAutoFit/>
          </a:bodyPr>
          <a:lstStyle/>
          <a:p>
            <a:pPr>
              <a:defRPr/>
            </a:pPr>
            <a:r>
              <a:rPr lang="nl-BE" sz="1100">
                <a:solidFill>
                  <a:prstClr val="white">
                    <a:alpha val="30000"/>
                  </a:prstClr>
                </a:solidFill>
                <a:latin typeface="+mn-lt"/>
                <a:cs typeface="Arial" panose="020B0604020202020204" pitchFamily="34" charset="0"/>
              </a:rPr>
              <a:t>Copyright © 2025 CLEPA. All rights reserved. </a:t>
            </a:r>
            <a:r>
              <a:rPr lang="nl-BE" sz="1100" b="1">
                <a:solidFill>
                  <a:prstClr val="white">
                    <a:alpha val="30000"/>
                  </a:prstClr>
                </a:solidFill>
                <a:latin typeface="+mn-lt"/>
                <a:cs typeface="Arial" panose="020B0604020202020204" pitchFamily="34" charset="0"/>
              </a:rPr>
              <a:t>www.clepa.eu</a:t>
            </a:r>
            <a:endParaRPr lang="nl-BE" sz="1100">
              <a:solidFill>
                <a:prstClr val="white">
                  <a:alpha val="30000"/>
                </a:prstClr>
              </a:solidFill>
              <a:latin typeface="+mn-lt"/>
              <a:cs typeface="Arial" panose="020B0604020202020204" pitchFamily="34" charset="0"/>
            </a:endParaRPr>
          </a:p>
        </p:txBody>
      </p:sp>
      <p:sp>
        <p:nvSpPr>
          <p:cNvPr id="4" name="Date Placeholder 3">
            <a:extLst>
              <a:ext uri="{FF2B5EF4-FFF2-40B4-BE49-F238E27FC236}">
                <a16:creationId xmlns:a16="http://schemas.microsoft.com/office/drawing/2014/main" id="{C4672DB9-ED64-E1DC-7885-F8CA09F8F288}"/>
              </a:ext>
            </a:extLst>
          </p:cNvPr>
          <p:cNvSpPr>
            <a:spLocks noGrp="1"/>
          </p:cNvSpPr>
          <p:nvPr>
            <p:ph type="dt" sz="half" idx="2"/>
          </p:nvPr>
        </p:nvSpPr>
        <p:spPr>
          <a:xfrm>
            <a:off x="9571382" y="6492875"/>
            <a:ext cx="1325217" cy="365125"/>
          </a:xfrm>
          <a:prstGeom prst="rect">
            <a:avLst/>
          </a:prstGeom>
        </p:spPr>
        <p:txBody>
          <a:bodyPr vert="horz" lIns="91440" tIns="45720" rIns="91440" bIns="45720" rtlCol="0" anchor="ctr"/>
          <a:lstStyle>
            <a:lvl1pPr algn="l">
              <a:defRPr sz="1200">
                <a:solidFill>
                  <a:schemeClr val="accent3"/>
                </a:solidFill>
              </a:defRPr>
            </a:lvl1pPr>
          </a:lstStyle>
          <a:p>
            <a:fld id="{4492BBFB-69FB-B94E-A3EA-0F8E228BBD62}" type="datetime3">
              <a:rPr lang="en-US" smtClean="0"/>
              <a:t>26 September 2025</a:t>
            </a:fld>
            <a:endParaRPr lang="en-BE"/>
          </a:p>
        </p:txBody>
      </p:sp>
      <p:sp>
        <p:nvSpPr>
          <p:cNvPr id="6" name="Slide Number Placeholder 5">
            <a:extLst>
              <a:ext uri="{FF2B5EF4-FFF2-40B4-BE49-F238E27FC236}">
                <a16:creationId xmlns:a16="http://schemas.microsoft.com/office/drawing/2014/main" id="{86D6CF75-6E2D-10AC-9555-5CF57C60841D}"/>
              </a:ext>
            </a:extLst>
          </p:cNvPr>
          <p:cNvSpPr>
            <a:spLocks noGrp="1"/>
          </p:cNvSpPr>
          <p:nvPr>
            <p:ph type="sldNum" sz="quarter" idx="4"/>
          </p:nvPr>
        </p:nvSpPr>
        <p:spPr>
          <a:xfrm>
            <a:off x="11138563" y="6485000"/>
            <a:ext cx="715617" cy="365125"/>
          </a:xfrm>
          <a:prstGeom prst="rect">
            <a:avLst/>
          </a:prstGeom>
        </p:spPr>
        <p:txBody>
          <a:bodyPr vert="horz" lIns="91440" tIns="45720" rIns="91440" bIns="45720" rtlCol="0" anchor="ctr"/>
          <a:lstStyle>
            <a:lvl1pPr algn="r">
              <a:defRPr sz="1800" b="1">
                <a:solidFill>
                  <a:schemeClr val="bg1"/>
                </a:solidFill>
              </a:defRPr>
            </a:lvl1pPr>
          </a:lstStyle>
          <a:p>
            <a:fld id="{01B5C898-0592-3242-8777-DDCECBCEF56A}" type="slidenum">
              <a:rPr lang="en-BE" smtClean="0"/>
              <a:pPr/>
              <a:t>‹#›</a:t>
            </a:fld>
            <a:endParaRPr lang="en-BE"/>
          </a:p>
        </p:txBody>
      </p:sp>
      <p:sp>
        <p:nvSpPr>
          <p:cNvPr id="5" name="Footer Placeholder 4">
            <a:extLst>
              <a:ext uri="{FF2B5EF4-FFF2-40B4-BE49-F238E27FC236}">
                <a16:creationId xmlns:a16="http://schemas.microsoft.com/office/drawing/2014/main" id="{A46E393A-0000-58ED-90E8-F04919169C08}"/>
              </a:ext>
            </a:extLst>
          </p:cNvPr>
          <p:cNvSpPr>
            <a:spLocks noGrp="1"/>
          </p:cNvSpPr>
          <p:nvPr>
            <p:ph type="ftr" sz="quarter" idx="3"/>
          </p:nvPr>
        </p:nvSpPr>
        <p:spPr>
          <a:xfrm>
            <a:off x="4245610" y="647520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BE"/>
          </a:p>
        </p:txBody>
      </p:sp>
      <p:pic>
        <p:nvPicPr>
          <p:cNvPr id="14" name="Picture 13">
            <a:extLst>
              <a:ext uri="{FF2B5EF4-FFF2-40B4-BE49-F238E27FC236}">
                <a16:creationId xmlns:a16="http://schemas.microsoft.com/office/drawing/2014/main" id="{F7EB4582-C985-71D9-0607-332FDB38A5AF}"/>
              </a:ext>
            </a:extLst>
          </p:cNvPr>
          <p:cNvPicPr>
            <a:picLocks noChangeAspect="1"/>
          </p:cNvPicPr>
          <p:nvPr userDrawn="1"/>
        </p:nvPicPr>
        <p:blipFill rotWithShape="1">
          <a:blip r:embed="rId15" cstate="print">
            <a:extLst>
              <a:ext uri="{28A0092B-C50C-407E-A947-70E740481C1C}">
                <a14:useLocalDpi xmlns:a14="http://schemas.microsoft.com/office/drawing/2010/main" val="0"/>
              </a:ext>
            </a:extLst>
          </a:blip>
          <a:srcRect t="38565" r="57543" b="27063"/>
          <a:stretch/>
        </p:blipFill>
        <p:spPr>
          <a:xfrm>
            <a:off x="10511161" y="188136"/>
            <a:ext cx="1416513" cy="843374"/>
          </a:xfrm>
          <a:prstGeom prst="rect">
            <a:avLst/>
          </a:prstGeom>
        </p:spPr>
      </p:pic>
    </p:spTree>
    <p:extLst>
      <p:ext uri="{BB962C8B-B14F-4D97-AF65-F5344CB8AC3E}">
        <p14:creationId xmlns:p14="http://schemas.microsoft.com/office/powerpoint/2010/main" val="12345682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51" r:id="rId4"/>
    <p:sldLayoutId id="2147483652" r:id="rId5"/>
    <p:sldLayoutId id="2147483653" r:id="rId6"/>
    <p:sldLayoutId id="2147483656" r:id="rId7"/>
    <p:sldLayoutId id="2147483657" r:id="rId8"/>
    <p:sldLayoutId id="2147483668" r:id="rId9"/>
    <p:sldLayoutId id="2147483654" r:id="rId10"/>
    <p:sldLayoutId id="2147483666" r:id="rId11"/>
    <p:sldLayoutId id="2147483667" r:id="rId12"/>
    <p:sldLayoutId id="2147483670" r:id="rId13"/>
  </p:sldLayoutIdLst>
  <p:hf hdr="0" ftr="0"/>
  <p:txStyles>
    <p:titleStyle>
      <a:lvl1pPr marL="0" algn="l" defTabSz="914400" rtl="0" eaLnBrk="1" latinLnBrk="0" hangingPunct="1">
        <a:lnSpc>
          <a:spcPct val="100000"/>
        </a:lnSpc>
        <a:spcBef>
          <a:spcPts val="0"/>
        </a:spcBef>
        <a:buNone/>
        <a:defRPr lang="en-BE" sz="3400" b="1" kern="1200" cap="all" baseline="0" dirty="0">
          <a:gradFill>
            <a:gsLst>
              <a:gs pos="0">
                <a:srgbClr val="011744"/>
              </a:gs>
              <a:gs pos="100000">
                <a:srgbClr val="276F9E"/>
              </a:gs>
            </a:gsLst>
            <a:lin ang="0" scaled="0"/>
          </a:gra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rgbClr val="0F1F6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0F1F60"/>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1800" kern="1200">
          <a:solidFill>
            <a:srgbClr val="0F1F6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0F1F6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0F1F6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F104E26-31A7-8127-D9B2-B24D7AA62924}"/>
              </a:ext>
            </a:extLst>
          </p:cNvPr>
          <p:cNvSpPr>
            <a:spLocks noGrp="1"/>
          </p:cNvSpPr>
          <p:nvPr>
            <p:ph type="body" idx="1"/>
          </p:nvPr>
        </p:nvSpPr>
        <p:spPr>
          <a:xfrm>
            <a:off x="2286000" y="1114059"/>
            <a:ext cx="9067800" cy="5062905"/>
          </a:xfrm>
          <a:prstGeom prst="rect">
            <a:avLst/>
          </a:prstGeom>
        </p:spPr>
        <p:txBody>
          <a:bodyPr vert="horz" lIns="91440" tIns="45720" rIns="91440" bIns="4572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8" name="Rectangle 7">
            <a:extLst>
              <a:ext uri="{FF2B5EF4-FFF2-40B4-BE49-F238E27FC236}">
                <a16:creationId xmlns:a16="http://schemas.microsoft.com/office/drawing/2014/main" id="{CFDB3A6E-E0F0-6C92-51EA-AF2CF9FA5911}"/>
              </a:ext>
            </a:extLst>
          </p:cNvPr>
          <p:cNvSpPr/>
          <p:nvPr userDrawn="1"/>
        </p:nvSpPr>
        <p:spPr>
          <a:xfrm>
            <a:off x="10579100" y="0"/>
            <a:ext cx="1219200" cy="105587"/>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9" name="Rectangle 8">
            <a:extLst>
              <a:ext uri="{FF2B5EF4-FFF2-40B4-BE49-F238E27FC236}">
                <a16:creationId xmlns:a16="http://schemas.microsoft.com/office/drawing/2014/main" id="{5280EDF0-FEFC-F963-0310-53FCFF2B7526}"/>
              </a:ext>
            </a:extLst>
          </p:cNvPr>
          <p:cNvSpPr/>
          <p:nvPr userDrawn="1"/>
        </p:nvSpPr>
        <p:spPr>
          <a:xfrm>
            <a:off x="609600" y="-243"/>
            <a:ext cx="9969500" cy="10558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0" name="Rectangle 9">
            <a:extLst>
              <a:ext uri="{FF2B5EF4-FFF2-40B4-BE49-F238E27FC236}">
                <a16:creationId xmlns:a16="http://schemas.microsoft.com/office/drawing/2014/main" id="{E5B9C02A-2B31-BBAE-0CCD-33C162EE12B3}"/>
              </a:ext>
            </a:extLst>
          </p:cNvPr>
          <p:cNvSpPr/>
          <p:nvPr userDrawn="1"/>
        </p:nvSpPr>
        <p:spPr>
          <a:xfrm>
            <a:off x="11798300" y="0"/>
            <a:ext cx="393700" cy="105587"/>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1" name="Rectangle 10">
            <a:extLst>
              <a:ext uri="{FF2B5EF4-FFF2-40B4-BE49-F238E27FC236}">
                <a16:creationId xmlns:a16="http://schemas.microsoft.com/office/drawing/2014/main" id="{146E3FC0-3BB2-23B9-52E1-C4DAA1314157}"/>
              </a:ext>
            </a:extLst>
          </p:cNvPr>
          <p:cNvSpPr/>
          <p:nvPr userDrawn="1"/>
        </p:nvSpPr>
        <p:spPr>
          <a:xfrm>
            <a:off x="0" y="0"/>
            <a:ext cx="623392" cy="10558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pic>
        <p:nvPicPr>
          <p:cNvPr id="14" name="Picture 13">
            <a:extLst>
              <a:ext uri="{FF2B5EF4-FFF2-40B4-BE49-F238E27FC236}">
                <a16:creationId xmlns:a16="http://schemas.microsoft.com/office/drawing/2014/main" id="{F7EB4582-C985-71D9-0607-332FDB38A5AF}"/>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38565" r="57543" b="27063"/>
          <a:stretch/>
        </p:blipFill>
        <p:spPr>
          <a:xfrm>
            <a:off x="10511161" y="188136"/>
            <a:ext cx="1416513" cy="843374"/>
          </a:xfrm>
          <a:prstGeom prst="rect">
            <a:avLst/>
          </a:prstGeom>
        </p:spPr>
      </p:pic>
      <p:pic>
        <p:nvPicPr>
          <p:cNvPr id="15" name="Content Placeholder 11" descr="A blue and white background&#10;&#10;Description automatically generated">
            <a:extLst>
              <a:ext uri="{FF2B5EF4-FFF2-40B4-BE49-F238E27FC236}">
                <a16:creationId xmlns:a16="http://schemas.microsoft.com/office/drawing/2014/main" id="{DBBA95B2-0FDB-4F79-D8CA-46EFEFB79176}"/>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r="76222"/>
          <a:stretch/>
        </p:blipFill>
        <p:spPr>
          <a:xfrm>
            <a:off x="0" y="0"/>
            <a:ext cx="2012516" cy="6858244"/>
          </a:xfrm>
          <a:prstGeom prst="rect">
            <a:avLst/>
          </a:prstGeom>
        </p:spPr>
      </p:pic>
      <p:sp>
        <p:nvSpPr>
          <p:cNvPr id="2" name="Title Placeholder 1">
            <a:extLst>
              <a:ext uri="{FF2B5EF4-FFF2-40B4-BE49-F238E27FC236}">
                <a16:creationId xmlns:a16="http://schemas.microsoft.com/office/drawing/2014/main" id="{3358C10C-234E-7667-A07F-F7DB125459C4}"/>
              </a:ext>
            </a:extLst>
          </p:cNvPr>
          <p:cNvSpPr>
            <a:spLocks noGrp="1"/>
          </p:cNvSpPr>
          <p:nvPr>
            <p:ph type="title"/>
          </p:nvPr>
        </p:nvSpPr>
        <p:spPr>
          <a:xfrm rot="16200000">
            <a:off x="-2208362" y="2671417"/>
            <a:ext cx="6177209" cy="1137093"/>
          </a:xfrm>
          <a:prstGeom prst="rect">
            <a:avLst/>
          </a:prstGeom>
        </p:spPr>
        <p:txBody>
          <a:bodyPr vert="horz" lIns="91440" tIns="45720" rIns="91440" bIns="45720" rtlCol="0" anchor="ctr">
            <a:noAutofit/>
          </a:bodyPr>
          <a:lstStyle/>
          <a:p>
            <a:r>
              <a:rPr lang="en-GB"/>
              <a:t>Click to write content or agenda</a:t>
            </a:r>
            <a:endParaRPr lang="en-BE"/>
          </a:p>
        </p:txBody>
      </p:sp>
      <p:sp>
        <p:nvSpPr>
          <p:cNvPr id="12" name="Rectangle 11">
            <a:extLst>
              <a:ext uri="{FF2B5EF4-FFF2-40B4-BE49-F238E27FC236}">
                <a16:creationId xmlns:a16="http://schemas.microsoft.com/office/drawing/2014/main" id="{A6BF0BF3-E1C5-6EDC-2907-48A946E8FF13}"/>
              </a:ext>
            </a:extLst>
          </p:cNvPr>
          <p:cNvSpPr/>
          <p:nvPr userDrawn="1"/>
        </p:nvSpPr>
        <p:spPr>
          <a:xfrm>
            <a:off x="0" y="6480174"/>
            <a:ext cx="12192000" cy="377825"/>
          </a:xfrm>
          <a:prstGeom prst="rect">
            <a:avLst/>
          </a:prstGeom>
          <a:gradFill flip="none" rotWithShape="1">
            <a:gsLst>
              <a:gs pos="0">
                <a:schemeClr val="accent6">
                  <a:lumMod val="89000"/>
                </a:schemeClr>
              </a:gs>
              <a:gs pos="0">
                <a:srgbClr val="2871A0"/>
              </a:gs>
              <a:gs pos="100000">
                <a:schemeClr val="accent6">
                  <a:lumMod val="7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800">
              <a:solidFill>
                <a:prstClr val="white"/>
              </a:solidFill>
            </a:endParaRPr>
          </a:p>
        </p:txBody>
      </p:sp>
      <p:sp>
        <p:nvSpPr>
          <p:cNvPr id="13" name="TextBox 12">
            <a:extLst>
              <a:ext uri="{FF2B5EF4-FFF2-40B4-BE49-F238E27FC236}">
                <a16:creationId xmlns:a16="http://schemas.microsoft.com/office/drawing/2014/main" id="{A6327000-8B1D-2332-C291-8288AF802582}"/>
              </a:ext>
            </a:extLst>
          </p:cNvPr>
          <p:cNvSpPr txBox="1"/>
          <p:nvPr userDrawn="1"/>
        </p:nvSpPr>
        <p:spPr>
          <a:xfrm>
            <a:off x="623392" y="6526959"/>
            <a:ext cx="3829228" cy="261610"/>
          </a:xfrm>
          <a:prstGeom prst="rect">
            <a:avLst/>
          </a:prstGeom>
          <a:noFill/>
        </p:spPr>
        <p:txBody>
          <a:bodyPr wrap="square" rtlCol="0" anchor="ctr">
            <a:spAutoFit/>
          </a:bodyPr>
          <a:lstStyle/>
          <a:p>
            <a:pPr>
              <a:defRPr/>
            </a:pPr>
            <a:r>
              <a:rPr lang="nl-BE" sz="1100">
                <a:solidFill>
                  <a:prstClr val="white">
                    <a:alpha val="30000"/>
                  </a:prstClr>
                </a:solidFill>
                <a:latin typeface="+mn-lt"/>
                <a:cs typeface="Arial" panose="020B0604020202020204" pitchFamily="34" charset="0"/>
              </a:rPr>
              <a:t>Copyright © 2025 CLEPA. All rights reserved. </a:t>
            </a:r>
            <a:r>
              <a:rPr lang="nl-BE" sz="1100" b="1">
                <a:solidFill>
                  <a:prstClr val="white">
                    <a:alpha val="30000"/>
                  </a:prstClr>
                </a:solidFill>
                <a:latin typeface="+mn-lt"/>
                <a:cs typeface="Arial" panose="020B0604020202020204" pitchFamily="34" charset="0"/>
              </a:rPr>
              <a:t>www.clepa.eu</a:t>
            </a:r>
            <a:endParaRPr lang="nl-BE" sz="1100">
              <a:solidFill>
                <a:prstClr val="white">
                  <a:alpha val="30000"/>
                </a:prstClr>
              </a:solidFill>
              <a:latin typeface="+mn-lt"/>
              <a:cs typeface="Arial" panose="020B0604020202020204" pitchFamily="34" charset="0"/>
            </a:endParaRPr>
          </a:p>
        </p:txBody>
      </p:sp>
      <p:sp>
        <p:nvSpPr>
          <p:cNvPr id="4" name="Date Placeholder 3">
            <a:extLst>
              <a:ext uri="{FF2B5EF4-FFF2-40B4-BE49-F238E27FC236}">
                <a16:creationId xmlns:a16="http://schemas.microsoft.com/office/drawing/2014/main" id="{C4672DB9-ED64-E1DC-7885-F8CA09F8F288}"/>
              </a:ext>
            </a:extLst>
          </p:cNvPr>
          <p:cNvSpPr>
            <a:spLocks noGrp="1"/>
          </p:cNvSpPr>
          <p:nvPr>
            <p:ph type="dt" sz="half" idx="2"/>
          </p:nvPr>
        </p:nvSpPr>
        <p:spPr>
          <a:xfrm>
            <a:off x="9571382" y="6492875"/>
            <a:ext cx="1325217" cy="365125"/>
          </a:xfrm>
          <a:prstGeom prst="rect">
            <a:avLst/>
          </a:prstGeom>
        </p:spPr>
        <p:txBody>
          <a:bodyPr vert="horz" lIns="91440" tIns="45720" rIns="91440" bIns="45720" rtlCol="0" anchor="ctr"/>
          <a:lstStyle>
            <a:lvl1pPr algn="l">
              <a:defRPr sz="1200">
                <a:solidFill>
                  <a:schemeClr val="accent3"/>
                </a:solidFill>
              </a:defRPr>
            </a:lvl1pPr>
          </a:lstStyle>
          <a:p>
            <a:fld id="{9A6F95B8-13FC-1048-BF67-196638C27789}" type="datetime3">
              <a:rPr lang="en-US" smtClean="0"/>
              <a:t>26 September 2025</a:t>
            </a:fld>
            <a:endParaRPr lang="en-BE"/>
          </a:p>
        </p:txBody>
      </p:sp>
      <p:sp>
        <p:nvSpPr>
          <p:cNvPr id="6" name="Slide Number Placeholder 5">
            <a:extLst>
              <a:ext uri="{FF2B5EF4-FFF2-40B4-BE49-F238E27FC236}">
                <a16:creationId xmlns:a16="http://schemas.microsoft.com/office/drawing/2014/main" id="{86D6CF75-6E2D-10AC-9555-5CF57C60841D}"/>
              </a:ext>
            </a:extLst>
          </p:cNvPr>
          <p:cNvSpPr>
            <a:spLocks noGrp="1"/>
          </p:cNvSpPr>
          <p:nvPr>
            <p:ph type="sldNum" sz="quarter" idx="4"/>
          </p:nvPr>
        </p:nvSpPr>
        <p:spPr>
          <a:xfrm>
            <a:off x="11138563" y="6485000"/>
            <a:ext cx="715617" cy="365125"/>
          </a:xfrm>
          <a:prstGeom prst="rect">
            <a:avLst/>
          </a:prstGeom>
        </p:spPr>
        <p:txBody>
          <a:bodyPr vert="horz" lIns="91440" tIns="45720" rIns="91440" bIns="45720" rtlCol="0" anchor="ctr"/>
          <a:lstStyle>
            <a:lvl1pPr algn="r">
              <a:defRPr sz="1800" b="1">
                <a:solidFill>
                  <a:schemeClr val="bg1"/>
                </a:solidFill>
              </a:defRPr>
            </a:lvl1pPr>
          </a:lstStyle>
          <a:p>
            <a:fld id="{01B5C898-0592-3242-8777-DDCECBCEF56A}" type="slidenum">
              <a:rPr lang="en-BE" smtClean="0"/>
              <a:pPr/>
              <a:t>‹#›</a:t>
            </a:fld>
            <a:endParaRPr lang="en-BE"/>
          </a:p>
        </p:txBody>
      </p:sp>
      <p:sp>
        <p:nvSpPr>
          <p:cNvPr id="5" name="Footer Placeholder 4">
            <a:extLst>
              <a:ext uri="{FF2B5EF4-FFF2-40B4-BE49-F238E27FC236}">
                <a16:creationId xmlns:a16="http://schemas.microsoft.com/office/drawing/2014/main" id="{A46E393A-0000-58ED-90E8-F04919169C08}"/>
              </a:ext>
            </a:extLst>
          </p:cNvPr>
          <p:cNvSpPr>
            <a:spLocks noGrp="1"/>
          </p:cNvSpPr>
          <p:nvPr>
            <p:ph type="ftr" sz="quarter" idx="3"/>
          </p:nvPr>
        </p:nvSpPr>
        <p:spPr>
          <a:xfrm>
            <a:off x="4245610" y="647520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BE"/>
          </a:p>
        </p:txBody>
      </p:sp>
    </p:spTree>
    <p:extLst>
      <p:ext uri="{BB962C8B-B14F-4D97-AF65-F5344CB8AC3E}">
        <p14:creationId xmlns:p14="http://schemas.microsoft.com/office/powerpoint/2010/main" val="1170155074"/>
      </p:ext>
    </p:extLst>
  </p:cSld>
  <p:clrMap bg1="lt1" tx1="dk1" bg2="lt2" tx2="dk2" accent1="accent1" accent2="accent2" accent3="accent3" accent4="accent4" accent5="accent5" accent6="accent6" hlink="hlink" folHlink="folHlink"/>
  <p:sldLayoutIdLst>
    <p:sldLayoutId id="2147483662" r:id="rId1"/>
  </p:sldLayoutIdLst>
  <p:hf hdr="0" ftr="0"/>
  <p:txStyles>
    <p:titleStyle>
      <a:lvl1pPr marL="0" algn="ctr" defTabSz="914400" rtl="0" eaLnBrk="1" latinLnBrk="0" hangingPunct="1">
        <a:lnSpc>
          <a:spcPct val="100000"/>
        </a:lnSpc>
        <a:spcBef>
          <a:spcPts val="0"/>
        </a:spcBef>
        <a:buNone/>
        <a:defRPr lang="en-BE" sz="3400" b="1" kern="1200" cap="all" baseline="0" dirty="0">
          <a:solidFill>
            <a:schemeClr val="bg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rgbClr val="0F1F6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0F1F60"/>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1800" kern="1200">
          <a:solidFill>
            <a:srgbClr val="0F1F6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0F1F6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0F1F6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5E2203F-1466-C077-A156-D173913A4233}"/>
              </a:ext>
            </a:extLst>
          </p:cNvPr>
          <p:cNvSpPr>
            <a:spLocks noGrp="1"/>
          </p:cNvSpPr>
          <p:nvPr>
            <p:ph type="title"/>
          </p:nvPr>
        </p:nvSpPr>
        <p:spPr/>
        <p:txBody>
          <a:bodyPr/>
          <a:lstStyle/>
          <a:p>
            <a:r>
              <a:rPr lang="de-DE" dirty="0"/>
              <a:t>Proposals for GTR-24</a:t>
            </a:r>
            <a:endParaRPr lang="en-BE" dirty="0"/>
          </a:p>
        </p:txBody>
      </p:sp>
      <p:sp>
        <p:nvSpPr>
          <p:cNvPr id="8" name="Text Placeholder 7">
            <a:extLst>
              <a:ext uri="{FF2B5EF4-FFF2-40B4-BE49-F238E27FC236}">
                <a16:creationId xmlns:a16="http://schemas.microsoft.com/office/drawing/2014/main" id="{1F6F7193-5ED2-3F60-7395-6CDF7FDB8336}"/>
              </a:ext>
            </a:extLst>
          </p:cNvPr>
          <p:cNvSpPr>
            <a:spLocks noGrp="1"/>
          </p:cNvSpPr>
          <p:nvPr>
            <p:ph type="body" sz="quarter" idx="10"/>
          </p:nvPr>
        </p:nvSpPr>
        <p:spPr/>
        <p:txBody>
          <a:bodyPr lIns="91440" tIns="45720" rIns="91440" bIns="45720" anchor="t"/>
          <a:lstStyle/>
          <a:p>
            <a:r>
              <a:rPr lang="en-GB" dirty="0">
                <a:cs typeface="Calibri Light"/>
              </a:rPr>
              <a:t>26</a:t>
            </a:r>
            <a:r>
              <a:rPr lang="en-GB" baseline="30000" dirty="0">
                <a:cs typeface="Calibri Light"/>
              </a:rPr>
              <a:t>th</a:t>
            </a:r>
            <a:r>
              <a:rPr lang="en-GB" dirty="0">
                <a:cs typeface="Calibri Light"/>
              </a:rPr>
              <a:t> September 2025</a:t>
            </a:r>
            <a:endParaRPr lang="en-US" dirty="0"/>
          </a:p>
        </p:txBody>
      </p:sp>
    </p:spTree>
    <p:extLst>
      <p:ext uri="{BB962C8B-B14F-4D97-AF65-F5344CB8AC3E}">
        <p14:creationId xmlns:p14="http://schemas.microsoft.com/office/powerpoint/2010/main" val="14683601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42820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44695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30702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13887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59F66D5-CB6D-3CA9-74C0-836464F89501}"/>
              </a:ext>
            </a:extLst>
          </p:cNvPr>
          <p:cNvSpPr>
            <a:spLocks noGrp="1"/>
          </p:cNvSpPr>
          <p:nvPr>
            <p:ph type="title"/>
          </p:nvPr>
        </p:nvSpPr>
        <p:spPr/>
        <p:txBody>
          <a:bodyPr/>
          <a:lstStyle/>
          <a:p>
            <a:r>
              <a:rPr lang="de-DE" dirty="0"/>
              <a:t>Proposals for GTR-24</a:t>
            </a:r>
            <a:endParaRPr lang="en-BE" dirty="0"/>
          </a:p>
        </p:txBody>
      </p:sp>
      <p:sp>
        <p:nvSpPr>
          <p:cNvPr id="5" name="Content Placeholder 4">
            <a:extLst>
              <a:ext uri="{FF2B5EF4-FFF2-40B4-BE49-F238E27FC236}">
                <a16:creationId xmlns:a16="http://schemas.microsoft.com/office/drawing/2014/main" id="{D854878A-0C34-80FD-757C-81BBB3FD8F55}"/>
              </a:ext>
            </a:extLst>
          </p:cNvPr>
          <p:cNvSpPr>
            <a:spLocks noGrp="1"/>
          </p:cNvSpPr>
          <p:nvPr>
            <p:ph idx="1"/>
          </p:nvPr>
        </p:nvSpPr>
        <p:spPr/>
        <p:txBody>
          <a:bodyPr/>
          <a:lstStyle/>
          <a:p>
            <a:r>
              <a:rPr lang="en-GB" dirty="0"/>
              <a:t>Brake Dust Filter – Active Version (evacuation by electric blower)</a:t>
            </a:r>
          </a:p>
          <a:p>
            <a:r>
              <a:rPr lang="en-GB" dirty="0"/>
              <a:t>Brake Dust Filter – Passive Version (filter close to the brake disc)</a:t>
            </a:r>
            <a:endParaRPr lang="en-BE" dirty="0"/>
          </a:p>
        </p:txBody>
      </p:sp>
      <p:sp>
        <p:nvSpPr>
          <p:cNvPr id="2" name="Date Placeholder 1">
            <a:extLst>
              <a:ext uri="{FF2B5EF4-FFF2-40B4-BE49-F238E27FC236}">
                <a16:creationId xmlns:a16="http://schemas.microsoft.com/office/drawing/2014/main" id="{A75B3438-DF5D-79FD-ED97-6CE8F6DFD5FC}"/>
              </a:ext>
            </a:extLst>
          </p:cNvPr>
          <p:cNvSpPr>
            <a:spLocks noGrp="1"/>
          </p:cNvSpPr>
          <p:nvPr>
            <p:ph type="dt" sz="half" idx="10"/>
          </p:nvPr>
        </p:nvSpPr>
        <p:spPr/>
        <p:txBody>
          <a:bodyPr/>
          <a:lstStyle/>
          <a:p>
            <a:fld id="{3FC548C6-4123-A646-92A2-CC00A3B1C7CD}" type="datetime3">
              <a:rPr lang="en-US" smtClean="0"/>
              <a:t>26 September 2025</a:t>
            </a:fld>
            <a:endParaRPr lang="en-BE"/>
          </a:p>
        </p:txBody>
      </p:sp>
      <p:sp>
        <p:nvSpPr>
          <p:cNvPr id="3" name="Slide Number Placeholder 2">
            <a:extLst>
              <a:ext uri="{FF2B5EF4-FFF2-40B4-BE49-F238E27FC236}">
                <a16:creationId xmlns:a16="http://schemas.microsoft.com/office/drawing/2014/main" id="{D94BA8C7-0BF4-2B83-22EC-1B4A14583B28}"/>
              </a:ext>
            </a:extLst>
          </p:cNvPr>
          <p:cNvSpPr>
            <a:spLocks noGrp="1"/>
          </p:cNvSpPr>
          <p:nvPr>
            <p:ph type="sldNum" sz="quarter" idx="12"/>
          </p:nvPr>
        </p:nvSpPr>
        <p:spPr/>
        <p:txBody>
          <a:bodyPr/>
          <a:lstStyle/>
          <a:p>
            <a:fld id="{01B5C898-0592-3242-8777-DDCECBCEF56A}" type="slidenum">
              <a:rPr lang="en-BE" smtClean="0"/>
              <a:t>2</a:t>
            </a:fld>
            <a:endParaRPr lang="en-BE"/>
          </a:p>
        </p:txBody>
      </p:sp>
    </p:spTree>
    <p:extLst>
      <p:ext uri="{BB962C8B-B14F-4D97-AF65-F5344CB8AC3E}">
        <p14:creationId xmlns:p14="http://schemas.microsoft.com/office/powerpoint/2010/main" val="23305904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C0A596-4802-CBB8-A185-46A781DFAF8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DD584D3-365E-26B2-F98E-562DEC1E360B}"/>
              </a:ext>
            </a:extLst>
          </p:cNvPr>
          <p:cNvSpPr>
            <a:spLocks noGrp="1"/>
          </p:cNvSpPr>
          <p:nvPr>
            <p:ph type="title"/>
          </p:nvPr>
        </p:nvSpPr>
        <p:spPr/>
        <p:txBody>
          <a:bodyPr>
            <a:normAutofit fontScale="90000"/>
          </a:bodyPr>
          <a:lstStyle/>
          <a:p>
            <a:r>
              <a:rPr lang="en-GB" dirty="0"/>
              <a:t>Brake Dust Filter</a:t>
            </a:r>
            <a:br>
              <a:rPr lang="en-GB" dirty="0"/>
            </a:br>
            <a:r>
              <a:rPr lang="en-GB" dirty="0"/>
              <a:t>Active Version (evacuation by electric blower)</a:t>
            </a:r>
            <a:endParaRPr lang="en-BE" dirty="0"/>
          </a:p>
        </p:txBody>
      </p:sp>
      <p:sp>
        <p:nvSpPr>
          <p:cNvPr id="4" name="Date Placeholder 3">
            <a:extLst>
              <a:ext uri="{FF2B5EF4-FFF2-40B4-BE49-F238E27FC236}">
                <a16:creationId xmlns:a16="http://schemas.microsoft.com/office/drawing/2014/main" id="{5A235A54-45DC-00EB-0E27-578D522132DC}"/>
              </a:ext>
            </a:extLst>
          </p:cNvPr>
          <p:cNvSpPr>
            <a:spLocks noGrp="1"/>
          </p:cNvSpPr>
          <p:nvPr>
            <p:ph type="dt" sz="half" idx="10"/>
          </p:nvPr>
        </p:nvSpPr>
        <p:spPr/>
        <p:txBody>
          <a:bodyPr/>
          <a:lstStyle/>
          <a:p>
            <a:fld id="{9E074C8F-7021-8F4C-B39B-4192FCFDC675}" type="datetime3">
              <a:rPr lang="en-US" smtClean="0"/>
              <a:t>26 September 2025</a:t>
            </a:fld>
            <a:endParaRPr lang="en-BE"/>
          </a:p>
        </p:txBody>
      </p:sp>
      <p:sp>
        <p:nvSpPr>
          <p:cNvPr id="5" name="Slide Number Placeholder 4">
            <a:extLst>
              <a:ext uri="{FF2B5EF4-FFF2-40B4-BE49-F238E27FC236}">
                <a16:creationId xmlns:a16="http://schemas.microsoft.com/office/drawing/2014/main" id="{06A4AD9B-BF92-9560-44F0-F4450A02C9C7}"/>
              </a:ext>
            </a:extLst>
          </p:cNvPr>
          <p:cNvSpPr>
            <a:spLocks noGrp="1"/>
          </p:cNvSpPr>
          <p:nvPr>
            <p:ph type="sldNum" sz="quarter" idx="12"/>
          </p:nvPr>
        </p:nvSpPr>
        <p:spPr/>
        <p:txBody>
          <a:bodyPr/>
          <a:lstStyle/>
          <a:p>
            <a:fld id="{01B5C898-0592-3242-8777-DDCECBCEF56A}" type="slidenum">
              <a:rPr lang="en-BE" smtClean="0"/>
              <a:t>3</a:t>
            </a:fld>
            <a:endParaRPr lang="en-BE"/>
          </a:p>
        </p:txBody>
      </p:sp>
      <p:pic>
        <p:nvPicPr>
          <p:cNvPr id="16" name="Picture 15" descr="A diagram of a machine&#10;&#10;Description automatically generated">
            <a:extLst>
              <a:ext uri="{FF2B5EF4-FFF2-40B4-BE49-F238E27FC236}">
                <a16:creationId xmlns:a16="http://schemas.microsoft.com/office/drawing/2014/main" id="{A48E3831-7AF3-03A6-56B2-B1D38F580D3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853" y="1469905"/>
            <a:ext cx="5918145" cy="3660360"/>
          </a:xfrm>
          <a:prstGeom prst="rect">
            <a:avLst/>
          </a:prstGeom>
          <a:noFill/>
          <a:ln>
            <a:noFill/>
          </a:ln>
        </p:spPr>
      </p:pic>
      <p:pic>
        <p:nvPicPr>
          <p:cNvPr id="26" name="Picture 25" descr="Diagram of a diagram of a machine&#10;&#10;Description automatically generated">
            <a:extLst>
              <a:ext uri="{FF2B5EF4-FFF2-40B4-BE49-F238E27FC236}">
                <a16:creationId xmlns:a16="http://schemas.microsoft.com/office/drawing/2014/main" id="{81C24600-3FF6-F9A4-63AB-8BDCA482CB60}"/>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721" y="1469905"/>
            <a:ext cx="5917424" cy="3660360"/>
          </a:xfrm>
          <a:prstGeom prst="rect">
            <a:avLst/>
          </a:prstGeom>
          <a:noFill/>
          <a:ln>
            <a:noFill/>
          </a:ln>
        </p:spPr>
      </p:pic>
      <p:sp>
        <p:nvSpPr>
          <p:cNvPr id="38" name="TextBox 37">
            <a:extLst>
              <a:ext uri="{FF2B5EF4-FFF2-40B4-BE49-F238E27FC236}">
                <a16:creationId xmlns:a16="http://schemas.microsoft.com/office/drawing/2014/main" id="{C4D06F42-A7DA-2B5D-71FA-A202507874D1}"/>
              </a:ext>
            </a:extLst>
          </p:cNvPr>
          <p:cNvSpPr txBox="1"/>
          <p:nvPr/>
        </p:nvSpPr>
        <p:spPr>
          <a:xfrm>
            <a:off x="163202" y="5084617"/>
            <a:ext cx="5793446" cy="1400383"/>
          </a:xfrm>
          <a:prstGeom prst="rect">
            <a:avLst/>
          </a:prstGeom>
          <a:noFill/>
        </p:spPr>
        <p:txBody>
          <a:bodyPr wrap="square">
            <a:spAutoFit/>
          </a:bodyPr>
          <a:lstStyle/>
          <a:p>
            <a:r>
              <a:rPr lang="en-IE" sz="1700" dirty="0">
                <a:solidFill>
                  <a:schemeClr val="accent4"/>
                </a:solidFill>
                <a:effectLst/>
                <a:latin typeface="Aptos" panose="020B0004020202020204" pitchFamily="34" charset="0"/>
                <a:ea typeface="Aptos" panose="020B0004020202020204" pitchFamily="34" charset="0"/>
                <a:cs typeface="Times New Roman" panose="02020603050405020304" pitchFamily="18" charset="0"/>
              </a:rPr>
              <a:t>Parts of the systems may be installed outside the enclosure as long as they do not impact the brake filter system particle collection efficiency. Any extracted flow from the enclosure shall be returned at the inlet of the tunnel, approximately in the </a:t>
            </a:r>
            <a:r>
              <a:rPr lang="en-IE" sz="1700" dirty="0" err="1">
                <a:solidFill>
                  <a:schemeClr val="accent4"/>
                </a:solidFill>
                <a:effectLst/>
                <a:latin typeface="Aptos" panose="020B0004020202020204" pitchFamily="34" charset="0"/>
                <a:ea typeface="Aptos" panose="020B0004020202020204" pitchFamily="34" charset="0"/>
                <a:cs typeface="Times New Roman" panose="02020603050405020304" pitchFamily="18" charset="0"/>
              </a:rPr>
              <a:t>center</a:t>
            </a:r>
            <a:r>
              <a:rPr lang="en-IE" sz="1700" dirty="0">
                <a:solidFill>
                  <a:schemeClr val="accent4"/>
                </a:solidFill>
                <a:effectLst/>
                <a:latin typeface="Aptos" panose="020B0004020202020204" pitchFamily="34" charset="0"/>
                <a:ea typeface="Aptos" panose="020B0004020202020204" pitchFamily="34" charset="0"/>
                <a:cs typeface="Times New Roman" panose="02020603050405020304" pitchFamily="18" charset="0"/>
              </a:rPr>
              <a:t> of the cross-section.</a:t>
            </a:r>
            <a:endParaRPr lang="fr-BE" sz="1700" dirty="0">
              <a:solidFill>
                <a:schemeClr val="accent4"/>
              </a:solidFill>
            </a:endParaRPr>
          </a:p>
        </p:txBody>
      </p:sp>
      <p:sp>
        <p:nvSpPr>
          <p:cNvPr id="39" name="TextBox 38">
            <a:extLst>
              <a:ext uri="{FF2B5EF4-FFF2-40B4-BE49-F238E27FC236}">
                <a16:creationId xmlns:a16="http://schemas.microsoft.com/office/drawing/2014/main" id="{B5F6D30C-860C-BCEE-1B2F-8E895189028C}"/>
              </a:ext>
            </a:extLst>
          </p:cNvPr>
          <p:cNvSpPr txBox="1"/>
          <p:nvPr/>
        </p:nvSpPr>
        <p:spPr>
          <a:xfrm>
            <a:off x="6060734" y="5084616"/>
            <a:ext cx="5793446" cy="1400383"/>
          </a:xfrm>
          <a:prstGeom prst="rect">
            <a:avLst/>
          </a:prstGeom>
          <a:noFill/>
        </p:spPr>
        <p:txBody>
          <a:bodyPr wrap="square">
            <a:spAutoFit/>
          </a:bodyPr>
          <a:lstStyle/>
          <a:p>
            <a:r>
              <a:rPr lang="en-IE" sz="1700" dirty="0">
                <a:solidFill>
                  <a:schemeClr val="accent4"/>
                </a:solidFill>
              </a:rPr>
              <a:t>If an active system is designed to use one or several filter(s) and one blower for more than one brake, the additional volume flow needed to compensate the volume flow of the other brake(s) shall be extracted by the tunnel upstream of the enclosure (and downstream of the volume flow measurement</a:t>
            </a:r>
            <a:endParaRPr lang="fr-BE" sz="1700" dirty="0">
              <a:solidFill>
                <a:schemeClr val="accent4"/>
              </a:solidFill>
            </a:endParaRPr>
          </a:p>
        </p:txBody>
      </p:sp>
    </p:spTree>
    <p:extLst>
      <p:ext uri="{BB962C8B-B14F-4D97-AF65-F5344CB8AC3E}">
        <p14:creationId xmlns:p14="http://schemas.microsoft.com/office/powerpoint/2010/main" val="26772938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F75B58-19B9-08DA-415F-BFB752A2A5B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73AA398-2A19-C6A4-5540-A83CDC26F860}"/>
              </a:ext>
            </a:extLst>
          </p:cNvPr>
          <p:cNvSpPr>
            <a:spLocks noGrp="1"/>
          </p:cNvSpPr>
          <p:nvPr>
            <p:ph type="title"/>
          </p:nvPr>
        </p:nvSpPr>
        <p:spPr/>
        <p:txBody>
          <a:bodyPr>
            <a:normAutofit fontScale="90000"/>
          </a:bodyPr>
          <a:lstStyle/>
          <a:p>
            <a:r>
              <a:rPr lang="en-GB" dirty="0"/>
              <a:t>Brake Dust Filter</a:t>
            </a:r>
            <a:br>
              <a:rPr lang="en-GB" dirty="0"/>
            </a:br>
            <a:r>
              <a:rPr lang="en-GB" dirty="0"/>
              <a:t>Active Version (evacuation by electric blower)</a:t>
            </a:r>
            <a:endParaRPr lang="en-BE" dirty="0"/>
          </a:p>
        </p:txBody>
      </p:sp>
      <p:sp>
        <p:nvSpPr>
          <p:cNvPr id="4" name="Date Placeholder 3">
            <a:extLst>
              <a:ext uri="{FF2B5EF4-FFF2-40B4-BE49-F238E27FC236}">
                <a16:creationId xmlns:a16="http://schemas.microsoft.com/office/drawing/2014/main" id="{8B5DE3F9-E73F-D1F6-4580-E45940E038A2}"/>
              </a:ext>
            </a:extLst>
          </p:cNvPr>
          <p:cNvSpPr>
            <a:spLocks noGrp="1"/>
          </p:cNvSpPr>
          <p:nvPr>
            <p:ph type="dt" sz="half" idx="10"/>
          </p:nvPr>
        </p:nvSpPr>
        <p:spPr/>
        <p:txBody>
          <a:bodyPr/>
          <a:lstStyle/>
          <a:p>
            <a:fld id="{9E074C8F-7021-8F4C-B39B-4192FCFDC675}" type="datetime3">
              <a:rPr lang="en-US" smtClean="0"/>
              <a:t>26 September 2025</a:t>
            </a:fld>
            <a:endParaRPr lang="en-BE"/>
          </a:p>
        </p:txBody>
      </p:sp>
      <p:sp>
        <p:nvSpPr>
          <p:cNvPr id="5" name="Slide Number Placeholder 4">
            <a:extLst>
              <a:ext uri="{FF2B5EF4-FFF2-40B4-BE49-F238E27FC236}">
                <a16:creationId xmlns:a16="http://schemas.microsoft.com/office/drawing/2014/main" id="{9BD5F006-65B5-B941-FC29-4608EB627351}"/>
              </a:ext>
            </a:extLst>
          </p:cNvPr>
          <p:cNvSpPr>
            <a:spLocks noGrp="1"/>
          </p:cNvSpPr>
          <p:nvPr>
            <p:ph type="sldNum" sz="quarter" idx="12"/>
          </p:nvPr>
        </p:nvSpPr>
        <p:spPr/>
        <p:txBody>
          <a:bodyPr/>
          <a:lstStyle/>
          <a:p>
            <a:fld id="{01B5C898-0592-3242-8777-DDCECBCEF56A}" type="slidenum">
              <a:rPr lang="en-BE" smtClean="0"/>
              <a:t>4</a:t>
            </a:fld>
            <a:endParaRPr lang="en-BE"/>
          </a:p>
        </p:txBody>
      </p:sp>
      <p:sp>
        <p:nvSpPr>
          <p:cNvPr id="6" name="Vertikaler Textplatzhalter 1">
            <a:extLst>
              <a:ext uri="{FF2B5EF4-FFF2-40B4-BE49-F238E27FC236}">
                <a16:creationId xmlns:a16="http://schemas.microsoft.com/office/drawing/2014/main" id="{7CE04C98-9283-6DAA-BCA4-BB995D141A75}"/>
              </a:ext>
            </a:extLst>
          </p:cNvPr>
          <p:cNvSpPr txBox="1">
            <a:spLocks/>
          </p:cNvSpPr>
          <p:nvPr/>
        </p:nvSpPr>
        <p:spPr>
          <a:xfrm>
            <a:off x="838200" y="1077690"/>
            <a:ext cx="10685009" cy="647123"/>
          </a:xfrm>
          <a:prstGeom prst="rect">
            <a:avLst/>
          </a:prstGeom>
        </p:spPr>
        <p:txBody>
          <a:bodyPr vert="horz" lIns="91440" tIns="45720" rIns="91440" bIns="45720" rtlCol="0" anchor="t"/>
          <a:lstStyle>
            <a:defPPr>
              <a:defRPr lang="en-BE"/>
            </a:defPPr>
            <a:lvl1pPr marL="0" algn="l" defTabSz="914400" rtl="0" eaLnBrk="1" latinLnBrk="0" hangingPunct="1">
              <a:defRPr sz="1200" kern="1200">
                <a:solidFill>
                  <a:schemeClr val="accent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800" b="1" dirty="0">
                <a:solidFill>
                  <a:schemeClr val="accent4"/>
                </a:solidFill>
              </a:rPr>
              <a:t>Proposal for GTR-24: </a:t>
            </a:r>
            <a:r>
              <a:rPr lang="en-GB" sz="1800" dirty="0">
                <a:solidFill>
                  <a:schemeClr val="accent4"/>
                </a:solidFill>
              </a:rPr>
              <a:t>M</a:t>
            </a:r>
            <a:r>
              <a:rPr lang="en-US" sz="1800" dirty="0" err="1">
                <a:solidFill>
                  <a:schemeClr val="accent4"/>
                </a:solidFill>
              </a:rPr>
              <a:t>odulation</a:t>
            </a:r>
            <a:r>
              <a:rPr lang="en-US" sz="1800" dirty="0">
                <a:solidFill>
                  <a:schemeClr val="accent4"/>
                </a:solidFill>
              </a:rPr>
              <a:t> of the active filtering function shall reflect the same conditions that activate and modulate the blower under real vehicle operating conditions.</a:t>
            </a:r>
            <a:r>
              <a:rPr lang="en-GB" sz="1800" dirty="0">
                <a:solidFill>
                  <a:schemeClr val="accent4"/>
                </a:solidFill>
              </a:rPr>
              <a:t> 	</a:t>
            </a:r>
          </a:p>
          <a:p>
            <a:r>
              <a:rPr lang="en-GB" sz="1800" dirty="0">
                <a:solidFill>
                  <a:schemeClr val="accent4"/>
                </a:solidFill>
              </a:rPr>
              <a:t>					</a:t>
            </a:r>
          </a:p>
          <a:p>
            <a:r>
              <a:rPr lang="en-GB" sz="1800" dirty="0">
                <a:solidFill>
                  <a:schemeClr val="accent4"/>
                </a:solidFill>
              </a:rPr>
              <a:t>												</a:t>
            </a:r>
          </a:p>
          <a:p>
            <a:endParaRPr lang="en-GB" sz="1800" dirty="0">
              <a:solidFill>
                <a:schemeClr val="accent4"/>
              </a:solidFill>
            </a:endParaRPr>
          </a:p>
          <a:p>
            <a:r>
              <a:rPr lang="en-GB" sz="1800" dirty="0">
                <a:solidFill>
                  <a:schemeClr val="accent4"/>
                </a:solidFill>
              </a:rPr>
              <a:t>												</a:t>
            </a:r>
          </a:p>
        </p:txBody>
      </p:sp>
      <p:sp>
        <p:nvSpPr>
          <p:cNvPr id="15" name="TextBox 14">
            <a:extLst>
              <a:ext uri="{FF2B5EF4-FFF2-40B4-BE49-F238E27FC236}">
                <a16:creationId xmlns:a16="http://schemas.microsoft.com/office/drawing/2014/main" id="{D4DD9E60-AC0A-93D4-0AB3-C22AF5503D42}"/>
              </a:ext>
            </a:extLst>
          </p:cNvPr>
          <p:cNvSpPr txBox="1"/>
          <p:nvPr/>
        </p:nvSpPr>
        <p:spPr>
          <a:xfrm>
            <a:off x="774192" y="1724813"/>
            <a:ext cx="11015980" cy="4031873"/>
          </a:xfrm>
          <a:prstGeom prst="rect">
            <a:avLst/>
          </a:prstGeom>
          <a:noFill/>
        </p:spPr>
        <p:txBody>
          <a:bodyPr wrap="square" rtlCol="0">
            <a:spAutoFit/>
          </a:bodyPr>
          <a:lstStyle/>
          <a:p>
            <a:r>
              <a:rPr lang="en-IE" sz="1600" dirty="0">
                <a:solidFill>
                  <a:schemeClr val="accent4"/>
                </a:solidFill>
              </a:rPr>
              <a:t>Current Wording:</a:t>
            </a:r>
          </a:p>
          <a:p>
            <a:endParaRPr lang="en-IE" sz="1600" dirty="0">
              <a:solidFill>
                <a:schemeClr val="accent4"/>
              </a:solidFill>
            </a:endParaRPr>
          </a:p>
          <a:p>
            <a:r>
              <a:rPr lang="en-IE" sz="1600" i="1" dirty="0">
                <a:solidFill>
                  <a:schemeClr val="accent4"/>
                </a:solidFill>
              </a:rPr>
              <a:t>9.2.3 - In case of active brake filtering devices, the testing facility shall use the “Brake Pressure” and “Linear Speed” signals to activate the filtering function at the brake event start time as defined in paragraph 13.1. In such a case, the active filtering function may be deactivated up to maximum 5 seconds after the brake event end time as defined in paragraph 13.1. </a:t>
            </a:r>
          </a:p>
          <a:p>
            <a:endParaRPr lang="en-IE" sz="1600" i="1" dirty="0">
              <a:solidFill>
                <a:schemeClr val="accent4"/>
              </a:solidFill>
            </a:endParaRPr>
          </a:p>
          <a:p>
            <a:r>
              <a:rPr lang="en-IE" sz="1600" b="1" dirty="0">
                <a:solidFill>
                  <a:srgbClr val="FF0000"/>
                </a:solidFill>
              </a:rPr>
              <a:t>The possibility to modulate the blower is not explicitly mentioned</a:t>
            </a:r>
          </a:p>
          <a:p>
            <a:endParaRPr lang="en-IE" sz="1600" b="1" dirty="0">
              <a:solidFill>
                <a:schemeClr val="accent4"/>
              </a:solidFill>
            </a:endParaRPr>
          </a:p>
          <a:p>
            <a:r>
              <a:rPr lang="en-IE" sz="1600" dirty="0">
                <a:solidFill>
                  <a:schemeClr val="accent4"/>
                </a:solidFill>
              </a:rPr>
              <a:t>Amendment proposal:</a:t>
            </a:r>
          </a:p>
          <a:p>
            <a:endParaRPr lang="fr-BE" sz="1600" b="1" dirty="0">
              <a:solidFill>
                <a:schemeClr val="accent4"/>
              </a:solidFill>
            </a:endParaRPr>
          </a:p>
          <a:p>
            <a:r>
              <a:rPr lang="en-IE" sz="1600" dirty="0">
                <a:solidFill>
                  <a:schemeClr val="accent4"/>
                </a:solidFill>
              </a:rPr>
              <a:t>9.2.3 - In case of active brake filtering devices, the testing facility shall use the “Brake Pressure” and “Linear Speed” signals to activate the filtering </a:t>
            </a:r>
            <a:r>
              <a:rPr lang="en-IE" sz="1600" strike="sngStrike" dirty="0">
                <a:solidFill>
                  <a:schemeClr val="accent4"/>
                </a:solidFill>
              </a:rPr>
              <a:t>function at the brake event start time as defined in paragraph 13.1. In such a case, the active filtering function may be deactivated up to maximum 5 seconds after the brake event end time as defined in paragraph 13.1. </a:t>
            </a:r>
            <a:r>
              <a:rPr lang="en-US" sz="1600" b="1" dirty="0">
                <a:solidFill>
                  <a:schemeClr val="accent4"/>
                </a:solidFill>
              </a:rPr>
              <a:t>The modulation of the active filtering function, including blower operation, shall reflect the logic of the vehicle and be triggered by the same conditions that activate and modulate the blower under real vehicle operating conditions. A brake signal (digital or analog e.g. 0-5V) and a speed signal (digital or analog e.g. 0-5V) have to be made available by the testing facility in order to activate the filtering system</a:t>
            </a:r>
            <a:r>
              <a:rPr lang="it-IT" sz="1600" b="1" dirty="0">
                <a:solidFill>
                  <a:schemeClr val="accent4"/>
                </a:solidFill>
              </a:rPr>
              <a:t> </a:t>
            </a:r>
            <a:r>
              <a:rPr lang="en-US" sz="1600" b="1">
                <a:solidFill>
                  <a:schemeClr val="accent4"/>
                </a:solidFill>
              </a:rPr>
              <a:t>.</a:t>
            </a:r>
            <a:endParaRPr lang="fr-BE" sz="1600" b="1" dirty="0">
              <a:solidFill>
                <a:schemeClr val="accent4"/>
              </a:solidFill>
            </a:endParaRPr>
          </a:p>
        </p:txBody>
      </p:sp>
    </p:spTree>
    <p:extLst>
      <p:ext uri="{BB962C8B-B14F-4D97-AF65-F5344CB8AC3E}">
        <p14:creationId xmlns:p14="http://schemas.microsoft.com/office/powerpoint/2010/main" val="3552567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39D368-985B-5AF7-95C8-4C3AB707A99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5AA37EE-8836-D424-A366-B9BB45E5FBE5}"/>
              </a:ext>
            </a:extLst>
          </p:cNvPr>
          <p:cNvSpPr>
            <a:spLocks noGrp="1"/>
          </p:cNvSpPr>
          <p:nvPr>
            <p:ph type="title"/>
          </p:nvPr>
        </p:nvSpPr>
        <p:spPr/>
        <p:txBody>
          <a:bodyPr>
            <a:normAutofit fontScale="90000"/>
          </a:bodyPr>
          <a:lstStyle/>
          <a:p>
            <a:r>
              <a:rPr lang="en-GB" dirty="0"/>
              <a:t>Brake Dust Filter</a:t>
            </a:r>
            <a:br>
              <a:rPr lang="en-GB" dirty="0"/>
            </a:br>
            <a:r>
              <a:rPr lang="en-GB" dirty="0"/>
              <a:t>Active Version (evacuation by electric blower)</a:t>
            </a:r>
            <a:endParaRPr lang="en-BE" dirty="0"/>
          </a:p>
        </p:txBody>
      </p:sp>
      <p:sp>
        <p:nvSpPr>
          <p:cNvPr id="4" name="Date Placeholder 3">
            <a:extLst>
              <a:ext uri="{FF2B5EF4-FFF2-40B4-BE49-F238E27FC236}">
                <a16:creationId xmlns:a16="http://schemas.microsoft.com/office/drawing/2014/main" id="{7D431ADE-7AF9-8048-9A77-A66986E8EF4E}"/>
              </a:ext>
            </a:extLst>
          </p:cNvPr>
          <p:cNvSpPr>
            <a:spLocks noGrp="1"/>
          </p:cNvSpPr>
          <p:nvPr>
            <p:ph type="dt" sz="half" idx="10"/>
          </p:nvPr>
        </p:nvSpPr>
        <p:spPr/>
        <p:txBody>
          <a:bodyPr/>
          <a:lstStyle/>
          <a:p>
            <a:fld id="{9E074C8F-7021-8F4C-B39B-4192FCFDC675}" type="datetime3">
              <a:rPr lang="en-US" smtClean="0"/>
              <a:t>26 September 2025</a:t>
            </a:fld>
            <a:endParaRPr lang="en-BE"/>
          </a:p>
        </p:txBody>
      </p:sp>
      <p:sp>
        <p:nvSpPr>
          <p:cNvPr id="5" name="Slide Number Placeholder 4">
            <a:extLst>
              <a:ext uri="{FF2B5EF4-FFF2-40B4-BE49-F238E27FC236}">
                <a16:creationId xmlns:a16="http://schemas.microsoft.com/office/drawing/2014/main" id="{6B3F8578-4721-0549-4914-C3DA771D69E2}"/>
              </a:ext>
            </a:extLst>
          </p:cNvPr>
          <p:cNvSpPr>
            <a:spLocks noGrp="1"/>
          </p:cNvSpPr>
          <p:nvPr>
            <p:ph type="sldNum" sz="quarter" idx="12"/>
          </p:nvPr>
        </p:nvSpPr>
        <p:spPr/>
        <p:txBody>
          <a:bodyPr/>
          <a:lstStyle/>
          <a:p>
            <a:fld id="{01B5C898-0592-3242-8777-DDCECBCEF56A}" type="slidenum">
              <a:rPr lang="en-BE" smtClean="0"/>
              <a:t>5</a:t>
            </a:fld>
            <a:endParaRPr lang="en-BE"/>
          </a:p>
        </p:txBody>
      </p:sp>
      <p:sp>
        <p:nvSpPr>
          <p:cNvPr id="6" name="Vertikaler Textplatzhalter 1">
            <a:extLst>
              <a:ext uri="{FF2B5EF4-FFF2-40B4-BE49-F238E27FC236}">
                <a16:creationId xmlns:a16="http://schemas.microsoft.com/office/drawing/2014/main" id="{498A4DDC-A4C3-D0D7-39E3-EBD712052A3F}"/>
              </a:ext>
            </a:extLst>
          </p:cNvPr>
          <p:cNvSpPr txBox="1">
            <a:spLocks/>
          </p:cNvSpPr>
          <p:nvPr/>
        </p:nvSpPr>
        <p:spPr>
          <a:xfrm>
            <a:off x="838200" y="1077690"/>
            <a:ext cx="10685009" cy="647123"/>
          </a:xfrm>
          <a:prstGeom prst="rect">
            <a:avLst/>
          </a:prstGeom>
        </p:spPr>
        <p:txBody>
          <a:bodyPr vert="horz" lIns="91440" tIns="45720" rIns="91440" bIns="45720" rtlCol="0" anchor="t"/>
          <a:lstStyle>
            <a:defPPr>
              <a:defRPr lang="en-BE"/>
            </a:defPPr>
            <a:lvl1pPr marL="0" algn="l" defTabSz="914400" rtl="0" eaLnBrk="1" latinLnBrk="0" hangingPunct="1">
              <a:defRPr sz="1200" kern="1200">
                <a:solidFill>
                  <a:schemeClr val="accent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800" b="1" dirty="0">
                <a:solidFill>
                  <a:schemeClr val="accent4"/>
                </a:solidFill>
              </a:rPr>
              <a:t>Proposal for GTR-24: </a:t>
            </a:r>
            <a:r>
              <a:rPr lang="en-GB" sz="1800" dirty="0">
                <a:solidFill>
                  <a:schemeClr val="accent4"/>
                </a:solidFill>
              </a:rPr>
              <a:t>M</a:t>
            </a:r>
            <a:r>
              <a:rPr lang="en-US" sz="1800" dirty="0" err="1">
                <a:solidFill>
                  <a:schemeClr val="accent4"/>
                </a:solidFill>
              </a:rPr>
              <a:t>odulation</a:t>
            </a:r>
            <a:r>
              <a:rPr lang="en-US" sz="1800" dirty="0">
                <a:solidFill>
                  <a:schemeClr val="accent4"/>
                </a:solidFill>
              </a:rPr>
              <a:t> of the active filtering function shall reflect the same conditions that activate and modulate the blower under real vehicle operating conditions.</a:t>
            </a:r>
            <a:r>
              <a:rPr lang="en-GB" sz="1800" dirty="0">
                <a:solidFill>
                  <a:schemeClr val="accent4"/>
                </a:solidFill>
              </a:rPr>
              <a:t> 	</a:t>
            </a:r>
          </a:p>
          <a:p>
            <a:r>
              <a:rPr lang="en-GB" sz="1800" dirty="0">
                <a:solidFill>
                  <a:schemeClr val="accent4"/>
                </a:solidFill>
              </a:rPr>
              <a:t>					</a:t>
            </a:r>
          </a:p>
          <a:p>
            <a:r>
              <a:rPr lang="en-GB" sz="1800" dirty="0">
                <a:solidFill>
                  <a:schemeClr val="accent4"/>
                </a:solidFill>
              </a:rPr>
              <a:t>												</a:t>
            </a:r>
          </a:p>
          <a:p>
            <a:endParaRPr lang="en-GB" sz="1800" dirty="0">
              <a:solidFill>
                <a:schemeClr val="accent4"/>
              </a:solidFill>
            </a:endParaRPr>
          </a:p>
          <a:p>
            <a:r>
              <a:rPr lang="en-GB" sz="1800" dirty="0">
                <a:solidFill>
                  <a:schemeClr val="accent4"/>
                </a:solidFill>
              </a:rPr>
              <a:t>												</a:t>
            </a:r>
            <a:endParaRPr lang="fr-BE" sz="1800" b="1" dirty="0">
              <a:solidFill>
                <a:schemeClr val="accent4"/>
              </a:solidFill>
            </a:endParaRPr>
          </a:p>
          <a:p>
            <a:endParaRPr lang="en-GB" sz="1800" dirty="0">
              <a:solidFill>
                <a:schemeClr val="accent4"/>
              </a:solidFill>
            </a:endParaRPr>
          </a:p>
        </p:txBody>
      </p:sp>
      <p:cxnSp>
        <p:nvCxnSpPr>
          <p:cNvPr id="7" name="Gerade Verbindung mit Pfeil 6">
            <a:extLst>
              <a:ext uri="{FF2B5EF4-FFF2-40B4-BE49-F238E27FC236}">
                <a16:creationId xmlns:a16="http://schemas.microsoft.com/office/drawing/2014/main" id="{855B811C-5D20-F839-82FE-9DEAC88735E5}"/>
              </a:ext>
            </a:extLst>
          </p:cNvPr>
          <p:cNvCxnSpPr>
            <a:cxnSpLocks/>
          </p:cNvCxnSpPr>
          <p:nvPr/>
        </p:nvCxnSpPr>
        <p:spPr>
          <a:xfrm flipV="1">
            <a:off x="4086011" y="1983139"/>
            <a:ext cx="0" cy="4049366"/>
          </a:xfrm>
          <a:prstGeom prst="straightConnector1">
            <a:avLst/>
          </a:prstGeom>
          <a:ln w="19050">
            <a:solidFill>
              <a:srgbClr val="212121"/>
            </a:solidFill>
            <a:tailEnd type="triangle"/>
          </a:ln>
        </p:spPr>
        <p:style>
          <a:lnRef idx="1">
            <a:schemeClr val="accent1"/>
          </a:lnRef>
          <a:fillRef idx="0">
            <a:schemeClr val="accent1"/>
          </a:fillRef>
          <a:effectRef idx="0">
            <a:schemeClr val="accent1"/>
          </a:effectRef>
          <a:fontRef idx="minor">
            <a:schemeClr val="tx1"/>
          </a:fontRef>
        </p:style>
      </p:cxnSp>
      <p:cxnSp>
        <p:nvCxnSpPr>
          <p:cNvPr id="8" name="Gerade Verbindung mit Pfeil 7">
            <a:extLst>
              <a:ext uri="{FF2B5EF4-FFF2-40B4-BE49-F238E27FC236}">
                <a16:creationId xmlns:a16="http://schemas.microsoft.com/office/drawing/2014/main" id="{F75D1380-5A42-60A4-C069-AD79826B6933}"/>
              </a:ext>
            </a:extLst>
          </p:cNvPr>
          <p:cNvCxnSpPr>
            <a:cxnSpLocks/>
          </p:cNvCxnSpPr>
          <p:nvPr/>
        </p:nvCxnSpPr>
        <p:spPr>
          <a:xfrm>
            <a:off x="3924170" y="5956077"/>
            <a:ext cx="4758785" cy="0"/>
          </a:xfrm>
          <a:prstGeom prst="straightConnector1">
            <a:avLst/>
          </a:prstGeom>
          <a:ln w="19050">
            <a:solidFill>
              <a:srgbClr val="212121"/>
            </a:solidFill>
            <a:tailEnd type="triangle"/>
          </a:ln>
        </p:spPr>
        <p:style>
          <a:lnRef idx="1">
            <a:schemeClr val="accent1"/>
          </a:lnRef>
          <a:fillRef idx="0">
            <a:schemeClr val="accent1"/>
          </a:fillRef>
          <a:effectRef idx="0">
            <a:schemeClr val="accent1"/>
          </a:effectRef>
          <a:fontRef idx="minor">
            <a:schemeClr val="tx1"/>
          </a:fontRef>
        </p:style>
      </p:cxnSp>
      <p:sp>
        <p:nvSpPr>
          <p:cNvPr id="9" name="Textfeld 8">
            <a:extLst>
              <a:ext uri="{FF2B5EF4-FFF2-40B4-BE49-F238E27FC236}">
                <a16:creationId xmlns:a16="http://schemas.microsoft.com/office/drawing/2014/main" id="{7D5FF1E4-979E-981B-EEA2-DCC52BA27AA5}"/>
              </a:ext>
            </a:extLst>
          </p:cNvPr>
          <p:cNvSpPr txBox="1"/>
          <p:nvPr/>
        </p:nvSpPr>
        <p:spPr>
          <a:xfrm>
            <a:off x="8560134" y="4780746"/>
            <a:ext cx="1033296" cy="307777"/>
          </a:xfrm>
          <a:prstGeom prst="rect">
            <a:avLst/>
          </a:prstGeom>
          <a:noFill/>
        </p:spPr>
        <p:txBody>
          <a:bodyPr wrap="none" rtlCol="0">
            <a:spAutoFit/>
          </a:bodyPr>
          <a:lstStyle/>
          <a:p>
            <a:r>
              <a:rPr lang="en-GB" sz="1400" dirty="0" err="1">
                <a:solidFill>
                  <a:schemeClr val="bg1">
                    <a:lumMod val="65000"/>
                  </a:schemeClr>
                </a:solidFill>
              </a:rPr>
              <a:t>Velocity</a:t>
            </a:r>
            <a:r>
              <a:rPr lang="en-GB" sz="1400" baseline="-25000" dirty="0" err="1">
                <a:solidFill>
                  <a:schemeClr val="bg1">
                    <a:lumMod val="65000"/>
                  </a:schemeClr>
                </a:solidFill>
              </a:rPr>
              <a:t>car</a:t>
            </a:r>
            <a:r>
              <a:rPr lang="en-GB" sz="1400" dirty="0">
                <a:solidFill>
                  <a:schemeClr val="bg1">
                    <a:lumMod val="65000"/>
                  </a:schemeClr>
                </a:solidFill>
              </a:rPr>
              <a:t> v</a:t>
            </a:r>
          </a:p>
        </p:txBody>
      </p:sp>
      <p:cxnSp>
        <p:nvCxnSpPr>
          <p:cNvPr id="10" name="Gerader Verbinder 9">
            <a:extLst>
              <a:ext uri="{FF2B5EF4-FFF2-40B4-BE49-F238E27FC236}">
                <a16:creationId xmlns:a16="http://schemas.microsoft.com/office/drawing/2014/main" id="{1398AFBC-E41C-80D4-6870-361AAF6A59ED}"/>
              </a:ext>
            </a:extLst>
          </p:cNvPr>
          <p:cNvCxnSpPr/>
          <p:nvPr/>
        </p:nvCxnSpPr>
        <p:spPr>
          <a:xfrm>
            <a:off x="4223576" y="5577238"/>
            <a:ext cx="89821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 name="Gerader Verbinder 10">
            <a:extLst>
              <a:ext uri="{FF2B5EF4-FFF2-40B4-BE49-F238E27FC236}">
                <a16:creationId xmlns:a16="http://schemas.microsoft.com/office/drawing/2014/main" id="{C281FCF1-1CD1-EB72-3766-0E56BC6136DD}"/>
              </a:ext>
            </a:extLst>
          </p:cNvPr>
          <p:cNvCxnSpPr>
            <a:cxnSpLocks/>
          </p:cNvCxnSpPr>
          <p:nvPr/>
        </p:nvCxnSpPr>
        <p:spPr>
          <a:xfrm flipV="1">
            <a:off x="5121791" y="4030424"/>
            <a:ext cx="614995" cy="1546814"/>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 name="Gerader Verbinder 11">
            <a:extLst>
              <a:ext uri="{FF2B5EF4-FFF2-40B4-BE49-F238E27FC236}">
                <a16:creationId xmlns:a16="http://schemas.microsoft.com/office/drawing/2014/main" id="{63E76B5E-D20C-FF49-4F6D-994CB09E25DA}"/>
              </a:ext>
            </a:extLst>
          </p:cNvPr>
          <p:cNvCxnSpPr/>
          <p:nvPr/>
        </p:nvCxnSpPr>
        <p:spPr>
          <a:xfrm>
            <a:off x="5736786" y="4030424"/>
            <a:ext cx="922492"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3" name="Gerader Verbinder 12">
            <a:extLst>
              <a:ext uri="{FF2B5EF4-FFF2-40B4-BE49-F238E27FC236}">
                <a16:creationId xmlns:a16="http://schemas.microsoft.com/office/drawing/2014/main" id="{7525AD43-B07B-0320-FF85-ACF6BDD44F82}"/>
              </a:ext>
            </a:extLst>
          </p:cNvPr>
          <p:cNvCxnSpPr>
            <a:cxnSpLocks/>
          </p:cNvCxnSpPr>
          <p:nvPr/>
        </p:nvCxnSpPr>
        <p:spPr>
          <a:xfrm>
            <a:off x="6675462" y="4030424"/>
            <a:ext cx="388418" cy="954861"/>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 name="Gerader Verbinder 13">
            <a:extLst>
              <a:ext uri="{FF2B5EF4-FFF2-40B4-BE49-F238E27FC236}">
                <a16:creationId xmlns:a16="http://schemas.microsoft.com/office/drawing/2014/main" id="{C826FA19-1850-3F4F-1B72-DC5CB462DC88}"/>
              </a:ext>
            </a:extLst>
          </p:cNvPr>
          <p:cNvCxnSpPr>
            <a:cxnSpLocks/>
          </p:cNvCxnSpPr>
          <p:nvPr/>
        </p:nvCxnSpPr>
        <p:spPr>
          <a:xfrm>
            <a:off x="7063880" y="4977193"/>
            <a:ext cx="1505119"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 name="Gerader Verbinder 16">
            <a:extLst>
              <a:ext uri="{FF2B5EF4-FFF2-40B4-BE49-F238E27FC236}">
                <a16:creationId xmlns:a16="http://schemas.microsoft.com/office/drawing/2014/main" id="{F66990E4-7D10-9A38-0C9B-D2A77B50E3E6}"/>
              </a:ext>
            </a:extLst>
          </p:cNvPr>
          <p:cNvCxnSpPr>
            <a:cxnSpLocks/>
          </p:cNvCxnSpPr>
          <p:nvPr/>
        </p:nvCxnSpPr>
        <p:spPr>
          <a:xfrm>
            <a:off x="5121789" y="1983139"/>
            <a:ext cx="0" cy="4049366"/>
          </a:xfrm>
          <a:prstGeom prst="line">
            <a:avLst/>
          </a:prstGeom>
          <a:ln w="19050">
            <a:solidFill>
              <a:srgbClr val="212121"/>
            </a:solidFill>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C20F6EB0-C627-7817-5C6F-5635D267984B}"/>
              </a:ext>
            </a:extLst>
          </p:cNvPr>
          <p:cNvCxnSpPr>
            <a:cxnSpLocks/>
          </p:cNvCxnSpPr>
          <p:nvPr/>
        </p:nvCxnSpPr>
        <p:spPr>
          <a:xfrm>
            <a:off x="5736786" y="1991231"/>
            <a:ext cx="0" cy="4041274"/>
          </a:xfrm>
          <a:prstGeom prst="line">
            <a:avLst/>
          </a:prstGeom>
          <a:ln w="19050">
            <a:solidFill>
              <a:srgbClr val="212121"/>
            </a:solidFill>
          </a:ln>
        </p:spPr>
        <p:style>
          <a:lnRef idx="1">
            <a:schemeClr val="accent1"/>
          </a:lnRef>
          <a:fillRef idx="0">
            <a:schemeClr val="accent1"/>
          </a:fillRef>
          <a:effectRef idx="0">
            <a:schemeClr val="accent1"/>
          </a:effectRef>
          <a:fontRef idx="minor">
            <a:schemeClr val="tx1"/>
          </a:fontRef>
        </p:style>
      </p:cxnSp>
      <p:cxnSp>
        <p:nvCxnSpPr>
          <p:cNvPr id="19" name="Gerader Verbinder 18">
            <a:extLst>
              <a:ext uri="{FF2B5EF4-FFF2-40B4-BE49-F238E27FC236}">
                <a16:creationId xmlns:a16="http://schemas.microsoft.com/office/drawing/2014/main" id="{D0A0B855-1A24-6047-0B36-B91CC9807BF8}"/>
              </a:ext>
            </a:extLst>
          </p:cNvPr>
          <p:cNvCxnSpPr>
            <a:cxnSpLocks/>
          </p:cNvCxnSpPr>
          <p:nvPr/>
        </p:nvCxnSpPr>
        <p:spPr>
          <a:xfrm>
            <a:off x="6657929" y="2439437"/>
            <a:ext cx="15791" cy="3593068"/>
          </a:xfrm>
          <a:prstGeom prst="line">
            <a:avLst/>
          </a:prstGeom>
          <a:ln w="19050">
            <a:solidFill>
              <a:srgbClr val="212121"/>
            </a:solidFill>
          </a:ln>
        </p:spPr>
        <p:style>
          <a:lnRef idx="1">
            <a:schemeClr val="accent1"/>
          </a:lnRef>
          <a:fillRef idx="0">
            <a:schemeClr val="accent1"/>
          </a:fillRef>
          <a:effectRef idx="0">
            <a:schemeClr val="accent1"/>
          </a:effectRef>
          <a:fontRef idx="minor">
            <a:schemeClr val="tx1"/>
          </a:fontRef>
        </p:style>
      </p:cxnSp>
      <p:cxnSp>
        <p:nvCxnSpPr>
          <p:cNvPr id="20" name="Gerader Verbinder 19">
            <a:extLst>
              <a:ext uri="{FF2B5EF4-FFF2-40B4-BE49-F238E27FC236}">
                <a16:creationId xmlns:a16="http://schemas.microsoft.com/office/drawing/2014/main" id="{F2025A35-1460-8C40-A564-9F732E7C9113}"/>
              </a:ext>
            </a:extLst>
          </p:cNvPr>
          <p:cNvCxnSpPr>
            <a:cxnSpLocks/>
          </p:cNvCxnSpPr>
          <p:nvPr/>
        </p:nvCxnSpPr>
        <p:spPr>
          <a:xfrm>
            <a:off x="7063880" y="1991231"/>
            <a:ext cx="0" cy="4041274"/>
          </a:xfrm>
          <a:prstGeom prst="line">
            <a:avLst/>
          </a:prstGeom>
          <a:ln w="19050">
            <a:solidFill>
              <a:srgbClr val="212121"/>
            </a:solidFill>
          </a:ln>
        </p:spPr>
        <p:style>
          <a:lnRef idx="1">
            <a:schemeClr val="accent1"/>
          </a:lnRef>
          <a:fillRef idx="0">
            <a:schemeClr val="accent1"/>
          </a:fillRef>
          <a:effectRef idx="0">
            <a:schemeClr val="accent1"/>
          </a:effectRef>
          <a:fontRef idx="minor">
            <a:schemeClr val="tx1"/>
          </a:fontRef>
        </p:style>
      </p:cxnSp>
      <p:cxnSp>
        <p:nvCxnSpPr>
          <p:cNvPr id="21" name="Gerader Verbinder 20">
            <a:extLst>
              <a:ext uri="{FF2B5EF4-FFF2-40B4-BE49-F238E27FC236}">
                <a16:creationId xmlns:a16="http://schemas.microsoft.com/office/drawing/2014/main" id="{EBB4B960-74EF-CDA7-6DA4-F3D4E09AFE75}"/>
              </a:ext>
            </a:extLst>
          </p:cNvPr>
          <p:cNvCxnSpPr>
            <a:cxnSpLocks/>
          </p:cNvCxnSpPr>
          <p:nvPr/>
        </p:nvCxnSpPr>
        <p:spPr>
          <a:xfrm>
            <a:off x="4132758" y="3832910"/>
            <a:ext cx="2542704" cy="0"/>
          </a:xfrm>
          <a:prstGeom prst="line">
            <a:avLst/>
          </a:prstGeom>
          <a:ln w="19050">
            <a:solidFill>
              <a:srgbClr val="0F1F60"/>
            </a:solidFill>
          </a:ln>
        </p:spPr>
        <p:style>
          <a:lnRef idx="1">
            <a:schemeClr val="accent1"/>
          </a:lnRef>
          <a:fillRef idx="0">
            <a:schemeClr val="accent1"/>
          </a:fillRef>
          <a:effectRef idx="0">
            <a:schemeClr val="accent1"/>
          </a:effectRef>
          <a:fontRef idx="minor">
            <a:schemeClr val="tx1"/>
          </a:fontRef>
        </p:style>
      </p:cxnSp>
      <p:cxnSp>
        <p:nvCxnSpPr>
          <p:cNvPr id="22" name="Gerader Verbinder 21">
            <a:extLst>
              <a:ext uri="{FF2B5EF4-FFF2-40B4-BE49-F238E27FC236}">
                <a16:creationId xmlns:a16="http://schemas.microsoft.com/office/drawing/2014/main" id="{71451706-CB3D-1DE6-21BF-73816DE0EFF1}"/>
              </a:ext>
            </a:extLst>
          </p:cNvPr>
          <p:cNvCxnSpPr>
            <a:cxnSpLocks/>
          </p:cNvCxnSpPr>
          <p:nvPr/>
        </p:nvCxnSpPr>
        <p:spPr>
          <a:xfrm flipV="1">
            <a:off x="6659893" y="2290637"/>
            <a:ext cx="403987" cy="1545711"/>
          </a:xfrm>
          <a:prstGeom prst="line">
            <a:avLst/>
          </a:prstGeom>
          <a:ln w="19050">
            <a:solidFill>
              <a:srgbClr val="0F1F60"/>
            </a:solidFill>
          </a:ln>
        </p:spPr>
        <p:style>
          <a:lnRef idx="1">
            <a:schemeClr val="accent1"/>
          </a:lnRef>
          <a:fillRef idx="0">
            <a:schemeClr val="accent1"/>
          </a:fillRef>
          <a:effectRef idx="0">
            <a:schemeClr val="accent1"/>
          </a:effectRef>
          <a:fontRef idx="minor">
            <a:schemeClr val="tx1"/>
          </a:fontRef>
        </p:style>
      </p:cxnSp>
      <p:cxnSp>
        <p:nvCxnSpPr>
          <p:cNvPr id="23" name="Gerader Verbinder 22">
            <a:extLst>
              <a:ext uri="{FF2B5EF4-FFF2-40B4-BE49-F238E27FC236}">
                <a16:creationId xmlns:a16="http://schemas.microsoft.com/office/drawing/2014/main" id="{304EE091-6889-FB8F-0836-387214829FAE}"/>
              </a:ext>
            </a:extLst>
          </p:cNvPr>
          <p:cNvCxnSpPr>
            <a:cxnSpLocks/>
          </p:cNvCxnSpPr>
          <p:nvPr/>
        </p:nvCxnSpPr>
        <p:spPr>
          <a:xfrm>
            <a:off x="4223576" y="5843041"/>
            <a:ext cx="2450144" cy="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4" name="Gerader Verbinder 23">
            <a:extLst>
              <a:ext uri="{FF2B5EF4-FFF2-40B4-BE49-F238E27FC236}">
                <a16:creationId xmlns:a16="http://schemas.microsoft.com/office/drawing/2014/main" id="{D97D1C2B-E1D0-CFED-408D-C6E1882EFFE4}"/>
              </a:ext>
            </a:extLst>
          </p:cNvPr>
          <p:cNvCxnSpPr>
            <a:cxnSpLocks/>
          </p:cNvCxnSpPr>
          <p:nvPr/>
        </p:nvCxnSpPr>
        <p:spPr>
          <a:xfrm flipH="1">
            <a:off x="6669772" y="5252677"/>
            <a:ext cx="75821" cy="579859"/>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5" name="Gerader Verbinder 24">
            <a:extLst>
              <a:ext uri="{FF2B5EF4-FFF2-40B4-BE49-F238E27FC236}">
                <a16:creationId xmlns:a16="http://schemas.microsoft.com/office/drawing/2014/main" id="{2580ECBB-EF6A-3970-5DD8-F13C9542BBE5}"/>
              </a:ext>
            </a:extLst>
          </p:cNvPr>
          <p:cNvCxnSpPr>
            <a:cxnSpLocks/>
          </p:cNvCxnSpPr>
          <p:nvPr/>
        </p:nvCxnSpPr>
        <p:spPr>
          <a:xfrm>
            <a:off x="6745593" y="5244332"/>
            <a:ext cx="310195" cy="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E198C7DE-332C-3696-2443-577AD6E33830}"/>
              </a:ext>
            </a:extLst>
          </p:cNvPr>
          <p:cNvSpPr txBox="1"/>
          <p:nvPr/>
        </p:nvSpPr>
        <p:spPr>
          <a:xfrm>
            <a:off x="8568998" y="5943905"/>
            <a:ext cx="261610" cy="369332"/>
          </a:xfrm>
          <a:prstGeom prst="rect">
            <a:avLst/>
          </a:prstGeom>
          <a:noFill/>
        </p:spPr>
        <p:txBody>
          <a:bodyPr wrap="none" rtlCol="0">
            <a:spAutoFit/>
          </a:bodyPr>
          <a:lstStyle/>
          <a:p>
            <a:r>
              <a:rPr lang="en-GB" dirty="0">
                <a:solidFill>
                  <a:srgbClr val="212121"/>
                </a:solidFill>
              </a:rPr>
              <a:t>t</a:t>
            </a:r>
          </a:p>
        </p:txBody>
      </p:sp>
      <p:cxnSp>
        <p:nvCxnSpPr>
          <p:cNvPr id="28" name="Gerader Verbinder 27">
            <a:extLst>
              <a:ext uri="{FF2B5EF4-FFF2-40B4-BE49-F238E27FC236}">
                <a16:creationId xmlns:a16="http://schemas.microsoft.com/office/drawing/2014/main" id="{C8FF5369-558D-442F-5960-6FC635535DB1}"/>
              </a:ext>
            </a:extLst>
          </p:cNvPr>
          <p:cNvCxnSpPr/>
          <p:nvPr/>
        </p:nvCxnSpPr>
        <p:spPr>
          <a:xfrm>
            <a:off x="4223576" y="5705474"/>
            <a:ext cx="897537"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9" name="Gerader Verbinder 28">
            <a:extLst>
              <a:ext uri="{FF2B5EF4-FFF2-40B4-BE49-F238E27FC236}">
                <a16:creationId xmlns:a16="http://schemas.microsoft.com/office/drawing/2014/main" id="{DCCADF93-9524-F5EA-6530-46AA829B46F7}"/>
              </a:ext>
            </a:extLst>
          </p:cNvPr>
          <p:cNvCxnSpPr>
            <a:cxnSpLocks/>
          </p:cNvCxnSpPr>
          <p:nvPr/>
        </p:nvCxnSpPr>
        <p:spPr>
          <a:xfrm flipH="1">
            <a:off x="5121113" y="4993905"/>
            <a:ext cx="614325" cy="72767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0" name="Gerader Verbinder 29">
            <a:extLst>
              <a:ext uri="{FF2B5EF4-FFF2-40B4-BE49-F238E27FC236}">
                <a16:creationId xmlns:a16="http://schemas.microsoft.com/office/drawing/2014/main" id="{DDD000BE-9394-6193-88E2-205E30BFBFEC}"/>
              </a:ext>
            </a:extLst>
          </p:cNvPr>
          <p:cNvCxnSpPr>
            <a:cxnSpLocks/>
          </p:cNvCxnSpPr>
          <p:nvPr/>
        </p:nvCxnSpPr>
        <p:spPr>
          <a:xfrm>
            <a:off x="5735100" y="5021054"/>
            <a:ext cx="922829"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1" name="Gerader Verbinder 30">
            <a:extLst>
              <a:ext uri="{FF2B5EF4-FFF2-40B4-BE49-F238E27FC236}">
                <a16:creationId xmlns:a16="http://schemas.microsoft.com/office/drawing/2014/main" id="{8EFCB5D6-A295-EA4F-2AFD-9A10BABAE84A}"/>
              </a:ext>
            </a:extLst>
          </p:cNvPr>
          <p:cNvCxnSpPr>
            <a:cxnSpLocks/>
          </p:cNvCxnSpPr>
          <p:nvPr/>
        </p:nvCxnSpPr>
        <p:spPr>
          <a:xfrm flipV="1">
            <a:off x="6665824" y="3832910"/>
            <a:ext cx="79769" cy="119648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2" name="Gerader Verbinder 31">
            <a:extLst>
              <a:ext uri="{FF2B5EF4-FFF2-40B4-BE49-F238E27FC236}">
                <a16:creationId xmlns:a16="http://schemas.microsoft.com/office/drawing/2014/main" id="{E67EE7C3-4CDF-D7D7-0E37-A4F0129B94CF}"/>
              </a:ext>
            </a:extLst>
          </p:cNvPr>
          <p:cNvCxnSpPr>
            <a:cxnSpLocks/>
            <a:stCxn id="33" idx="2"/>
          </p:cNvCxnSpPr>
          <p:nvPr/>
        </p:nvCxnSpPr>
        <p:spPr>
          <a:xfrm flipH="1" flipV="1">
            <a:off x="6745593" y="3832910"/>
            <a:ext cx="818643" cy="5082"/>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33" name="Bogen 32">
            <a:extLst>
              <a:ext uri="{FF2B5EF4-FFF2-40B4-BE49-F238E27FC236}">
                <a16:creationId xmlns:a16="http://schemas.microsoft.com/office/drawing/2014/main" id="{ED87E8CF-C88A-072B-2AE5-72E967503229}"/>
              </a:ext>
            </a:extLst>
          </p:cNvPr>
          <p:cNvSpPr/>
          <p:nvPr/>
        </p:nvSpPr>
        <p:spPr>
          <a:xfrm rot="10800000">
            <a:off x="7564236" y="2180905"/>
            <a:ext cx="2237439" cy="3314175"/>
          </a:xfrm>
          <a:prstGeom prst="arc">
            <a:avLst>
              <a:gd name="adj1" fmla="val 16347145"/>
              <a:gd name="adj2" fmla="val 0"/>
            </a:avLst>
          </a:prstGeom>
          <a:ln w="19050">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34" name="Freihandform: Form 33">
            <a:extLst>
              <a:ext uri="{FF2B5EF4-FFF2-40B4-BE49-F238E27FC236}">
                <a16:creationId xmlns:a16="http://schemas.microsoft.com/office/drawing/2014/main" id="{A6006E3D-8443-6CF7-5E1B-F38DD22DA03A}"/>
              </a:ext>
            </a:extLst>
          </p:cNvPr>
          <p:cNvSpPr/>
          <p:nvPr/>
        </p:nvSpPr>
        <p:spPr>
          <a:xfrm>
            <a:off x="7055788" y="2272371"/>
            <a:ext cx="1367554" cy="827468"/>
          </a:xfrm>
          <a:custGeom>
            <a:avLst/>
            <a:gdLst>
              <a:gd name="connsiteX0" fmla="*/ 0 w 1367554"/>
              <a:gd name="connsiteY0" fmla="*/ 10172 h 827468"/>
              <a:gd name="connsiteX1" fmla="*/ 404602 w 1367554"/>
              <a:gd name="connsiteY1" fmla="*/ 26356 h 827468"/>
              <a:gd name="connsiteX2" fmla="*/ 736375 w 1367554"/>
              <a:gd name="connsiteY2" fmla="*/ 236749 h 827468"/>
              <a:gd name="connsiteX3" fmla="*/ 1367554 w 1367554"/>
              <a:gd name="connsiteY3" fmla="*/ 827468 h 827468"/>
            </a:gdLst>
            <a:ahLst/>
            <a:cxnLst>
              <a:cxn ang="0">
                <a:pos x="connsiteX0" y="connsiteY0"/>
              </a:cxn>
              <a:cxn ang="0">
                <a:pos x="connsiteX1" y="connsiteY1"/>
              </a:cxn>
              <a:cxn ang="0">
                <a:pos x="connsiteX2" y="connsiteY2"/>
              </a:cxn>
              <a:cxn ang="0">
                <a:pos x="connsiteX3" y="connsiteY3"/>
              </a:cxn>
            </a:cxnLst>
            <a:rect l="l" t="t" r="r" b="b"/>
            <a:pathLst>
              <a:path w="1367554" h="827468">
                <a:moveTo>
                  <a:pt x="0" y="10172"/>
                </a:moveTo>
                <a:cubicBezTo>
                  <a:pt x="140936" y="-618"/>
                  <a:pt x="281873" y="-11407"/>
                  <a:pt x="404602" y="26356"/>
                </a:cubicBezTo>
                <a:cubicBezTo>
                  <a:pt x="527331" y="64119"/>
                  <a:pt x="575883" y="103230"/>
                  <a:pt x="736375" y="236749"/>
                </a:cubicBezTo>
                <a:cubicBezTo>
                  <a:pt x="896867" y="370268"/>
                  <a:pt x="1132210" y="598868"/>
                  <a:pt x="1367554" y="827468"/>
                </a:cubicBezTo>
              </a:path>
            </a:pathLst>
          </a:custGeom>
          <a:noFill/>
          <a:ln>
            <a:solidFill>
              <a:srgbClr val="0F1F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lumMod val="50000"/>
                </a:schemeClr>
              </a:solidFill>
            </a:endParaRPr>
          </a:p>
        </p:txBody>
      </p:sp>
      <p:sp>
        <p:nvSpPr>
          <p:cNvPr id="35" name="Geschweifte Klammer rechts 34">
            <a:extLst>
              <a:ext uri="{FF2B5EF4-FFF2-40B4-BE49-F238E27FC236}">
                <a16:creationId xmlns:a16="http://schemas.microsoft.com/office/drawing/2014/main" id="{35692FFF-A799-822C-3495-595521B31CD4}"/>
              </a:ext>
            </a:extLst>
          </p:cNvPr>
          <p:cNvSpPr/>
          <p:nvPr/>
        </p:nvSpPr>
        <p:spPr>
          <a:xfrm rot="16200000">
            <a:off x="7182561" y="3382985"/>
            <a:ext cx="287381" cy="475970"/>
          </a:xfrm>
          <a:prstGeom prst="rightBrace">
            <a:avLst/>
          </a:prstGeom>
          <a:ln>
            <a:solidFill>
              <a:srgbClr val="0F1F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solidFill>
                <a:srgbClr val="002060"/>
              </a:solidFill>
            </a:endParaRPr>
          </a:p>
        </p:txBody>
      </p:sp>
      <p:sp>
        <p:nvSpPr>
          <p:cNvPr id="36" name="Textfeld 35">
            <a:extLst>
              <a:ext uri="{FF2B5EF4-FFF2-40B4-BE49-F238E27FC236}">
                <a16:creationId xmlns:a16="http://schemas.microsoft.com/office/drawing/2014/main" id="{6D1187F7-A8B8-7B5B-4F5D-A8DA6866F2EC}"/>
              </a:ext>
            </a:extLst>
          </p:cNvPr>
          <p:cNvSpPr txBox="1"/>
          <p:nvPr/>
        </p:nvSpPr>
        <p:spPr>
          <a:xfrm>
            <a:off x="7106179" y="3133269"/>
            <a:ext cx="404278" cy="369332"/>
          </a:xfrm>
          <a:prstGeom prst="rect">
            <a:avLst/>
          </a:prstGeom>
          <a:noFill/>
        </p:spPr>
        <p:txBody>
          <a:bodyPr wrap="none" rtlCol="0">
            <a:spAutoFit/>
          </a:bodyPr>
          <a:lstStyle/>
          <a:p>
            <a:r>
              <a:rPr lang="en-GB" dirty="0" err="1">
                <a:solidFill>
                  <a:srgbClr val="002060"/>
                </a:solidFill>
              </a:rPr>
              <a:t>Δt</a:t>
            </a:r>
            <a:endParaRPr lang="en-GB" dirty="0">
              <a:solidFill>
                <a:srgbClr val="002060"/>
              </a:solidFill>
            </a:endParaRPr>
          </a:p>
        </p:txBody>
      </p:sp>
      <p:sp>
        <p:nvSpPr>
          <p:cNvPr id="41" name="Textfeld 40">
            <a:extLst>
              <a:ext uri="{FF2B5EF4-FFF2-40B4-BE49-F238E27FC236}">
                <a16:creationId xmlns:a16="http://schemas.microsoft.com/office/drawing/2014/main" id="{B4B0D07D-2376-3B7B-3074-CDBAA43256E6}"/>
              </a:ext>
            </a:extLst>
          </p:cNvPr>
          <p:cNvSpPr txBox="1"/>
          <p:nvPr/>
        </p:nvSpPr>
        <p:spPr>
          <a:xfrm>
            <a:off x="8543550" y="5666422"/>
            <a:ext cx="2121093" cy="307777"/>
          </a:xfrm>
          <a:prstGeom prst="rect">
            <a:avLst/>
          </a:prstGeom>
          <a:noFill/>
        </p:spPr>
        <p:txBody>
          <a:bodyPr wrap="none" rtlCol="0">
            <a:spAutoFit/>
          </a:bodyPr>
          <a:lstStyle/>
          <a:p>
            <a:r>
              <a:rPr lang="en-GB" sz="1400" dirty="0">
                <a:solidFill>
                  <a:srgbClr val="FFC000"/>
                </a:solidFill>
              </a:rPr>
              <a:t>Brake boost pressure </a:t>
            </a:r>
            <a:r>
              <a:rPr lang="en-GB" sz="1400" dirty="0" err="1">
                <a:solidFill>
                  <a:srgbClr val="FFC000"/>
                </a:solidFill>
              </a:rPr>
              <a:t>p</a:t>
            </a:r>
            <a:r>
              <a:rPr lang="en-GB" sz="1400" baseline="-25000" dirty="0" err="1">
                <a:solidFill>
                  <a:srgbClr val="FFC000"/>
                </a:solidFill>
              </a:rPr>
              <a:t>brake</a:t>
            </a:r>
            <a:endParaRPr lang="en-GB" sz="1400" baseline="-25000" dirty="0">
              <a:solidFill>
                <a:srgbClr val="FFC000"/>
              </a:solidFill>
            </a:endParaRPr>
          </a:p>
        </p:txBody>
      </p:sp>
      <p:sp>
        <p:nvSpPr>
          <p:cNvPr id="42" name="Textfeld 41">
            <a:extLst>
              <a:ext uri="{FF2B5EF4-FFF2-40B4-BE49-F238E27FC236}">
                <a16:creationId xmlns:a16="http://schemas.microsoft.com/office/drawing/2014/main" id="{77D0DEDE-9F2A-35F6-2DA2-48857EEF2E58}"/>
              </a:ext>
            </a:extLst>
          </p:cNvPr>
          <p:cNvSpPr txBox="1"/>
          <p:nvPr/>
        </p:nvSpPr>
        <p:spPr>
          <a:xfrm>
            <a:off x="8568998" y="5300339"/>
            <a:ext cx="2093522" cy="307777"/>
          </a:xfrm>
          <a:prstGeom prst="rect">
            <a:avLst/>
          </a:prstGeom>
          <a:noFill/>
        </p:spPr>
        <p:txBody>
          <a:bodyPr wrap="none" rtlCol="0">
            <a:spAutoFit/>
          </a:bodyPr>
          <a:lstStyle/>
          <a:p>
            <a:r>
              <a:rPr lang="en-GB" sz="1400" dirty="0" err="1">
                <a:solidFill>
                  <a:srgbClr val="00B0F0"/>
                </a:solidFill>
              </a:rPr>
              <a:t>Performance</a:t>
            </a:r>
            <a:r>
              <a:rPr lang="en-GB" sz="1400" baseline="-25000" dirty="0" err="1">
                <a:solidFill>
                  <a:srgbClr val="00B0F0"/>
                </a:solidFill>
              </a:rPr>
              <a:t>blower</a:t>
            </a:r>
            <a:r>
              <a:rPr lang="en-GB" sz="1400" baseline="-25000" dirty="0">
                <a:solidFill>
                  <a:srgbClr val="00B0F0"/>
                </a:solidFill>
              </a:rPr>
              <a:t> </a:t>
            </a:r>
            <a:r>
              <a:rPr lang="en-GB" sz="1400" dirty="0">
                <a:solidFill>
                  <a:srgbClr val="00B0F0"/>
                </a:solidFill>
              </a:rPr>
              <a:t>= f(</a:t>
            </a:r>
            <a:r>
              <a:rPr lang="en-GB" sz="1400" dirty="0" err="1">
                <a:solidFill>
                  <a:srgbClr val="00B0F0"/>
                </a:solidFill>
              </a:rPr>
              <a:t>t,v,p</a:t>
            </a:r>
            <a:r>
              <a:rPr lang="en-GB" sz="1400" dirty="0">
                <a:solidFill>
                  <a:srgbClr val="00B0F0"/>
                </a:solidFill>
              </a:rPr>
              <a:t>)</a:t>
            </a:r>
          </a:p>
        </p:txBody>
      </p:sp>
      <p:sp>
        <p:nvSpPr>
          <p:cNvPr id="43" name="Textfeld 42">
            <a:extLst>
              <a:ext uri="{FF2B5EF4-FFF2-40B4-BE49-F238E27FC236}">
                <a16:creationId xmlns:a16="http://schemas.microsoft.com/office/drawing/2014/main" id="{93A48775-78B0-5E7B-868A-DA6D4DA913AA}"/>
              </a:ext>
            </a:extLst>
          </p:cNvPr>
          <p:cNvSpPr txBox="1"/>
          <p:nvPr/>
        </p:nvSpPr>
        <p:spPr>
          <a:xfrm>
            <a:off x="8423342" y="2942308"/>
            <a:ext cx="2009076" cy="307777"/>
          </a:xfrm>
          <a:prstGeom prst="rect">
            <a:avLst/>
          </a:prstGeom>
          <a:noFill/>
        </p:spPr>
        <p:txBody>
          <a:bodyPr wrap="none" rtlCol="0">
            <a:spAutoFit/>
          </a:bodyPr>
          <a:lstStyle/>
          <a:p>
            <a:r>
              <a:rPr lang="en-GB" sz="1400" dirty="0"/>
              <a:t>Brake disc temperature T</a:t>
            </a:r>
          </a:p>
        </p:txBody>
      </p:sp>
      <p:pic>
        <p:nvPicPr>
          <p:cNvPr id="70" name="Grafik 69" descr="Ein Bild, das Clipart, Silhouette, Design enthält.&#10;&#10;KI-generierte Inhalte können fehlerhaft sein.">
            <a:extLst>
              <a:ext uri="{FF2B5EF4-FFF2-40B4-BE49-F238E27FC236}">
                <a16:creationId xmlns:a16="http://schemas.microsoft.com/office/drawing/2014/main" id="{2172B5C6-464B-EB3D-EA73-4E6F82BD802B}"/>
              </a:ext>
            </a:extLst>
          </p:cNvPr>
          <p:cNvPicPr>
            <a:picLocks noChangeAspect="1"/>
          </p:cNvPicPr>
          <p:nvPr/>
        </p:nvPicPr>
        <p:blipFill>
          <a:blip r:embed="rId2"/>
          <a:srcRect l="16377" t="3148" r="8390" b="5325"/>
          <a:stretch>
            <a:fillRect/>
          </a:stretch>
        </p:blipFill>
        <p:spPr>
          <a:xfrm>
            <a:off x="6275195" y="1859029"/>
            <a:ext cx="715618" cy="580408"/>
          </a:xfrm>
          <a:prstGeom prst="rect">
            <a:avLst/>
          </a:prstGeom>
        </p:spPr>
      </p:pic>
      <p:sp>
        <p:nvSpPr>
          <p:cNvPr id="3" name="Textfeld 2">
            <a:extLst>
              <a:ext uri="{FF2B5EF4-FFF2-40B4-BE49-F238E27FC236}">
                <a16:creationId xmlns:a16="http://schemas.microsoft.com/office/drawing/2014/main" id="{E30DD1BD-B5C1-CFBC-70D3-721F35C68B6A}"/>
              </a:ext>
            </a:extLst>
          </p:cNvPr>
          <p:cNvSpPr txBox="1"/>
          <p:nvPr/>
        </p:nvSpPr>
        <p:spPr>
          <a:xfrm>
            <a:off x="4051669" y="1940648"/>
            <a:ext cx="850554" cy="954107"/>
          </a:xfrm>
          <a:prstGeom prst="rect">
            <a:avLst/>
          </a:prstGeom>
          <a:noFill/>
        </p:spPr>
        <p:txBody>
          <a:bodyPr wrap="none" rtlCol="0">
            <a:spAutoFit/>
          </a:bodyPr>
          <a:lstStyle/>
          <a:p>
            <a:r>
              <a:rPr lang="en-GB" sz="1400" dirty="0">
                <a:solidFill>
                  <a:schemeClr val="bg1">
                    <a:lumMod val="65000"/>
                  </a:schemeClr>
                </a:solidFill>
              </a:rPr>
              <a:t>v</a:t>
            </a:r>
          </a:p>
          <a:p>
            <a:r>
              <a:rPr lang="en-GB" sz="1400" dirty="0"/>
              <a:t>T</a:t>
            </a:r>
          </a:p>
          <a:p>
            <a:r>
              <a:rPr lang="en-GB" sz="1400" dirty="0" err="1">
                <a:solidFill>
                  <a:srgbClr val="FFC000"/>
                </a:solidFill>
              </a:rPr>
              <a:t>p</a:t>
            </a:r>
            <a:r>
              <a:rPr lang="en-GB" sz="1400" baseline="-25000" dirty="0" err="1">
                <a:solidFill>
                  <a:srgbClr val="FFC000"/>
                </a:solidFill>
              </a:rPr>
              <a:t>brake</a:t>
            </a:r>
            <a:endParaRPr lang="en-GB" sz="1400" baseline="-25000" dirty="0">
              <a:solidFill>
                <a:srgbClr val="FFC000"/>
              </a:solidFill>
            </a:endParaRPr>
          </a:p>
          <a:p>
            <a:r>
              <a:rPr lang="en-GB" sz="1400" dirty="0" err="1">
                <a:solidFill>
                  <a:srgbClr val="00B0F0"/>
                </a:solidFill>
              </a:rPr>
              <a:t>Perf.</a:t>
            </a:r>
            <a:r>
              <a:rPr lang="en-GB" sz="1400" baseline="-25000" dirty="0" err="1">
                <a:solidFill>
                  <a:srgbClr val="00B0F0"/>
                </a:solidFill>
              </a:rPr>
              <a:t>blower</a:t>
            </a:r>
            <a:endParaRPr lang="en-GB" sz="1400" baseline="-25000" dirty="0">
              <a:solidFill>
                <a:srgbClr val="00B0F0"/>
              </a:solidFill>
            </a:endParaRPr>
          </a:p>
        </p:txBody>
      </p:sp>
      <p:sp>
        <p:nvSpPr>
          <p:cNvPr id="48" name="Ellipse 47">
            <a:extLst>
              <a:ext uri="{FF2B5EF4-FFF2-40B4-BE49-F238E27FC236}">
                <a16:creationId xmlns:a16="http://schemas.microsoft.com/office/drawing/2014/main" id="{06A4FB4C-E329-3E1F-163D-2D37EAB3B4FE}"/>
              </a:ext>
            </a:extLst>
          </p:cNvPr>
          <p:cNvSpPr/>
          <p:nvPr/>
        </p:nvSpPr>
        <p:spPr>
          <a:xfrm>
            <a:off x="4576136" y="6026682"/>
            <a:ext cx="326087" cy="326087"/>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solidFill>
                  <a:schemeClr val="accent5">
                    <a:lumMod val="60000"/>
                    <a:lumOff val="40000"/>
                  </a:schemeClr>
                </a:solidFill>
              </a:rPr>
              <a:t>1</a:t>
            </a:r>
          </a:p>
        </p:txBody>
      </p:sp>
      <p:sp>
        <p:nvSpPr>
          <p:cNvPr id="49" name="Ellipse 48">
            <a:extLst>
              <a:ext uri="{FF2B5EF4-FFF2-40B4-BE49-F238E27FC236}">
                <a16:creationId xmlns:a16="http://schemas.microsoft.com/office/drawing/2014/main" id="{ACC7B66B-DF7F-B931-8A89-7008FCEB5C98}"/>
              </a:ext>
            </a:extLst>
          </p:cNvPr>
          <p:cNvSpPr/>
          <p:nvPr/>
        </p:nvSpPr>
        <p:spPr>
          <a:xfrm>
            <a:off x="5349843" y="6026682"/>
            <a:ext cx="326087" cy="326087"/>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solidFill>
                  <a:schemeClr val="accent5">
                    <a:lumMod val="60000"/>
                    <a:lumOff val="40000"/>
                  </a:schemeClr>
                </a:solidFill>
              </a:rPr>
              <a:t>2</a:t>
            </a:r>
          </a:p>
        </p:txBody>
      </p:sp>
      <p:sp>
        <p:nvSpPr>
          <p:cNvPr id="53" name="Ellipse 52">
            <a:extLst>
              <a:ext uri="{FF2B5EF4-FFF2-40B4-BE49-F238E27FC236}">
                <a16:creationId xmlns:a16="http://schemas.microsoft.com/office/drawing/2014/main" id="{E59FE5AD-A647-8033-E26E-C6793D5F5686}"/>
              </a:ext>
            </a:extLst>
          </p:cNvPr>
          <p:cNvSpPr/>
          <p:nvPr/>
        </p:nvSpPr>
        <p:spPr>
          <a:xfrm>
            <a:off x="6155228" y="6026681"/>
            <a:ext cx="326087" cy="326087"/>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solidFill>
                  <a:schemeClr val="accent5">
                    <a:lumMod val="60000"/>
                    <a:lumOff val="40000"/>
                  </a:schemeClr>
                </a:solidFill>
              </a:rPr>
              <a:t>3</a:t>
            </a:r>
          </a:p>
        </p:txBody>
      </p:sp>
      <p:sp>
        <p:nvSpPr>
          <p:cNvPr id="54" name="Ellipse 53">
            <a:extLst>
              <a:ext uri="{FF2B5EF4-FFF2-40B4-BE49-F238E27FC236}">
                <a16:creationId xmlns:a16="http://schemas.microsoft.com/office/drawing/2014/main" id="{9F0E499B-50AC-E492-91BD-635F8B25D0B0}"/>
              </a:ext>
            </a:extLst>
          </p:cNvPr>
          <p:cNvSpPr/>
          <p:nvPr/>
        </p:nvSpPr>
        <p:spPr>
          <a:xfrm>
            <a:off x="6770866" y="6026680"/>
            <a:ext cx="326087" cy="326087"/>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solidFill>
                  <a:schemeClr val="accent5">
                    <a:lumMod val="60000"/>
                    <a:lumOff val="40000"/>
                  </a:schemeClr>
                </a:solidFill>
              </a:rPr>
              <a:t>4</a:t>
            </a:r>
          </a:p>
        </p:txBody>
      </p:sp>
      <p:sp>
        <p:nvSpPr>
          <p:cNvPr id="55" name="Ellipse 54">
            <a:extLst>
              <a:ext uri="{FF2B5EF4-FFF2-40B4-BE49-F238E27FC236}">
                <a16:creationId xmlns:a16="http://schemas.microsoft.com/office/drawing/2014/main" id="{4050F0BC-3E71-917A-BDCF-CA6F8AFE4E8D}"/>
              </a:ext>
            </a:extLst>
          </p:cNvPr>
          <p:cNvSpPr/>
          <p:nvPr/>
        </p:nvSpPr>
        <p:spPr>
          <a:xfrm>
            <a:off x="7465430" y="6026681"/>
            <a:ext cx="326087" cy="326087"/>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solidFill>
                  <a:schemeClr val="accent5">
                    <a:lumMod val="60000"/>
                    <a:lumOff val="40000"/>
                  </a:schemeClr>
                </a:solidFill>
              </a:rPr>
              <a:t>5</a:t>
            </a:r>
          </a:p>
        </p:txBody>
      </p:sp>
      <p:cxnSp>
        <p:nvCxnSpPr>
          <p:cNvPr id="56" name="Gerader Verbinder 55">
            <a:extLst>
              <a:ext uri="{FF2B5EF4-FFF2-40B4-BE49-F238E27FC236}">
                <a16:creationId xmlns:a16="http://schemas.microsoft.com/office/drawing/2014/main" id="{AF0E5884-1125-B6DD-A298-F3D6FA60E826}"/>
              </a:ext>
            </a:extLst>
          </p:cNvPr>
          <p:cNvCxnSpPr>
            <a:cxnSpLocks/>
          </p:cNvCxnSpPr>
          <p:nvPr/>
        </p:nvCxnSpPr>
        <p:spPr>
          <a:xfrm>
            <a:off x="7055788" y="5252677"/>
            <a:ext cx="153655" cy="590364"/>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9" name="Gerader Verbinder 58">
            <a:extLst>
              <a:ext uri="{FF2B5EF4-FFF2-40B4-BE49-F238E27FC236}">
                <a16:creationId xmlns:a16="http://schemas.microsoft.com/office/drawing/2014/main" id="{E772235C-1256-CE50-28AE-DEFD2EE3A5E6}"/>
              </a:ext>
            </a:extLst>
          </p:cNvPr>
          <p:cNvCxnSpPr>
            <a:cxnSpLocks/>
          </p:cNvCxnSpPr>
          <p:nvPr/>
        </p:nvCxnSpPr>
        <p:spPr>
          <a:xfrm>
            <a:off x="7209443" y="5834118"/>
            <a:ext cx="1387365" cy="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sp>
        <p:nvSpPr>
          <p:cNvPr id="15" name="Vertikaler Textplatzhalter 1">
            <a:extLst>
              <a:ext uri="{FF2B5EF4-FFF2-40B4-BE49-F238E27FC236}">
                <a16:creationId xmlns:a16="http://schemas.microsoft.com/office/drawing/2014/main" id="{3D1A055C-C4AA-8B89-7ADF-C9F71DB55F30}"/>
              </a:ext>
            </a:extLst>
          </p:cNvPr>
          <p:cNvSpPr txBox="1">
            <a:spLocks/>
          </p:cNvSpPr>
          <p:nvPr/>
        </p:nvSpPr>
        <p:spPr>
          <a:xfrm>
            <a:off x="335288" y="4968719"/>
            <a:ext cx="3612023" cy="736755"/>
          </a:xfrm>
          <a:prstGeom prst="rect">
            <a:avLst/>
          </a:prstGeom>
        </p:spPr>
        <p:txBody>
          <a:bodyPr vert="horz" lIns="91440" tIns="45720" rIns="91440" bIns="45720" rtlCol="0" anchor="t"/>
          <a:lstStyle>
            <a:defPPr>
              <a:defRPr lang="en-BE"/>
            </a:defPPr>
            <a:lvl1pPr marL="0" algn="l" defTabSz="914400" rtl="0" eaLnBrk="1" latinLnBrk="0" hangingPunct="1">
              <a:defRPr sz="1200" kern="1200">
                <a:solidFill>
                  <a:schemeClr val="accent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800" dirty="0">
                <a:solidFill>
                  <a:schemeClr val="accent4"/>
                </a:solidFill>
              </a:rPr>
              <a:t>Speed and Brake Signal needs to be made available by the testing facility					</a:t>
            </a:r>
          </a:p>
          <a:p>
            <a:r>
              <a:rPr lang="en-GB" sz="1800" dirty="0">
                <a:solidFill>
                  <a:schemeClr val="accent4"/>
                </a:solidFill>
              </a:rPr>
              <a:t>												</a:t>
            </a:r>
          </a:p>
          <a:p>
            <a:endParaRPr lang="en-GB" sz="1800" dirty="0">
              <a:solidFill>
                <a:schemeClr val="accent4"/>
              </a:solidFill>
            </a:endParaRPr>
          </a:p>
          <a:p>
            <a:r>
              <a:rPr lang="en-GB" sz="1800" dirty="0">
                <a:solidFill>
                  <a:schemeClr val="accent4"/>
                </a:solidFill>
              </a:rPr>
              <a:t>												</a:t>
            </a:r>
            <a:endParaRPr lang="fr-BE" sz="1800" b="1" dirty="0">
              <a:solidFill>
                <a:schemeClr val="accent4"/>
              </a:solidFill>
            </a:endParaRPr>
          </a:p>
          <a:p>
            <a:endParaRPr lang="en-GB" sz="1800" dirty="0">
              <a:solidFill>
                <a:schemeClr val="accent4"/>
              </a:solidFill>
            </a:endParaRPr>
          </a:p>
        </p:txBody>
      </p:sp>
    </p:spTree>
    <p:extLst>
      <p:ext uri="{BB962C8B-B14F-4D97-AF65-F5344CB8AC3E}">
        <p14:creationId xmlns:p14="http://schemas.microsoft.com/office/powerpoint/2010/main" val="14497149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66DD2B-6E4B-0748-F4F8-8496D18654D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1B93DA2-4C58-6915-6A12-B378F4019484}"/>
              </a:ext>
            </a:extLst>
          </p:cNvPr>
          <p:cNvSpPr>
            <a:spLocks noGrp="1"/>
          </p:cNvSpPr>
          <p:nvPr>
            <p:ph type="title"/>
          </p:nvPr>
        </p:nvSpPr>
        <p:spPr/>
        <p:txBody>
          <a:bodyPr>
            <a:normAutofit fontScale="90000"/>
          </a:bodyPr>
          <a:lstStyle/>
          <a:p>
            <a:r>
              <a:rPr lang="en-GB" dirty="0"/>
              <a:t>Brake Dust Filter</a:t>
            </a:r>
            <a:br>
              <a:rPr lang="en-GB" dirty="0"/>
            </a:br>
            <a:r>
              <a:rPr lang="en-GB" dirty="0"/>
              <a:t>Passive Version (filter close to the brake disc)</a:t>
            </a:r>
            <a:endParaRPr lang="en-BE" dirty="0"/>
          </a:p>
        </p:txBody>
      </p:sp>
      <p:sp>
        <p:nvSpPr>
          <p:cNvPr id="4" name="Date Placeholder 3">
            <a:extLst>
              <a:ext uri="{FF2B5EF4-FFF2-40B4-BE49-F238E27FC236}">
                <a16:creationId xmlns:a16="http://schemas.microsoft.com/office/drawing/2014/main" id="{BD9B6EAB-5792-10B5-8858-6893DE727F85}"/>
              </a:ext>
            </a:extLst>
          </p:cNvPr>
          <p:cNvSpPr>
            <a:spLocks noGrp="1"/>
          </p:cNvSpPr>
          <p:nvPr>
            <p:ph type="dt" sz="half" idx="10"/>
          </p:nvPr>
        </p:nvSpPr>
        <p:spPr/>
        <p:txBody>
          <a:bodyPr/>
          <a:lstStyle/>
          <a:p>
            <a:fld id="{9E074C8F-7021-8F4C-B39B-4192FCFDC675}" type="datetime3">
              <a:rPr lang="en-US" smtClean="0"/>
              <a:t>26 September 2025</a:t>
            </a:fld>
            <a:endParaRPr lang="en-BE"/>
          </a:p>
        </p:txBody>
      </p:sp>
      <p:sp>
        <p:nvSpPr>
          <p:cNvPr id="5" name="Slide Number Placeholder 4">
            <a:extLst>
              <a:ext uri="{FF2B5EF4-FFF2-40B4-BE49-F238E27FC236}">
                <a16:creationId xmlns:a16="http://schemas.microsoft.com/office/drawing/2014/main" id="{4E9A5262-36C9-0A1C-104B-541A6B103DFD}"/>
              </a:ext>
            </a:extLst>
          </p:cNvPr>
          <p:cNvSpPr>
            <a:spLocks noGrp="1"/>
          </p:cNvSpPr>
          <p:nvPr>
            <p:ph type="sldNum" sz="quarter" idx="12"/>
          </p:nvPr>
        </p:nvSpPr>
        <p:spPr/>
        <p:txBody>
          <a:bodyPr/>
          <a:lstStyle/>
          <a:p>
            <a:fld id="{01B5C898-0592-3242-8777-DDCECBCEF56A}" type="slidenum">
              <a:rPr lang="en-BE" smtClean="0"/>
              <a:t>6</a:t>
            </a:fld>
            <a:endParaRPr lang="en-BE"/>
          </a:p>
        </p:txBody>
      </p:sp>
      <p:sp>
        <p:nvSpPr>
          <p:cNvPr id="15" name="TextBox 14">
            <a:extLst>
              <a:ext uri="{FF2B5EF4-FFF2-40B4-BE49-F238E27FC236}">
                <a16:creationId xmlns:a16="http://schemas.microsoft.com/office/drawing/2014/main" id="{EFFB05D8-1934-897C-A51F-D5DE8C5CD245}"/>
              </a:ext>
            </a:extLst>
          </p:cNvPr>
          <p:cNvSpPr txBox="1"/>
          <p:nvPr/>
        </p:nvSpPr>
        <p:spPr>
          <a:xfrm>
            <a:off x="507823" y="1454138"/>
            <a:ext cx="11015980" cy="4539704"/>
          </a:xfrm>
          <a:prstGeom prst="rect">
            <a:avLst/>
          </a:prstGeom>
          <a:noFill/>
        </p:spPr>
        <p:txBody>
          <a:bodyPr wrap="square" rtlCol="0">
            <a:spAutoFit/>
          </a:bodyPr>
          <a:lstStyle/>
          <a:p>
            <a:r>
              <a:rPr lang="en-IE" sz="1700" dirty="0">
                <a:solidFill>
                  <a:schemeClr val="accent4"/>
                </a:solidFill>
              </a:rPr>
              <a:t>Current Wording:</a:t>
            </a:r>
          </a:p>
          <a:p>
            <a:r>
              <a:rPr lang="en-GB" sz="1700" i="1" dirty="0">
                <a:solidFill>
                  <a:schemeClr val="accent4"/>
                </a:solidFill>
              </a:rPr>
              <a:t>8.4.2 - The testing facility shall position the calliper to minimise potential interference with the incoming cooling air. Install the calliper above the disc with the centre of the calliper in a 12-o’clock position as illustrated in Figure 8.6. irrespective of the mounting position at the vehicle. Other calliper orientations (e.g. vehicle’s mounting position) or configurations are not allowed and shall invalidate the test. The parking brake shall not be dismounted for carrying out a brake emissions test.</a:t>
            </a:r>
          </a:p>
          <a:p>
            <a:endParaRPr lang="en-IE" sz="1700" i="1" dirty="0">
              <a:solidFill>
                <a:schemeClr val="accent4"/>
              </a:solidFill>
            </a:endParaRPr>
          </a:p>
          <a:p>
            <a:r>
              <a:rPr lang="en-IE" sz="1700" b="1" dirty="0">
                <a:solidFill>
                  <a:srgbClr val="FF0000"/>
                </a:solidFill>
              </a:rPr>
              <a:t>Effectiveness of the passive filtration is not maximised at 12 o’clock position and it does not reflect the mounting position in the vehicle</a:t>
            </a:r>
          </a:p>
          <a:p>
            <a:endParaRPr lang="en-IE" sz="1700" b="1" dirty="0">
              <a:solidFill>
                <a:schemeClr val="accent4"/>
              </a:solidFill>
            </a:endParaRPr>
          </a:p>
          <a:p>
            <a:r>
              <a:rPr lang="en-IE" sz="1700" dirty="0">
                <a:solidFill>
                  <a:schemeClr val="accent4"/>
                </a:solidFill>
              </a:rPr>
              <a:t>Amendment proposal:</a:t>
            </a:r>
          </a:p>
          <a:p>
            <a:endParaRPr lang="fr-BE" sz="1700" b="1" dirty="0">
              <a:solidFill>
                <a:schemeClr val="accent4"/>
              </a:solidFill>
            </a:endParaRPr>
          </a:p>
          <a:p>
            <a:r>
              <a:rPr lang="en-IE" sz="1700" dirty="0">
                <a:solidFill>
                  <a:schemeClr val="accent4"/>
                </a:solidFill>
              </a:rPr>
              <a:t>8.4.2 - </a:t>
            </a:r>
            <a:r>
              <a:rPr lang="en-GB" sz="1700" dirty="0">
                <a:solidFill>
                  <a:schemeClr val="accent4"/>
                </a:solidFill>
              </a:rPr>
              <a:t>The testing facility shall position the calliper to minimise potential interference with the incoming cooling air. Install the calliper above the disc with the centre of the calliper in a 12-o’clock position as illustrated in Figure 8.6. irrespective of the mounting position at the vehicle. Other calliper orientations (e.g. vehicle’s mounting position) or configurations are not allowed and shall invalidate the test. The parking brake shall not be dismounted for carrying out a brake emissions test. </a:t>
            </a:r>
            <a:r>
              <a:rPr lang="en-GB" sz="1700" b="1" dirty="0">
                <a:solidFill>
                  <a:schemeClr val="accent4"/>
                </a:solidFill>
              </a:rPr>
              <a:t>By way of exception, when a passive filter is installed, the orientation of the calliper and the filter shall be adjusted to reflect the actual mounting conditions in the vehicle, provided that interference with the incoming cooling air is minimised.</a:t>
            </a:r>
            <a:endParaRPr lang="en-IE" sz="1700" b="1" dirty="0"/>
          </a:p>
        </p:txBody>
      </p:sp>
    </p:spTree>
    <p:extLst>
      <p:ext uri="{BB962C8B-B14F-4D97-AF65-F5344CB8AC3E}">
        <p14:creationId xmlns:p14="http://schemas.microsoft.com/office/powerpoint/2010/main" val="31529868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6E518D-506E-4B96-C1A8-6969D4B41E1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FC2D894-F8D1-856E-B5D5-51F2C9B78ED2}"/>
              </a:ext>
            </a:extLst>
          </p:cNvPr>
          <p:cNvSpPr>
            <a:spLocks noGrp="1"/>
          </p:cNvSpPr>
          <p:nvPr>
            <p:ph type="title"/>
          </p:nvPr>
        </p:nvSpPr>
        <p:spPr/>
        <p:txBody>
          <a:bodyPr>
            <a:normAutofit fontScale="90000"/>
          </a:bodyPr>
          <a:lstStyle/>
          <a:p>
            <a:r>
              <a:rPr lang="en-GB" dirty="0"/>
              <a:t>Brake Dust Filter</a:t>
            </a:r>
            <a:br>
              <a:rPr lang="en-GB" dirty="0"/>
            </a:br>
            <a:r>
              <a:rPr lang="en-GB" dirty="0"/>
              <a:t>Passive Version (filter close to the brake disc)</a:t>
            </a:r>
            <a:endParaRPr lang="en-BE" dirty="0"/>
          </a:p>
        </p:txBody>
      </p:sp>
      <p:sp>
        <p:nvSpPr>
          <p:cNvPr id="4" name="Date Placeholder 3">
            <a:extLst>
              <a:ext uri="{FF2B5EF4-FFF2-40B4-BE49-F238E27FC236}">
                <a16:creationId xmlns:a16="http://schemas.microsoft.com/office/drawing/2014/main" id="{238E8D1F-AE12-BE6F-4DED-8093519544AE}"/>
              </a:ext>
            </a:extLst>
          </p:cNvPr>
          <p:cNvSpPr>
            <a:spLocks noGrp="1"/>
          </p:cNvSpPr>
          <p:nvPr>
            <p:ph type="dt" sz="half" idx="10"/>
          </p:nvPr>
        </p:nvSpPr>
        <p:spPr/>
        <p:txBody>
          <a:bodyPr/>
          <a:lstStyle/>
          <a:p>
            <a:fld id="{9E074C8F-7021-8F4C-B39B-4192FCFDC675}" type="datetime3">
              <a:rPr lang="en-US" smtClean="0"/>
              <a:t>26 September 2025</a:t>
            </a:fld>
            <a:endParaRPr lang="en-BE"/>
          </a:p>
        </p:txBody>
      </p:sp>
      <p:sp>
        <p:nvSpPr>
          <p:cNvPr id="5" name="Slide Number Placeholder 4">
            <a:extLst>
              <a:ext uri="{FF2B5EF4-FFF2-40B4-BE49-F238E27FC236}">
                <a16:creationId xmlns:a16="http://schemas.microsoft.com/office/drawing/2014/main" id="{28C8671E-C608-6AAE-F50F-2B5D7811C7D1}"/>
              </a:ext>
            </a:extLst>
          </p:cNvPr>
          <p:cNvSpPr>
            <a:spLocks noGrp="1"/>
          </p:cNvSpPr>
          <p:nvPr>
            <p:ph type="sldNum" sz="quarter" idx="12"/>
          </p:nvPr>
        </p:nvSpPr>
        <p:spPr/>
        <p:txBody>
          <a:bodyPr/>
          <a:lstStyle/>
          <a:p>
            <a:fld id="{01B5C898-0592-3242-8777-DDCECBCEF56A}" type="slidenum">
              <a:rPr lang="en-BE" smtClean="0"/>
              <a:t>7</a:t>
            </a:fld>
            <a:endParaRPr lang="en-BE"/>
          </a:p>
        </p:txBody>
      </p:sp>
      <p:sp>
        <p:nvSpPr>
          <p:cNvPr id="46" name="Vertikaler Textplatzhalter 1">
            <a:extLst>
              <a:ext uri="{FF2B5EF4-FFF2-40B4-BE49-F238E27FC236}">
                <a16:creationId xmlns:a16="http://schemas.microsoft.com/office/drawing/2014/main" id="{8E0F2B94-58B1-AD2C-88B6-89E444E5CFFE}"/>
              </a:ext>
            </a:extLst>
          </p:cNvPr>
          <p:cNvSpPr txBox="1">
            <a:spLocks/>
          </p:cNvSpPr>
          <p:nvPr/>
        </p:nvSpPr>
        <p:spPr>
          <a:xfrm>
            <a:off x="364055" y="1335863"/>
            <a:ext cx="11341100" cy="2093135"/>
          </a:xfrm>
          <a:prstGeom prst="rect">
            <a:avLst/>
          </a:prstGeom>
        </p:spPr>
        <p:txBody>
          <a:bodyPr vert="horz" lIns="91440" tIns="45720" rIns="91440" bIns="45720" rtlCol="0" anchor="t"/>
          <a:lstStyle>
            <a:defPPr>
              <a:defRPr lang="en-BE"/>
            </a:defPPr>
            <a:lvl1pPr marL="0" algn="l" defTabSz="914400" rtl="0" eaLnBrk="1" latinLnBrk="0" hangingPunct="1">
              <a:defRPr sz="1200" kern="1200">
                <a:solidFill>
                  <a:schemeClr val="accent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800" dirty="0">
                <a:solidFill>
                  <a:schemeClr val="accent4"/>
                </a:solidFill>
              </a:rPr>
              <a:t>SOTA for GTR-24 (8.4.2): currently the brake calliper needs to be mounted on 12 o‘clock position, whether without a filter or with a filter</a:t>
            </a:r>
          </a:p>
          <a:p>
            <a:endParaRPr lang="en-GB" sz="1800" dirty="0">
              <a:solidFill>
                <a:schemeClr val="accent4"/>
              </a:solidFill>
            </a:endParaRPr>
          </a:p>
          <a:p>
            <a:endParaRPr lang="en-GB" sz="1800" dirty="0">
              <a:solidFill>
                <a:schemeClr val="accent4"/>
              </a:solidFill>
            </a:endParaRPr>
          </a:p>
          <a:p>
            <a:endParaRPr lang="en-GB" sz="1800" dirty="0">
              <a:solidFill>
                <a:schemeClr val="accent4"/>
              </a:solidFill>
            </a:endParaRPr>
          </a:p>
          <a:p>
            <a:endParaRPr lang="en-GB" sz="1800" dirty="0">
              <a:solidFill>
                <a:schemeClr val="accent4"/>
              </a:solidFill>
            </a:endParaRPr>
          </a:p>
          <a:p>
            <a:endParaRPr lang="en-GB" sz="1800" dirty="0">
              <a:solidFill>
                <a:schemeClr val="accent4"/>
              </a:solidFill>
            </a:endParaRPr>
          </a:p>
          <a:p>
            <a:endParaRPr lang="en-GB" sz="1800" dirty="0">
              <a:solidFill>
                <a:schemeClr val="accent4"/>
              </a:solidFill>
            </a:endParaRPr>
          </a:p>
        </p:txBody>
      </p:sp>
      <p:sp>
        <p:nvSpPr>
          <p:cNvPr id="47" name="Ellipse 46">
            <a:extLst>
              <a:ext uri="{FF2B5EF4-FFF2-40B4-BE49-F238E27FC236}">
                <a16:creationId xmlns:a16="http://schemas.microsoft.com/office/drawing/2014/main" id="{7D8E3439-B909-CAE8-768C-2665D5198AA4}"/>
              </a:ext>
            </a:extLst>
          </p:cNvPr>
          <p:cNvSpPr/>
          <p:nvPr/>
        </p:nvSpPr>
        <p:spPr>
          <a:xfrm>
            <a:off x="3472675" y="1916819"/>
            <a:ext cx="1368000" cy="1368000"/>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48" name="Gerader Verbinder 47">
            <a:extLst>
              <a:ext uri="{FF2B5EF4-FFF2-40B4-BE49-F238E27FC236}">
                <a16:creationId xmlns:a16="http://schemas.microsoft.com/office/drawing/2014/main" id="{D46B75A4-D600-8CF5-A225-B1624F572886}"/>
              </a:ext>
            </a:extLst>
          </p:cNvPr>
          <p:cNvCxnSpPr>
            <a:cxnSpLocks/>
          </p:cNvCxnSpPr>
          <p:nvPr/>
        </p:nvCxnSpPr>
        <p:spPr>
          <a:xfrm>
            <a:off x="3302742" y="2600819"/>
            <a:ext cx="1699328" cy="0"/>
          </a:xfrm>
          <a:prstGeom prst="line">
            <a:avLst/>
          </a:prstGeom>
          <a:ln>
            <a:solidFill>
              <a:srgbClr val="0F1F60"/>
            </a:solidFill>
            <a:prstDash val="dashDot"/>
          </a:ln>
        </p:spPr>
        <p:style>
          <a:lnRef idx="1">
            <a:schemeClr val="accent1"/>
          </a:lnRef>
          <a:fillRef idx="0">
            <a:schemeClr val="accent1"/>
          </a:fillRef>
          <a:effectRef idx="0">
            <a:schemeClr val="accent1"/>
          </a:effectRef>
          <a:fontRef idx="minor">
            <a:schemeClr val="tx1"/>
          </a:fontRef>
        </p:style>
      </p:cxnSp>
      <p:cxnSp>
        <p:nvCxnSpPr>
          <p:cNvPr id="49" name="Gerader Verbinder 48">
            <a:extLst>
              <a:ext uri="{FF2B5EF4-FFF2-40B4-BE49-F238E27FC236}">
                <a16:creationId xmlns:a16="http://schemas.microsoft.com/office/drawing/2014/main" id="{CA7C69A2-6692-1AF5-2C71-BD0857C9C3B5}"/>
              </a:ext>
            </a:extLst>
          </p:cNvPr>
          <p:cNvCxnSpPr>
            <a:cxnSpLocks/>
          </p:cNvCxnSpPr>
          <p:nvPr/>
        </p:nvCxnSpPr>
        <p:spPr>
          <a:xfrm flipV="1">
            <a:off x="4152406" y="1698334"/>
            <a:ext cx="0" cy="1747880"/>
          </a:xfrm>
          <a:prstGeom prst="line">
            <a:avLst/>
          </a:prstGeom>
          <a:ln>
            <a:solidFill>
              <a:srgbClr val="0F1F60"/>
            </a:solidFill>
            <a:prstDash val="dashDot"/>
          </a:ln>
        </p:spPr>
        <p:style>
          <a:lnRef idx="1">
            <a:schemeClr val="accent1"/>
          </a:lnRef>
          <a:fillRef idx="0">
            <a:schemeClr val="accent1"/>
          </a:fillRef>
          <a:effectRef idx="0">
            <a:schemeClr val="accent1"/>
          </a:effectRef>
          <a:fontRef idx="minor">
            <a:schemeClr val="tx1"/>
          </a:fontRef>
        </p:style>
      </p:cxnSp>
      <p:sp>
        <p:nvSpPr>
          <p:cNvPr id="50" name="Halbbogen 49">
            <a:extLst>
              <a:ext uri="{FF2B5EF4-FFF2-40B4-BE49-F238E27FC236}">
                <a16:creationId xmlns:a16="http://schemas.microsoft.com/office/drawing/2014/main" id="{43C16724-B4B2-09DD-EE19-84CF1FFD73AE}"/>
              </a:ext>
            </a:extLst>
          </p:cNvPr>
          <p:cNvSpPr/>
          <p:nvPr/>
        </p:nvSpPr>
        <p:spPr>
          <a:xfrm>
            <a:off x="3759943" y="1855567"/>
            <a:ext cx="784925" cy="558341"/>
          </a:xfrm>
          <a:prstGeom prst="blockArc">
            <a:avLst>
              <a:gd name="adj1" fmla="val 10800000"/>
              <a:gd name="adj2" fmla="val 169635"/>
              <a:gd name="adj3" fmla="val 40906"/>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51" name="Ellipse 50">
            <a:extLst>
              <a:ext uri="{FF2B5EF4-FFF2-40B4-BE49-F238E27FC236}">
                <a16:creationId xmlns:a16="http://schemas.microsoft.com/office/drawing/2014/main" id="{94E9A9A3-C3E1-7BF6-B8CB-D2865DA9BFDF}"/>
              </a:ext>
            </a:extLst>
          </p:cNvPr>
          <p:cNvSpPr/>
          <p:nvPr/>
        </p:nvSpPr>
        <p:spPr>
          <a:xfrm>
            <a:off x="5439300" y="4904161"/>
            <a:ext cx="1368000" cy="1368000"/>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52" name="Gerader Verbinder 51">
            <a:extLst>
              <a:ext uri="{FF2B5EF4-FFF2-40B4-BE49-F238E27FC236}">
                <a16:creationId xmlns:a16="http://schemas.microsoft.com/office/drawing/2014/main" id="{E4275361-DF29-AF87-8238-ABF1C819C59E}"/>
              </a:ext>
            </a:extLst>
          </p:cNvPr>
          <p:cNvCxnSpPr>
            <a:cxnSpLocks/>
          </p:cNvCxnSpPr>
          <p:nvPr/>
        </p:nvCxnSpPr>
        <p:spPr>
          <a:xfrm>
            <a:off x="5269367" y="5588161"/>
            <a:ext cx="1699328" cy="0"/>
          </a:xfrm>
          <a:prstGeom prst="line">
            <a:avLst/>
          </a:prstGeom>
          <a:ln>
            <a:solidFill>
              <a:srgbClr val="0F1F60"/>
            </a:solidFill>
            <a:prstDash val="dashDot"/>
          </a:ln>
        </p:spPr>
        <p:style>
          <a:lnRef idx="1">
            <a:schemeClr val="accent1"/>
          </a:lnRef>
          <a:fillRef idx="0">
            <a:schemeClr val="accent1"/>
          </a:fillRef>
          <a:effectRef idx="0">
            <a:schemeClr val="accent1"/>
          </a:effectRef>
          <a:fontRef idx="minor">
            <a:schemeClr val="tx1"/>
          </a:fontRef>
        </p:style>
      </p:cxnSp>
      <p:cxnSp>
        <p:nvCxnSpPr>
          <p:cNvPr id="53" name="Gerader Verbinder 52">
            <a:extLst>
              <a:ext uri="{FF2B5EF4-FFF2-40B4-BE49-F238E27FC236}">
                <a16:creationId xmlns:a16="http://schemas.microsoft.com/office/drawing/2014/main" id="{EE2DE953-BE4A-D571-B2B4-C45778F55753}"/>
              </a:ext>
            </a:extLst>
          </p:cNvPr>
          <p:cNvCxnSpPr>
            <a:cxnSpLocks/>
          </p:cNvCxnSpPr>
          <p:nvPr/>
        </p:nvCxnSpPr>
        <p:spPr>
          <a:xfrm flipV="1">
            <a:off x="6119031" y="4685676"/>
            <a:ext cx="0" cy="1747880"/>
          </a:xfrm>
          <a:prstGeom prst="line">
            <a:avLst/>
          </a:prstGeom>
          <a:ln>
            <a:solidFill>
              <a:srgbClr val="0F1F60"/>
            </a:solidFill>
            <a:prstDash val="dashDot"/>
          </a:ln>
        </p:spPr>
        <p:style>
          <a:lnRef idx="1">
            <a:schemeClr val="accent1"/>
          </a:lnRef>
          <a:fillRef idx="0">
            <a:schemeClr val="accent1"/>
          </a:fillRef>
          <a:effectRef idx="0">
            <a:schemeClr val="accent1"/>
          </a:effectRef>
          <a:fontRef idx="minor">
            <a:schemeClr val="tx1"/>
          </a:fontRef>
        </p:style>
      </p:cxnSp>
      <p:grpSp>
        <p:nvGrpSpPr>
          <p:cNvPr id="54" name="Gruppieren 53">
            <a:extLst>
              <a:ext uri="{FF2B5EF4-FFF2-40B4-BE49-F238E27FC236}">
                <a16:creationId xmlns:a16="http://schemas.microsoft.com/office/drawing/2014/main" id="{DEDDC7C0-B45E-0BA2-66C8-2541191001D0}"/>
              </a:ext>
            </a:extLst>
          </p:cNvPr>
          <p:cNvGrpSpPr/>
          <p:nvPr/>
        </p:nvGrpSpPr>
        <p:grpSpPr>
          <a:xfrm rot="19994761">
            <a:off x="5579807" y="4774548"/>
            <a:ext cx="1078450" cy="887902"/>
            <a:chOff x="2799622" y="4318847"/>
            <a:chExt cx="1078450" cy="887902"/>
          </a:xfrm>
        </p:grpSpPr>
        <p:sp>
          <p:nvSpPr>
            <p:cNvPr id="55" name="Halbbogen 54">
              <a:extLst>
                <a:ext uri="{FF2B5EF4-FFF2-40B4-BE49-F238E27FC236}">
                  <a16:creationId xmlns:a16="http://schemas.microsoft.com/office/drawing/2014/main" id="{F7397017-AFFD-51EF-62EF-0F3A14F9C68D}"/>
                </a:ext>
              </a:extLst>
            </p:cNvPr>
            <p:cNvSpPr/>
            <p:nvPr/>
          </p:nvSpPr>
          <p:spPr>
            <a:xfrm>
              <a:off x="2799622" y="4318847"/>
              <a:ext cx="784925" cy="558341"/>
            </a:xfrm>
            <a:prstGeom prst="blockArc">
              <a:avLst>
                <a:gd name="adj1" fmla="val 10800000"/>
                <a:gd name="adj2" fmla="val 169635"/>
                <a:gd name="adj3" fmla="val 40906"/>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56" name="Halbbogen 55">
              <a:extLst>
                <a:ext uri="{FF2B5EF4-FFF2-40B4-BE49-F238E27FC236}">
                  <a16:creationId xmlns:a16="http://schemas.microsoft.com/office/drawing/2014/main" id="{965C5BD5-E980-E65D-1754-6C34EB2B7C04}"/>
                </a:ext>
              </a:extLst>
            </p:cNvPr>
            <p:cNvSpPr/>
            <p:nvPr/>
          </p:nvSpPr>
          <p:spPr>
            <a:xfrm rot="3742003">
              <a:off x="3206439" y="4535116"/>
              <a:ext cx="784925" cy="558341"/>
            </a:xfrm>
            <a:prstGeom prst="blockArc">
              <a:avLst>
                <a:gd name="adj1" fmla="val 10800000"/>
                <a:gd name="adj2" fmla="val 169635"/>
                <a:gd name="adj3" fmla="val 40906"/>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grpSp>
      <p:sp>
        <p:nvSpPr>
          <p:cNvPr id="57" name="Ellipse 56">
            <a:extLst>
              <a:ext uri="{FF2B5EF4-FFF2-40B4-BE49-F238E27FC236}">
                <a16:creationId xmlns:a16="http://schemas.microsoft.com/office/drawing/2014/main" id="{83B08B68-4526-4678-4AF9-EFA2A08EA2BE}"/>
              </a:ext>
            </a:extLst>
          </p:cNvPr>
          <p:cNvSpPr/>
          <p:nvPr/>
        </p:nvSpPr>
        <p:spPr>
          <a:xfrm>
            <a:off x="9006337" y="1916819"/>
            <a:ext cx="1368000" cy="1368000"/>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58" name="Gerader Verbinder 57">
            <a:extLst>
              <a:ext uri="{FF2B5EF4-FFF2-40B4-BE49-F238E27FC236}">
                <a16:creationId xmlns:a16="http://schemas.microsoft.com/office/drawing/2014/main" id="{958496F3-BF26-253C-4B9C-0020714B15C1}"/>
              </a:ext>
            </a:extLst>
          </p:cNvPr>
          <p:cNvCxnSpPr>
            <a:cxnSpLocks/>
          </p:cNvCxnSpPr>
          <p:nvPr/>
        </p:nvCxnSpPr>
        <p:spPr>
          <a:xfrm>
            <a:off x="8836404" y="2600819"/>
            <a:ext cx="1699328" cy="0"/>
          </a:xfrm>
          <a:prstGeom prst="line">
            <a:avLst/>
          </a:prstGeom>
          <a:ln>
            <a:solidFill>
              <a:srgbClr val="0F1F60"/>
            </a:solidFill>
            <a:prstDash val="dashDot"/>
          </a:ln>
        </p:spPr>
        <p:style>
          <a:lnRef idx="1">
            <a:schemeClr val="accent1"/>
          </a:lnRef>
          <a:fillRef idx="0">
            <a:schemeClr val="accent1"/>
          </a:fillRef>
          <a:effectRef idx="0">
            <a:schemeClr val="accent1"/>
          </a:effectRef>
          <a:fontRef idx="minor">
            <a:schemeClr val="tx1"/>
          </a:fontRef>
        </p:style>
      </p:cxnSp>
      <p:cxnSp>
        <p:nvCxnSpPr>
          <p:cNvPr id="59" name="Gerader Verbinder 58">
            <a:extLst>
              <a:ext uri="{FF2B5EF4-FFF2-40B4-BE49-F238E27FC236}">
                <a16:creationId xmlns:a16="http://schemas.microsoft.com/office/drawing/2014/main" id="{9F5F1BCC-73EA-7563-9975-3E47A88D118C}"/>
              </a:ext>
            </a:extLst>
          </p:cNvPr>
          <p:cNvCxnSpPr>
            <a:cxnSpLocks/>
          </p:cNvCxnSpPr>
          <p:nvPr/>
        </p:nvCxnSpPr>
        <p:spPr>
          <a:xfrm flipV="1">
            <a:off x="9686068" y="1698334"/>
            <a:ext cx="0" cy="1747880"/>
          </a:xfrm>
          <a:prstGeom prst="line">
            <a:avLst/>
          </a:prstGeom>
          <a:ln>
            <a:solidFill>
              <a:srgbClr val="0F1F60"/>
            </a:solidFill>
            <a:prstDash val="dashDot"/>
          </a:ln>
        </p:spPr>
        <p:style>
          <a:lnRef idx="1">
            <a:schemeClr val="accent1"/>
          </a:lnRef>
          <a:fillRef idx="0">
            <a:schemeClr val="accent1"/>
          </a:fillRef>
          <a:effectRef idx="0">
            <a:schemeClr val="accent1"/>
          </a:effectRef>
          <a:fontRef idx="minor">
            <a:schemeClr val="tx1"/>
          </a:fontRef>
        </p:style>
      </p:cxnSp>
      <p:grpSp>
        <p:nvGrpSpPr>
          <p:cNvPr id="60" name="Gruppieren 59">
            <a:extLst>
              <a:ext uri="{FF2B5EF4-FFF2-40B4-BE49-F238E27FC236}">
                <a16:creationId xmlns:a16="http://schemas.microsoft.com/office/drawing/2014/main" id="{E5EB82F9-C64F-46DB-9C00-3128BAFCD6F2}"/>
              </a:ext>
            </a:extLst>
          </p:cNvPr>
          <p:cNvGrpSpPr/>
          <p:nvPr/>
        </p:nvGrpSpPr>
        <p:grpSpPr>
          <a:xfrm rot="21446765">
            <a:off x="9284408" y="1787206"/>
            <a:ext cx="1078450" cy="887902"/>
            <a:chOff x="2799622" y="4318847"/>
            <a:chExt cx="1078450" cy="887902"/>
          </a:xfrm>
        </p:grpSpPr>
        <p:sp>
          <p:nvSpPr>
            <p:cNvPr id="61" name="Halbbogen 60">
              <a:extLst>
                <a:ext uri="{FF2B5EF4-FFF2-40B4-BE49-F238E27FC236}">
                  <a16:creationId xmlns:a16="http://schemas.microsoft.com/office/drawing/2014/main" id="{21622D8F-2FFA-7112-8BE8-BC357C2D8F17}"/>
                </a:ext>
              </a:extLst>
            </p:cNvPr>
            <p:cNvSpPr/>
            <p:nvPr/>
          </p:nvSpPr>
          <p:spPr>
            <a:xfrm>
              <a:off x="2799622" y="4318847"/>
              <a:ext cx="784925" cy="558341"/>
            </a:xfrm>
            <a:prstGeom prst="blockArc">
              <a:avLst>
                <a:gd name="adj1" fmla="val 10800000"/>
                <a:gd name="adj2" fmla="val 169635"/>
                <a:gd name="adj3" fmla="val 40906"/>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62" name="Halbbogen 61">
              <a:extLst>
                <a:ext uri="{FF2B5EF4-FFF2-40B4-BE49-F238E27FC236}">
                  <a16:creationId xmlns:a16="http://schemas.microsoft.com/office/drawing/2014/main" id="{F3AB0A22-B621-5130-57A5-F9935EE93D58}"/>
                </a:ext>
              </a:extLst>
            </p:cNvPr>
            <p:cNvSpPr/>
            <p:nvPr/>
          </p:nvSpPr>
          <p:spPr>
            <a:xfrm rot="3742003">
              <a:off x="3206439" y="4535116"/>
              <a:ext cx="784925" cy="558341"/>
            </a:xfrm>
            <a:prstGeom prst="blockArc">
              <a:avLst>
                <a:gd name="adj1" fmla="val 10800000"/>
                <a:gd name="adj2" fmla="val 169635"/>
                <a:gd name="adj3" fmla="val 40906"/>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grpSp>
      <p:sp>
        <p:nvSpPr>
          <p:cNvPr id="63" name="Pfeil: nach rechts 62">
            <a:extLst>
              <a:ext uri="{FF2B5EF4-FFF2-40B4-BE49-F238E27FC236}">
                <a16:creationId xmlns:a16="http://schemas.microsoft.com/office/drawing/2014/main" id="{7CFAB2B2-348B-6683-88D7-B020EF4DB2B0}"/>
              </a:ext>
            </a:extLst>
          </p:cNvPr>
          <p:cNvSpPr/>
          <p:nvPr/>
        </p:nvSpPr>
        <p:spPr>
          <a:xfrm>
            <a:off x="5509087" y="1855567"/>
            <a:ext cx="894578" cy="147465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4"/>
                </a:solidFill>
              </a:rPr>
              <a:t>with filter</a:t>
            </a:r>
          </a:p>
        </p:txBody>
      </p:sp>
      <p:cxnSp>
        <p:nvCxnSpPr>
          <p:cNvPr id="64" name="Gerader Verbinder 63">
            <a:extLst>
              <a:ext uri="{FF2B5EF4-FFF2-40B4-BE49-F238E27FC236}">
                <a16:creationId xmlns:a16="http://schemas.microsoft.com/office/drawing/2014/main" id="{E0D19F67-5E9D-086A-4BD4-51218D4A1783}"/>
              </a:ext>
            </a:extLst>
          </p:cNvPr>
          <p:cNvCxnSpPr>
            <a:cxnSpLocks/>
          </p:cNvCxnSpPr>
          <p:nvPr/>
        </p:nvCxnSpPr>
        <p:spPr>
          <a:xfrm flipH="1" flipV="1">
            <a:off x="5437683" y="5107459"/>
            <a:ext cx="681348" cy="495441"/>
          </a:xfrm>
          <a:prstGeom prst="line">
            <a:avLst/>
          </a:prstGeom>
          <a:ln>
            <a:solidFill>
              <a:srgbClr val="0F1F60"/>
            </a:solidFill>
          </a:ln>
        </p:spPr>
        <p:style>
          <a:lnRef idx="1">
            <a:schemeClr val="accent1"/>
          </a:lnRef>
          <a:fillRef idx="0">
            <a:schemeClr val="accent1"/>
          </a:fillRef>
          <a:effectRef idx="0">
            <a:schemeClr val="accent1"/>
          </a:effectRef>
          <a:fontRef idx="minor">
            <a:schemeClr val="tx1"/>
          </a:fontRef>
        </p:style>
      </p:cxnSp>
      <p:sp>
        <p:nvSpPr>
          <p:cNvPr id="67" name="Pfeil: Fünfeck 66">
            <a:extLst>
              <a:ext uri="{FF2B5EF4-FFF2-40B4-BE49-F238E27FC236}">
                <a16:creationId xmlns:a16="http://schemas.microsoft.com/office/drawing/2014/main" id="{A8B050CF-E087-8332-2A7C-D1F0D58AE07A}"/>
              </a:ext>
            </a:extLst>
          </p:cNvPr>
          <p:cNvSpPr/>
          <p:nvPr/>
        </p:nvSpPr>
        <p:spPr>
          <a:xfrm>
            <a:off x="1609193" y="2369461"/>
            <a:ext cx="1543510" cy="479788"/>
          </a:xfrm>
          <a:prstGeom prst="homePlate">
            <a:avLst/>
          </a:prstGeom>
          <a:solidFill>
            <a:srgbClr val="99CCFF">
              <a:alpha val="56078"/>
            </a:srgbClr>
          </a:solidFill>
          <a:ln>
            <a:solidFill>
              <a:srgbClr val="99CC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err="1">
                <a:solidFill>
                  <a:schemeClr val="accent4"/>
                </a:solidFill>
              </a:rPr>
              <a:t>air</a:t>
            </a:r>
            <a:r>
              <a:rPr lang="de-DE" dirty="0">
                <a:solidFill>
                  <a:schemeClr val="accent4"/>
                </a:solidFill>
              </a:rPr>
              <a:t> </a:t>
            </a:r>
            <a:r>
              <a:rPr lang="de-DE" dirty="0" err="1">
                <a:solidFill>
                  <a:schemeClr val="accent4"/>
                </a:solidFill>
              </a:rPr>
              <a:t>flow</a:t>
            </a:r>
            <a:endParaRPr lang="de-DE" dirty="0">
              <a:solidFill>
                <a:schemeClr val="accent4"/>
              </a:solidFill>
            </a:endParaRPr>
          </a:p>
        </p:txBody>
      </p:sp>
      <p:sp>
        <p:nvSpPr>
          <p:cNvPr id="68" name="Pfeil: Fünfeck 67">
            <a:extLst>
              <a:ext uri="{FF2B5EF4-FFF2-40B4-BE49-F238E27FC236}">
                <a16:creationId xmlns:a16="http://schemas.microsoft.com/office/drawing/2014/main" id="{ED81AE22-58D9-63D0-EEDB-73A7F9742860}"/>
              </a:ext>
            </a:extLst>
          </p:cNvPr>
          <p:cNvSpPr/>
          <p:nvPr/>
        </p:nvSpPr>
        <p:spPr>
          <a:xfrm>
            <a:off x="3453179" y="5363006"/>
            <a:ext cx="1543510" cy="479788"/>
          </a:xfrm>
          <a:prstGeom prst="homePlate">
            <a:avLst/>
          </a:prstGeom>
          <a:solidFill>
            <a:srgbClr val="99CCFF">
              <a:alpha val="56078"/>
            </a:srgbClr>
          </a:solidFill>
          <a:ln>
            <a:solidFill>
              <a:srgbClr val="99CC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err="1">
                <a:solidFill>
                  <a:schemeClr val="accent4"/>
                </a:solidFill>
              </a:rPr>
              <a:t>air</a:t>
            </a:r>
            <a:r>
              <a:rPr lang="de-DE" dirty="0">
                <a:solidFill>
                  <a:schemeClr val="accent4"/>
                </a:solidFill>
              </a:rPr>
              <a:t> </a:t>
            </a:r>
            <a:r>
              <a:rPr lang="de-DE" dirty="0" err="1">
                <a:solidFill>
                  <a:schemeClr val="accent4"/>
                </a:solidFill>
              </a:rPr>
              <a:t>flow</a:t>
            </a:r>
            <a:endParaRPr lang="de-DE" dirty="0">
              <a:solidFill>
                <a:schemeClr val="accent4"/>
              </a:solidFill>
            </a:endParaRPr>
          </a:p>
        </p:txBody>
      </p:sp>
      <p:sp>
        <p:nvSpPr>
          <p:cNvPr id="69" name="Pfeil: Fünfeck 68">
            <a:extLst>
              <a:ext uri="{FF2B5EF4-FFF2-40B4-BE49-F238E27FC236}">
                <a16:creationId xmlns:a16="http://schemas.microsoft.com/office/drawing/2014/main" id="{225F0ECA-4367-F044-A7A2-896E8CC2A103}"/>
              </a:ext>
            </a:extLst>
          </p:cNvPr>
          <p:cNvSpPr/>
          <p:nvPr/>
        </p:nvSpPr>
        <p:spPr>
          <a:xfrm>
            <a:off x="7136255" y="2352999"/>
            <a:ext cx="1543510" cy="479788"/>
          </a:xfrm>
          <a:prstGeom prst="homePlate">
            <a:avLst/>
          </a:prstGeom>
          <a:solidFill>
            <a:srgbClr val="99CCFF">
              <a:alpha val="56078"/>
            </a:srgbClr>
          </a:solidFill>
          <a:ln>
            <a:solidFill>
              <a:srgbClr val="99CC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err="1">
                <a:solidFill>
                  <a:schemeClr val="accent4"/>
                </a:solidFill>
              </a:rPr>
              <a:t>air</a:t>
            </a:r>
            <a:r>
              <a:rPr lang="de-DE" dirty="0">
                <a:solidFill>
                  <a:schemeClr val="accent4"/>
                </a:solidFill>
              </a:rPr>
              <a:t> </a:t>
            </a:r>
            <a:r>
              <a:rPr lang="de-DE" dirty="0" err="1">
                <a:solidFill>
                  <a:schemeClr val="accent4"/>
                </a:solidFill>
              </a:rPr>
              <a:t>flow</a:t>
            </a:r>
            <a:endParaRPr lang="de-DE" dirty="0">
              <a:solidFill>
                <a:schemeClr val="accent4"/>
              </a:solidFill>
            </a:endParaRPr>
          </a:p>
        </p:txBody>
      </p:sp>
      <p:sp>
        <p:nvSpPr>
          <p:cNvPr id="8" name="Vertikaler Textplatzhalter 1">
            <a:extLst>
              <a:ext uri="{FF2B5EF4-FFF2-40B4-BE49-F238E27FC236}">
                <a16:creationId xmlns:a16="http://schemas.microsoft.com/office/drawing/2014/main" id="{EA750144-CD7C-DAF1-6754-79AF4ABB6FB5}"/>
              </a:ext>
            </a:extLst>
          </p:cNvPr>
          <p:cNvSpPr txBox="1">
            <a:spLocks/>
          </p:cNvSpPr>
          <p:nvPr/>
        </p:nvSpPr>
        <p:spPr>
          <a:xfrm>
            <a:off x="448481" y="3438590"/>
            <a:ext cx="11341100" cy="1334674"/>
          </a:xfrm>
          <a:prstGeom prst="rect">
            <a:avLst/>
          </a:prstGeom>
        </p:spPr>
        <p:txBody>
          <a:bodyPr vert="horz" lIns="91440" tIns="45720" rIns="91440" bIns="45720" rtlCol="0" anchor="t"/>
          <a:lstStyle>
            <a:defPPr>
              <a:defRPr lang="en-BE"/>
            </a:defPPr>
            <a:lvl1pPr marL="0" algn="l" defTabSz="914400" rtl="0" eaLnBrk="1" latinLnBrk="0" hangingPunct="1">
              <a:defRPr sz="1200" kern="1200">
                <a:solidFill>
                  <a:schemeClr val="accent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800" b="1" dirty="0">
                <a:solidFill>
                  <a:schemeClr val="accent4"/>
                </a:solidFill>
              </a:rPr>
              <a:t>Proposals for passive filter use only: </a:t>
            </a:r>
          </a:p>
          <a:p>
            <a:pPr marL="342900" indent="-342900">
              <a:buFont typeface="+mj-lt"/>
              <a:buAutoNum type="arabicPeriod"/>
            </a:pPr>
            <a:r>
              <a:rPr lang="en-GB" sz="1800" dirty="0">
                <a:solidFill>
                  <a:schemeClr val="accent4"/>
                </a:solidFill>
              </a:rPr>
              <a:t>the position can be discussed between the OEM and the service provider for a result closer to real drive emission</a:t>
            </a:r>
          </a:p>
          <a:p>
            <a:pPr marL="342900" indent="-342900">
              <a:buFont typeface="+mj-lt"/>
              <a:buAutoNum type="arabicPeriod"/>
            </a:pPr>
            <a:r>
              <a:rPr lang="en-GB" sz="1800" dirty="0">
                <a:solidFill>
                  <a:schemeClr val="accent4"/>
                </a:solidFill>
              </a:rPr>
              <a:t>brake calliper and mounted filter can be aligned between 10 o‘clock brake calliper and 2 o‘clock brake calliper + filter position</a:t>
            </a:r>
          </a:p>
        </p:txBody>
      </p:sp>
      <p:cxnSp>
        <p:nvCxnSpPr>
          <p:cNvPr id="3" name="Gerader Verbinder 63">
            <a:extLst>
              <a:ext uri="{FF2B5EF4-FFF2-40B4-BE49-F238E27FC236}">
                <a16:creationId xmlns:a16="http://schemas.microsoft.com/office/drawing/2014/main" id="{0BA0408E-6422-04C6-5B2D-F022D1873BE7}"/>
              </a:ext>
            </a:extLst>
          </p:cNvPr>
          <p:cNvCxnSpPr>
            <a:cxnSpLocks/>
          </p:cNvCxnSpPr>
          <p:nvPr/>
        </p:nvCxnSpPr>
        <p:spPr>
          <a:xfrm flipV="1">
            <a:off x="6116909" y="5033477"/>
            <a:ext cx="739140" cy="558604"/>
          </a:xfrm>
          <a:prstGeom prst="line">
            <a:avLst/>
          </a:prstGeom>
          <a:ln>
            <a:solidFill>
              <a:srgbClr val="0F1F60"/>
            </a:solidFill>
          </a:ln>
        </p:spPr>
        <p:style>
          <a:lnRef idx="1">
            <a:schemeClr val="accent1"/>
          </a:lnRef>
          <a:fillRef idx="0">
            <a:schemeClr val="accent1"/>
          </a:fillRef>
          <a:effectRef idx="0">
            <a:schemeClr val="accent1"/>
          </a:effectRef>
          <a:fontRef idx="minor">
            <a:schemeClr val="tx1"/>
          </a:fontRef>
        </p:style>
      </p:cxnSp>
      <p:sp>
        <p:nvSpPr>
          <p:cNvPr id="11" name="Bogen 10">
            <a:extLst>
              <a:ext uri="{FF2B5EF4-FFF2-40B4-BE49-F238E27FC236}">
                <a16:creationId xmlns:a16="http://schemas.microsoft.com/office/drawing/2014/main" id="{5C571A12-F2FE-B397-3EDD-1A870A51B5F1}"/>
              </a:ext>
            </a:extLst>
          </p:cNvPr>
          <p:cNvSpPr/>
          <p:nvPr/>
        </p:nvSpPr>
        <p:spPr>
          <a:xfrm>
            <a:off x="5769899" y="5164847"/>
            <a:ext cx="698266" cy="698266"/>
          </a:xfrm>
          <a:prstGeom prst="arc">
            <a:avLst>
              <a:gd name="adj1" fmla="val 12375701"/>
              <a:gd name="adj2" fmla="val 20108910"/>
            </a:avLst>
          </a:prstGeom>
          <a:ln>
            <a:solidFill>
              <a:srgbClr val="0F1F6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Tree>
    <p:extLst>
      <p:ext uri="{BB962C8B-B14F-4D97-AF65-F5344CB8AC3E}">
        <p14:creationId xmlns:p14="http://schemas.microsoft.com/office/powerpoint/2010/main" val="17319194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F279B5-DF12-87DF-0CAD-CF3C2D6213F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5152279-11B4-D9AE-CE05-3DC3515F4E42}"/>
              </a:ext>
            </a:extLst>
          </p:cNvPr>
          <p:cNvSpPr>
            <a:spLocks noGrp="1"/>
          </p:cNvSpPr>
          <p:nvPr>
            <p:ph type="title"/>
          </p:nvPr>
        </p:nvSpPr>
        <p:spPr/>
        <p:txBody>
          <a:bodyPr>
            <a:normAutofit fontScale="90000"/>
          </a:bodyPr>
          <a:lstStyle/>
          <a:p>
            <a:r>
              <a:rPr lang="en-GB" dirty="0"/>
              <a:t>Brake Dust Filter</a:t>
            </a:r>
            <a:br>
              <a:rPr lang="en-GB" dirty="0"/>
            </a:br>
            <a:r>
              <a:rPr lang="en-GB" dirty="0"/>
              <a:t>Passive Version (filter close to the brake disc)</a:t>
            </a:r>
            <a:endParaRPr lang="en-BE" dirty="0"/>
          </a:p>
        </p:txBody>
      </p:sp>
      <p:sp>
        <p:nvSpPr>
          <p:cNvPr id="4" name="Date Placeholder 3">
            <a:extLst>
              <a:ext uri="{FF2B5EF4-FFF2-40B4-BE49-F238E27FC236}">
                <a16:creationId xmlns:a16="http://schemas.microsoft.com/office/drawing/2014/main" id="{75406114-BF82-2515-0130-E6C4DBA3C78B}"/>
              </a:ext>
            </a:extLst>
          </p:cNvPr>
          <p:cNvSpPr>
            <a:spLocks noGrp="1"/>
          </p:cNvSpPr>
          <p:nvPr>
            <p:ph type="dt" sz="half" idx="10"/>
          </p:nvPr>
        </p:nvSpPr>
        <p:spPr/>
        <p:txBody>
          <a:bodyPr/>
          <a:lstStyle/>
          <a:p>
            <a:fld id="{9E074C8F-7021-8F4C-B39B-4192FCFDC675}" type="datetime3">
              <a:rPr lang="en-US" smtClean="0"/>
              <a:t>26 September 2025</a:t>
            </a:fld>
            <a:endParaRPr lang="en-BE"/>
          </a:p>
        </p:txBody>
      </p:sp>
      <p:sp>
        <p:nvSpPr>
          <p:cNvPr id="5" name="Slide Number Placeholder 4">
            <a:extLst>
              <a:ext uri="{FF2B5EF4-FFF2-40B4-BE49-F238E27FC236}">
                <a16:creationId xmlns:a16="http://schemas.microsoft.com/office/drawing/2014/main" id="{8544790F-D3E6-0BA9-6F06-9A903F684D19}"/>
              </a:ext>
            </a:extLst>
          </p:cNvPr>
          <p:cNvSpPr>
            <a:spLocks noGrp="1"/>
          </p:cNvSpPr>
          <p:nvPr>
            <p:ph type="sldNum" sz="quarter" idx="12"/>
          </p:nvPr>
        </p:nvSpPr>
        <p:spPr/>
        <p:txBody>
          <a:bodyPr/>
          <a:lstStyle/>
          <a:p>
            <a:fld id="{01B5C898-0592-3242-8777-DDCECBCEF56A}" type="slidenum">
              <a:rPr lang="en-BE" smtClean="0"/>
              <a:t>8</a:t>
            </a:fld>
            <a:endParaRPr lang="en-BE"/>
          </a:p>
        </p:txBody>
      </p:sp>
      <p:pic>
        <p:nvPicPr>
          <p:cNvPr id="6" name="Grafik 5">
            <a:extLst>
              <a:ext uri="{FF2B5EF4-FFF2-40B4-BE49-F238E27FC236}">
                <a16:creationId xmlns:a16="http://schemas.microsoft.com/office/drawing/2014/main" id="{9CA9BFDD-EC51-CAB8-7AB7-A3734A8D6F3E}"/>
              </a:ext>
            </a:extLst>
          </p:cNvPr>
          <p:cNvPicPr>
            <a:picLocks noChangeAspect="1"/>
          </p:cNvPicPr>
          <p:nvPr/>
        </p:nvPicPr>
        <p:blipFill>
          <a:blip r:embed="rId2"/>
          <a:stretch>
            <a:fillRect/>
          </a:stretch>
        </p:blipFill>
        <p:spPr>
          <a:xfrm>
            <a:off x="152416" y="2023750"/>
            <a:ext cx="4224911" cy="3225214"/>
          </a:xfrm>
          <a:prstGeom prst="rect">
            <a:avLst/>
          </a:prstGeom>
        </p:spPr>
      </p:pic>
      <p:sp>
        <p:nvSpPr>
          <p:cNvPr id="3" name="Textfeld 2">
            <a:extLst>
              <a:ext uri="{FF2B5EF4-FFF2-40B4-BE49-F238E27FC236}">
                <a16:creationId xmlns:a16="http://schemas.microsoft.com/office/drawing/2014/main" id="{91EE297E-6D45-C432-EAD3-4E95A95562B2}"/>
              </a:ext>
            </a:extLst>
          </p:cNvPr>
          <p:cNvSpPr txBox="1"/>
          <p:nvPr/>
        </p:nvSpPr>
        <p:spPr>
          <a:xfrm>
            <a:off x="9240318" y="1930540"/>
            <a:ext cx="1409360" cy="307777"/>
          </a:xfrm>
          <a:prstGeom prst="rect">
            <a:avLst/>
          </a:prstGeom>
          <a:noFill/>
        </p:spPr>
        <p:txBody>
          <a:bodyPr wrap="square" rtlCol="0">
            <a:spAutoFit/>
          </a:bodyPr>
          <a:lstStyle/>
          <a:p>
            <a:r>
              <a:rPr lang="de-DE" sz="1400" dirty="0"/>
              <a:t>12 </a:t>
            </a:r>
            <a:r>
              <a:rPr lang="de-DE" sz="1400" dirty="0" err="1"/>
              <a:t>clock</a:t>
            </a:r>
            <a:r>
              <a:rPr lang="de-DE" sz="1400" dirty="0"/>
              <a:t> </a:t>
            </a:r>
            <a:r>
              <a:rPr lang="de-DE" sz="1400" dirty="0" err="1"/>
              <a:t>position</a:t>
            </a:r>
            <a:endParaRPr lang="de-DE" sz="1400" dirty="0"/>
          </a:p>
        </p:txBody>
      </p:sp>
      <p:sp>
        <p:nvSpPr>
          <p:cNvPr id="7" name="Textfeld 6">
            <a:extLst>
              <a:ext uri="{FF2B5EF4-FFF2-40B4-BE49-F238E27FC236}">
                <a16:creationId xmlns:a16="http://schemas.microsoft.com/office/drawing/2014/main" id="{270EF75C-5694-192C-D469-FABBF059EBFD}"/>
              </a:ext>
            </a:extLst>
          </p:cNvPr>
          <p:cNvSpPr txBox="1"/>
          <p:nvPr/>
        </p:nvSpPr>
        <p:spPr>
          <a:xfrm>
            <a:off x="9184122" y="3847797"/>
            <a:ext cx="1640193" cy="307777"/>
          </a:xfrm>
          <a:prstGeom prst="rect">
            <a:avLst/>
          </a:prstGeom>
          <a:noFill/>
        </p:spPr>
        <p:txBody>
          <a:bodyPr wrap="square" rtlCol="0">
            <a:spAutoFit/>
          </a:bodyPr>
          <a:lstStyle/>
          <a:p>
            <a:r>
              <a:rPr lang="de-DE" sz="1400" dirty="0"/>
              <a:t>10:30 </a:t>
            </a:r>
            <a:r>
              <a:rPr lang="de-DE" sz="1400" dirty="0" err="1"/>
              <a:t>clock</a:t>
            </a:r>
            <a:r>
              <a:rPr lang="de-DE" sz="1400" dirty="0"/>
              <a:t> </a:t>
            </a:r>
            <a:r>
              <a:rPr lang="de-DE" sz="1400" dirty="0" err="1"/>
              <a:t>position</a:t>
            </a:r>
            <a:endParaRPr lang="de-DE" sz="1400" dirty="0"/>
          </a:p>
        </p:txBody>
      </p:sp>
      <p:pic>
        <p:nvPicPr>
          <p:cNvPr id="9" name="Grafik 8">
            <a:extLst>
              <a:ext uri="{FF2B5EF4-FFF2-40B4-BE49-F238E27FC236}">
                <a16:creationId xmlns:a16="http://schemas.microsoft.com/office/drawing/2014/main" id="{548CB540-8606-FF23-09FE-93C60D4FAF03}"/>
              </a:ext>
            </a:extLst>
          </p:cNvPr>
          <p:cNvPicPr>
            <a:picLocks noChangeAspect="1"/>
          </p:cNvPicPr>
          <p:nvPr/>
        </p:nvPicPr>
        <p:blipFill>
          <a:blip r:embed="rId3"/>
          <a:stretch>
            <a:fillRect/>
          </a:stretch>
        </p:blipFill>
        <p:spPr>
          <a:xfrm>
            <a:off x="8953035" y="2238317"/>
            <a:ext cx="2430946" cy="1589761"/>
          </a:xfrm>
          <a:prstGeom prst="rect">
            <a:avLst/>
          </a:prstGeom>
        </p:spPr>
      </p:pic>
      <p:pic>
        <p:nvPicPr>
          <p:cNvPr id="10" name="Grafik 9">
            <a:extLst>
              <a:ext uri="{FF2B5EF4-FFF2-40B4-BE49-F238E27FC236}">
                <a16:creationId xmlns:a16="http://schemas.microsoft.com/office/drawing/2014/main" id="{89C92F60-A1DE-A2C2-15C3-2D780F0873CA}"/>
              </a:ext>
            </a:extLst>
          </p:cNvPr>
          <p:cNvPicPr>
            <a:picLocks noChangeAspect="1"/>
          </p:cNvPicPr>
          <p:nvPr/>
        </p:nvPicPr>
        <p:blipFill>
          <a:blip r:embed="rId4"/>
          <a:srcRect l="4420" r="7574"/>
          <a:stretch>
            <a:fillRect/>
          </a:stretch>
        </p:blipFill>
        <p:spPr>
          <a:xfrm rot="16200000">
            <a:off x="9485269" y="3750012"/>
            <a:ext cx="1484921" cy="2430945"/>
          </a:xfrm>
          <a:prstGeom prst="rect">
            <a:avLst/>
          </a:prstGeom>
        </p:spPr>
      </p:pic>
      <p:sp>
        <p:nvSpPr>
          <p:cNvPr id="11" name="Pfeil: nach rechts 10">
            <a:extLst>
              <a:ext uri="{FF2B5EF4-FFF2-40B4-BE49-F238E27FC236}">
                <a16:creationId xmlns:a16="http://schemas.microsoft.com/office/drawing/2014/main" id="{136F0295-0ED2-50C7-5D3B-EF44AAF85BA8}"/>
              </a:ext>
            </a:extLst>
          </p:cNvPr>
          <p:cNvSpPr/>
          <p:nvPr/>
        </p:nvSpPr>
        <p:spPr>
          <a:xfrm>
            <a:off x="7933149" y="2790881"/>
            <a:ext cx="978408" cy="484632"/>
          </a:xfrm>
          <a:prstGeom prst="rightArrow">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Pfeil: nach rechts 11">
            <a:extLst>
              <a:ext uri="{FF2B5EF4-FFF2-40B4-BE49-F238E27FC236}">
                <a16:creationId xmlns:a16="http://schemas.microsoft.com/office/drawing/2014/main" id="{397D049F-526D-FF44-F80E-19AA0E067D11}"/>
              </a:ext>
            </a:extLst>
          </p:cNvPr>
          <p:cNvSpPr/>
          <p:nvPr/>
        </p:nvSpPr>
        <p:spPr>
          <a:xfrm>
            <a:off x="7992370" y="4723169"/>
            <a:ext cx="978408" cy="484632"/>
          </a:xfrm>
          <a:prstGeom prst="rightArrow">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Textfeld 18">
            <a:extLst>
              <a:ext uri="{FF2B5EF4-FFF2-40B4-BE49-F238E27FC236}">
                <a16:creationId xmlns:a16="http://schemas.microsoft.com/office/drawing/2014/main" id="{3646FEC8-FC6A-A004-A1BC-C37758BBBB8D}"/>
              </a:ext>
            </a:extLst>
          </p:cNvPr>
          <p:cNvSpPr txBox="1"/>
          <p:nvPr/>
        </p:nvSpPr>
        <p:spPr>
          <a:xfrm>
            <a:off x="1053680" y="1930540"/>
            <a:ext cx="2667948" cy="369332"/>
          </a:xfrm>
          <a:prstGeom prst="rect">
            <a:avLst/>
          </a:prstGeom>
          <a:solidFill>
            <a:schemeClr val="bg1"/>
          </a:solidFill>
        </p:spPr>
        <p:txBody>
          <a:bodyPr vert="horz" lIns="91440" tIns="45720" rIns="91440" bIns="45720" rtlCol="0" anchor="t"/>
          <a:lstStyle>
            <a:defPPr>
              <a:defRPr lang="en-BE"/>
            </a:defPPr>
            <a:lvl1pPr>
              <a:defRPr>
                <a:solidFill>
                  <a:schemeClr val="accent4"/>
                </a:solidFill>
              </a:defRPr>
            </a:lvl1pPr>
          </a:lstStyle>
          <a:p>
            <a:r>
              <a:rPr lang="de-DE" dirty="0"/>
              <a:t>SMP </a:t>
            </a:r>
            <a:r>
              <a:rPr lang="de-DE" dirty="0" err="1"/>
              <a:t>test</a:t>
            </a:r>
            <a:r>
              <a:rPr lang="de-DE" dirty="0"/>
              <a:t> </a:t>
            </a:r>
            <a:r>
              <a:rPr lang="de-DE" dirty="0" err="1"/>
              <a:t>bench</a:t>
            </a:r>
            <a:r>
              <a:rPr lang="de-DE" dirty="0"/>
              <a:t> </a:t>
            </a:r>
            <a:r>
              <a:rPr lang="de-DE" b="1" dirty="0"/>
              <a:t>HD</a:t>
            </a:r>
            <a:r>
              <a:rPr lang="de-DE" dirty="0"/>
              <a:t> </a:t>
            </a:r>
            <a:r>
              <a:rPr lang="de-DE" dirty="0" err="1"/>
              <a:t>results</a:t>
            </a:r>
            <a:endParaRPr lang="de-DE" dirty="0"/>
          </a:p>
        </p:txBody>
      </p:sp>
      <p:sp>
        <p:nvSpPr>
          <p:cNvPr id="22" name="Textfeld 21">
            <a:extLst>
              <a:ext uri="{FF2B5EF4-FFF2-40B4-BE49-F238E27FC236}">
                <a16:creationId xmlns:a16="http://schemas.microsoft.com/office/drawing/2014/main" id="{FF197D90-2F6E-1595-9F47-BC5DDFC23E4D}"/>
              </a:ext>
            </a:extLst>
          </p:cNvPr>
          <p:cNvSpPr txBox="1"/>
          <p:nvPr/>
        </p:nvSpPr>
        <p:spPr>
          <a:xfrm>
            <a:off x="691388" y="4631956"/>
            <a:ext cx="599493" cy="298570"/>
          </a:xfrm>
          <a:prstGeom prst="rect">
            <a:avLst/>
          </a:prstGeom>
          <a:solidFill>
            <a:schemeClr val="bg1"/>
          </a:solidFill>
        </p:spPr>
        <p:txBody>
          <a:bodyPr vert="horz" lIns="91440" tIns="45720" rIns="91440" bIns="45720" rtlCol="0" anchor="t"/>
          <a:lstStyle>
            <a:defPPr>
              <a:defRPr lang="en-BE"/>
            </a:defPPr>
            <a:lvl1pPr>
              <a:defRPr>
                <a:solidFill>
                  <a:schemeClr val="accent4"/>
                </a:solidFill>
              </a:defRPr>
            </a:lvl1pPr>
          </a:lstStyle>
          <a:p>
            <a:pPr algn="ctr"/>
            <a:r>
              <a:rPr lang="de-DE" sz="1400" dirty="0"/>
              <a:t>12:00</a:t>
            </a:r>
          </a:p>
        </p:txBody>
      </p:sp>
      <p:sp>
        <p:nvSpPr>
          <p:cNvPr id="23" name="Textfeld 22">
            <a:extLst>
              <a:ext uri="{FF2B5EF4-FFF2-40B4-BE49-F238E27FC236}">
                <a16:creationId xmlns:a16="http://schemas.microsoft.com/office/drawing/2014/main" id="{7328B522-6224-3ED7-FC0F-5D99F889A3E4}"/>
              </a:ext>
            </a:extLst>
          </p:cNvPr>
          <p:cNvSpPr txBox="1"/>
          <p:nvPr/>
        </p:nvSpPr>
        <p:spPr>
          <a:xfrm>
            <a:off x="2478027" y="4631956"/>
            <a:ext cx="746981" cy="369332"/>
          </a:xfrm>
          <a:prstGeom prst="rect">
            <a:avLst/>
          </a:prstGeom>
          <a:solidFill>
            <a:schemeClr val="bg1"/>
          </a:solidFill>
        </p:spPr>
        <p:txBody>
          <a:bodyPr vert="horz" lIns="91440" tIns="45720" rIns="91440" bIns="45720" rtlCol="0" anchor="t"/>
          <a:lstStyle>
            <a:defPPr>
              <a:defRPr lang="en-BE"/>
            </a:defPPr>
            <a:lvl1pPr>
              <a:defRPr>
                <a:solidFill>
                  <a:schemeClr val="accent4"/>
                </a:solidFill>
              </a:defRPr>
            </a:lvl1pPr>
          </a:lstStyle>
          <a:p>
            <a:pPr algn="ctr"/>
            <a:r>
              <a:rPr lang="de-DE" sz="1400" dirty="0"/>
              <a:t>12:00</a:t>
            </a:r>
          </a:p>
        </p:txBody>
      </p:sp>
      <p:sp>
        <p:nvSpPr>
          <p:cNvPr id="24" name="Textfeld 23">
            <a:extLst>
              <a:ext uri="{FF2B5EF4-FFF2-40B4-BE49-F238E27FC236}">
                <a16:creationId xmlns:a16="http://schemas.microsoft.com/office/drawing/2014/main" id="{51490A51-4831-5A6B-011B-D2DB2A16E738}"/>
              </a:ext>
            </a:extLst>
          </p:cNvPr>
          <p:cNvSpPr txBox="1"/>
          <p:nvPr/>
        </p:nvSpPr>
        <p:spPr>
          <a:xfrm>
            <a:off x="3456093" y="4626099"/>
            <a:ext cx="642129" cy="293766"/>
          </a:xfrm>
          <a:prstGeom prst="rect">
            <a:avLst/>
          </a:prstGeom>
          <a:solidFill>
            <a:schemeClr val="bg1"/>
          </a:solidFill>
        </p:spPr>
        <p:txBody>
          <a:bodyPr vert="horz" lIns="91440" tIns="45720" rIns="91440" bIns="45720" rtlCol="0" anchor="t"/>
          <a:lstStyle>
            <a:defPPr>
              <a:defRPr lang="en-BE"/>
            </a:defPPr>
            <a:lvl1pPr>
              <a:defRPr>
                <a:solidFill>
                  <a:schemeClr val="accent4"/>
                </a:solidFill>
              </a:defRPr>
            </a:lvl1pPr>
          </a:lstStyle>
          <a:p>
            <a:pPr algn="ctr"/>
            <a:r>
              <a:rPr lang="de-DE" sz="1400" dirty="0"/>
              <a:t>08:00</a:t>
            </a:r>
          </a:p>
        </p:txBody>
      </p:sp>
      <p:sp>
        <p:nvSpPr>
          <p:cNvPr id="25" name="Textfeld 24">
            <a:extLst>
              <a:ext uri="{FF2B5EF4-FFF2-40B4-BE49-F238E27FC236}">
                <a16:creationId xmlns:a16="http://schemas.microsoft.com/office/drawing/2014/main" id="{8B82FB1F-3237-66C0-60E4-995487782ED6}"/>
              </a:ext>
            </a:extLst>
          </p:cNvPr>
          <p:cNvSpPr txBox="1"/>
          <p:nvPr/>
        </p:nvSpPr>
        <p:spPr>
          <a:xfrm>
            <a:off x="1616391" y="4631956"/>
            <a:ext cx="606414" cy="369332"/>
          </a:xfrm>
          <a:prstGeom prst="rect">
            <a:avLst/>
          </a:prstGeom>
          <a:solidFill>
            <a:schemeClr val="bg1"/>
          </a:solidFill>
        </p:spPr>
        <p:txBody>
          <a:bodyPr vert="horz" lIns="91440" tIns="45720" rIns="91440" bIns="45720" rtlCol="0" anchor="t"/>
          <a:lstStyle>
            <a:defPPr>
              <a:defRPr lang="en-BE"/>
            </a:defPPr>
            <a:lvl1pPr>
              <a:defRPr>
                <a:solidFill>
                  <a:schemeClr val="accent4"/>
                </a:solidFill>
              </a:defRPr>
            </a:lvl1pPr>
          </a:lstStyle>
          <a:p>
            <a:pPr algn="ctr"/>
            <a:r>
              <a:rPr lang="de-DE" sz="1400" dirty="0"/>
              <a:t>08:00</a:t>
            </a:r>
          </a:p>
        </p:txBody>
      </p:sp>
      <p:sp>
        <p:nvSpPr>
          <p:cNvPr id="26" name="Textfeld 25">
            <a:extLst>
              <a:ext uri="{FF2B5EF4-FFF2-40B4-BE49-F238E27FC236}">
                <a16:creationId xmlns:a16="http://schemas.microsoft.com/office/drawing/2014/main" id="{DF8C64F5-7E96-B20B-5767-1ACCB2808A6C}"/>
              </a:ext>
            </a:extLst>
          </p:cNvPr>
          <p:cNvSpPr txBox="1"/>
          <p:nvPr/>
        </p:nvSpPr>
        <p:spPr>
          <a:xfrm>
            <a:off x="8344905" y="1527483"/>
            <a:ext cx="2948246" cy="369332"/>
          </a:xfrm>
          <a:prstGeom prst="rect">
            <a:avLst/>
          </a:prstGeom>
          <a:solidFill>
            <a:schemeClr val="bg1"/>
          </a:solidFill>
        </p:spPr>
        <p:txBody>
          <a:bodyPr vert="horz" lIns="91440" tIns="45720" rIns="91440" bIns="45720" rtlCol="0" anchor="t"/>
          <a:lstStyle>
            <a:defPPr>
              <a:defRPr lang="en-BE"/>
            </a:defPPr>
            <a:lvl1pPr>
              <a:defRPr>
                <a:solidFill>
                  <a:schemeClr val="accent4"/>
                </a:solidFill>
              </a:defRPr>
            </a:lvl1pPr>
          </a:lstStyle>
          <a:p>
            <a:r>
              <a:rPr lang="de-DE" dirty="0"/>
              <a:t>Simulation GTR-</a:t>
            </a:r>
            <a:r>
              <a:rPr lang="de-DE" b="1" dirty="0"/>
              <a:t>LD</a:t>
            </a:r>
            <a:r>
              <a:rPr lang="de-DE" dirty="0"/>
              <a:t> </a:t>
            </a:r>
            <a:r>
              <a:rPr lang="de-DE" dirty="0" err="1"/>
              <a:t>test</a:t>
            </a:r>
            <a:r>
              <a:rPr lang="de-DE" dirty="0"/>
              <a:t> </a:t>
            </a:r>
            <a:r>
              <a:rPr lang="de-DE" dirty="0" err="1"/>
              <a:t>bench</a:t>
            </a:r>
            <a:endParaRPr lang="de-DE" dirty="0"/>
          </a:p>
        </p:txBody>
      </p:sp>
      <p:sp>
        <p:nvSpPr>
          <p:cNvPr id="27" name="Vertikaler Textplatzhalter 1">
            <a:extLst>
              <a:ext uri="{FF2B5EF4-FFF2-40B4-BE49-F238E27FC236}">
                <a16:creationId xmlns:a16="http://schemas.microsoft.com/office/drawing/2014/main" id="{56B20455-CC6B-77BC-3F1F-E150020FB80F}"/>
              </a:ext>
            </a:extLst>
          </p:cNvPr>
          <p:cNvSpPr txBox="1">
            <a:spLocks/>
          </p:cNvSpPr>
          <p:nvPr/>
        </p:nvSpPr>
        <p:spPr>
          <a:xfrm>
            <a:off x="732138" y="5824330"/>
            <a:ext cx="10727724" cy="660670"/>
          </a:xfrm>
          <a:prstGeom prst="rect">
            <a:avLst/>
          </a:prstGeom>
        </p:spPr>
        <p:txBody>
          <a:bodyPr vert="horz" lIns="91440" tIns="45720" rIns="91440" bIns="45720" rtlCol="0" anchor="t"/>
          <a:lstStyle>
            <a:defPPr>
              <a:defRPr lang="en-BE"/>
            </a:defPPr>
            <a:lvl1pPr marL="0" algn="l" defTabSz="914400" rtl="0" eaLnBrk="1" latinLnBrk="0" hangingPunct="1">
              <a:defRPr sz="1200" kern="1200">
                <a:solidFill>
                  <a:schemeClr val="accent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800" dirty="0">
                <a:solidFill>
                  <a:schemeClr val="accent4"/>
                </a:solidFill>
                <a:sym typeface="Wingdings" panose="05000000000000000000" pitchFamily="2" charset="2"/>
              </a:rPr>
              <a:t>clock position has high impact on efficiency of passive filtering systems. For a technology-open dyno layout it is crucial to have a flexibility window of the position of the braking system.</a:t>
            </a:r>
            <a:r>
              <a:rPr lang="en-GB" sz="1800" dirty="0">
                <a:solidFill>
                  <a:schemeClr val="accent4"/>
                </a:solidFill>
              </a:rPr>
              <a:t>	</a:t>
            </a:r>
          </a:p>
          <a:p>
            <a:r>
              <a:rPr lang="en-GB" sz="1800" dirty="0">
                <a:solidFill>
                  <a:schemeClr val="accent4"/>
                </a:solidFill>
              </a:rPr>
              <a:t>					</a:t>
            </a:r>
          </a:p>
          <a:p>
            <a:r>
              <a:rPr lang="en-GB" sz="1800" dirty="0">
                <a:solidFill>
                  <a:schemeClr val="accent4"/>
                </a:solidFill>
              </a:rPr>
              <a:t>												</a:t>
            </a:r>
          </a:p>
          <a:p>
            <a:endParaRPr lang="en-GB" sz="1800" dirty="0">
              <a:solidFill>
                <a:schemeClr val="accent4"/>
              </a:solidFill>
            </a:endParaRPr>
          </a:p>
          <a:p>
            <a:r>
              <a:rPr lang="en-GB" sz="1800" dirty="0">
                <a:solidFill>
                  <a:schemeClr val="accent4"/>
                </a:solidFill>
              </a:rPr>
              <a:t>												</a:t>
            </a:r>
          </a:p>
        </p:txBody>
      </p:sp>
      <p:graphicFrame>
        <p:nvGraphicFramePr>
          <p:cNvPr id="8" name="Tabelle 7">
            <a:extLst>
              <a:ext uri="{FF2B5EF4-FFF2-40B4-BE49-F238E27FC236}">
                <a16:creationId xmlns:a16="http://schemas.microsoft.com/office/drawing/2014/main" id="{9E4CA167-FC1A-958C-02AD-C7A4AD423941}"/>
              </a:ext>
            </a:extLst>
          </p:cNvPr>
          <p:cNvGraphicFramePr>
            <a:graphicFrameLocks noGrp="1"/>
          </p:cNvGraphicFramePr>
          <p:nvPr/>
        </p:nvGraphicFramePr>
        <p:xfrm>
          <a:off x="4763617" y="2343204"/>
          <a:ext cx="2531096" cy="1276744"/>
        </p:xfrm>
        <a:graphic>
          <a:graphicData uri="http://schemas.openxmlformats.org/drawingml/2006/table">
            <a:tbl>
              <a:tblPr firstRow="1" bandRow="1">
                <a:tableStyleId>{00A15C55-8517-42AA-B614-E9B94910E393}</a:tableStyleId>
              </a:tblPr>
              <a:tblGrid>
                <a:gridCol w="504924">
                  <a:extLst>
                    <a:ext uri="{9D8B030D-6E8A-4147-A177-3AD203B41FA5}">
                      <a16:colId xmlns:a16="http://schemas.microsoft.com/office/drawing/2014/main" val="2806989856"/>
                    </a:ext>
                  </a:extLst>
                </a:gridCol>
                <a:gridCol w="576649">
                  <a:extLst>
                    <a:ext uri="{9D8B030D-6E8A-4147-A177-3AD203B41FA5}">
                      <a16:colId xmlns:a16="http://schemas.microsoft.com/office/drawing/2014/main" val="1323122695"/>
                    </a:ext>
                  </a:extLst>
                </a:gridCol>
                <a:gridCol w="716692">
                  <a:extLst>
                    <a:ext uri="{9D8B030D-6E8A-4147-A177-3AD203B41FA5}">
                      <a16:colId xmlns:a16="http://schemas.microsoft.com/office/drawing/2014/main" val="3711450932"/>
                    </a:ext>
                  </a:extLst>
                </a:gridCol>
                <a:gridCol w="732831">
                  <a:extLst>
                    <a:ext uri="{9D8B030D-6E8A-4147-A177-3AD203B41FA5}">
                      <a16:colId xmlns:a16="http://schemas.microsoft.com/office/drawing/2014/main" val="3039844845"/>
                    </a:ext>
                  </a:extLst>
                </a:gridCol>
              </a:tblGrid>
              <a:tr h="271210">
                <a:tc>
                  <a:txBody>
                    <a:bodyPr/>
                    <a:lstStyle/>
                    <a:p>
                      <a:pPr algn="ctr"/>
                      <a:r>
                        <a:rPr lang="de-DE" sz="1300" dirty="0"/>
                        <a:t>Clock Pos.</a:t>
                      </a:r>
                    </a:p>
                  </a:txBody>
                  <a:tcPr marL="66874" marR="66874" marT="33437" marB="33437"/>
                </a:tc>
                <a:tc>
                  <a:txBody>
                    <a:bodyPr/>
                    <a:lstStyle/>
                    <a:p>
                      <a:pPr algn="ctr"/>
                      <a:r>
                        <a:rPr lang="de-DE" sz="1300" dirty="0"/>
                        <a:t>Flow (m³/h)</a:t>
                      </a:r>
                      <a:endParaRPr lang="de-DE" sz="1300" dirty="0">
                        <a:latin typeface="+mn-lt"/>
                        <a:cs typeface="Arial" panose="020B0604020202020204" pitchFamily="34" charset="0"/>
                      </a:endParaRPr>
                    </a:p>
                  </a:txBody>
                  <a:tcPr marL="66874" marR="66874" marT="33437" marB="33437"/>
                </a:tc>
                <a:tc>
                  <a:txBody>
                    <a:bodyPr/>
                    <a:lstStyle/>
                    <a:p>
                      <a:pPr algn="ctr"/>
                      <a:r>
                        <a:rPr lang="de-DE" sz="1300" dirty="0"/>
                        <a:t>Test </a:t>
                      </a:r>
                      <a:r>
                        <a:rPr lang="de-DE" sz="1300" dirty="0" err="1"/>
                        <a:t>bench</a:t>
                      </a:r>
                      <a:endParaRPr lang="de-DE" sz="1300" dirty="0"/>
                    </a:p>
                  </a:txBody>
                  <a:tcPr marL="66874" marR="66874" marT="33437" marB="33437"/>
                </a:tc>
                <a:tc>
                  <a:txBody>
                    <a:bodyPr/>
                    <a:lstStyle/>
                    <a:p>
                      <a:pPr algn="ctr"/>
                      <a:r>
                        <a:rPr lang="de-DE" sz="1300" dirty="0" err="1"/>
                        <a:t>Eff</a:t>
                      </a:r>
                      <a:r>
                        <a:rPr lang="de-DE" sz="1300" dirty="0"/>
                        <a:t>.</a:t>
                      </a:r>
                    </a:p>
                  </a:txBody>
                  <a:tcPr marL="66874" marR="66874" marT="33437" marB="33437"/>
                </a:tc>
                <a:extLst>
                  <a:ext uri="{0D108BD9-81ED-4DB2-BD59-A6C34878D82A}">
                    <a16:rowId xmlns:a16="http://schemas.microsoft.com/office/drawing/2014/main" val="285114092"/>
                  </a:ext>
                </a:extLst>
              </a:tr>
              <a:tr h="271210">
                <a:tc>
                  <a:txBody>
                    <a:bodyPr/>
                    <a:lstStyle/>
                    <a:p>
                      <a:pPr algn="ctr"/>
                      <a:r>
                        <a:rPr lang="de-DE" sz="1300" dirty="0"/>
                        <a:t>12</a:t>
                      </a:r>
                    </a:p>
                  </a:txBody>
                  <a:tcPr marL="66874" marR="66874" marT="33437" marB="33437"/>
                </a:tc>
                <a:tc>
                  <a:txBody>
                    <a:bodyPr/>
                    <a:lstStyle/>
                    <a:p>
                      <a:pPr algn="ctr"/>
                      <a:r>
                        <a:rPr lang="de-DE" sz="1300" dirty="0"/>
                        <a:t>1300</a:t>
                      </a:r>
                    </a:p>
                  </a:txBody>
                  <a:tcPr marL="66874" marR="66874" marT="33437" marB="33437"/>
                </a:tc>
                <a:tc>
                  <a:txBody>
                    <a:bodyPr/>
                    <a:lstStyle/>
                    <a:p>
                      <a:pPr algn="ctr"/>
                      <a:r>
                        <a:rPr lang="de-DE" sz="1300" dirty="0"/>
                        <a:t>external</a:t>
                      </a:r>
                    </a:p>
                  </a:txBody>
                  <a:tcPr marL="66874" marR="66874" marT="33437" marB="33437"/>
                </a:tc>
                <a:tc>
                  <a:txBody>
                    <a:bodyPr/>
                    <a:lstStyle/>
                    <a:p>
                      <a:pPr algn="ctr"/>
                      <a:r>
                        <a:rPr lang="de-DE" sz="1300" dirty="0"/>
                        <a:t>X%</a:t>
                      </a:r>
                    </a:p>
                  </a:txBody>
                  <a:tcPr marL="66874" marR="66874" marT="33437" marB="33437"/>
                </a:tc>
                <a:extLst>
                  <a:ext uri="{0D108BD9-81ED-4DB2-BD59-A6C34878D82A}">
                    <a16:rowId xmlns:a16="http://schemas.microsoft.com/office/drawing/2014/main" val="2073319673"/>
                  </a:ext>
                </a:extLst>
              </a:tr>
              <a:tr h="271210">
                <a:tc>
                  <a:txBody>
                    <a:bodyPr/>
                    <a:lstStyle/>
                    <a:p>
                      <a:pPr algn="ctr"/>
                      <a:r>
                        <a:rPr lang="de-DE" sz="1300" dirty="0"/>
                        <a:t>12</a:t>
                      </a:r>
                    </a:p>
                  </a:txBody>
                  <a:tcPr marL="66874" marR="66874" marT="33437" marB="33437"/>
                </a:tc>
                <a:tc>
                  <a:txBody>
                    <a:bodyPr/>
                    <a:lstStyle/>
                    <a:p>
                      <a:pPr algn="ctr"/>
                      <a:r>
                        <a:rPr lang="de-DE" sz="1300" dirty="0"/>
                        <a:t>1400</a:t>
                      </a:r>
                    </a:p>
                  </a:txBody>
                  <a:tcPr marL="66874" marR="66874" marT="33437" marB="33437"/>
                </a:tc>
                <a:tc>
                  <a:txBody>
                    <a:bodyPr/>
                    <a:lstStyle/>
                    <a:p>
                      <a:pPr algn="ctr"/>
                      <a:r>
                        <a:rPr lang="de-DE" sz="1300" dirty="0"/>
                        <a:t>internal</a:t>
                      </a:r>
                    </a:p>
                  </a:txBody>
                  <a:tcPr marL="66874" marR="66874" marT="33437" marB="33437"/>
                </a:tc>
                <a:tc>
                  <a:txBody>
                    <a:bodyPr/>
                    <a:lstStyle/>
                    <a:p>
                      <a:pPr algn="ctr"/>
                      <a:r>
                        <a:rPr lang="de-DE" sz="1300" dirty="0"/>
                        <a:t>X%±3%</a:t>
                      </a:r>
                    </a:p>
                  </a:txBody>
                  <a:tcPr marL="66874" marR="66874" marT="33437" marB="33437"/>
                </a:tc>
                <a:extLst>
                  <a:ext uri="{0D108BD9-81ED-4DB2-BD59-A6C34878D82A}">
                    <a16:rowId xmlns:a16="http://schemas.microsoft.com/office/drawing/2014/main" val="1371325949"/>
                  </a:ext>
                </a:extLst>
              </a:tr>
              <a:tr h="271210">
                <a:tc>
                  <a:txBody>
                    <a:bodyPr/>
                    <a:lstStyle/>
                    <a:p>
                      <a:pPr algn="ctr"/>
                      <a:r>
                        <a:rPr lang="de-DE" sz="1300" dirty="0"/>
                        <a:t>10</a:t>
                      </a:r>
                    </a:p>
                  </a:txBody>
                  <a:tcPr marL="66874" marR="66874" marT="33437" marB="33437"/>
                </a:tc>
                <a:tc>
                  <a:txBody>
                    <a:bodyPr/>
                    <a:lstStyle/>
                    <a:p>
                      <a:pPr algn="ctr"/>
                      <a:r>
                        <a:rPr lang="de-DE" sz="1300" dirty="0"/>
                        <a:t>1400</a:t>
                      </a:r>
                    </a:p>
                  </a:txBody>
                  <a:tcPr marL="66874" marR="66874" marT="33437" marB="33437"/>
                </a:tc>
                <a:tc>
                  <a:txBody>
                    <a:bodyPr/>
                    <a:lstStyle/>
                    <a:p>
                      <a:pPr algn="ctr"/>
                      <a:r>
                        <a:rPr lang="de-DE" sz="1300" dirty="0"/>
                        <a:t>internal</a:t>
                      </a:r>
                    </a:p>
                  </a:txBody>
                  <a:tcPr marL="66874" marR="66874" marT="33437" marB="33437"/>
                </a:tc>
                <a:tc>
                  <a:txBody>
                    <a:bodyPr/>
                    <a:lstStyle/>
                    <a:p>
                      <a:pPr algn="ctr"/>
                      <a:r>
                        <a:rPr lang="de-DE" sz="1300" dirty="0"/>
                        <a:t>X%+14%</a:t>
                      </a:r>
                    </a:p>
                  </a:txBody>
                  <a:tcPr marL="66874" marR="66874" marT="33437" marB="33437"/>
                </a:tc>
                <a:extLst>
                  <a:ext uri="{0D108BD9-81ED-4DB2-BD59-A6C34878D82A}">
                    <a16:rowId xmlns:a16="http://schemas.microsoft.com/office/drawing/2014/main" val="528809922"/>
                  </a:ext>
                </a:extLst>
              </a:tr>
            </a:tbl>
          </a:graphicData>
        </a:graphic>
      </p:graphicFrame>
      <p:sp>
        <p:nvSpPr>
          <p:cNvPr id="20" name="Textfeld 19">
            <a:extLst>
              <a:ext uri="{FF2B5EF4-FFF2-40B4-BE49-F238E27FC236}">
                <a16:creationId xmlns:a16="http://schemas.microsoft.com/office/drawing/2014/main" id="{1E6773E1-2DC5-0BB3-577C-DDFEFD9150CD}"/>
              </a:ext>
            </a:extLst>
          </p:cNvPr>
          <p:cNvSpPr txBox="1"/>
          <p:nvPr/>
        </p:nvSpPr>
        <p:spPr>
          <a:xfrm>
            <a:off x="513149" y="4855016"/>
            <a:ext cx="1873310" cy="369332"/>
          </a:xfrm>
          <a:prstGeom prst="rect">
            <a:avLst/>
          </a:prstGeom>
          <a:solidFill>
            <a:schemeClr val="bg1"/>
          </a:solidFill>
        </p:spPr>
        <p:txBody>
          <a:bodyPr vert="horz" lIns="91440" tIns="45720" rIns="91440" bIns="45720" rtlCol="0" anchor="t"/>
          <a:lstStyle>
            <a:defPPr>
              <a:defRPr lang="en-BE"/>
            </a:defPPr>
            <a:lvl1pPr>
              <a:defRPr>
                <a:solidFill>
                  <a:schemeClr val="accent4"/>
                </a:solidFill>
              </a:defRPr>
            </a:lvl1pPr>
          </a:lstStyle>
          <a:p>
            <a:pPr algn="ctr"/>
            <a:r>
              <a:rPr lang="de-DE" sz="1400" dirty="0"/>
              <a:t>w/o passive </a:t>
            </a:r>
            <a:r>
              <a:rPr lang="de-DE" sz="1400" dirty="0" err="1"/>
              <a:t>filter</a:t>
            </a:r>
            <a:endParaRPr lang="de-DE" sz="1400" dirty="0"/>
          </a:p>
        </p:txBody>
      </p:sp>
      <p:sp>
        <p:nvSpPr>
          <p:cNvPr id="21" name="Textfeld 20">
            <a:extLst>
              <a:ext uri="{FF2B5EF4-FFF2-40B4-BE49-F238E27FC236}">
                <a16:creationId xmlns:a16="http://schemas.microsoft.com/office/drawing/2014/main" id="{7A313D99-20A3-7AB6-191B-9E6F2A288249}"/>
              </a:ext>
            </a:extLst>
          </p:cNvPr>
          <p:cNvSpPr txBox="1"/>
          <p:nvPr/>
        </p:nvSpPr>
        <p:spPr>
          <a:xfrm>
            <a:off x="2343006" y="4848689"/>
            <a:ext cx="1838109" cy="369332"/>
          </a:xfrm>
          <a:prstGeom prst="rect">
            <a:avLst/>
          </a:prstGeom>
          <a:solidFill>
            <a:schemeClr val="bg1"/>
          </a:solidFill>
        </p:spPr>
        <p:txBody>
          <a:bodyPr vert="horz" lIns="91440" tIns="45720" rIns="91440" bIns="45720" rtlCol="0" anchor="t"/>
          <a:lstStyle>
            <a:defPPr>
              <a:defRPr lang="en-BE"/>
            </a:defPPr>
            <a:lvl1pPr>
              <a:defRPr>
                <a:solidFill>
                  <a:schemeClr val="accent4"/>
                </a:solidFill>
              </a:defRPr>
            </a:lvl1pPr>
          </a:lstStyle>
          <a:p>
            <a:pPr algn="ctr"/>
            <a:r>
              <a:rPr lang="de-DE" sz="1400" dirty="0" err="1"/>
              <a:t>with</a:t>
            </a:r>
            <a:r>
              <a:rPr lang="de-DE" sz="1400" dirty="0"/>
              <a:t> passive </a:t>
            </a:r>
            <a:r>
              <a:rPr lang="de-DE" sz="1400" dirty="0" err="1"/>
              <a:t>filter</a:t>
            </a:r>
            <a:endParaRPr lang="de-DE" sz="1400" dirty="0"/>
          </a:p>
        </p:txBody>
      </p:sp>
      <p:sp>
        <p:nvSpPr>
          <p:cNvPr id="15" name="Textfeld 14">
            <a:extLst>
              <a:ext uri="{FF2B5EF4-FFF2-40B4-BE49-F238E27FC236}">
                <a16:creationId xmlns:a16="http://schemas.microsoft.com/office/drawing/2014/main" id="{3A6221E1-211D-1AA0-D9F1-4040A82A1D2B}"/>
              </a:ext>
            </a:extLst>
          </p:cNvPr>
          <p:cNvSpPr txBox="1"/>
          <p:nvPr/>
        </p:nvSpPr>
        <p:spPr>
          <a:xfrm>
            <a:off x="4444161" y="1908811"/>
            <a:ext cx="3303677" cy="369332"/>
          </a:xfrm>
          <a:prstGeom prst="rect">
            <a:avLst/>
          </a:prstGeom>
          <a:solidFill>
            <a:schemeClr val="bg1"/>
          </a:solidFill>
        </p:spPr>
        <p:txBody>
          <a:bodyPr vert="horz" lIns="91440" tIns="45720" rIns="91440" bIns="45720" rtlCol="0" anchor="t"/>
          <a:lstStyle>
            <a:defPPr>
              <a:defRPr lang="en-BE"/>
            </a:defPPr>
            <a:lvl1pPr>
              <a:defRPr>
                <a:solidFill>
                  <a:schemeClr val="accent4"/>
                </a:solidFill>
              </a:defRPr>
            </a:lvl1pPr>
          </a:lstStyle>
          <a:p>
            <a:r>
              <a:rPr lang="de-DE" dirty="0"/>
              <a:t>GTR-</a:t>
            </a:r>
            <a:r>
              <a:rPr lang="de-DE" dirty="0" err="1"/>
              <a:t>similar</a:t>
            </a:r>
            <a:r>
              <a:rPr lang="de-DE" dirty="0"/>
              <a:t> </a:t>
            </a:r>
            <a:r>
              <a:rPr lang="de-DE" dirty="0" err="1"/>
              <a:t>test</a:t>
            </a:r>
            <a:r>
              <a:rPr lang="de-DE" dirty="0"/>
              <a:t> </a:t>
            </a:r>
            <a:r>
              <a:rPr lang="de-DE" dirty="0" err="1"/>
              <a:t>bench</a:t>
            </a:r>
            <a:r>
              <a:rPr lang="de-DE" dirty="0"/>
              <a:t> </a:t>
            </a:r>
            <a:r>
              <a:rPr lang="de-DE" b="1" dirty="0"/>
              <a:t>LD</a:t>
            </a:r>
            <a:r>
              <a:rPr lang="de-DE" dirty="0"/>
              <a:t> </a:t>
            </a:r>
            <a:r>
              <a:rPr lang="de-DE" dirty="0" err="1"/>
              <a:t>results</a:t>
            </a:r>
            <a:endParaRPr lang="de-DE" dirty="0"/>
          </a:p>
        </p:txBody>
      </p:sp>
    </p:spTree>
    <p:extLst>
      <p:ext uri="{BB962C8B-B14F-4D97-AF65-F5344CB8AC3E}">
        <p14:creationId xmlns:p14="http://schemas.microsoft.com/office/powerpoint/2010/main" val="17104348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37F348-7375-E920-65D3-701E67DA065F}"/>
            </a:ext>
          </a:extLst>
        </p:cNvPr>
        <p:cNvGrpSpPr/>
        <p:nvPr/>
      </p:nvGrpSpPr>
      <p:grpSpPr>
        <a:xfrm>
          <a:off x="0" y="0"/>
          <a:ext cx="0" cy="0"/>
          <a:chOff x="0" y="0"/>
          <a:chExt cx="0" cy="0"/>
        </a:xfrm>
      </p:grpSpPr>
      <p:sp>
        <p:nvSpPr>
          <p:cNvPr id="18" name="Title 1">
            <a:extLst>
              <a:ext uri="{FF2B5EF4-FFF2-40B4-BE49-F238E27FC236}">
                <a16:creationId xmlns:a16="http://schemas.microsoft.com/office/drawing/2014/main" id="{AC9CE90B-7E0C-84CE-C3F3-DB71A8021498}"/>
              </a:ext>
            </a:extLst>
          </p:cNvPr>
          <p:cNvSpPr>
            <a:spLocks noGrp="1"/>
          </p:cNvSpPr>
          <p:nvPr>
            <p:ph type="title"/>
          </p:nvPr>
        </p:nvSpPr>
        <p:spPr>
          <a:xfrm>
            <a:off x="838200" y="365125"/>
            <a:ext cx="9538252" cy="569153"/>
          </a:xfrm>
        </p:spPr>
        <p:txBody>
          <a:bodyPr>
            <a:normAutofit fontScale="90000"/>
          </a:bodyPr>
          <a:lstStyle/>
          <a:p>
            <a:r>
              <a:rPr lang="en-GB" dirty="0"/>
              <a:t>Brake Dust Filter</a:t>
            </a:r>
            <a:br>
              <a:rPr lang="en-GB" dirty="0"/>
            </a:br>
            <a:r>
              <a:rPr lang="en-GB" dirty="0"/>
              <a:t>Passive Version (filter close to the brake disc)</a:t>
            </a:r>
            <a:endParaRPr lang="en-BE" dirty="0"/>
          </a:p>
        </p:txBody>
      </p:sp>
      <p:sp>
        <p:nvSpPr>
          <p:cNvPr id="21" name="Vertikaler Textplatzhalter 1">
            <a:extLst>
              <a:ext uri="{FF2B5EF4-FFF2-40B4-BE49-F238E27FC236}">
                <a16:creationId xmlns:a16="http://schemas.microsoft.com/office/drawing/2014/main" id="{3993D0A7-71E6-BD10-3211-F5B246C79235}"/>
              </a:ext>
            </a:extLst>
          </p:cNvPr>
          <p:cNvSpPr txBox="1">
            <a:spLocks/>
          </p:cNvSpPr>
          <p:nvPr/>
        </p:nvSpPr>
        <p:spPr>
          <a:xfrm>
            <a:off x="838200" y="1242055"/>
            <a:ext cx="10685009" cy="388971"/>
          </a:xfrm>
          <a:prstGeom prst="rect">
            <a:avLst/>
          </a:prstGeom>
        </p:spPr>
        <p:txBody>
          <a:bodyPr vert="horz" lIns="91440" tIns="45720" rIns="91440" bIns="45720" rtlCol="0" anchor="t"/>
          <a:lstStyle>
            <a:defPPr>
              <a:defRPr lang="en-BE"/>
            </a:defPPr>
            <a:lvl1pPr marL="0" algn="l" defTabSz="914400" rtl="0" eaLnBrk="1" latinLnBrk="0" hangingPunct="1">
              <a:defRPr sz="1200" kern="1200">
                <a:solidFill>
                  <a:schemeClr val="accent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800" dirty="0">
                <a:solidFill>
                  <a:schemeClr val="accent4"/>
                </a:solidFill>
              </a:rPr>
              <a:t>Particle accumulation and impact (AVL simulation results for HD)						</a:t>
            </a:r>
          </a:p>
          <a:p>
            <a:r>
              <a:rPr lang="en-GB" sz="1800" dirty="0">
                <a:solidFill>
                  <a:schemeClr val="accent4"/>
                </a:solidFill>
              </a:rPr>
              <a:t>												</a:t>
            </a:r>
          </a:p>
        </p:txBody>
      </p:sp>
      <p:sp>
        <p:nvSpPr>
          <p:cNvPr id="22" name="Vertikaler Textplatzhalter 1">
            <a:extLst>
              <a:ext uri="{FF2B5EF4-FFF2-40B4-BE49-F238E27FC236}">
                <a16:creationId xmlns:a16="http://schemas.microsoft.com/office/drawing/2014/main" id="{68809C28-1FF4-75E5-2ACD-9EAB8E01E114}"/>
              </a:ext>
            </a:extLst>
          </p:cNvPr>
          <p:cNvSpPr txBox="1">
            <a:spLocks/>
          </p:cNvSpPr>
          <p:nvPr/>
        </p:nvSpPr>
        <p:spPr>
          <a:xfrm>
            <a:off x="8107603" y="5050517"/>
            <a:ext cx="3861716" cy="1301116"/>
          </a:xfrm>
          <a:prstGeom prst="rect">
            <a:avLst/>
          </a:prstGeom>
        </p:spPr>
        <p:txBody>
          <a:bodyPr vert="horz" lIns="91440" tIns="45720" rIns="91440" bIns="45720" rtlCol="0" anchor="t"/>
          <a:lstStyle>
            <a:defPPr>
              <a:defRPr lang="en-BE"/>
            </a:defPPr>
            <a:lvl1pPr marL="0" algn="l" defTabSz="914400" rtl="0" eaLnBrk="1" latinLnBrk="0" hangingPunct="1">
              <a:defRPr sz="1200" kern="1200">
                <a:solidFill>
                  <a:schemeClr val="accent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800" dirty="0">
                <a:solidFill>
                  <a:schemeClr val="accent4"/>
                </a:solidFill>
                <a:sym typeface="Wingdings" panose="05000000000000000000" pitchFamily="2" charset="2"/>
              </a:rPr>
              <a:t>clock position has high impact on efficiency of passive filtering systems</a:t>
            </a:r>
            <a:r>
              <a:rPr lang="en-GB" sz="1800" dirty="0">
                <a:solidFill>
                  <a:schemeClr val="accent4"/>
                </a:solidFill>
              </a:rPr>
              <a:t>	</a:t>
            </a:r>
          </a:p>
          <a:p>
            <a:r>
              <a:rPr lang="en-GB" sz="1800" dirty="0">
                <a:solidFill>
                  <a:schemeClr val="accent4"/>
                </a:solidFill>
              </a:rPr>
              <a:t>					</a:t>
            </a:r>
          </a:p>
          <a:p>
            <a:r>
              <a:rPr lang="en-GB" sz="1800" dirty="0">
                <a:solidFill>
                  <a:schemeClr val="accent4"/>
                </a:solidFill>
              </a:rPr>
              <a:t>												</a:t>
            </a:r>
          </a:p>
          <a:p>
            <a:endParaRPr lang="en-GB" sz="1800" dirty="0">
              <a:solidFill>
                <a:schemeClr val="accent4"/>
              </a:solidFill>
            </a:endParaRPr>
          </a:p>
          <a:p>
            <a:r>
              <a:rPr lang="en-GB" sz="1800" dirty="0">
                <a:solidFill>
                  <a:schemeClr val="accent4"/>
                </a:solidFill>
              </a:rPr>
              <a:t>												</a:t>
            </a:r>
          </a:p>
        </p:txBody>
      </p:sp>
      <p:pic>
        <p:nvPicPr>
          <p:cNvPr id="24" name="Grafik 23">
            <a:extLst>
              <a:ext uri="{FF2B5EF4-FFF2-40B4-BE49-F238E27FC236}">
                <a16:creationId xmlns:a16="http://schemas.microsoft.com/office/drawing/2014/main" id="{F6F3D444-8B23-C401-C4B8-353BD7DCA34D}"/>
              </a:ext>
            </a:extLst>
          </p:cNvPr>
          <p:cNvPicPr>
            <a:picLocks noChangeAspect="1"/>
          </p:cNvPicPr>
          <p:nvPr/>
        </p:nvPicPr>
        <p:blipFill>
          <a:blip r:embed="rId2"/>
          <a:srcRect t="15439" b="7370"/>
          <a:stretch>
            <a:fillRect/>
          </a:stretch>
        </p:blipFill>
        <p:spPr>
          <a:xfrm>
            <a:off x="0" y="1631026"/>
            <a:ext cx="12192000" cy="4638675"/>
          </a:xfrm>
          <a:prstGeom prst="rect">
            <a:avLst/>
          </a:prstGeom>
        </p:spPr>
      </p:pic>
    </p:spTree>
    <p:extLst>
      <p:ext uri="{BB962C8B-B14F-4D97-AF65-F5344CB8AC3E}">
        <p14:creationId xmlns:p14="http://schemas.microsoft.com/office/powerpoint/2010/main" val="2391611289"/>
      </p:ext>
    </p:extLst>
  </p:cSld>
  <p:clrMapOvr>
    <a:masterClrMapping/>
  </p:clrMapOvr>
</p:sld>
</file>

<file path=ppt/theme/theme1.xml><?xml version="1.0" encoding="utf-8"?>
<a:theme xmlns:a="http://schemas.openxmlformats.org/drawingml/2006/main" name="Custom Design">
  <a:themeElements>
    <a:clrScheme name="Custom 1">
      <a:dk1>
        <a:srgbClr val="67737A"/>
      </a:dk1>
      <a:lt1>
        <a:srgbClr val="FFFFFF"/>
      </a:lt1>
      <a:dk2>
        <a:srgbClr val="66737A"/>
      </a:dk2>
      <a:lt2>
        <a:srgbClr val="EEEBE0"/>
      </a:lt2>
      <a:accent1>
        <a:srgbClr val="DBE5F1"/>
      </a:accent1>
      <a:accent2>
        <a:srgbClr val="B8CBE4"/>
      </a:accent2>
      <a:accent3>
        <a:srgbClr val="95B2D7"/>
      </a:accent3>
      <a:accent4>
        <a:srgbClr val="365F92"/>
      </a:accent4>
      <a:accent5>
        <a:srgbClr val="244060"/>
      </a:accent5>
      <a:accent6>
        <a:srgbClr val="0F1F5F"/>
      </a:accent6>
      <a:hlink>
        <a:srgbClr val="22578E"/>
      </a:hlink>
      <a:folHlink>
        <a:srgbClr val="22578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Custom 2">
      <a:dk1>
        <a:srgbClr val="667379"/>
      </a:dk1>
      <a:lt1>
        <a:srgbClr val="FFFFFF"/>
      </a:lt1>
      <a:dk2>
        <a:srgbClr val="667279"/>
      </a:dk2>
      <a:lt2>
        <a:srgbClr val="EEEBE1"/>
      </a:lt2>
      <a:accent1>
        <a:srgbClr val="DBE4F0"/>
      </a:accent1>
      <a:accent2>
        <a:srgbClr val="B7CCE4"/>
      </a:accent2>
      <a:accent3>
        <a:srgbClr val="95B2D7"/>
      </a:accent3>
      <a:accent4>
        <a:srgbClr val="355F92"/>
      </a:accent4>
      <a:accent5>
        <a:srgbClr val="233F60"/>
      </a:accent5>
      <a:accent6>
        <a:srgbClr val="0F1F5F"/>
      </a:accent6>
      <a:hlink>
        <a:srgbClr val="22578E"/>
      </a:hlink>
      <a:folHlink>
        <a:srgbClr val="22578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Custom 2">
      <a:dk1>
        <a:srgbClr val="667379"/>
      </a:dk1>
      <a:lt1>
        <a:srgbClr val="FFFFFF"/>
      </a:lt1>
      <a:dk2>
        <a:srgbClr val="667279"/>
      </a:dk2>
      <a:lt2>
        <a:srgbClr val="EEEBE1"/>
      </a:lt2>
      <a:accent1>
        <a:srgbClr val="DBE4F0"/>
      </a:accent1>
      <a:accent2>
        <a:srgbClr val="B7CCE4"/>
      </a:accent2>
      <a:accent3>
        <a:srgbClr val="95B2D7"/>
      </a:accent3>
      <a:accent4>
        <a:srgbClr val="355F92"/>
      </a:accent4>
      <a:accent5>
        <a:srgbClr val="233F60"/>
      </a:accent5>
      <a:accent6>
        <a:srgbClr val="0F1F5F"/>
      </a:accent6>
      <a:hlink>
        <a:srgbClr val="22578E"/>
      </a:hlink>
      <a:folHlink>
        <a:srgbClr val="22578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0e0424e-6501-4130-869e-c8db561ba566">
      <Terms xmlns="http://schemas.microsoft.com/office/infopath/2007/PartnerControls"/>
    </lcf76f155ced4ddcb4097134ff3c332f>
    <TaxCatchAll xmlns="7699816a-00b6-46a7-98c9-d45fd6239de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C115BCD1A79B04AA8235653EEAC9580" ma:contentTypeVersion="16" ma:contentTypeDescription="Create a new document." ma:contentTypeScope="" ma:versionID="9e3b546168fa8926008201dde57a98d6">
  <xsd:schema xmlns:xsd="http://www.w3.org/2001/XMLSchema" xmlns:xs="http://www.w3.org/2001/XMLSchema" xmlns:p="http://schemas.microsoft.com/office/2006/metadata/properties" xmlns:ns2="10e0424e-6501-4130-869e-c8db561ba566" xmlns:ns3="7699816a-00b6-46a7-98c9-d45fd6239de1" targetNamespace="http://schemas.microsoft.com/office/2006/metadata/properties" ma:root="true" ma:fieldsID="786c0f5077795bee309920771d44fcaa" ns2:_="" ns3:_="">
    <xsd:import namespace="10e0424e-6501-4130-869e-c8db561ba566"/>
    <xsd:import namespace="7699816a-00b6-46a7-98c9-d45fd6239de1"/>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element ref="ns2:MediaServiceLocation" minOccurs="0"/>
                <xsd:element ref="ns2:MediaServiceGenerationTime" minOccurs="0"/>
                <xsd:element ref="ns2:MediaServiceEventHashCode" minOccurs="0"/>
                <xsd:element ref="ns2:lcf76f155ced4ddcb4097134ff3c332f" minOccurs="0"/>
                <xsd:element ref="ns3:TaxCatchAll" minOccurs="0"/>
                <xsd:element ref="ns2:MediaServiceOCR"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0e0424e-6501-4130-869e-c8db561ba56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description="" ma:hidden="true" ma:indexed="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Location" ma:index="14" nillable="true" ma:displayName="Location" ma:description="" ma:indexed="true" ma:internalName="MediaServiceLocatio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04796893-34ee-4e36-bf13-d56faf0b894e"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ObjectDetectorVersions" ma:index="21"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699816a-00b6-46a7-98c9-d45fd6239de1"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9" nillable="true" ma:displayName="Taxonomy Catch All Column" ma:hidden="true" ma:list="{80d7a2d0-a130-4df3-8a2e-0c72c4616560}" ma:internalName="TaxCatchAll" ma:showField="CatchAllData" ma:web="7699816a-00b6-46a7-98c9-d45fd6239de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8E7E649-7F49-4D96-8C5E-4178BDC94744}">
  <ds:schemaRefs>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10e0424e-6501-4130-869e-c8db561ba566"/>
    <ds:schemaRef ds:uri="http://schemas.microsoft.com/office/2006/metadata/properties"/>
    <ds:schemaRef ds:uri="http://purl.org/dc/dcmitype/"/>
    <ds:schemaRef ds:uri="7699816a-00b6-46a7-98c9-d45fd6239de1"/>
    <ds:schemaRef ds:uri="http://www.w3.org/XML/1998/namespace"/>
    <ds:schemaRef ds:uri="http://purl.org/dc/terms/"/>
  </ds:schemaRefs>
</ds:datastoreItem>
</file>

<file path=customXml/itemProps2.xml><?xml version="1.0" encoding="utf-8"?>
<ds:datastoreItem xmlns:ds="http://schemas.openxmlformats.org/officeDocument/2006/customXml" ds:itemID="{6A052DF6-5056-4FCC-B8B2-EC9C56AA055D}">
  <ds:schemaRefs>
    <ds:schemaRef ds:uri="http://schemas.microsoft.com/sharepoint/v3/contenttype/forms"/>
  </ds:schemaRefs>
</ds:datastoreItem>
</file>

<file path=customXml/itemProps3.xml><?xml version="1.0" encoding="utf-8"?>
<ds:datastoreItem xmlns:ds="http://schemas.openxmlformats.org/officeDocument/2006/customXml" ds:itemID="{6BD8757A-9FD4-4594-8E72-D0CABE214A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0e0424e-6501-4130-869e-c8db561ba566"/>
    <ds:schemaRef ds:uri="7699816a-00b6-46a7-98c9-d45fd6239de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21</TotalTime>
  <Words>1219</Words>
  <Application>Microsoft Office PowerPoint</Application>
  <PresentationFormat>Widescreen</PresentationFormat>
  <Paragraphs>125</Paragraphs>
  <Slides>13</Slides>
  <Notes>0</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13</vt:i4>
      </vt:variant>
    </vt:vector>
  </HeadingPairs>
  <TitlesOfParts>
    <vt:vector size="24" baseType="lpstr">
      <vt:lpstr>Aptos</vt:lpstr>
      <vt:lpstr>Arial</vt:lpstr>
      <vt:lpstr>Calibri</vt:lpstr>
      <vt:lpstr>Calibri Light</vt:lpstr>
      <vt:lpstr>Courier New</vt:lpstr>
      <vt:lpstr>Raleway</vt:lpstr>
      <vt:lpstr>Segoe UI</vt:lpstr>
      <vt:lpstr>Wingdings</vt:lpstr>
      <vt:lpstr>Custom Design</vt:lpstr>
      <vt:lpstr>Office Theme</vt:lpstr>
      <vt:lpstr>1_Office Theme</vt:lpstr>
      <vt:lpstr>Proposals for GTR-24</vt:lpstr>
      <vt:lpstr>Proposals for GTR-24</vt:lpstr>
      <vt:lpstr>Brake Dust Filter Active Version (evacuation by electric blower)</vt:lpstr>
      <vt:lpstr>Brake Dust Filter Active Version (evacuation by electric blower)</vt:lpstr>
      <vt:lpstr>Brake Dust Filter Active Version (evacuation by electric blower)</vt:lpstr>
      <vt:lpstr>Brake Dust Filter Passive Version (filter close to the brake disc)</vt:lpstr>
      <vt:lpstr>Brake Dust Filter Passive Version (filter close to the brake disc)</vt:lpstr>
      <vt:lpstr>Brake Dust Filter Passive Version (filter close to the brake disc)</vt:lpstr>
      <vt:lpstr>Brake Dust Filter Passive Version (filter close to the brake disc)</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Maria Barahona</dc:creator>
  <cp:lastModifiedBy>Valerio Nardomarino</cp:lastModifiedBy>
  <cp:revision>29</cp:revision>
  <cp:lastPrinted>2025-09-24T07:14:06Z</cp:lastPrinted>
  <dcterms:created xsi:type="dcterms:W3CDTF">2024-02-06T10:17:46Z</dcterms:created>
  <dcterms:modified xsi:type="dcterms:W3CDTF">2025-09-26T11:39:42Z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0x0101002C115BCD1A79B04AA8235653EEAC9580</vt:lpwstr>
  </property>
  <property fmtid="{D5CDD505-2E9C-101B-9397-08002B2CF9AE}" pid="3" name="MediaServiceImageTags">
    <vt:lpwstr/>
  </property>
</Properties>
</file>