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1099" r:id="rId5"/>
    <p:sldId id="471" r:id="rId6"/>
    <p:sldId id="1216" r:id="rId7"/>
    <p:sldId id="1209" r:id="rId8"/>
    <p:sldId id="1215" r:id="rId9"/>
    <p:sldId id="1212" r:id="rId10"/>
    <p:sldId id="1210" r:id="rId11"/>
    <p:sldId id="1213" r:id="rId12"/>
    <p:sldId id="1211" r:id="rId13"/>
    <p:sldId id="32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  <p15:guide id="7" orient="horz" pos="13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F5CACF-C39D-3748-DA97-CC09E26C0810}" name="TRENTADUE Germana (JRC-ISPRA)" initials="GT" userId="S::Germana.TRENTADUE@ec.europa.eu::f343ab8a-71c5-4ef2-953a-c1ea8d57b4e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iner" initials="R" lastIdx="2" clrIdx="0">
    <p:extLst>
      <p:ext uri="{19B8F6BF-5375-455C-9EA6-DF929625EA0E}">
        <p15:presenceInfo xmlns:p15="http://schemas.microsoft.com/office/powerpoint/2012/main" userId="S::rvogt@ford.com::7499ea09-4daa-4048-bc58-efa2d0947a0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FFC000"/>
    <a:srgbClr val="2AB6F0"/>
    <a:srgbClr val="1F6DA6"/>
    <a:srgbClr val="34ABE3"/>
    <a:srgbClr val="195989"/>
    <a:srgbClr val="1D679F"/>
    <a:srgbClr val="1B5B87"/>
    <a:srgbClr val="227DC1"/>
    <a:srgbClr val="2178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4660"/>
  </p:normalViewPr>
  <p:slideViewPr>
    <p:cSldViewPr snapToGrid="0">
      <p:cViewPr varScale="1">
        <p:scale>
          <a:sx n="73" d="100"/>
          <a:sy n="73" d="100"/>
        </p:scale>
        <p:origin x="748" y="36"/>
      </p:cViewPr>
      <p:guideLst>
        <p:guide orient="horz" pos="2092"/>
        <p:guide pos="3840"/>
        <p:guide orient="horz" pos="3777"/>
        <p:guide pos="3839"/>
        <p:guide orient="horz" pos="2162"/>
        <p:guide pos="3835"/>
        <p:guide orient="horz" pos="13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295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pPr/>
              <a:t>26/09/2025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pPr/>
              <a:t>26/09/2025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ceuropaeu.sharepoint.com/sites/intellectual-property/SiteAssets/Forms/AllItems.aspx?id=%2Fsites%2Fintellectual%2Dproperty%2FSiteAssets%2FSitePages%2FGuides%2Dand%2DManuals%2F2019%5FReuse%2Dguidelines%28CC%2DBY%29%5FJan2022%2Epdf&amp;parent=%2Fsites%2Fintellectual%2Dproperty%2FSiteAssets%2FSitePages%2FGuides%2Dand%2DManuals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Update/add/delete parts of the</a:t>
            </a:r>
            <a:r>
              <a:rPr lang="en-IE" baseline="0"/>
              <a:t> copy right notice where appropriate.</a:t>
            </a:r>
          </a:p>
          <a:p>
            <a:endParaRPr lang="en-IE" baseline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aseline="0"/>
              <a:t>More information in the Reuse guidelines: </a:t>
            </a:r>
            <a:r>
              <a:rPr lang="it-IT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eceuropaeu.sharepoint.com/</a:t>
            </a:r>
            <a:r>
              <a:rPr lang="it-IT" sz="1200" u="sng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sites</a:t>
            </a:r>
            <a:r>
              <a:rPr lang="it-IT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/</a:t>
            </a:r>
            <a:r>
              <a:rPr lang="it-IT" sz="1200" u="sng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intellectual-property</a:t>
            </a:r>
            <a:r>
              <a:rPr lang="it-IT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/</a:t>
            </a:r>
            <a:r>
              <a:rPr lang="it-IT" sz="1200" u="sng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SiteAssets</a:t>
            </a:r>
            <a:r>
              <a:rPr lang="it-IT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/Forms/</a:t>
            </a:r>
            <a:r>
              <a:rPr lang="it-IT" sz="1200" u="sng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AllItems.aspx?id</a:t>
            </a:r>
            <a:r>
              <a:rPr lang="it-IT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=%2Fsites%2Fintellectual-property%2FSiteAssets%2FSitePages%2FGuides-and-Manuals%2F2019_Reuse-guidelines%28CC-BY%29_Jan2022%2Epdf&amp;parent=%2Fsites%2Fintellectual-property%2FSiteAssets%2FSitePages%2FGuides-and-Manuals</a:t>
            </a:r>
            <a:endParaRPr lang="en-150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150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146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0" indent="-342900" algn="l">
              <a:buClr>
                <a:schemeClr val="accent5"/>
              </a:buClr>
              <a:buFont typeface="Arial"/>
              <a:buNone/>
              <a:defRPr/>
            </a:lvl1pPr>
            <a:lvl2pPr marL="800100" indent="-342900">
              <a:buClr>
                <a:schemeClr val="accent5"/>
              </a:buClr>
              <a:buFont typeface="Arial"/>
              <a:buNone/>
              <a:defRPr/>
            </a:lvl2pPr>
            <a:lvl3pPr marL="1200150" indent="-285750">
              <a:buClr>
                <a:schemeClr val="accent5"/>
              </a:buClr>
              <a:buFont typeface="Arial"/>
              <a:buNone/>
              <a:defRPr/>
            </a:lvl3pPr>
            <a:lvl4pPr marL="1657350" indent="-285750">
              <a:buClr>
                <a:schemeClr val="accent5"/>
              </a:buClr>
              <a:buFont typeface="Arial"/>
              <a:buNone/>
              <a:defRPr/>
            </a:lvl4pPr>
            <a:lvl5pPr marL="2114550" indent="-285750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F77687C-AC6F-634F-AC60-81131BCE7F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201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A1F17483-D7EC-5F47-B284-CA9DDB1A89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78392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020C457-3C2E-CA42-88B4-5E3F06B1AE9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3831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B33CC6E2-D391-D44C-9F83-EE43AEFB9D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7850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2EE2749-4448-E94D-A3B6-E8FD4C9B9E3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178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292FCF7F-70FF-AF43-824A-E78383E715E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18197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5F365213-848B-024E-A456-0D200676FA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33074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1F0C252E-54B1-624A-B251-93ACB24B44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33075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EC7BFE4B-D881-0841-972F-3BB3E43AAF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7391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26D230BA-B3D4-3543-AD14-9F6C784D2F4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49106" y="3907988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6151C0D4-98EF-D447-A8C6-142CA23E3F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70722" y="1750540"/>
            <a:ext cx="1663928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3298D3D7-E8BE-DE4C-9995-3011560B905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27393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5AA5AF97-B62D-1649-9296-29B8A162A14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8650" y="3897313"/>
            <a:ext cx="1656000" cy="2098675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018AC41E-3877-BF47-AA29-7A9F0F0A096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549106" y="1750540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body text two column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6E74-65E4-088E-A627-F5CBCB9E0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55706"/>
            <a:ext cx="5019675" cy="3271102"/>
          </a:xfrm>
          <a:noFill/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F39DED1-43B7-A54B-D3D7-54792E535D26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34125" y="1855706"/>
            <a:ext cx="5019675" cy="3271102"/>
          </a:xfrm>
          <a:noFill/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9416748-3994-A02A-B7BD-AC8272883D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A56761B-AC86-49AF-4B3B-2CCCDB7A4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74587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ckground">
            <a:extLst>
              <a:ext uri="{FF2B5EF4-FFF2-40B4-BE49-F238E27FC236}">
                <a16:creationId xmlns:a16="http://schemas.microsoft.com/office/drawing/2014/main" id="{CAD29EBB-D18E-1467-ED43-AED25FD23CF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 flip="none" rotWithShape="1">
            <a:gsLst>
              <a:gs pos="35000">
                <a:srgbClr val="5781B8"/>
              </a:gs>
              <a:gs pos="0">
                <a:srgbClr val="4E52A6"/>
              </a:gs>
              <a:gs pos="100000">
                <a:srgbClr val="63D2D4"/>
              </a:gs>
            </a:gsLst>
            <a:lin ang="186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0" rtlCol="0" anchor="t" anchorCtr="0"/>
          <a:lstStyle/>
          <a:p>
            <a:pPr indent="0" algn="l">
              <a:buNone/>
            </a:pPr>
            <a:endParaRPr lang="en-BE" sz="1400" spc="-30">
              <a:solidFill>
                <a:schemeClr val="tx1"/>
              </a:solidFill>
              <a:ea typeface="+mn-lt"/>
              <a:cs typeface="+mn-lt"/>
            </a:endParaRPr>
          </a:p>
        </p:txBody>
      </p:sp>
      <p:grpSp>
        <p:nvGrpSpPr>
          <p:cNvPr id="3" name="Disclaimer">
            <a:extLst>
              <a:ext uri="{FF2B5EF4-FFF2-40B4-BE49-F238E27FC236}">
                <a16:creationId xmlns:a16="http://schemas.microsoft.com/office/drawing/2014/main" id="{7D927E25-1711-442E-7B4B-0A2ED022FF5E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803275" y="4257985"/>
            <a:ext cx="8941016" cy="1271439"/>
            <a:chOff x="803275" y="4257985"/>
            <a:chExt cx="8941016" cy="1271439"/>
          </a:xfrm>
        </p:grpSpPr>
        <p:sp>
          <p:nvSpPr>
            <p:cNvPr id="2" name="Disclaimer">
              <a:extLst>
                <a:ext uri="{FF2B5EF4-FFF2-40B4-BE49-F238E27FC236}">
                  <a16:creationId xmlns:a16="http://schemas.microsoft.com/office/drawing/2014/main" id="{48E87B2E-8ADA-D267-8D3F-9F22BD9D181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803275" y="4652301"/>
              <a:ext cx="8941016" cy="8771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b="1">
                  <a:solidFill>
                    <a:schemeClr val="tx1"/>
                  </a:solidFill>
                  <a:latin typeface="+mj-lt"/>
                  <a:ea typeface="Arial"/>
                  <a:cs typeface="Arial"/>
                  <a:sym typeface="Arial"/>
                </a:rPr>
                <a:t>© European Union 2025</a:t>
              </a:r>
              <a:endParaRPr sz="1200">
                <a:solidFill>
                  <a:schemeClr val="tx1"/>
                </a:solidFill>
                <a:latin typeface="+mj-lt"/>
              </a:endParaRPr>
            </a:p>
            <a:p>
              <a:pPr marL="0" marR="0" lvl="0" indent="0" algn="l" rtl="0">
                <a:spcBef>
                  <a:spcPts val="180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chemeClr val="tx1"/>
                  </a:solidFill>
                  <a:latin typeface="+mj-lt"/>
                  <a:ea typeface="Arial"/>
                  <a:cs typeface="Arial"/>
                  <a:sym typeface="Arial"/>
                </a:rPr>
                <a:t>Unless otherwise noted the reuse of this presentation is authorised under the </a:t>
              </a:r>
              <a:r>
                <a:rPr lang="en-GB" sz="1200" u="sng">
                  <a:solidFill>
                    <a:schemeClr val="tx1"/>
                  </a:solidFill>
                  <a:latin typeface="+mj-lt"/>
                  <a:ea typeface="Arial"/>
                  <a:cs typeface="Arial"/>
                  <a:sym typeface="Arial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CC BY 4.0</a:t>
              </a:r>
              <a:r>
                <a:rPr lang="en-GB" sz="1200">
                  <a:solidFill>
                    <a:schemeClr val="tx1"/>
                  </a:solidFill>
                  <a:latin typeface="+mj-lt"/>
                  <a:ea typeface="Arial"/>
                  <a:cs typeface="Arial"/>
                  <a:sym typeface="Arial"/>
                </a:rPr>
                <a:t> license. For any use or reproduction of elements that are not owned by the EU, permission may need to be sought directly from the respective right holders.</a:t>
              </a:r>
              <a:endParaRPr sz="1200">
                <a:solidFill>
                  <a:schemeClr val="tx1"/>
                </a:solidFill>
                <a:latin typeface="+mj-lt"/>
              </a:endParaRPr>
            </a:p>
          </p:txBody>
        </p:sp>
        <p:pic>
          <p:nvPicPr>
            <p:cNvPr id="6" name="Creative Commons logo">
              <a:extLst>
                <a:ext uri="{FF2B5EF4-FFF2-40B4-BE49-F238E27FC236}">
                  <a16:creationId xmlns:a16="http://schemas.microsoft.com/office/drawing/2014/main" id="{8A984090-6A79-31E7-E62E-9ABC0722A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171" y="4257985"/>
              <a:ext cx="1023496" cy="358097"/>
            </a:xfrm>
            <a:prstGeom prst="rect">
              <a:avLst/>
            </a:prstGeom>
          </p:spPr>
        </p:pic>
      </p:grpSp>
      <p:sp>
        <p:nvSpPr>
          <p:cNvPr id="9" name="Subtitle 1"/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803275" y="3756089"/>
            <a:ext cx="10003692" cy="2908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8" name="Title"/>
          <p:cNvSpPr>
            <a:spLocks noGrp="1"/>
          </p:cNvSpPr>
          <p:nvPr>
            <p:ph type="ctrTitle"/>
          </p:nvPr>
        </p:nvSpPr>
        <p:spPr>
          <a:xfrm>
            <a:off x="803275" y="1122363"/>
            <a:ext cx="10800760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pic>
        <p:nvPicPr>
          <p:cNvPr id="5" name="JRC symbol" descr="A black circle with dots&#10;&#10;AI-generated content may be incorrect.">
            <a:extLst>
              <a:ext uri="{FF2B5EF4-FFF2-40B4-BE49-F238E27FC236}">
                <a16:creationId xmlns:a16="http://schemas.microsoft.com/office/drawing/2014/main" id="{ECB7CE66-2815-30D0-D6DF-CC8A352ACCF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47" r="49243" b="51138"/>
          <a:stretch>
            <a:fillRect/>
          </a:stretch>
        </p:blipFill>
        <p:spPr>
          <a:xfrm>
            <a:off x="8401069" y="0"/>
            <a:ext cx="379093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49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slide">
    <p:bg>
      <p:bgPr>
        <a:gradFill>
          <a:gsLst>
            <a:gs pos="75000">
              <a:srgbClr val="5DA6C5"/>
            </a:gs>
            <a:gs pos="47000">
              <a:srgbClr val="5781B8"/>
            </a:gs>
            <a:gs pos="4000">
              <a:srgbClr val="4E51A7"/>
            </a:gs>
            <a:gs pos="100000">
              <a:srgbClr val="65D4D5"/>
            </a:gs>
          </a:gsLst>
          <a:lin ang="18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RC symbol" descr="A black circle with dots&#10;&#10;AI-generated content may be incorrect.">
            <a:extLst>
              <a:ext uri="{FF2B5EF4-FFF2-40B4-BE49-F238E27FC236}">
                <a16:creationId xmlns:a16="http://schemas.microsoft.com/office/drawing/2014/main" id="{725D4AB3-EADA-E922-EA70-C927A8FFB8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47" r="49243" b="4824"/>
          <a:stretch>
            <a:fillRect/>
          </a:stretch>
        </p:blipFill>
        <p:spPr>
          <a:xfrm>
            <a:off x="8401069" y="0"/>
            <a:ext cx="3790932" cy="6858000"/>
          </a:xfrm>
          <a:prstGeom prst="rect">
            <a:avLst/>
          </a:prstGeom>
        </p:spPr>
      </p:pic>
      <p:pic>
        <p:nvPicPr>
          <p:cNvPr id="5" name="EC logo" descr="European Commission">
            <a:extLst>
              <a:ext uri="{FF2B5EF4-FFF2-40B4-BE49-F238E27FC236}">
                <a16:creationId xmlns:a16="http://schemas.microsoft.com/office/drawing/2014/main" id="{5BB2D12E-18B3-959D-037B-3FCA2A70277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63383" y="5738784"/>
            <a:ext cx="2544024" cy="941017"/>
          </a:xfrm>
          <a:prstGeom prst="rect">
            <a:avLst/>
          </a:prstGeom>
          <a:noFill/>
        </p:spPr>
      </p:pic>
      <p:sp>
        <p:nvSpPr>
          <p:cNvPr id="7" name="Speaker, venue">
            <a:extLst>
              <a:ext uri="{FF2B5EF4-FFF2-40B4-BE49-F238E27FC236}">
                <a16:creationId xmlns:a16="http://schemas.microsoft.com/office/drawing/2014/main" id="{CD23B510-2F58-56A1-7F6F-515ECCAF73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 hasCustomPrompt="1"/>
          </p:nvPr>
        </p:nvSpPr>
        <p:spPr>
          <a:xfrm>
            <a:off x="803275" y="5399738"/>
            <a:ext cx="5724000" cy="684000"/>
          </a:xfrm>
          <a:prstGeom prst="rect">
            <a:avLst/>
          </a:prstGeom>
        </p:spPr>
        <p:txBody>
          <a:bodyPr lIns="0" tIns="0"/>
          <a:lstStyle>
            <a:lvl1pPr marL="0" indent="0" algn="l">
              <a:spcAft>
                <a:spcPts val="400"/>
              </a:spcAft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Subtitle">
            <a:extLst>
              <a:ext uri="{FF2B5EF4-FFF2-40B4-BE49-F238E27FC236}">
                <a16:creationId xmlns:a16="http://schemas.microsoft.com/office/drawing/2014/main" id="{BE9F0F0B-69CC-DFB6-5C7F-41B2FD0B0A9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803275" y="3874486"/>
            <a:ext cx="7324003" cy="1351702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lnSpc>
                <a:spcPct val="105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F515F952-885D-C605-132C-FFDBD2BCFFC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 hasCustomPrompt="1"/>
          </p:nvPr>
        </p:nvSpPr>
        <p:spPr>
          <a:xfrm>
            <a:off x="803275" y="575220"/>
            <a:ext cx="7324004" cy="3131383"/>
          </a:xfrm>
          <a:prstGeom prst="rect">
            <a:avLst/>
          </a:prstGeom>
        </p:spPr>
        <p:txBody>
          <a:bodyPr lIns="0"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Cover slide </a:t>
            </a:r>
            <a:br>
              <a:rPr lang="en-GB" noProof="0"/>
            </a:br>
            <a:r>
              <a:rPr lang="en-GB" noProof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20349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902658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99653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  <p:sldLayoutId id="2147483671" r:id="rId18"/>
    <p:sldLayoutId id="2147483672" r:id="rId19"/>
    <p:sldLayoutId id="2147483673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5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00AF360-E4FC-260C-009E-E9312CAF3A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3275" y="5399738"/>
            <a:ext cx="7003538" cy="684000"/>
          </a:xfrm>
        </p:spPr>
        <p:txBody>
          <a:bodyPr/>
          <a:lstStyle/>
          <a:p>
            <a:r>
              <a:rPr lang="en-US" dirty="0"/>
              <a:t>Sustainable, Safe, and Smart Mobility Unit, Joint Research Centre</a:t>
            </a:r>
          </a:p>
          <a:p>
            <a:endParaRPr lang="en-BE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94F3D709-94C6-A13F-1906-39B40F28E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3275" y="4180114"/>
            <a:ext cx="10631641" cy="1046074"/>
          </a:xfrm>
        </p:spPr>
        <p:txBody>
          <a:bodyPr/>
          <a:lstStyle/>
          <a:p>
            <a:pPr algn="r"/>
            <a:r>
              <a:rPr lang="it-IT" dirty="0"/>
              <a:t>26 Sep </a:t>
            </a:r>
            <a:r>
              <a:rPr lang="en-150" dirty="0"/>
              <a:t>2025</a:t>
            </a:r>
            <a:br>
              <a:rPr lang="it-IT" dirty="0"/>
            </a:b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D1D6E42-CC9E-B789-6F29-1D76E67DF7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3275" y="575221"/>
            <a:ext cx="7324004" cy="2408294"/>
          </a:xfrm>
        </p:spPr>
        <p:txBody>
          <a:bodyPr/>
          <a:lstStyle/>
          <a:p>
            <a:r>
              <a:rPr lang="en-US" dirty="0"/>
              <a:t>PMP status update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59610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4986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43743"/>
            <a:ext cx="11148646" cy="453934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IE" dirty="0"/>
              <a:t>1. Review Meeting Minutes last PMP meeting 10.7.2025 </a:t>
            </a:r>
          </a:p>
          <a:p>
            <a:pPr>
              <a:spcAft>
                <a:spcPts val="600"/>
              </a:spcAft>
            </a:pPr>
            <a:r>
              <a:rPr lang="en-IE" dirty="0"/>
              <a:t>2. Overview of amendments to LD brakes GTR 24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IE" dirty="0"/>
              <a:t>a.	ILS3 updates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IE" dirty="0"/>
              <a:t>b.	OICA’s proposals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IE" dirty="0"/>
              <a:t>c.	CLEPA on brake dust filters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IE" dirty="0"/>
              <a:t>d.	AUMOVIO: </a:t>
            </a:r>
            <a:r>
              <a:rPr lang="en-US" dirty="0"/>
              <a:t>Update on c-factor calculation &amp; electromechanical brakes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IE" dirty="0"/>
              <a:t>e. ZF-AIP multifilter holders</a:t>
            </a:r>
          </a:p>
          <a:p>
            <a:pPr>
              <a:spcAft>
                <a:spcPts val="600"/>
              </a:spcAft>
            </a:pPr>
            <a:r>
              <a:rPr lang="en-IE" dirty="0"/>
              <a:t>3. TF5 updates (GTR HD brakes)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IE" dirty="0"/>
              <a:t>a.	SG1: Layout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IE" dirty="0"/>
              <a:t>b.	SG2: Cycles</a:t>
            </a:r>
          </a:p>
          <a:p>
            <a:r>
              <a:rPr lang="en-IE" dirty="0"/>
              <a:t>4. Any other Business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94879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7EE7E3C-4C80-5D00-C936-7CEB1963B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604" y="107542"/>
            <a:ext cx="4160240" cy="199822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C80EA6-BF2B-D319-783D-46627812F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6720D0-FEEE-F63D-0A3D-A92C13DAD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UNR on LDV </a:t>
            </a:r>
            <a:r>
              <a:rPr lang="it-IT" dirty="0" err="1"/>
              <a:t>brakes</a:t>
            </a:r>
            <a:endParaRPr lang="it-I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776BC7-12D0-5F73-D3DD-F516DE862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13" y="1623070"/>
            <a:ext cx="8814216" cy="9918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6E2DA8-2C54-637E-E8B2-B503095B878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91" b="2599"/>
          <a:stretch/>
        </p:blipFill>
        <p:spPr>
          <a:xfrm>
            <a:off x="232133" y="2661401"/>
            <a:ext cx="7206531" cy="34699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9CEF62-9707-2907-BCF4-931ABE3C88E2}"/>
              </a:ext>
            </a:extLst>
          </p:cNvPr>
          <p:cNvSpPr txBox="1"/>
          <p:nvPr/>
        </p:nvSpPr>
        <p:spPr>
          <a:xfrm>
            <a:off x="7937604" y="3381316"/>
            <a:ext cx="3903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sz="2000" noProof="0" dirty="0">
                <a:solidFill>
                  <a:srgbClr val="FF0000"/>
                </a:solidFill>
              </a:rPr>
              <a:t>+PM2.5, TPN10 </a:t>
            </a:r>
            <a:r>
              <a:rPr lang="it-IT" sz="2000" noProof="0" dirty="0" err="1">
                <a:solidFill>
                  <a:srgbClr val="FF0000"/>
                </a:solidFill>
              </a:rPr>
              <a:t>at</a:t>
            </a:r>
            <a:r>
              <a:rPr lang="it-IT" sz="2000" noProof="0" dirty="0">
                <a:solidFill>
                  <a:srgbClr val="FF0000"/>
                </a:solidFill>
              </a:rPr>
              <a:t> </a:t>
            </a:r>
            <a:r>
              <a:rPr lang="it-IT" sz="2000" noProof="0" dirty="0" err="1">
                <a:solidFill>
                  <a:srgbClr val="FF0000"/>
                </a:solidFill>
              </a:rPr>
              <a:t>type</a:t>
            </a:r>
            <a:r>
              <a:rPr lang="it-IT" sz="2000" noProof="0" dirty="0">
                <a:solidFill>
                  <a:srgbClr val="FF0000"/>
                </a:solidFill>
              </a:rPr>
              <a:t> </a:t>
            </a:r>
            <a:r>
              <a:rPr lang="it-IT" sz="2000" noProof="0" dirty="0" err="1">
                <a:solidFill>
                  <a:srgbClr val="FF0000"/>
                </a:solidFill>
              </a:rPr>
              <a:t>approval</a:t>
            </a:r>
            <a:endParaRPr lang="it-IT" sz="2000" noProof="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F8CF7D-DBC7-87D9-E68A-7331C1C370B3}"/>
              </a:ext>
            </a:extLst>
          </p:cNvPr>
          <p:cNvSpPr txBox="1"/>
          <p:nvPr/>
        </p:nvSpPr>
        <p:spPr>
          <a:xfrm>
            <a:off x="8013804" y="2798066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IE" sz="2000" b="1" dirty="0">
                <a:solidFill>
                  <a:srgbClr val="FF0000"/>
                </a:solidFill>
              </a:rPr>
              <a:t>EC comments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0A9BCE-5A45-674B-5110-6CC72C34A623}"/>
              </a:ext>
            </a:extLst>
          </p:cNvPr>
          <p:cNvSpPr txBox="1"/>
          <p:nvPr/>
        </p:nvSpPr>
        <p:spPr>
          <a:xfrm>
            <a:off x="1237105" y="6282780"/>
            <a:ext cx="486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IE">
                <a:solidFill>
                  <a:schemeClr val="tx1">
                    <a:lumMod val="50000"/>
                  </a:schemeClr>
                </a:solidFill>
              </a:rPr>
              <a:t>From OICA presentation at AGVES 24/9/2025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A8E495-9E5D-47D3-26D5-69C0110A871F}"/>
              </a:ext>
            </a:extLst>
          </p:cNvPr>
          <p:cNvSpPr txBox="1"/>
          <p:nvPr/>
        </p:nvSpPr>
        <p:spPr>
          <a:xfrm>
            <a:off x="8013804" y="3924521"/>
            <a:ext cx="2039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sz="2000" dirty="0">
                <a:solidFill>
                  <a:srgbClr val="FF0000"/>
                </a:solidFill>
              </a:rPr>
              <a:t>Start n=3 (</a:t>
            </a:r>
            <a:r>
              <a:rPr lang="it-IT" sz="2000" dirty="0" err="1">
                <a:solidFill>
                  <a:srgbClr val="FF0000"/>
                </a:solidFill>
              </a:rPr>
              <a:t>not</a:t>
            </a:r>
            <a:r>
              <a:rPr lang="it-IT" sz="2000" dirty="0">
                <a:solidFill>
                  <a:srgbClr val="FF0000"/>
                </a:solidFill>
              </a:rPr>
              <a:t> 1)</a:t>
            </a:r>
            <a:endParaRPr lang="it-IT" sz="2000" noProof="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645255-B0F4-D9BB-C094-A8B09733E1F6}"/>
              </a:ext>
            </a:extLst>
          </p:cNvPr>
          <p:cNvSpPr txBox="1"/>
          <p:nvPr/>
        </p:nvSpPr>
        <p:spPr>
          <a:xfrm>
            <a:off x="8013804" y="4656863"/>
            <a:ext cx="3827626" cy="720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sz="2000" noProof="0" dirty="0">
                <a:solidFill>
                  <a:srgbClr val="FF0000"/>
                </a:solidFill>
              </a:rPr>
              <a:t>No offset (</a:t>
            </a:r>
            <a:r>
              <a:rPr lang="it-IT" sz="2000" noProof="0" dirty="0" err="1">
                <a:solidFill>
                  <a:srgbClr val="FF0000"/>
                </a:solidFill>
              </a:rPr>
              <a:t>uncertainty</a:t>
            </a:r>
            <a:r>
              <a:rPr lang="it-IT" sz="2000" noProof="0" dirty="0">
                <a:solidFill>
                  <a:srgbClr val="FF0000"/>
                </a:solidFill>
              </a:rPr>
              <a:t> </a:t>
            </a:r>
            <a:r>
              <a:rPr lang="it-IT" sz="2000" noProof="0" dirty="0" err="1">
                <a:solidFill>
                  <a:srgbClr val="FF0000"/>
                </a:solidFill>
              </a:rPr>
              <a:t>included</a:t>
            </a:r>
            <a:r>
              <a:rPr lang="it-IT" sz="2000" noProof="0" dirty="0">
                <a:solidFill>
                  <a:srgbClr val="FF0000"/>
                </a:solidFill>
              </a:rPr>
              <a:t> in the </a:t>
            </a:r>
            <a:r>
              <a:rPr lang="it-IT" sz="2000" noProof="0" dirty="0" err="1">
                <a:solidFill>
                  <a:srgbClr val="FF0000"/>
                </a:solidFill>
              </a:rPr>
              <a:t>limit</a:t>
            </a:r>
            <a:r>
              <a:rPr lang="it-IT" sz="2000" noProof="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37D82C-20C2-05A4-CC9A-3EBA996C0F9A}"/>
              </a:ext>
            </a:extLst>
          </p:cNvPr>
          <p:cNvSpPr txBox="1"/>
          <p:nvPr/>
        </p:nvSpPr>
        <p:spPr>
          <a:xfrm>
            <a:off x="8056041" y="5499508"/>
            <a:ext cx="2919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sz="2000" noProof="0" dirty="0">
                <a:solidFill>
                  <a:srgbClr val="FF0000"/>
                </a:solidFill>
              </a:rPr>
              <a:t>No strong </a:t>
            </a:r>
            <a:r>
              <a:rPr lang="it-IT" sz="2000" noProof="0" dirty="0" err="1">
                <a:solidFill>
                  <a:srgbClr val="FF0000"/>
                </a:solidFill>
              </a:rPr>
              <a:t>disagreement</a:t>
            </a:r>
            <a:endParaRPr lang="it-IT" sz="2000" noProof="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0F7806-5B93-BDAE-31F0-A780C4C05D80}"/>
              </a:ext>
            </a:extLst>
          </p:cNvPr>
          <p:cNvSpPr txBox="1"/>
          <p:nvPr/>
        </p:nvSpPr>
        <p:spPr>
          <a:xfrm>
            <a:off x="7662014" y="6288175"/>
            <a:ext cx="443583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sz="2000" dirty="0"/>
              <a:t>ECE-TRANS-WP29-GRPE-2025-18e</a:t>
            </a:r>
            <a:endParaRPr lang="it-IT" sz="2000" noProof="0" dirty="0"/>
          </a:p>
        </p:txBody>
      </p:sp>
    </p:spTree>
    <p:extLst>
      <p:ext uri="{BB962C8B-B14F-4D97-AF65-F5344CB8AC3E}">
        <p14:creationId xmlns:p14="http://schemas.microsoft.com/office/powerpoint/2010/main" val="3686665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93C86A-E2DB-2F8D-4E4A-29A2FA3B8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1CFED5-4930-3821-AB47-7403118CA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PMP, GTR, UNR, Euro 7 timelines (LD)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DA9D10-D23A-BC3E-EE9B-2158334BA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3" y="1481365"/>
            <a:ext cx="12028714" cy="467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715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5C8B8-C34B-2CE7-7F91-FC26145C21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67A7F2-AB3B-5A96-1F96-D250065E5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CA15C1-AB5B-D840-6FBA-BA5EDB3C2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PMP, GTR, UNR, Euro 7 timelines (HD)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4F2743-EF72-7957-BCD3-4C9250AB4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2574"/>
            <a:ext cx="12064540" cy="444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533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A51B6-CDF4-8FCC-B7DB-342F35BAD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36D497-635D-658A-D8B0-7793AA447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b="1" dirty="0"/>
              <a:t>Since 2</a:t>
            </a:r>
            <a:r>
              <a:rPr lang="en-IE" b="1" baseline="30000" dirty="0"/>
              <a:t>nd</a:t>
            </a:r>
            <a:r>
              <a:rPr lang="en-IE" b="1" dirty="0"/>
              <a:t> amendment (no negative comments received)</a:t>
            </a:r>
          </a:p>
          <a:p>
            <a:r>
              <a:rPr lang="en-IE" dirty="0"/>
              <a:t>Language improvements</a:t>
            </a:r>
          </a:p>
          <a:p>
            <a:r>
              <a:rPr lang="en-IE" dirty="0"/>
              <a:t>Definitions improvements</a:t>
            </a:r>
          </a:p>
          <a:p>
            <a:r>
              <a:rPr lang="en-IE" dirty="0"/>
              <a:t>Addition of rounding criteria, addition of decimals requirement in tables</a:t>
            </a:r>
          </a:p>
          <a:p>
            <a:r>
              <a:rPr lang="en-IE" dirty="0"/>
              <a:t>Removal of 3-probe option</a:t>
            </a:r>
          </a:p>
          <a:p>
            <a:r>
              <a:rPr lang="en-IE" dirty="0"/>
              <a:t>Filter holder temperature upper limit removed</a:t>
            </a:r>
          </a:p>
          <a:p>
            <a:r>
              <a:rPr lang="en-US" dirty="0"/>
              <a:t>Addition of requirement of keep soaking data</a:t>
            </a:r>
            <a:endParaRPr lang="en-IE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3501F2-300B-6518-6103-B600AAD00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GTR 24, 3</a:t>
            </a:r>
            <a:r>
              <a:rPr lang="en-IE" baseline="30000" dirty="0"/>
              <a:t>rd</a:t>
            </a:r>
            <a:r>
              <a:rPr lang="en-IE" dirty="0"/>
              <a:t> amendment changes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BDC4F7-EE09-E1EE-94B4-66F0248312C6}"/>
              </a:ext>
            </a:extLst>
          </p:cNvPr>
          <p:cNvSpPr txBox="1"/>
          <p:nvPr/>
        </p:nvSpPr>
        <p:spPr>
          <a:xfrm>
            <a:off x="8338456" y="4795658"/>
            <a:ext cx="3853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IE" sz="2400" dirty="0">
                <a:solidFill>
                  <a:srgbClr val="FF0000"/>
                </a:solidFill>
              </a:rPr>
              <a:t>To confirm that changes have been implemented correctly</a:t>
            </a:r>
          </a:p>
        </p:txBody>
      </p:sp>
    </p:spTree>
    <p:extLst>
      <p:ext uri="{BB962C8B-B14F-4D97-AF65-F5344CB8AC3E}">
        <p14:creationId xmlns:p14="http://schemas.microsoft.com/office/powerpoint/2010/main" val="315921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3E7E3-E062-9A32-BB8B-6352D52C9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722" y="1825624"/>
            <a:ext cx="10267462" cy="4923519"/>
          </a:xfrm>
        </p:spPr>
        <p:txBody>
          <a:bodyPr/>
          <a:lstStyle/>
          <a:p>
            <a:r>
              <a:rPr lang="en-IE" b="1" dirty="0"/>
              <a:t>Since July</a:t>
            </a:r>
          </a:p>
          <a:p>
            <a:r>
              <a:rPr lang="en-IE" dirty="0"/>
              <a:t>Brake “corner” addition</a:t>
            </a:r>
          </a:p>
          <a:p>
            <a:r>
              <a:rPr lang="en-IE" dirty="0"/>
              <a:t>Improvement and clarifications for temperature and pressure measurement for flow normalisation</a:t>
            </a:r>
          </a:p>
          <a:p>
            <a:r>
              <a:rPr lang="en-IE" dirty="0"/>
              <a:t>Signal filtering requirements </a:t>
            </a:r>
          </a:p>
          <a:p>
            <a:r>
              <a:rPr lang="en-IE" dirty="0"/>
              <a:t>Brake runout (BRO) measurement procedure clarification for drum brakes</a:t>
            </a:r>
          </a:p>
          <a:p>
            <a:endParaRPr lang="en-I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2B316A-8907-AD30-E346-501D41671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GTR 24, 3</a:t>
            </a:r>
            <a:r>
              <a:rPr lang="en-IE" baseline="30000" dirty="0"/>
              <a:t>rd</a:t>
            </a:r>
            <a:r>
              <a:rPr lang="en-IE" dirty="0"/>
              <a:t> amendment changes</a:t>
            </a:r>
          </a:p>
        </p:txBody>
      </p:sp>
    </p:spTree>
    <p:extLst>
      <p:ext uri="{BB962C8B-B14F-4D97-AF65-F5344CB8AC3E}">
        <p14:creationId xmlns:p14="http://schemas.microsoft.com/office/powerpoint/2010/main" val="1409182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8FF5F-EBF2-A771-3FCC-50A922BB1A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78F59F-E936-04F0-9563-DB192754E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722" y="1825624"/>
            <a:ext cx="10267462" cy="4923519"/>
          </a:xfrm>
        </p:spPr>
        <p:txBody>
          <a:bodyPr/>
          <a:lstStyle/>
          <a:p>
            <a:r>
              <a:rPr lang="en-IE" b="1" dirty="0"/>
              <a:t>Since July</a:t>
            </a:r>
          </a:p>
          <a:p>
            <a:r>
              <a:rPr lang="en-IE" dirty="0"/>
              <a:t>Improved figures for PN and PN setup</a:t>
            </a:r>
          </a:p>
          <a:p>
            <a:r>
              <a:rPr lang="en-IE" dirty="0"/>
              <a:t>Decimal corrections in tables</a:t>
            </a:r>
          </a:p>
          <a:p>
            <a:r>
              <a:rPr lang="en-IE" dirty="0"/>
              <a:t>WLTP temperature 23 +/-5°C (instead of 2°C or 3°C)</a:t>
            </a:r>
          </a:p>
          <a:p>
            <a:r>
              <a:rPr lang="en-IE" dirty="0"/>
              <a:t>Torque symbol in </a:t>
            </a:r>
            <a:r>
              <a:rPr lang="en-IE" dirty="0" err="1"/>
              <a:t>Eq</a:t>
            </a:r>
            <a:r>
              <a:rPr lang="en-IE" dirty="0"/>
              <a:t> 13.1 and definitions</a:t>
            </a:r>
          </a:p>
          <a:p>
            <a:endParaRPr lang="en-I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3D1BD5-8242-1650-3CC2-362258F14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GTR 24, 3</a:t>
            </a:r>
            <a:r>
              <a:rPr lang="en-IE" baseline="30000" dirty="0"/>
              <a:t>rd</a:t>
            </a:r>
            <a:r>
              <a:rPr lang="en-IE" dirty="0"/>
              <a:t> amendment changes</a:t>
            </a:r>
          </a:p>
        </p:txBody>
      </p:sp>
    </p:spTree>
    <p:extLst>
      <p:ext uri="{BB962C8B-B14F-4D97-AF65-F5344CB8AC3E}">
        <p14:creationId xmlns:p14="http://schemas.microsoft.com/office/powerpoint/2010/main" val="3540619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B874C5-C08B-BD99-2DD6-EBA96D876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Additional 5 s sampling for PN signal (agreed)</a:t>
            </a:r>
          </a:p>
          <a:p>
            <a:r>
              <a:rPr lang="en-IE" dirty="0"/>
              <a:t>Residual torque during setup preparation (under discussion)</a:t>
            </a:r>
          </a:p>
          <a:p>
            <a:r>
              <a:rPr lang="en-IE" dirty="0"/>
              <a:t>Multifilter holders (under discussion)</a:t>
            </a:r>
          </a:p>
          <a:p>
            <a:r>
              <a:rPr lang="en-IE" dirty="0"/>
              <a:t>Dyno quality criteria (under discussion)</a:t>
            </a:r>
          </a:p>
          <a:p>
            <a:r>
              <a:rPr lang="en-IE" dirty="0"/>
              <a:t>Brake replacement parts testing couple (to be discussed)</a:t>
            </a:r>
          </a:p>
          <a:p>
            <a:r>
              <a:rPr lang="en-IE" dirty="0"/>
              <a:t>Passive and active filters additions (to be discussed)</a:t>
            </a:r>
          </a:p>
          <a:p>
            <a:r>
              <a:rPr lang="en-IE" dirty="0"/>
              <a:t>Other topics of today’s meeting (to be discussed)</a:t>
            </a:r>
          </a:p>
          <a:p>
            <a:endParaRPr lang="en-I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5B81AD-CC64-27EC-00D9-5F0EA40A6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Not implemented</a:t>
            </a:r>
          </a:p>
        </p:txBody>
      </p:sp>
    </p:spTree>
    <p:extLst>
      <p:ext uri="{BB962C8B-B14F-4D97-AF65-F5344CB8AC3E}">
        <p14:creationId xmlns:p14="http://schemas.microsoft.com/office/powerpoint/2010/main" val="575622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364dcc34b3dbd037beb8fbdf20dd4dbf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c61a1fe3ab451427ff51e40490038fa6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4929284-D620-425C-9EE5-9974C51E5C8C}">
  <ds:schemaRefs>
    <ds:schemaRef ds:uri="4b4a1c0d-4a69-4996-a84a-fc699b9f49de"/>
    <ds:schemaRef ds:uri="http://purl.org/dc/dcmitype/"/>
    <ds:schemaRef ds:uri="http://purl.org/dc/elements/1.1/"/>
    <ds:schemaRef ds:uri="http://www.w3.org/XML/1998/namespace"/>
    <ds:schemaRef ds:uri="acccb6d4-dbe5-46d2-b4d3-5733603d8cc6"/>
    <ds:schemaRef ds:uri="http://schemas.microsoft.com/office/2006/documentManagement/types"/>
    <ds:schemaRef ds:uri="985ec44e-1bab-4c0b-9df0-6ba128686fc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4F738D8-E106-44D7-AA39-8513EAD6AB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011F47-EE70-4D89-AFA4-9FCA807E07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3151</TotalTime>
  <Words>440</Words>
  <Application>Microsoft Office PowerPoint</Application>
  <PresentationFormat>Widescreen</PresentationFormat>
  <Paragraphs>60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PMP status update</vt:lpstr>
      <vt:lpstr>Agenda</vt:lpstr>
      <vt:lpstr>UNR on LDV brakes</vt:lpstr>
      <vt:lpstr>PMP, GTR, UNR, Euro 7 timelines (LD)</vt:lpstr>
      <vt:lpstr>PMP, GTR, UNR, Euro 7 timelines (HD)</vt:lpstr>
      <vt:lpstr>GTR 24, 3rd amendment changes</vt:lpstr>
      <vt:lpstr>GTR 24, 3rd amendment changes</vt:lpstr>
      <vt:lpstr>GTR 24, 3rd amendment changes</vt:lpstr>
      <vt:lpstr>Not implemented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Theodoros Grigoratos</dc:creator>
  <cp:lastModifiedBy>GIECHASKIEL Barouch (JRC-ISPRA)</cp:lastModifiedBy>
  <cp:revision>588</cp:revision>
  <dcterms:created xsi:type="dcterms:W3CDTF">2019-08-09T12:06:42Z</dcterms:created>
  <dcterms:modified xsi:type="dcterms:W3CDTF">2025-09-26T12:46:35Z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pdateToken">
    <vt:lpwstr>10</vt:lpwstr>
  </property>
  <property fmtid="{D5CDD505-2E9C-101B-9397-08002B2CF9AE}" pid="3" name="Offisync_ServerID">
    <vt:lpwstr>0d3b22a6-6203-4efc-8e8e-b5279256493b</vt:lpwstr>
  </property>
  <property fmtid="{D5CDD505-2E9C-101B-9397-08002B2CF9AE}" pid="4" name="Jive_LatestUserAccountName">
    <vt:lpwstr>martigb</vt:lpwstr>
  </property>
  <property fmtid="{D5CDD505-2E9C-101B-9397-08002B2CF9AE}" pid="5" name="Offisync_ProviderInitializationData">
    <vt:lpwstr>https://webgate.ec.europa.eu/connected</vt:lpwstr>
  </property>
  <property fmtid="{D5CDD505-2E9C-101B-9397-08002B2CF9AE}" pid="6" name="Offisync_UniqueId">
    <vt:lpwstr>216256</vt:lpwstr>
  </property>
  <property fmtid="{D5CDD505-2E9C-101B-9397-08002B2CF9AE}" pid="7" name="Jive_VersionGuid">
    <vt:lpwstr>e7f9d301-6148-4f88-94fd-a64920e41c95</vt:lpwstr>
  </property>
  <property fmtid="{D5CDD505-2E9C-101B-9397-08002B2CF9AE}" pid="8" name="Jive_ModifiedButNotPublished">
    <vt:lpwstr>True</vt:lpwstr>
  </property>
  <property fmtid="{D5CDD505-2E9C-101B-9397-08002B2CF9AE}" pid="9" name="ContentTypeId">
    <vt:lpwstr>0x0101003B8422D08C252547BB1CFA7F78E2CB83</vt:lpwstr>
  </property>
  <property fmtid="{D5CDD505-2E9C-101B-9397-08002B2CF9AE}" pid="10" name="Office_x0020_of_x0020_Origin">
    <vt:lpwstr/>
  </property>
  <property fmtid="{D5CDD505-2E9C-101B-9397-08002B2CF9AE}" pid="11" name="MediaServiceImageTags">
    <vt:lpwstr/>
  </property>
  <property fmtid="{D5CDD505-2E9C-101B-9397-08002B2CF9AE}" pid="12" name="gba66df640194346a5267c50f24d4797">
    <vt:lpwstr/>
  </property>
  <property fmtid="{D5CDD505-2E9C-101B-9397-08002B2CF9AE}" pid="13" name="Office of Origin">
    <vt:lpwstr/>
  </property>
  <property fmtid="{D5CDD505-2E9C-101B-9397-08002B2CF9AE}" pid="14" name="MSIP_Label_6bd9ddd1-4d20-43f6-abfa-fc3c07406f94_Enabled">
    <vt:lpwstr>true</vt:lpwstr>
  </property>
  <property fmtid="{D5CDD505-2E9C-101B-9397-08002B2CF9AE}" pid="15" name="MSIP_Label_6bd9ddd1-4d20-43f6-abfa-fc3c07406f94_SetDate">
    <vt:lpwstr>2025-09-05T07:41:29Z</vt:lpwstr>
  </property>
  <property fmtid="{D5CDD505-2E9C-101B-9397-08002B2CF9AE}" pid="16" name="MSIP_Label_6bd9ddd1-4d20-43f6-abfa-fc3c07406f94_Method">
    <vt:lpwstr>Standard</vt:lpwstr>
  </property>
  <property fmtid="{D5CDD505-2E9C-101B-9397-08002B2CF9AE}" pid="17" name="MSIP_Label_6bd9ddd1-4d20-43f6-abfa-fc3c07406f94_Name">
    <vt:lpwstr>Commission Use</vt:lpwstr>
  </property>
  <property fmtid="{D5CDD505-2E9C-101B-9397-08002B2CF9AE}" pid="18" name="MSIP_Label_6bd9ddd1-4d20-43f6-abfa-fc3c07406f94_SiteId">
    <vt:lpwstr>b24c8b06-522c-46fe-9080-70926f8dddb1</vt:lpwstr>
  </property>
  <property fmtid="{D5CDD505-2E9C-101B-9397-08002B2CF9AE}" pid="19" name="MSIP_Label_6bd9ddd1-4d20-43f6-abfa-fc3c07406f94_ActionId">
    <vt:lpwstr>34341d76-6439-4433-9109-18d2a7b98acf</vt:lpwstr>
  </property>
  <property fmtid="{D5CDD505-2E9C-101B-9397-08002B2CF9AE}" pid="20" name="MSIP_Label_6bd9ddd1-4d20-43f6-abfa-fc3c07406f94_ContentBits">
    <vt:lpwstr>0</vt:lpwstr>
  </property>
  <property fmtid="{D5CDD505-2E9C-101B-9397-08002B2CF9AE}" pid="21" name="MSIP_Label_6bd9ddd1-4d20-43f6-abfa-fc3c07406f94_Tag">
    <vt:lpwstr>10, 3, 0, 1</vt:lpwstr>
  </property>
</Properties>
</file>