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6"/>
  </p:notesMasterIdLst>
  <p:handoutMasterIdLst>
    <p:handoutMasterId r:id="rId7"/>
  </p:handoutMasterIdLst>
  <p:sldIdLst>
    <p:sldId id="273" r:id="rId5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33FF"/>
    <a:srgbClr val="9FD9F6"/>
    <a:srgbClr val="EB6100"/>
    <a:srgbClr val="F18E38"/>
    <a:srgbClr val="FFE89E"/>
    <a:srgbClr val="D1E6E3"/>
    <a:srgbClr val="2C5D98"/>
    <a:srgbClr val="2F63A1"/>
    <a:srgbClr val="3167A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8034E78-7F5D-4C2E-B375-FC64B27BC917}" styleName="スタイル (濃色)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7003" autoAdjust="0"/>
    <p:restoredTop sz="95822" autoAdjust="0"/>
  </p:normalViewPr>
  <p:slideViewPr>
    <p:cSldViewPr>
      <p:cViewPr varScale="1">
        <p:scale>
          <a:sx n="68" d="100"/>
          <a:sy n="68" d="100"/>
        </p:scale>
        <p:origin x="972" y="4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0" d="100"/>
          <a:sy n="80" d="100"/>
        </p:scale>
        <p:origin x="-2022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6DAE5B-4107-42E0-AE6C-7DCF593E2ECE}" type="datetimeFigureOut">
              <a:rPr kumimoji="1" lang="ja-JP" altLang="en-US" smtClean="0"/>
              <a:t>2025/10/10</a:t>
            </a:fld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8E847A-F82F-4057-B92E-6579F81F8CED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32902293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62C0A7-0A5B-4E5B-9956-2CF01C17D1F1}" type="datetimeFigureOut">
              <a:rPr kumimoji="1" lang="ja-JP" altLang="en-US" smtClean="0"/>
              <a:t>2025/10/10</a:t>
            </a:fld>
            <a:endParaRPr kumimoji="1"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1" y="4343401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9E3FFF-1CCD-423A-A624-3BD354B71F98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830632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9E3FFF-1CCD-423A-A624-3BD354B71F98}" type="slidenum">
              <a:rPr kumimoji="1" lang="ja-JP" altLang="en-US" smtClean="0"/>
              <a:t>1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767403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  <a:noFill/>
          <a:effectLst/>
        </p:spPr>
        <p:txBody>
          <a:bodyPr>
            <a:normAutofit/>
          </a:bodyPr>
          <a:lstStyle>
            <a:lvl1pPr algn="ctr">
              <a:defRPr sz="36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828800" y="3789041"/>
            <a:ext cx="8534400" cy="677863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dirty="0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87A2AC-A7BD-442F-AACE-5656494C77C8}" type="datetime1">
              <a:rPr kumimoji="1" lang="ja-JP" altLang="en-US" smtClean="0"/>
              <a:t>2025/10/10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983851B3-B5FA-4CE8-9121-B2E7106A4B41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  <p:pic>
        <p:nvPicPr>
          <p:cNvPr id="7" name="Picture 7" descr="修正後2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FFDFE"/>
              </a:clrFrom>
              <a:clrTo>
                <a:srgbClr val="FFFD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19937" y="4564064"/>
            <a:ext cx="1130300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8"/>
          <p:cNvSpPr>
            <a:spLocks noChangeArrowheads="1"/>
          </p:cNvSpPr>
          <p:nvPr userDrawn="1"/>
        </p:nvSpPr>
        <p:spPr bwMode="auto">
          <a:xfrm>
            <a:off x="3646757" y="5452239"/>
            <a:ext cx="4876656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>
              <a:tabLst>
                <a:tab pos="2700338" algn="ctr"/>
                <a:tab pos="5400675" algn="r"/>
              </a:tabLst>
            </a:pPr>
            <a:r>
              <a:rPr lang="en-US" altLang="ja-JP" sz="1400" b="1" dirty="0"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J</a:t>
            </a:r>
            <a:r>
              <a:rPr lang="en-US" altLang="ja-JP" sz="1000" b="1" dirty="0"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APAN</a:t>
            </a:r>
            <a:r>
              <a:rPr lang="en-US" altLang="ja-JP" sz="2000" b="1" dirty="0"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 </a:t>
            </a:r>
            <a:r>
              <a:rPr lang="en-US" altLang="ja-JP" sz="1400" b="1" dirty="0"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A</a:t>
            </a:r>
            <a:r>
              <a:rPr lang="en-US" altLang="ja-JP" sz="1000" b="1" dirty="0"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UTOMOBILE</a:t>
            </a:r>
            <a:r>
              <a:rPr lang="en-US" altLang="ja-JP" sz="2000" b="1" dirty="0"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 </a:t>
            </a:r>
            <a:r>
              <a:rPr lang="en-US" altLang="ja-JP" sz="1400" b="1" dirty="0"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S</a:t>
            </a:r>
            <a:r>
              <a:rPr lang="en-US" altLang="ja-JP" sz="1000" b="1" dirty="0"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TANDARDS</a:t>
            </a:r>
            <a:r>
              <a:rPr lang="en-US" altLang="ja-JP" sz="2000" b="1" dirty="0"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 </a:t>
            </a:r>
            <a:r>
              <a:rPr lang="en-US" altLang="ja-JP" sz="1400" b="1" dirty="0"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I</a:t>
            </a:r>
            <a:r>
              <a:rPr lang="en-US" altLang="ja-JP" sz="1000" b="1" dirty="0"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NTERNATIONALIZATION</a:t>
            </a:r>
            <a:r>
              <a:rPr lang="en-US" altLang="ja-JP" sz="2000" b="1" dirty="0"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 </a:t>
            </a:r>
            <a:r>
              <a:rPr lang="en-US" altLang="ja-JP" sz="1400" b="1" dirty="0"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C</a:t>
            </a:r>
            <a:r>
              <a:rPr lang="en-US" altLang="ja-JP" sz="1000" b="1" dirty="0"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ENTER</a:t>
            </a:r>
          </a:p>
        </p:txBody>
      </p:sp>
    </p:spTree>
    <p:extLst>
      <p:ext uri="{BB962C8B-B14F-4D97-AF65-F5344CB8AC3E}">
        <p14:creationId xmlns:p14="http://schemas.microsoft.com/office/powerpoint/2010/main" val="37053646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FDDFBA-1654-40D7-8C4F-FADCF61981E9}" type="datetime1">
              <a:rPr kumimoji="1" lang="ja-JP" altLang="en-US" smtClean="0"/>
              <a:t>2025/10/10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851B3-B5FA-4CE8-9121-B2E7106A4B41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  <p:pic>
        <p:nvPicPr>
          <p:cNvPr id="7" name="Picture 7" descr="修正後2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FFDFE"/>
              </a:clrFrom>
              <a:clrTo>
                <a:srgbClr val="FFFD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386927" y="1564"/>
            <a:ext cx="735917" cy="403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9471208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CFB22-D820-48F3-B5BA-3A2232FE40EA}" type="datetime1">
              <a:rPr kumimoji="1" lang="ja-JP" altLang="en-US" smtClean="0"/>
              <a:t>2025/10/10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851B3-B5FA-4CE8-9121-B2E7106A4B41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1166866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10E94-5E85-4F52-873F-8CC9D78AFCCC}" type="datetime1">
              <a:rPr kumimoji="1" lang="ja-JP" altLang="en-US" smtClean="0"/>
              <a:t>2025/10/10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+mn-lt"/>
              </a:defRPr>
            </a:lvl1pPr>
          </a:lstStyle>
          <a:p>
            <a:fld id="{983851B3-B5FA-4CE8-9121-B2E7106A4B41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  <p:pic>
        <p:nvPicPr>
          <p:cNvPr id="7" name="Picture 7" descr="修正後2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FFDFE"/>
              </a:clrFrom>
              <a:clrTo>
                <a:srgbClr val="FFFD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386927" y="70913"/>
            <a:ext cx="735917" cy="403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" y="0"/>
            <a:ext cx="11386927" cy="548680"/>
          </a:xfrm>
          <a:noFill/>
          <a:effectLst/>
        </p:spPr>
        <p:txBody>
          <a:bodyPr/>
          <a:lstStyle/>
          <a:p>
            <a:r>
              <a:rPr kumimoji="1" lang="ja-JP" altLang="en-US" dirty="0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9767939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35360" y="1988841"/>
            <a:ext cx="11521280" cy="1362075"/>
          </a:xfrm>
          <a:noFill/>
          <a:effectLst/>
        </p:spPr>
        <p:txBody>
          <a:bodyPr anchor="t">
            <a:normAutofit/>
          </a:bodyPr>
          <a:lstStyle>
            <a:lvl1pPr algn="ctr">
              <a:defRPr sz="3600" b="0" cap="all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D8B14-C155-41D7-8C51-1B8929EFDE1F}" type="datetime1">
              <a:rPr kumimoji="1" lang="ja-JP" altLang="en-US" smtClean="0"/>
              <a:t>2025/10/10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851B3-B5FA-4CE8-9121-B2E7106A4B41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651245342"/>
      </p:ext>
    </p:extLst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FF326-624B-4033-884D-0D3E535DB7E6}" type="datetime1">
              <a:rPr kumimoji="1" lang="ja-JP" altLang="en-US" smtClean="0"/>
              <a:t>2025/10/10</a:t>
            </a:fld>
            <a:endParaRPr kumimoji="1" lang="ja-JP" alt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851B3-B5FA-4CE8-9121-B2E7106A4B41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  <p:pic>
        <p:nvPicPr>
          <p:cNvPr id="8" name="Picture 7" descr="修正後2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FFDFE"/>
              </a:clrFrom>
              <a:clrTo>
                <a:srgbClr val="FFFD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386927" y="1564"/>
            <a:ext cx="735917" cy="403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6802461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491B4-3819-43F6-B403-2FAD10971C9E}" type="datetime1">
              <a:rPr kumimoji="1" lang="ja-JP" altLang="en-US" smtClean="0"/>
              <a:t>2025/10/10</a:t>
            </a:fld>
            <a:endParaRPr kumimoji="1" lang="ja-JP" altLang="en-US" dirty="0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851B3-B5FA-4CE8-9121-B2E7106A4B41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  <p:pic>
        <p:nvPicPr>
          <p:cNvPr id="10" name="Picture 7" descr="修正後2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FFDFE"/>
              </a:clrFrom>
              <a:clrTo>
                <a:srgbClr val="FFFD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386927" y="1564"/>
            <a:ext cx="735917" cy="403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5086156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9DD658-CBAA-442C-98F3-C3837E39FC9D}" type="datetime1">
              <a:rPr kumimoji="1" lang="ja-JP" altLang="en-US" smtClean="0"/>
              <a:t>2025/10/10</a:t>
            </a:fld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851B3-B5FA-4CE8-9121-B2E7106A4B41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  <p:pic>
        <p:nvPicPr>
          <p:cNvPr id="6" name="Picture 7" descr="修正後2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FFDFE"/>
              </a:clrFrom>
              <a:clrTo>
                <a:srgbClr val="FFFD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386927" y="1564"/>
            <a:ext cx="735917" cy="403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7732506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39CFEC-45C9-4B31-BED1-13CAACEFBB4B}" type="datetime1">
              <a:rPr kumimoji="1" lang="ja-JP" altLang="en-US" smtClean="0"/>
              <a:t>2025/10/10</a:t>
            </a:fld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851B3-B5FA-4CE8-9121-B2E7106A4B41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804436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3467C-43FA-4156-9E93-0F4BA7685E66}" type="datetime1">
              <a:rPr kumimoji="1" lang="ja-JP" altLang="en-US" smtClean="0"/>
              <a:t>2025/10/10</a:t>
            </a:fld>
            <a:endParaRPr kumimoji="1" lang="ja-JP" alt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851B3-B5FA-4CE8-9121-B2E7106A4B41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4722320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 dirty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837DDD-9303-47A6-8BAF-AF7F02EE8657}" type="datetime1">
              <a:rPr kumimoji="1" lang="ja-JP" altLang="en-US" smtClean="0"/>
              <a:t>2025/10/10</a:t>
            </a:fld>
            <a:endParaRPr kumimoji="1" lang="ja-JP" alt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851B3-B5FA-4CE8-9121-B2E7106A4B41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5617075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404664"/>
          </a:xfrm>
          <a:prstGeom prst="rect">
            <a:avLst/>
          </a:prstGeom>
          <a:gradFill>
            <a:gsLst>
              <a:gs pos="0">
                <a:schemeClr val="accent1">
                  <a:shade val="51000"/>
                  <a:satMod val="130000"/>
                </a:schemeClr>
              </a:gs>
              <a:gs pos="75000">
                <a:schemeClr val="accent1">
                  <a:shade val="93000"/>
                  <a:satMod val="130000"/>
                </a:schemeClr>
              </a:gs>
              <a:gs pos="90000">
                <a:schemeClr val="bg1"/>
              </a:gs>
            </a:gsLst>
            <a:lin ang="0" scaled="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none"/>
        </p:style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A86EF2-52B6-49BB-95CA-F9E0B9EC395A}" type="datetime1">
              <a:rPr kumimoji="1" lang="ja-JP" altLang="en-US" smtClean="0"/>
              <a:t>2025/10/10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9347200" y="6492876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 i="1">
                <a:solidFill>
                  <a:schemeClr val="tx1">
                    <a:tint val="75000"/>
                  </a:schemeClr>
                </a:solidFill>
                <a:latin typeface="+mn-lt"/>
                <a:cs typeface="Times New Roman" panose="02020603050405020304" pitchFamily="18" charset="0"/>
              </a:defRPr>
            </a:lvl1pPr>
          </a:lstStyle>
          <a:p>
            <a:fld id="{983851B3-B5FA-4CE8-9121-B2E7106A4B41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8988293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kumimoji="1" sz="28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jaf.or.jp/common/safety-drive/car-learning/user-test/temperature/summer" TargetMode="Externa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25C554A6-26FA-C925-8EA7-EF5A56B981B8}"/>
              </a:ext>
            </a:extLst>
          </p:cNvPr>
          <p:cNvGrpSpPr/>
          <p:nvPr/>
        </p:nvGrpSpPr>
        <p:grpSpPr>
          <a:xfrm>
            <a:off x="3719736" y="1796699"/>
            <a:ext cx="2765577" cy="2314800"/>
            <a:chOff x="3719736" y="1796699"/>
            <a:chExt cx="2765577" cy="2314800"/>
          </a:xfrm>
        </p:grpSpPr>
        <p:pic>
          <p:nvPicPr>
            <p:cNvPr id="8" name="図 7" descr="グラフ&#10;&#10;AI 生成コンテンツは誤りを含む可能性があります。">
              <a:extLst>
                <a:ext uri="{FF2B5EF4-FFF2-40B4-BE49-F238E27FC236}">
                  <a16:creationId xmlns:a16="http://schemas.microsoft.com/office/drawing/2014/main" id="{24AEA979-B00E-6DB2-48F2-BD4FD302ACA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19736" y="1796699"/>
              <a:ext cx="2765577" cy="2314800"/>
            </a:xfrm>
            <a:prstGeom prst="rect">
              <a:avLst/>
            </a:prstGeom>
          </p:spPr>
        </p:pic>
        <p:sp>
          <p:nvSpPr>
            <p:cNvPr id="9" name="テキスト ボックス 8">
              <a:extLst>
                <a:ext uri="{FF2B5EF4-FFF2-40B4-BE49-F238E27FC236}">
                  <a16:creationId xmlns:a16="http://schemas.microsoft.com/office/drawing/2014/main" id="{9A262306-F60B-68F3-5EF8-A4A344F81D25}"/>
                </a:ext>
              </a:extLst>
            </p:cNvPr>
            <p:cNvSpPr txBox="1"/>
            <p:nvPr/>
          </p:nvSpPr>
          <p:spPr>
            <a:xfrm>
              <a:off x="5797312" y="2029756"/>
              <a:ext cx="648072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900" b="1" dirty="0">
                  <a:latin typeface="Arial" panose="020B0604020202020204" pitchFamily="34" charset="0"/>
                  <a:cs typeface="Arial" panose="020B0604020202020204" pitchFamily="34" charset="0"/>
                </a:rPr>
                <a:t>Danger</a:t>
              </a:r>
              <a:endParaRPr kumimoji="1" lang="ja-JP" altLang="en-US" sz="9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" name="テキスト ボックス 15">
              <a:extLst>
                <a:ext uri="{FF2B5EF4-FFF2-40B4-BE49-F238E27FC236}">
                  <a16:creationId xmlns:a16="http://schemas.microsoft.com/office/drawing/2014/main" id="{AF728B2E-5312-677E-23AB-044D70358D83}"/>
                </a:ext>
              </a:extLst>
            </p:cNvPr>
            <p:cNvSpPr txBox="1"/>
            <p:nvPr/>
          </p:nvSpPr>
          <p:spPr>
            <a:xfrm>
              <a:off x="5653682" y="2371061"/>
              <a:ext cx="792088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900" b="1" dirty="0">
                  <a:latin typeface="Arial" panose="020B0604020202020204" pitchFamily="34" charset="0"/>
                  <a:cs typeface="Arial" panose="020B0604020202020204" pitchFamily="34" charset="0"/>
                </a:rPr>
                <a:t>High Alert</a:t>
              </a:r>
              <a:endParaRPr kumimoji="1" lang="ja-JP" altLang="en-US" sz="9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" name="テキスト ボックス 18">
              <a:extLst>
                <a:ext uri="{FF2B5EF4-FFF2-40B4-BE49-F238E27FC236}">
                  <a16:creationId xmlns:a16="http://schemas.microsoft.com/office/drawing/2014/main" id="{EBAC64AA-32BC-4A23-1F9F-BEFD94770F9A}"/>
                </a:ext>
              </a:extLst>
            </p:cNvPr>
            <p:cNvSpPr txBox="1"/>
            <p:nvPr/>
          </p:nvSpPr>
          <p:spPr>
            <a:xfrm>
              <a:off x="5812855" y="2643120"/>
              <a:ext cx="50401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900" b="1" dirty="0">
                  <a:latin typeface="Arial" panose="020B0604020202020204" pitchFamily="34" charset="0"/>
                  <a:cs typeface="Arial" panose="020B0604020202020204" pitchFamily="34" charset="0"/>
                </a:rPr>
                <a:t>Alert</a:t>
              </a:r>
              <a:endParaRPr kumimoji="1" lang="ja-JP" altLang="en-US" sz="9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" name="テキスト ボックス 19">
              <a:extLst>
                <a:ext uri="{FF2B5EF4-FFF2-40B4-BE49-F238E27FC236}">
                  <a16:creationId xmlns:a16="http://schemas.microsoft.com/office/drawing/2014/main" id="{41B36F0F-463F-F1A0-00BF-90980F3D3A90}"/>
                </a:ext>
              </a:extLst>
            </p:cNvPr>
            <p:cNvSpPr txBox="1"/>
            <p:nvPr/>
          </p:nvSpPr>
          <p:spPr>
            <a:xfrm>
              <a:off x="5731283" y="2982016"/>
              <a:ext cx="656024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900" b="1" dirty="0">
                  <a:latin typeface="Arial" panose="020B0604020202020204" pitchFamily="34" charset="0"/>
                  <a:cs typeface="Arial" panose="020B0604020202020204" pitchFamily="34" charset="0"/>
                </a:rPr>
                <a:t>Caution</a:t>
              </a:r>
              <a:endParaRPr kumimoji="1" lang="ja-JP" altLang="en-US" sz="9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" name="テキスト ボックス 20">
              <a:extLst>
                <a:ext uri="{FF2B5EF4-FFF2-40B4-BE49-F238E27FC236}">
                  <a16:creationId xmlns:a16="http://schemas.microsoft.com/office/drawing/2014/main" id="{D4757B84-005D-7EC1-2932-228CE04BEA75}"/>
                </a:ext>
              </a:extLst>
            </p:cNvPr>
            <p:cNvSpPr txBox="1"/>
            <p:nvPr/>
          </p:nvSpPr>
          <p:spPr>
            <a:xfrm>
              <a:off x="5507268" y="3332906"/>
              <a:ext cx="950506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900" b="1" dirty="0">
                  <a:latin typeface="Arial" panose="020B0604020202020204" pitchFamily="34" charset="0"/>
                  <a:cs typeface="Arial" panose="020B0604020202020204" pitchFamily="34" charset="0"/>
                </a:rPr>
                <a:t>Mostly Safe</a:t>
              </a:r>
              <a:endParaRPr kumimoji="1" lang="ja-JP" altLang="en-US" sz="9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" name="テキスト ボックス 1">
              <a:extLst>
                <a:ext uri="{FF2B5EF4-FFF2-40B4-BE49-F238E27FC236}">
                  <a16:creationId xmlns:a16="http://schemas.microsoft.com/office/drawing/2014/main" id="{E16745B2-8D63-C299-7951-F1F9C9D7AB46}"/>
                </a:ext>
              </a:extLst>
            </p:cNvPr>
            <p:cNvSpPr txBox="1"/>
            <p:nvPr/>
          </p:nvSpPr>
          <p:spPr>
            <a:xfrm>
              <a:off x="4080680" y="3641457"/>
              <a:ext cx="924567" cy="30045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Air conditioner shutdown</a:t>
              </a:r>
              <a:endParaRPr kumimoji="1" lang="ja-JP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289211FF-7E15-776D-F4AD-1294A66F36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851B3-B5FA-4CE8-9121-B2E7106A4B41}" type="slidenum">
              <a:rPr lang="ja-JP" altLang="en-US" smtClean="0"/>
              <a:pPr/>
              <a:t>1</a:t>
            </a:fld>
            <a:endParaRPr lang="ja-JP" altLang="en-US" dirty="0"/>
          </a:p>
        </p:txBody>
      </p:sp>
      <p:sp>
        <p:nvSpPr>
          <p:cNvPr id="5" name="タイトル 17">
            <a:extLst>
              <a:ext uri="{FF2B5EF4-FFF2-40B4-BE49-F238E27FC236}">
                <a16:creationId xmlns:a16="http://schemas.microsoft.com/office/drawing/2014/main" id="{CF46F8A8-D997-8C92-750B-4F6F475333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5125"/>
            <a:ext cx="11352584" cy="430106"/>
          </a:xfrm>
          <a:noFill/>
        </p:spPr>
        <p:txBody>
          <a:bodyPr>
            <a:normAutofit/>
          </a:bodyPr>
          <a:lstStyle/>
          <a:p>
            <a:r>
              <a:rPr lang="en-US" altLang="ja-JP" sz="20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Time Until the CLIV Alarm Is Activated in the Japanese Guidelines</a:t>
            </a:r>
            <a:endParaRPr lang="ja-JP" altLang="en-US" sz="2000" b="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D55AE83-6F37-BB17-F5FE-FCB84235252B}"/>
              </a:ext>
            </a:extLst>
          </p:cNvPr>
          <p:cNvSpPr txBox="1"/>
          <p:nvPr/>
        </p:nvSpPr>
        <p:spPr>
          <a:xfrm>
            <a:off x="191344" y="326530"/>
            <a:ext cx="1065718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In Japan, guidelines for safety devices to prevent children being left behind on school buses were established in December 2022, mandating their installation on nursery school buses and similar vehicles.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These guidelines stipulate that the time from engine shutdown to the activation of the external warning (i.e., the time for checking inside the vehicle) must be within 15 minutes.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kumimoji="1"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This 15-minute basis is determined from the following experimental results using WBGT (Wet Bulb Globe Temperature).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kumimoji="1" lang="en-US" altLang="ja-JP" sz="1200" b="1" u="sng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If the check is done within 5 minutes of engine shutdown (air conditioning shutdown), WBGT remains within the ‘Caution’ range, posing minimal risk at worst.</a:t>
            </a:r>
            <a:endParaRPr lang="en-US" altLang="ja-JP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kumimoji="1"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In Japan, no fatal incidents involving children being left behind have been reported since the guidelines were applied to school buses.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8E33C022-12F4-B1A0-FF42-E329540ABB2C}"/>
              </a:ext>
            </a:extLst>
          </p:cNvPr>
          <p:cNvSpPr txBox="1"/>
          <p:nvPr/>
        </p:nvSpPr>
        <p:spPr>
          <a:xfrm>
            <a:off x="6605524" y="1924399"/>
            <a:ext cx="518479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Assuming a situation where a child is left in a vehicle in a car park under the following conditions:</a:t>
            </a:r>
            <a:endParaRPr kumimoji="1" lang="en-US" altLang="ja-JP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Weather: Sunny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kumimoji="1"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Air temperature: 35</a:t>
            </a:r>
            <a:r>
              <a:rPr lang="en-US" altLang="ja-JP" sz="1200" dirty="0">
                <a:effectLst/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°</a:t>
            </a:r>
            <a:r>
              <a:rPr kumimoji="1"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en-US" altLang="ja-JP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kumimoji="1"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WBGT calculated using a heatstroke index meter</a:t>
            </a:r>
            <a:endParaRPr lang="en-US" altLang="ja-JP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33" name="表 32">
            <a:extLst>
              <a:ext uri="{FF2B5EF4-FFF2-40B4-BE49-F238E27FC236}">
                <a16:creationId xmlns:a16="http://schemas.microsoft.com/office/drawing/2014/main" id="{622647E3-7A92-CDD5-0412-B53CB67FD50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2068649"/>
              </p:ext>
            </p:extLst>
          </p:nvPr>
        </p:nvGraphicFramePr>
        <p:xfrm>
          <a:off x="1979075" y="4417859"/>
          <a:ext cx="8127999" cy="2240574"/>
        </p:xfrm>
        <a:graphic>
          <a:graphicData uri="http://schemas.openxmlformats.org/drawingml/2006/table">
            <a:tbl>
              <a:tblPr firstRow="1" bandRow="1">
                <a:tableStyleId>{E8034E78-7F5D-4C2E-B375-FC64B27BC917}</a:tableStyleId>
              </a:tblPr>
              <a:tblGrid>
                <a:gridCol w="2244717">
                  <a:extLst>
                    <a:ext uri="{9D8B030D-6E8A-4147-A177-3AD203B41FA5}">
                      <a16:colId xmlns:a16="http://schemas.microsoft.com/office/drawing/2014/main" val="3622515455"/>
                    </a:ext>
                  </a:extLst>
                </a:gridCol>
                <a:gridCol w="3173949">
                  <a:extLst>
                    <a:ext uri="{9D8B030D-6E8A-4147-A177-3AD203B41FA5}">
                      <a16:colId xmlns:a16="http://schemas.microsoft.com/office/drawing/2014/main" val="1733670517"/>
                    </a:ext>
                  </a:extLst>
                </a:gridCol>
                <a:gridCol w="2709333">
                  <a:extLst>
                    <a:ext uri="{9D8B030D-6E8A-4147-A177-3AD203B41FA5}">
                      <a16:colId xmlns:a16="http://schemas.microsoft.com/office/drawing/2014/main" val="2092993448"/>
                    </a:ext>
                  </a:extLst>
                </a:gridCol>
              </a:tblGrid>
              <a:tr h="350814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WBGT</a:t>
                      </a:r>
                      <a:endParaRPr kumimoji="1" lang="ja-JP" alt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33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Guidelines for Activities Requiring Caution</a:t>
                      </a:r>
                      <a:endParaRPr kumimoji="1" lang="ja-JP" alt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33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Precautions</a:t>
                      </a:r>
                      <a:endParaRPr kumimoji="1" lang="ja-JP" alt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33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857249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Danger (31 or above)</a:t>
                      </a:r>
                      <a:endParaRPr kumimoji="1" lang="ja-JP" altLang="en-US" sz="10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r>
                        <a:rPr kumimoji="1" lang="en-US" altLang="ja-JP" sz="1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Risk present in all daily activities</a:t>
                      </a:r>
                      <a:endParaRPr kumimoji="1" lang="ja-JP" altLang="en-US" sz="10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For the elderly, the risk of heatstroke is high even at rest. Avoid going out and move to a cool place indoors.</a:t>
                      </a:r>
                      <a:endParaRPr kumimoji="1" lang="ja-JP" altLang="en-US" sz="10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707719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High Alert (28 to 30)</a:t>
                      </a:r>
                      <a:endParaRPr kumimoji="1" lang="ja-JP" altLang="en-US" sz="10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When going out, avoid direct sunlight; indoors, stay alert to rising room temperature.</a:t>
                      </a:r>
                      <a:endParaRPr kumimoji="1" lang="ja-JP" altLang="en-US" sz="10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59762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Alert (25 to 27)</a:t>
                      </a:r>
                      <a:endParaRPr kumimoji="1" lang="ja-JP" altLang="en-US" sz="10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Risk associated with moderate or higher-intensity daily activities</a:t>
                      </a:r>
                      <a:endParaRPr kumimoji="1" lang="ja-JP" altLang="en-US" sz="10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When exercising or doing heavy work, take regular, sufficient rest breaks.</a:t>
                      </a:r>
                      <a:endParaRPr kumimoji="1" lang="ja-JP" altLang="en-US" sz="10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165064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Caution (below 25)</a:t>
                      </a:r>
                      <a:endParaRPr kumimoji="1" lang="ja-JP" altLang="en-US" sz="10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Caution</a:t>
                      </a:r>
                      <a:endParaRPr kumimoji="1" lang="ja-JP" altLang="en-US" sz="10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Generally, the risk is low, but there is a risk of heatstroke during intense exercise or heavy work.</a:t>
                      </a:r>
                      <a:endParaRPr kumimoji="1" lang="ja-JP" altLang="en-US" sz="10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69408475"/>
                  </a:ext>
                </a:extLst>
              </a:tr>
            </a:tbl>
          </a:graphicData>
        </a:graphic>
      </p:graphicFrame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2E2DFECD-F294-7E57-94F3-5B255C9C8300}"/>
              </a:ext>
            </a:extLst>
          </p:cNvPr>
          <p:cNvGrpSpPr/>
          <p:nvPr/>
        </p:nvGrpSpPr>
        <p:grpSpPr>
          <a:xfrm>
            <a:off x="617569" y="1840521"/>
            <a:ext cx="2856156" cy="2210645"/>
            <a:chOff x="4035715" y="1428255"/>
            <a:chExt cx="2856156" cy="2210645"/>
          </a:xfrm>
        </p:grpSpPr>
        <p:pic>
          <p:nvPicPr>
            <p:cNvPr id="14" name="図 13">
              <a:extLst>
                <a:ext uri="{FF2B5EF4-FFF2-40B4-BE49-F238E27FC236}">
                  <a16:creationId xmlns:a16="http://schemas.microsoft.com/office/drawing/2014/main" id="{A636B974-0FDF-E44F-5448-54E49E6F432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 r="60414"/>
            <a:stretch/>
          </p:blipFill>
          <p:spPr>
            <a:xfrm>
              <a:off x="4035715" y="1428255"/>
              <a:ext cx="2856156" cy="2210645"/>
            </a:xfrm>
            <a:prstGeom prst="rect">
              <a:avLst/>
            </a:prstGeom>
          </p:spPr>
        </p:pic>
        <p:cxnSp>
          <p:nvCxnSpPr>
            <p:cNvPr id="29" name="直線矢印コネクタ 28">
              <a:extLst>
                <a:ext uri="{FF2B5EF4-FFF2-40B4-BE49-F238E27FC236}">
                  <a16:creationId xmlns:a16="http://schemas.microsoft.com/office/drawing/2014/main" id="{1C53CB49-B2DD-43F1-7255-F16D5DD6A357}"/>
                </a:ext>
              </a:extLst>
            </p:cNvPr>
            <p:cNvCxnSpPr>
              <a:cxnSpLocks/>
            </p:cNvCxnSpPr>
            <p:nvPr/>
          </p:nvCxnSpPr>
          <p:spPr>
            <a:xfrm>
              <a:off x="5022632" y="2003493"/>
              <a:ext cx="329623" cy="337415"/>
            </a:xfrm>
            <a:prstGeom prst="straightConnector1">
              <a:avLst/>
            </a:prstGeom>
            <a:ln w="38100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テキスト ボックス 26">
              <a:extLst>
                <a:ext uri="{FF2B5EF4-FFF2-40B4-BE49-F238E27FC236}">
                  <a16:creationId xmlns:a16="http://schemas.microsoft.com/office/drawing/2014/main" id="{E23FD815-847A-2C39-1D79-68BEB9F114FB}"/>
                </a:ext>
              </a:extLst>
            </p:cNvPr>
            <p:cNvSpPr txBox="1"/>
            <p:nvPr/>
          </p:nvSpPr>
          <p:spPr>
            <a:xfrm>
              <a:off x="4299027" y="1762176"/>
              <a:ext cx="1341797" cy="25436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Heatstroke Index Meter</a:t>
              </a:r>
              <a:endParaRPr kumimoji="1" lang="ja-JP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A80ABC21-4FB8-2A65-5BB8-614C0B2420C5}"/>
              </a:ext>
            </a:extLst>
          </p:cNvPr>
          <p:cNvSpPr/>
          <p:nvPr/>
        </p:nvSpPr>
        <p:spPr>
          <a:xfrm>
            <a:off x="125664" y="1840520"/>
            <a:ext cx="11881320" cy="2467141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58304DF3-1177-30ED-2E32-39F6C81EAE87}"/>
              </a:ext>
            </a:extLst>
          </p:cNvPr>
          <p:cNvSpPr txBox="1"/>
          <p:nvPr/>
        </p:nvSpPr>
        <p:spPr>
          <a:xfrm>
            <a:off x="-407323" y="4005064"/>
            <a:ext cx="1286475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600" dirty="0"/>
              <a:t>So</a:t>
            </a:r>
            <a:r>
              <a:rPr lang="en-US" altLang="ja-JP" sz="1600" dirty="0"/>
              <a:t>urce: JAPAN AUTOMOBILE FEDERATION (JAF) (</a:t>
            </a:r>
            <a:r>
              <a:rPr lang="en-US" altLang="ja-JP" sz="1600" dirty="0">
                <a:hlinkClick r:id="rId5"/>
              </a:rPr>
              <a:t>https://jaf.or.jp/common/safety-drive/car-learning/user-test/temperature/summer</a:t>
            </a:r>
            <a:r>
              <a:rPr lang="en-US" altLang="ja-JP" sz="1600" dirty="0"/>
              <a:t>)</a:t>
            </a:r>
            <a:endParaRPr kumimoji="1" lang="en-US" altLang="ja-JP" sz="1600" dirty="0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8C746D50-E299-9DA4-90D9-D16CC14C0DF6}"/>
              </a:ext>
            </a:extLst>
          </p:cNvPr>
          <p:cNvSpPr txBox="1"/>
          <p:nvPr/>
        </p:nvSpPr>
        <p:spPr>
          <a:xfrm>
            <a:off x="3733250" y="1896490"/>
            <a:ext cx="202643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1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Evolution of Wet Bulb Globe Temperature (WBGT)</a:t>
            </a:r>
            <a:endParaRPr kumimoji="1" lang="ja-JP" altLang="en-US" sz="11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87E41D02-3B9D-E9DA-859A-77412CD1FD2E}"/>
              </a:ext>
            </a:extLst>
          </p:cNvPr>
          <p:cNvSpPr txBox="1"/>
          <p:nvPr/>
        </p:nvSpPr>
        <p:spPr>
          <a:xfrm>
            <a:off x="4906669" y="3645670"/>
            <a:ext cx="1410199" cy="21544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tabLst>
                <a:tab pos="446088" algn="l"/>
                <a:tab pos="893763" algn="l"/>
              </a:tabLst>
            </a:pPr>
            <a:r>
              <a:rPr lang="en-US" altLang="ja-JP" sz="800" b="1" dirty="0">
                <a:latin typeface="Arial" panose="020B0604020202020204" pitchFamily="34" charset="0"/>
                <a:cs typeface="Arial" panose="020B0604020202020204" pitchFamily="34" charset="0"/>
              </a:rPr>
              <a:t>5 min	10 min	15 min</a:t>
            </a:r>
            <a:endParaRPr kumimoji="1" lang="ja-JP" alt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02081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40DBD3B3F14F408BD24DB151985CE3" ma:contentTypeVersion="10" ma:contentTypeDescription="Create a new document." ma:contentTypeScope="" ma:versionID="09cf1ae55433ef2a0a7aad2f8a5c00f6">
  <xsd:schema xmlns:xsd="http://www.w3.org/2001/XMLSchema" xmlns:xs="http://www.w3.org/2001/XMLSchema" xmlns:p="http://schemas.microsoft.com/office/2006/metadata/properties" xmlns:ns3="6576d91f-c9e9-4947-a3d7-a61f72220494" targetNamespace="http://schemas.microsoft.com/office/2006/metadata/properties" ma:root="true" ma:fieldsID="367ca0446f23ad226ecc69c2fd6f0a36" ns3:_="">
    <xsd:import namespace="6576d91f-c9e9-4947-a3d7-a61f72220494"/>
    <xsd:element name="properties">
      <xsd:complexType>
        <xsd:sequence>
          <xsd:element name="documentManagement">
            <xsd:complexType>
              <xsd:all>
                <xsd:element ref="ns3:MediaServiceDateTaken" minOccurs="0"/>
                <xsd:element ref="ns3:MediaServiceMetadata" minOccurs="0"/>
                <xsd:element ref="ns3:MediaServiceFastMetadata" minOccurs="0"/>
                <xsd:element ref="ns3:MediaServiceSearchProperties" minOccurs="0"/>
                <xsd:element ref="ns3:MediaServiceSystemTags" minOccurs="0"/>
                <xsd:element ref="ns3:MediaServiceGenerationTime" minOccurs="0"/>
                <xsd:element ref="ns3:MediaServiceEventHashCode" minOccurs="0"/>
                <xsd:element ref="ns3:MediaLengthInSeconds" minOccurs="0"/>
                <xsd:element ref="ns3:MediaServiceOCR" minOccurs="0"/>
                <xsd:element ref="ns3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576d91f-c9e9-4947-a3d7-a61f72220494" elementFormDefault="qualified">
    <xsd:import namespace="http://schemas.microsoft.com/office/2006/documentManagement/types"/>
    <xsd:import namespace="http://schemas.microsoft.com/office/infopath/2007/PartnerControls"/>
    <xsd:element name="MediaServiceDateTaken" ma:index="8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Metadata" ma:index="9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0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1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SystemTags" ma:index="12" nillable="true" ma:displayName="MediaServiceSystemTags" ma:hidden="true" ma:internalName="MediaServiceSystemTags" ma:readOnly="true">
      <xsd:simpleType>
        <xsd:restriction base="dms:Note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dexed="true" ma:internalName="MediaServiceLocatio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9A41E80-1F5C-4721-927A-45A4AB0D1BC8}">
  <ds:schemaRefs>
    <ds:schemaRef ds:uri="http://purl.org/dc/elements/1.1/"/>
    <ds:schemaRef ds:uri="http://schemas.microsoft.com/office/2006/metadata/properties"/>
    <ds:schemaRef ds:uri="http://schemas.microsoft.com/office/2006/documentManagement/types"/>
    <ds:schemaRef ds:uri="6576d91f-c9e9-4947-a3d7-a61f72220494"/>
    <ds:schemaRef ds:uri="http://purl.org/dc/dcmitype/"/>
    <ds:schemaRef ds:uri="http://schemas.microsoft.com/office/infopath/2007/PartnerControls"/>
    <ds:schemaRef ds:uri="http://schemas.openxmlformats.org/package/2006/metadata/core-properties"/>
    <ds:schemaRef ds:uri="http://www.w3.org/XML/1998/namespace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171EF57C-17C9-46D9-9799-029A6023857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CD8A023-A725-4306-B5AB-05A6DFB360D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576d91f-c9e9-4947-a3d7-a61f7222049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4274</TotalTime>
  <Words>371</Words>
  <Application>Microsoft Office PowerPoint</Application>
  <PresentationFormat>Widescreen</PresentationFormat>
  <Paragraphs>36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9" baseType="lpstr">
      <vt:lpstr>メイリオ</vt:lpstr>
      <vt:lpstr>ＭＳ 明朝</vt:lpstr>
      <vt:lpstr>ＭＳ Ｐゴシック</vt:lpstr>
      <vt:lpstr>Arial</vt:lpstr>
      <vt:lpstr>Calibri</vt:lpstr>
      <vt:lpstr>Times New Roman</vt:lpstr>
      <vt:lpstr>Wingdings</vt:lpstr>
      <vt:lpstr>Office ​​テーマ</vt:lpstr>
      <vt:lpstr>Time Until the CLIV Alarm Is Activated in the Japanese Guidelines</vt:lpstr>
    </vt:vector>
  </TitlesOfParts>
  <Company>jasic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yamaguchi II</dc:creator>
  <cp:lastModifiedBy>KUTSCHKIN, Daniel</cp:lastModifiedBy>
  <cp:revision>107</cp:revision>
  <cp:lastPrinted>2017-10-02T03:59:10Z</cp:lastPrinted>
  <dcterms:created xsi:type="dcterms:W3CDTF">2017-09-08T04:17:52Z</dcterms:created>
  <dcterms:modified xsi:type="dcterms:W3CDTF">2025-10-10T02:45:28Z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0x0101002E40DBD3B3F14F408BD24DB151985CE3</vt:lpwstr>
  </property>
</Properties>
</file>