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35" r:id="rId5"/>
  </p:sldMasterIdLst>
  <p:notesMasterIdLst>
    <p:notesMasterId r:id="rId28"/>
  </p:notesMasterIdLst>
  <p:handoutMasterIdLst>
    <p:handoutMasterId r:id="rId29"/>
  </p:handoutMasterIdLst>
  <p:sldIdLst>
    <p:sldId id="582" r:id="rId6"/>
    <p:sldId id="588" r:id="rId7"/>
    <p:sldId id="290" r:id="rId8"/>
    <p:sldId id="590" r:id="rId9"/>
    <p:sldId id="592" r:id="rId10"/>
    <p:sldId id="575" r:id="rId11"/>
    <p:sldId id="593" r:id="rId12"/>
    <p:sldId id="591" r:id="rId13"/>
    <p:sldId id="318" r:id="rId14"/>
    <p:sldId id="336" r:id="rId15"/>
    <p:sldId id="543" r:id="rId16"/>
    <p:sldId id="602" r:id="rId17"/>
    <p:sldId id="594" r:id="rId18"/>
    <p:sldId id="595" r:id="rId19"/>
    <p:sldId id="596" r:id="rId20"/>
    <p:sldId id="597" r:id="rId21"/>
    <p:sldId id="598" r:id="rId22"/>
    <p:sldId id="599" r:id="rId23"/>
    <p:sldId id="600" r:id="rId24"/>
    <p:sldId id="410" r:id="rId25"/>
    <p:sldId id="601" r:id="rId26"/>
    <p:sldId id="565" r:id="rId27"/>
  </p:sldIdLst>
  <p:sldSz cx="12192000" cy="6858000"/>
  <p:notesSz cx="6858000" cy="91440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8F76DF20-D6F9-1543-B26E-3B7D02500090}">
          <p14:sldIdLst>
            <p14:sldId id="582"/>
            <p14:sldId id="588"/>
            <p14:sldId id="290"/>
            <p14:sldId id="590"/>
            <p14:sldId id="592"/>
            <p14:sldId id="575"/>
            <p14:sldId id="593"/>
            <p14:sldId id="591"/>
            <p14:sldId id="318"/>
            <p14:sldId id="336"/>
            <p14:sldId id="543"/>
            <p14:sldId id="602"/>
            <p14:sldId id="594"/>
            <p14:sldId id="595"/>
            <p14:sldId id="596"/>
            <p14:sldId id="597"/>
            <p14:sldId id="598"/>
            <p14:sldId id="599"/>
            <p14:sldId id="600"/>
            <p14:sldId id="410"/>
            <p14:sldId id="601"/>
            <p14:sldId id="56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03738"/>
    <a:srgbClr val="FFFFFF"/>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56516" autoAdjust="0"/>
  </p:normalViewPr>
  <p:slideViewPr>
    <p:cSldViewPr snapToGrid="0" snapToObjects="1" showGuides="1">
      <p:cViewPr varScale="1">
        <p:scale>
          <a:sx n="114" d="100"/>
          <a:sy n="114" d="100"/>
        </p:scale>
        <p:origin x="186" y="186"/>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showGuides="1">
      <p:cViewPr varScale="1">
        <p:scale>
          <a:sx n="87" d="100"/>
          <a:sy n="87" d="100"/>
        </p:scale>
        <p:origin x="306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internal.dotars.gov.au\DFS\CBR1\Home3\KRVARDARAJAN\Desktop\CLIV%20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oleObject" Target="file:///\\internal.dotars.gov.au\DFS\CBR1\Home3\KRVARDARAJAN\Desktop\CLIV%20graph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Pediatric</a:t>
            </a:r>
            <a:r>
              <a:rPr lang="en-US" baseline="0"/>
              <a:t> Vehicular Heatstroke Deaths (1998-2024)</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50004913752202"/>
          <c:y val="0.14434808302647315"/>
          <c:w val="0.874500023560557"/>
          <c:h val="0.65130246838006078"/>
        </c:manualLayout>
      </c:layout>
      <c:lineChart>
        <c:grouping val="standard"/>
        <c:varyColors val="0"/>
        <c:ser>
          <c:idx val="0"/>
          <c:order val="0"/>
          <c:tx>
            <c:strRef>
              <c:f>Sheet2!$B$1</c:f>
              <c:strCache>
                <c:ptCount val="1"/>
                <c:pt idx="0">
                  <c:v>Total</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Sheet2!$A$2:$A$28</c:f>
              <c:numCache>
                <c:formatCode>General</c:formatCode>
                <c:ptCount val="27"/>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pt idx="26">
                  <c:v>2024</c:v>
                </c:pt>
              </c:numCache>
            </c:numRef>
          </c:cat>
          <c:val>
            <c:numRef>
              <c:f>Sheet2!$B$2:$B$28</c:f>
              <c:numCache>
                <c:formatCode>General</c:formatCode>
                <c:ptCount val="27"/>
                <c:pt idx="0">
                  <c:v>40</c:v>
                </c:pt>
                <c:pt idx="1">
                  <c:v>33</c:v>
                </c:pt>
                <c:pt idx="2">
                  <c:v>36</c:v>
                </c:pt>
                <c:pt idx="3">
                  <c:v>39</c:v>
                </c:pt>
                <c:pt idx="4">
                  <c:v>32</c:v>
                </c:pt>
                <c:pt idx="5">
                  <c:v>43</c:v>
                </c:pt>
                <c:pt idx="6">
                  <c:v>39</c:v>
                </c:pt>
                <c:pt idx="7">
                  <c:v>47</c:v>
                </c:pt>
                <c:pt idx="8">
                  <c:v>30</c:v>
                </c:pt>
                <c:pt idx="9">
                  <c:v>36</c:v>
                </c:pt>
                <c:pt idx="10">
                  <c:v>43</c:v>
                </c:pt>
                <c:pt idx="11">
                  <c:v>33</c:v>
                </c:pt>
                <c:pt idx="12">
                  <c:v>51</c:v>
                </c:pt>
                <c:pt idx="13">
                  <c:v>34</c:v>
                </c:pt>
                <c:pt idx="14">
                  <c:v>34</c:v>
                </c:pt>
                <c:pt idx="15">
                  <c:v>44</c:v>
                </c:pt>
                <c:pt idx="16">
                  <c:v>31</c:v>
                </c:pt>
                <c:pt idx="17">
                  <c:v>25</c:v>
                </c:pt>
                <c:pt idx="18">
                  <c:v>39</c:v>
                </c:pt>
                <c:pt idx="19">
                  <c:v>44</c:v>
                </c:pt>
                <c:pt idx="20">
                  <c:v>53</c:v>
                </c:pt>
                <c:pt idx="21">
                  <c:v>53</c:v>
                </c:pt>
                <c:pt idx="22">
                  <c:v>25</c:v>
                </c:pt>
                <c:pt idx="23">
                  <c:v>23</c:v>
                </c:pt>
                <c:pt idx="24">
                  <c:v>33</c:v>
                </c:pt>
                <c:pt idx="25">
                  <c:v>29</c:v>
                </c:pt>
                <c:pt idx="26">
                  <c:v>36</c:v>
                </c:pt>
              </c:numCache>
            </c:numRef>
          </c:val>
          <c:smooth val="0"/>
          <c:extLst>
            <c:ext xmlns:c16="http://schemas.microsoft.com/office/drawing/2014/chart" uri="{C3380CC4-5D6E-409C-BE32-E72D297353CC}">
              <c16:uniqueId val="{00000000-017D-4E9C-8860-7A53FE3FE8E2}"/>
            </c:ext>
          </c:extLst>
        </c:ser>
        <c:dLbls>
          <c:showLegendKey val="0"/>
          <c:showVal val="0"/>
          <c:showCatName val="0"/>
          <c:showSerName val="0"/>
          <c:showPercent val="0"/>
          <c:showBubbleSize val="0"/>
        </c:dLbls>
        <c:marker val="1"/>
        <c:smooth val="0"/>
        <c:axId val="548180832"/>
        <c:axId val="548183784"/>
      </c:lineChart>
      <c:catAx>
        <c:axId val="54818083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a:t>Year 1998</a:t>
                </a:r>
                <a:r>
                  <a:rPr lang="en-AU" baseline="0"/>
                  <a:t> - 2024</a:t>
                </a:r>
                <a:endParaRPr lang="en-AU"/>
              </a:p>
            </c:rich>
          </c:tx>
          <c:layout>
            <c:manualLayout>
              <c:xMode val="edge"/>
              <c:yMode val="edge"/>
              <c:x val="0.41833499575593291"/>
              <c:y val="0.924993802592069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8183784"/>
        <c:crosses val="autoZero"/>
        <c:auto val="1"/>
        <c:lblAlgn val="ctr"/>
        <c:lblOffset val="100"/>
        <c:noMultiLvlLbl val="0"/>
      </c:catAx>
      <c:valAx>
        <c:axId val="5481837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a:t>Total Number of</a:t>
                </a:r>
                <a:r>
                  <a:rPr lang="en-AU" baseline="0"/>
                  <a:t> </a:t>
                </a:r>
                <a:r>
                  <a:rPr lang="en-AU"/>
                  <a:t>PVH Deaths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8180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PVH Deaths by Circumstance (1990-2024)</a:t>
            </a:r>
          </a:p>
        </c:rich>
      </c:tx>
      <c:layout>
        <c:manualLayout>
          <c:xMode val="edge"/>
          <c:yMode val="edge"/>
          <c:x val="0.15356251732741891"/>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Sheet1!$Q$2</c:f>
              <c:strCache>
                <c:ptCount val="1"/>
                <c:pt idx="0">
                  <c:v>Percentage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81-486F-8BA1-0FDBB308354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81-486F-8BA1-0FDBB308354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81-486F-8BA1-0FDBB308354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81-486F-8BA1-0FDBB3083541}"/>
              </c:ext>
            </c:extLst>
          </c:dPt>
          <c:dLbls>
            <c:dLbl>
              <c:idx val="3"/>
              <c:layout>
                <c:manualLayout>
                  <c:x val="1.941979668013874E-2"/>
                  <c:y val="0.11405905049177899"/>
                </c:manualLayout>
              </c:layout>
              <c:tx>
                <c:rich>
                  <a:bodyPr rot="0" spcFirstLastPara="1" vertOverflow="ellipsis" vert="horz" wrap="square" lIns="38100" tIns="19050" rIns="38100" bIns="19050" anchor="ctr" anchorCtr="1">
                    <a:noAutofit/>
                  </a:bodyPr>
                  <a:lstStyle/>
                  <a:p>
                    <a:pPr>
                      <a:defRPr sz="1050" b="1" i="0" u="none" strike="noStrike" kern="1200" baseline="0">
                        <a:solidFill>
                          <a:schemeClr val="tx1">
                            <a:lumMod val="75000"/>
                            <a:lumOff val="25000"/>
                          </a:schemeClr>
                        </a:solidFill>
                        <a:latin typeface="+mn-lt"/>
                        <a:ea typeface="+mn-ea"/>
                        <a:cs typeface="+mn-cs"/>
                      </a:defRPr>
                    </a:pPr>
                    <a:fld id="{3E9D630D-97BB-487A-9916-4BB77F932E1E}" type="PERCENTAGE">
                      <a:rPr lang="en-US" sz="1050" b="1"/>
                      <a:pPr>
                        <a:defRPr sz="1050" b="1"/>
                      </a:pPr>
                      <a:t>[PERCENTAGE]</a:t>
                    </a:fld>
                    <a:endParaRPr lang="en-AU"/>
                  </a:p>
                </c:rich>
              </c:tx>
              <c:spPr>
                <a:no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5.8369168303662892E-2"/>
                      <c:h val="0.107262044653349"/>
                    </c:manualLayout>
                  </c15:layout>
                  <c15:dlblFieldTable/>
                  <c15:showDataLabelsRange val="0"/>
                </c:ext>
                <c:ext xmlns:c16="http://schemas.microsoft.com/office/drawing/2014/chart" uri="{C3380CC4-5D6E-409C-BE32-E72D297353CC}">
                  <c16:uniqueId val="{00000007-9581-486F-8BA1-0FDBB3083541}"/>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Sheet1!$P$3:$P$6</c:f>
              <c:strCache>
                <c:ptCount val="4"/>
                <c:pt idx="0">
                  <c:v>Unknowingly left in Vehicle</c:v>
                </c:pt>
                <c:pt idx="1">
                  <c:v>Gained Access to Vehicle</c:v>
                </c:pt>
                <c:pt idx="2">
                  <c:v>Knowingly Left in Vehicle</c:v>
                </c:pt>
                <c:pt idx="3">
                  <c:v>Other/Circumstances</c:v>
                </c:pt>
              </c:strCache>
            </c:strRef>
          </c:cat>
          <c:val>
            <c:numRef>
              <c:f>Sheet1!$Q$3:$Q$6</c:f>
              <c:numCache>
                <c:formatCode>General</c:formatCode>
                <c:ptCount val="4"/>
                <c:pt idx="0">
                  <c:v>55</c:v>
                </c:pt>
                <c:pt idx="1">
                  <c:v>25</c:v>
                </c:pt>
                <c:pt idx="2">
                  <c:v>15</c:v>
                </c:pt>
                <c:pt idx="3">
                  <c:v>4</c:v>
                </c:pt>
              </c:numCache>
            </c:numRef>
          </c:val>
          <c:extLst>
            <c:ext xmlns:c16="http://schemas.microsoft.com/office/drawing/2014/chart" uri="{C3380CC4-5D6E-409C-BE32-E72D297353CC}">
              <c16:uniqueId val="{00000008-9581-486F-8BA1-0FDBB3083541}"/>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0.17052288000631105"/>
          <c:y val="0.87771750917317815"/>
          <c:w val="0.62889768710032101"/>
          <c:h val="0.1207416156313794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11070770450568679"/>
          <c:y val="0.16883493729950422"/>
          <c:w val="0.870195073272091"/>
          <c:h val="0.69722999902789928"/>
        </c:manualLayout>
      </c:layout>
      <c:barChart>
        <c:barDir val="col"/>
        <c:grouping val="clustered"/>
        <c:varyColors val="1"/>
        <c:ser>
          <c:idx val="0"/>
          <c:order val="0"/>
          <c:tx>
            <c:strRef>
              <c:f>Sheet1!$B$1</c:f>
              <c:strCache>
                <c:ptCount val="1"/>
                <c:pt idx="0">
                  <c:v>Children rescued</c:v>
                </c:pt>
              </c:strCache>
            </c:strRef>
          </c:tx>
          <c:invertIfNegative val="1"/>
          <c:cat>
            <c:strRef>
              <c:f>Sheet1!$A$2:$A$5</c:f>
              <c:strCache>
                <c:ptCount val="4"/>
                <c:pt idx="0">
                  <c:v>QLD</c:v>
                </c:pt>
                <c:pt idx="1">
                  <c:v>NSW</c:v>
                </c:pt>
                <c:pt idx="2">
                  <c:v>VIC</c:v>
                </c:pt>
                <c:pt idx="3">
                  <c:v>WA/SA/TAS</c:v>
                </c:pt>
              </c:strCache>
            </c:strRef>
          </c:cat>
          <c:val>
            <c:numRef>
              <c:f>Sheet1!$B$2:$B$5</c:f>
              <c:numCache>
                <c:formatCode>General</c:formatCode>
                <c:ptCount val="4"/>
                <c:pt idx="0">
                  <c:v>900</c:v>
                </c:pt>
                <c:pt idx="1">
                  <c:v>1800</c:v>
                </c:pt>
                <c:pt idx="2">
                  <c:v>1500</c:v>
                </c:pt>
                <c:pt idx="3">
                  <c:v>200</c:v>
                </c:pt>
              </c:numCache>
            </c:numRef>
          </c:val>
          <c:extLst>
            <c:ext xmlns:c16="http://schemas.microsoft.com/office/drawing/2014/chart" uri="{C3380CC4-5D6E-409C-BE32-E72D297353CC}">
              <c16:uniqueId val="{00000000-95FA-451D-99C3-F24C0D65EDD9}"/>
            </c:ext>
          </c:extLst>
        </c:ser>
        <c:dLbls>
          <c:showLegendKey val="0"/>
          <c:showVal val="0"/>
          <c:showCatName val="0"/>
          <c:showSerName val="0"/>
          <c:showPercent val="0"/>
          <c:showBubbleSize val="0"/>
        </c:dLbls>
        <c:gapWidth val="150"/>
        <c:axId val="-2068027336"/>
        <c:axId val="-2113994440"/>
      </c:barChart>
      <c:catAx>
        <c:axId val="-2068027336"/>
        <c:scaling>
          <c:orientation val="minMax"/>
        </c:scaling>
        <c:delete val="0"/>
        <c:axPos val="b"/>
        <c:numFmt formatCode="General" sourceLinked="0"/>
        <c:majorTickMark val="out"/>
        <c:minorTickMark val="none"/>
        <c:tickLblPos val="nextTo"/>
        <c:crossAx val="-2113994440"/>
        <c:crosses val="autoZero"/>
        <c:auto val="1"/>
        <c:lblAlgn val="ctr"/>
        <c:lblOffset val="100"/>
        <c:noMultiLvlLbl val="0"/>
      </c:catAx>
      <c:valAx>
        <c:axId val="-2113994440"/>
        <c:scaling>
          <c:orientation val="minMax"/>
        </c:scaling>
        <c:delete val="0"/>
        <c:axPos val="l"/>
        <c:majorGridlines/>
        <c:numFmt formatCode="General" sourceLinked="1"/>
        <c:majorTickMark val="out"/>
        <c:minorTickMark val="none"/>
        <c:tickLblPos val="nextTo"/>
        <c:crossAx val="-2068027336"/>
        <c:crosses val="autoZero"/>
        <c:crossBetween val="between"/>
      </c:valAx>
    </c:plotArea>
    <c:plotVisOnly val="1"/>
    <c:dispBlanksAs val="gap"/>
    <c:showDLblsOverMax val="1"/>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Number of PVH Deaths vs Age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256699993183363"/>
          <c:y val="0.12592555697733887"/>
          <c:w val="0.85622951286193527"/>
          <c:h val="0.72003172311237729"/>
        </c:manualLayout>
      </c:layout>
      <c:scatterChart>
        <c:scatterStyle val="smoothMarker"/>
        <c:varyColors val="0"/>
        <c:ser>
          <c:idx val="0"/>
          <c:order val="0"/>
          <c:tx>
            <c:strRef>
              <c:f>Sheet3!$B$7</c:f>
              <c:strCache>
                <c:ptCount val="1"/>
                <c:pt idx="0">
                  <c:v>Deaths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strRef>
              <c:f>Sheet3!$A$8:$A$23</c:f>
              <c:strCache>
                <c:ptCount val="16"/>
                <c:pt idx="0">
                  <c:v>&lt;1</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Unk</c:v>
                </c:pt>
              </c:strCache>
            </c:strRef>
          </c:xVal>
          <c:yVal>
            <c:numRef>
              <c:f>Sheet3!$B$8:$B$23</c:f>
              <c:numCache>
                <c:formatCode>General</c:formatCode>
                <c:ptCount val="16"/>
                <c:pt idx="0">
                  <c:v>310</c:v>
                </c:pt>
                <c:pt idx="1">
                  <c:v>236</c:v>
                </c:pt>
                <c:pt idx="2">
                  <c:v>191</c:v>
                </c:pt>
                <c:pt idx="3">
                  <c:v>145</c:v>
                </c:pt>
                <c:pt idx="4">
                  <c:v>59</c:v>
                </c:pt>
                <c:pt idx="5">
                  <c:v>32</c:v>
                </c:pt>
                <c:pt idx="6">
                  <c:v>10</c:v>
                </c:pt>
                <c:pt idx="7">
                  <c:v>3</c:v>
                </c:pt>
                <c:pt idx="8">
                  <c:v>4</c:v>
                </c:pt>
                <c:pt idx="9">
                  <c:v>2</c:v>
                </c:pt>
                <c:pt idx="10">
                  <c:v>3</c:v>
                </c:pt>
                <c:pt idx="11">
                  <c:v>4</c:v>
                </c:pt>
                <c:pt idx="12">
                  <c:v>1</c:v>
                </c:pt>
                <c:pt idx="13">
                  <c:v>4</c:v>
                </c:pt>
                <c:pt idx="14">
                  <c:v>4</c:v>
                </c:pt>
                <c:pt idx="15">
                  <c:v>2</c:v>
                </c:pt>
              </c:numCache>
            </c:numRef>
          </c:yVal>
          <c:smooth val="1"/>
          <c:extLst>
            <c:ext xmlns:c16="http://schemas.microsoft.com/office/drawing/2014/chart" uri="{C3380CC4-5D6E-409C-BE32-E72D297353CC}">
              <c16:uniqueId val="{00000000-D2AD-4959-B706-F522E7D6970B}"/>
            </c:ext>
          </c:extLst>
        </c:ser>
        <c:dLbls>
          <c:showLegendKey val="0"/>
          <c:showVal val="0"/>
          <c:showCatName val="0"/>
          <c:showSerName val="0"/>
          <c:showPercent val="0"/>
          <c:showBubbleSize val="0"/>
        </c:dLbls>
        <c:axId val="545236784"/>
        <c:axId val="545234816"/>
      </c:scatterChart>
      <c:valAx>
        <c:axId val="5452367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a:t>Age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234816"/>
        <c:crosses val="autoZero"/>
        <c:crossBetween val="midCat"/>
      </c:valAx>
      <c:valAx>
        <c:axId val="5452348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a:t>Number of Deaths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2367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018781-FBF9-354C-A025-C49C596164BA}" type="datetimeFigureOut">
              <a:rPr lang="en-US" smtClean="0"/>
              <a:t>11/6/2025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F4EF74-8826-BD43-B880-7A8566D08AFF}" type="slidenum">
              <a:rPr lang="en-US" smtClean="0"/>
              <a:t>‹#›</a:t>
            </a:fld>
            <a:endParaRPr lang="en-US"/>
          </a:p>
        </p:txBody>
      </p:sp>
    </p:spTree>
    <p:extLst>
      <p:ext uri="{BB962C8B-B14F-4D97-AF65-F5344CB8AC3E}">
        <p14:creationId xmlns:p14="http://schemas.microsoft.com/office/powerpoint/2010/main" val="2462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8FFD40-13C9-7B48-A0BE-E251E1E33FE5}" type="datetimeFigureOut">
              <a:rPr lang="en-US" smtClean="0"/>
              <a:t>11/6/2025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8E2375-F1B1-284C-A827-B0E603FDBDD8}" type="slidenum">
              <a:rPr lang="en-US" smtClean="0"/>
              <a:t>‹#›</a:t>
            </a:fld>
            <a:endParaRPr lang="en-US"/>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sciencedirect.com/science/article/pii/S221242092100632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sciencedirect.com/science/article/pii/S2214140524002019"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a:t>
            </a:fld>
            <a:endParaRPr lang="en-US"/>
          </a:p>
        </p:txBody>
      </p:sp>
    </p:spTree>
    <p:extLst>
      <p:ext uri="{BB962C8B-B14F-4D97-AF65-F5344CB8AC3E}">
        <p14:creationId xmlns:p14="http://schemas.microsoft.com/office/powerpoint/2010/main" val="3852805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One of the most misunderstood elements is </a:t>
            </a:r>
            <a:r>
              <a:rPr lang="en-AU" sz="1200" i="1" kern="1200" dirty="0">
                <a:solidFill>
                  <a:schemeClr val="tx1"/>
                </a:solidFill>
                <a:effectLst/>
                <a:latin typeface="+mn-lt"/>
                <a:ea typeface="+mn-ea"/>
                <a:cs typeface="+mn-cs"/>
              </a:rPr>
              <a:t>Forgotten Baby Syndrome</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This is not about bad parenting - it is about the </a:t>
            </a:r>
            <a:r>
              <a:rPr lang="en-AU" sz="1200" b="1" kern="1200" dirty="0">
                <a:solidFill>
                  <a:schemeClr val="tx1"/>
                </a:solidFill>
                <a:effectLst/>
                <a:latin typeface="+mn-lt"/>
                <a:ea typeface="+mn-ea"/>
                <a:cs typeface="+mn-cs"/>
              </a:rPr>
              <a:t>limits of human memory</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When we are under stress, tired, or distracted, the brain’s </a:t>
            </a:r>
            <a:r>
              <a:rPr lang="en-AU" sz="1200" b="1" kern="1200" dirty="0">
                <a:solidFill>
                  <a:schemeClr val="tx1"/>
                </a:solidFill>
                <a:effectLst/>
                <a:latin typeface="+mn-lt"/>
                <a:ea typeface="+mn-ea"/>
                <a:cs typeface="+mn-cs"/>
              </a:rPr>
              <a:t>habit memory</a:t>
            </a:r>
            <a:r>
              <a:rPr lang="en-AU" sz="1200" kern="1200" dirty="0">
                <a:solidFill>
                  <a:schemeClr val="tx1"/>
                </a:solidFill>
                <a:effectLst/>
                <a:latin typeface="+mn-lt"/>
                <a:ea typeface="+mn-ea"/>
                <a:cs typeface="+mn-cs"/>
              </a:rPr>
              <a:t> overrides our </a:t>
            </a:r>
            <a:r>
              <a:rPr lang="en-AU" sz="1200" b="1" kern="1200" dirty="0">
                <a:solidFill>
                  <a:schemeClr val="tx1"/>
                </a:solidFill>
                <a:effectLst/>
                <a:latin typeface="+mn-lt"/>
                <a:ea typeface="+mn-ea"/>
                <a:cs typeface="+mn-cs"/>
              </a:rPr>
              <a:t>prospective memory</a:t>
            </a:r>
            <a:r>
              <a:rPr lang="en-AU" sz="1200" kern="1200" dirty="0">
                <a:solidFill>
                  <a:schemeClr val="tx1"/>
                </a:solidFill>
                <a:effectLst/>
                <a:latin typeface="+mn-lt"/>
                <a:ea typeface="+mn-ea"/>
                <a:cs typeface="+mn-cs"/>
              </a:rPr>
              <a:t>. We operate on autopilot. That’s why a parent can genuinely believe they dropped their child at </a:t>
            </a:r>
            <a:r>
              <a:rPr lang="en-AU" sz="1200" kern="1200" dirty="0" err="1">
                <a:solidFill>
                  <a:schemeClr val="tx1"/>
                </a:solidFill>
                <a:effectLst/>
                <a:latin typeface="+mn-lt"/>
                <a:ea typeface="+mn-ea"/>
                <a:cs typeface="+mn-cs"/>
              </a:rPr>
              <a:t>daycare</a:t>
            </a:r>
            <a:r>
              <a:rPr lang="en-AU" sz="1200" kern="1200" dirty="0">
                <a:solidFill>
                  <a:schemeClr val="tx1"/>
                </a:solidFill>
                <a:effectLst/>
                <a:latin typeface="+mn-lt"/>
                <a:ea typeface="+mn-ea"/>
                <a:cs typeface="+mn-cs"/>
              </a:rPr>
              <a:t> when in fact the child is still in the car.</a:t>
            </a:r>
          </a:p>
          <a:p>
            <a:r>
              <a:rPr lang="en-AU" sz="1200" kern="1200" dirty="0">
                <a:solidFill>
                  <a:schemeClr val="tx1"/>
                </a:solidFill>
                <a:effectLst/>
                <a:latin typeface="+mn-lt"/>
                <a:ea typeface="+mn-ea"/>
                <a:cs typeface="+mn-cs"/>
              </a:rPr>
              <a:t>Often, caregivers form </a:t>
            </a:r>
            <a:r>
              <a:rPr lang="en-AU" sz="1200" b="1" kern="1200" dirty="0">
                <a:solidFill>
                  <a:schemeClr val="tx1"/>
                </a:solidFill>
                <a:effectLst/>
                <a:latin typeface="+mn-lt"/>
                <a:ea typeface="+mn-ea"/>
                <a:cs typeface="+mn-cs"/>
              </a:rPr>
              <a:t>false memories</a:t>
            </a:r>
            <a:r>
              <a:rPr lang="en-AU" sz="1200" kern="1200" dirty="0">
                <a:solidFill>
                  <a:schemeClr val="tx1"/>
                </a:solidFill>
                <a:effectLst/>
                <a:latin typeface="+mn-lt"/>
                <a:ea typeface="+mn-ea"/>
                <a:cs typeface="+mn-cs"/>
              </a:rPr>
              <a:t>. They can remember unbuckling the car seat or saying goodbye, even though those actions never occurred.</a:t>
            </a:r>
          </a:p>
          <a:p>
            <a:r>
              <a:rPr lang="en-AU" sz="1200" kern="1200" dirty="0">
                <a:solidFill>
                  <a:schemeClr val="tx1"/>
                </a:solidFill>
                <a:effectLst/>
                <a:latin typeface="+mn-lt"/>
                <a:ea typeface="+mn-ea"/>
                <a:cs typeface="+mn-cs"/>
              </a:rPr>
              <a:t>The triggers are common parenting conditions:</a:t>
            </a:r>
          </a:p>
          <a:p>
            <a:pPr marL="171450" lvl="0" indent="-171450">
              <a:buFont typeface="Arial" panose="020B0604020202020204" pitchFamily="34" charset="0"/>
              <a:buChar char="•"/>
            </a:pPr>
            <a:r>
              <a:rPr lang="en-AU" sz="1200" b="1" kern="1200" dirty="0">
                <a:solidFill>
                  <a:schemeClr val="tx1"/>
                </a:solidFill>
                <a:effectLst/>
                <a:latin typeface="+mn-lt"/>
                <a:ea typeface="+mn-ea"/>
                <a:cs typeface="+mn-cs"/>
              </a:rPr>
              <a:t>Sleep deprivation</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b="1" kern="1200" dirty="0">
                <a:solidFill>
                  <a:schemeClr val="tx1"/>
                </a:solidFill>
                <a:effectLst/>
                <a:latin typeface="+mn-lt"/>
                <a:ea typeface="+mn-ea"/>
                <a:cs typeface="+mn-cs"/>
              </a:rPr>
              <a:t>Stress and distraction</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b="1" kern="1200" dirty="0">
                <a:solidFill>
                  <a:schemeClr val="tx1"/>
                </a:solidFill>
                <a:effectLst/>
                <a:latin typeface="+mn-lt"/>
                <a:ea typeface="+mn-ea"/>
                <a:cs typeface="+mn-cs"/>
              </a:rPr>
              <a:t>Changes in routine</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Associate Professor Matthew Mundy in Victoria has explained this phenomenon to coroners, showing how even diligent parents are vulnerable. International expert Dr David Diamond calls it “fatal distraction” - a failure of memory that can strike anyone.</a:t>
            </a:r>
          </a:p>
          <a:p>
            <a:r>
              <a:rPr lang="en-AU" sz="1200" kern="1200" dirty="0">
                <a:solidFill>
                  <a:schemeClr val="tx1"/>
                </a:solidFill>
                <a:effectLst/>
                <a:latin typeface="+mn-lt"/>
                <a:ea typeface="+mn-ea"/>
                <a:cs typeface="+mn-cs"/>
              </a:rPr>
              <a:t>Understanding FBS helps shift the conversation from blame to </a:t>
            </a:r>
            <a:r>
              <a:rPr lang="en-AU" sz="1200" b="1" kern="1200" dirty="0">
                <a:solidFill>
                  <a:schemeClr val="tx1"/>
                </a:solidFill>
                <a:effectLst/>
                <a:latin typeface="+mn-lt"/>
                <a:ea typeface="+mn-ea"/>
                <a:cs typeface="+mn-cs"/>
              </a:rPr>
              <a:t>systemic prevention</a:t>
            </a:r>
            <a:r>
              <a:rPr lang="en-AU" sz="1200" kern="1200" dirty="0">
                <a:solidFill>
                  <a:schemeClr val="tx1"/>
                </a:solidFill>
                <a:effectLst/>
                <a:latin typeface="+mn-lt"/>
                <a:ea typeface="+mn-ea"/>
                <a:cs typeface="+mn-cs"/>
              </a:rPr>
              <a:t>.</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10</a:t>
            </a:fld>
            <a:endParaRPr lang="en-US"/>
          </a:p>
        </p:txBody>
      </p:sp>
    </p:spTree>
    <p:extLst>
      <p:ext uri="{BB962C8B-B14F-4D97-AF65-F5344CB8AC3E}">
        <p14:creationId xmlns:p14="http://schemas.microsoft.com/office/powerpoint/2010/main" val="2221225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kern="1200" dirty="0">
                <a:solidFill>
                  <a:schemeClr val="tx1"/>
                </a:solidFill>
                <a:effectLst/>
                <a:latin typeface="+mn-lt"/>
                <a:ea typeface="+mn-ea"/>
                <a:cs typeface="+mn-cs"/>
              </a:rPr>
              <a:t>Several Australian cases highlight this:</a:t>
            </a:r>
          </a:p>
          <a:p>
            <a:pPr lvl="0"/>
            <a:r>
              <a:rPr lang="en-AU" sz="1200" b="0" kern="1200" dirty="0">
                <a:solidFill>
                  <a:schemeClr val="tx1"/>
                </a:solidFill>
                <a:effectLst/>
                <a:latin typeface="+mn-lt"/>
                <a:ea typeface="+mn-ea"/>
                <a:cs typeface="+mn-cs"/>
              </a:rPr>
              <a:t>Victoria, 2015: Baby Noah died after his mother, severely sleep-deprived and ill, mistakenly believed she had dropped him at </a:t>
            </a:r>
            <a:r>
              <a:rPr lang="en-AU" sz="1200" b="0" kern="1200" dirty="0" err="1">
                <a:solidFill>
                  <a:schemeClr val="tx1"/>
                </a:solidFill>
                <a:effectLst/>
                <a:latin typeface="+mn-lt"/>
                <a:ea typeface="+mn-ea"/>
                <a:cs typeface="+mn-cs"/>
              </a:rPr>
              <a:t>daycare</a:t>
            </a:r>
            <a:r>
              <a:rPr lang="en-AU" sz="1200" b="0" kern="1200" dirty="0">
                <a:solidFill>
                  <a:schemeClr val="tx1"/>
                </a:solidFill>
                <a:effectLst/>
                <a:latin typeface="+mn-lt"/>
                <a:ea typeface="+mn-ea"/>
                <a:cs typeface="+mn-cs"/>
              </a:rPr>
              <a:t>. The coroner called it a ‘catastrophic lapse’.</a:t>
            </a:r>
          </a:p>
          <a:p>
            <a:pPr lvl="0"/>
            <a:r>
              <a:rPr lang="en-AU" sz="1200" b="0" kern="1200" dirty="0">
                <a:solidFill>
                  <a:schemeClr val="tx1"/>
                </a:solidFill>
                <a:effectLst/>
                <a:latin typeface="+mn-lt"/>
                <a:ea typeface="+mn-ea"/>
                <a:cs typeface="+mn-cs"/>
              </a:rPr>
              <a:t>Bendigo, 2012: Baby Bella died in similar circumstances. Her mother was acquitted of manslaughter after expert testimony confirmed it was an involuntary memory failure.</a:t>
            </a:r>
          </a:p>
          <a:p>
            <a:pPr lvl="0"/>
            <a:r>
              <a:rPr lang="en-AU" sz="1200" b="0" kern="1200" dirty="0">
                <a:solidFill>
                  <a:schemeClr val="tx1"/>
                </a:solidFill>
                <a:effectLst/>
                <a:latin typeface="+mn-lt"/>
                <a:ea typeface="+mn-ea"/>
                <a:cs typeface="+mn-cs"/>
              </a:rPr>
              <a:t>Sydney, 2023 and 2025: Two toddlers died in back-to-back years when their fathers assumed the </a:t>
            </a:r>
            <a:r>
              <a:rPr lang="en-AU" sz="1200" b="0" kern="1200" dirty="0" err="1">
                <a:solidFill>
                  <a:schemeClr val="tx1"/>
                </a:solidFill>
                <a:effectLst/>
                <a:latin typeface="+mn-lt"/>
                <a:ea typeface="+mn-ea"/>
                <a:cs typeface="+mn-cs"/>
              </a:rPr>
              <a:t>daycare</a:t>
            </a:r>
            <a:r>
              <a:rPr lang="en-AU" sz="1200" b="0" kern="1200" dirty="0">
                <a:solidFill>
                  <a:schemeClr val="tx1"/>
                </a:solidFill>
                <a:effectLst/>
                <a:latin typeface="+mn-lt"/>
                <a:ea typeface="+mn-ea"/>
                <a:cs typeface="+mn-cs"/>
              </a:rPr>
              <a:t> drop-off had been completed. In both cases, the error was only discovered at pickup time.</a:t>
            </a:r>
          </a:p>
          <a:p>
            <a:r>
              <a:rPr lang="en-AU" sz="1200" b="0" kern="1200" dirty="0">
                <a:solidFill>
                  <a:schemeClr val="tx1"/>
                </a:solidFill>
                <a:effectLst/>
                <a:latin typeface="+mn-lt"/>
                <a:ea typeface="+mn-ea"/>
                <a:cs typeface="+mn-cs"/>
              </a:rPr>
              <a:t>These stories are heartbreaking, but they underscore the reality: FBS is not theoretical. It is happening here in Australia, today.</a:t>
            </a:r>
          </a:p>
          <a:p>
            <a:endParaRPr lang="en-AU" b="0" dirty="0"/>
          </a:p>
        </p:txBody>
      </p:sp>
      <p:sp>
        <p:nvSpPr>
          <p:cNvPr id="4" name="Slide Number Placeholder 3"/>
          <p:cNvSpPr>
            <a:spLocks noGrp="1"/>
          </p:cNvSpPr>
          <p:nvPr>
            <p:ph type="sldNum" sz="quarter" idx="5"/>
          </p:nvPr>
        </p:nvSpPr>
        <p:spPr/>
        <p:txBody>
          <a:bodyPr/>
          <a:lstStyle/>
          <a:p>
            <a:fld id="{6F8E2375-F1B1-284C-A827-B0E603FDBDD8}" type="slidenum">
              <a:rPr lang="en-US" smtClean="0"/>
              <a:t>11</a:t>
            </a:fld>
            <a:endParaRPr lang="en-US"/>
          </a:p>
        </p:txBody>
      </p:sp>
    </p:spTree>
    <p:extLst>
      <p:ext uri="{BB962C8B-B14F-4D97-AF65-F5344CB8AC3E}">
        <p14:creationId xmlns:p14="http://schemas.microsoft.com/office/powerpoint/2010/main" val="3098646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have state government campaigns and in Australia we have ANCAP</a:t>
            </a:r>
          </a:p>
          <a:p>
            <a:r>
              <a:rPr lang="en-AU" sz="1200" b="0" i="0" kern="1200" dirty="0">
                <a:solidFill>
                  <a:schemeClr val="tx1"/>
                </a:solidFill>
                <a:effectLst/>
                <a:latin typeface="+mn-lt"/>
                <a:ea typeface="+mn-ea"/>
                <a:cs typeface="+mn-cs"/>
              </a:rPr>
              <a:t>ANCAP stands for the Australasian New Car Assessment Program, an independent organization that provides safety information for new vehicles sold in Australia and New Zealand. Through independent physical crash tests and the assessment of collision avoidance technologies, ANCAP awards star ratings from 0 to 5 to indicate a vehicle's relative safety performance. In 2023 ANCAP introduced another technical assessment protocol for Child Presence Detection. This means that vehicles that are fitted with any type of technology that detects and alerts when a child has been left in a car correctly, they will be awarded points that go towards the star rating that ANCAP gives to vehicles. It is important to note that they are a non-regulatory organisation, therefore, they cannot compel a company to go through testing, this is where the Australian Design rules come in to play.</a:t>
            </a:r>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12</a:t>
            </a:fld>
            <a:endParaRPr lang="en-US"/>
          </a:p>
        </p:txBody>
      </p:sp>
    </p:spTree>
    <p:extLst>
      <p:ext uri="{BB962C8B-B14F-4D97-AF65-F5344CB8AC3E}">
        <p14:creationId xmlns:p14="http://schemas.microsoft.com/office/powerpoint/2010/main" val="3333157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Our policy objectives must be ambitious but clear:</a:t>
            </a:r>
          </a:p>
          <a:p>
            <a:r>
              <a:rPr lang="en-AU" sz="1200" b="1" kern="1200" dirty="0">
                <a:solidFill>
                  <a:schemeClr val="tx1"/>
                </a:solidFill>
                <a:effectLst/>
                <a:latin typeface="+mn-lt"/>
                <a:ea typeface="+mn-ea"/>
                <a:cs typeface="+mn-cs"/>
              </a:rPr>
              <a:t>Reduce fatalities</a:t>
            </a:r>
            <a:r>
              <a:rPr lang="en-AU" sz="1200" kern="1200" dirty="0">
                <a:solidFill>
                  <a:schemeClr val="tx1"/>
                </a:solidFill>
                <a:effectLst/>
                <a:latin typeface="+mn-lt"/>
                <a:ea typeface="+mn-ea"/>
                <a:cs typeface="+mn-cs"/>
              </a:rPr>
              <a:t> from CLIV in Australia.</a:t>
            </a:r>
          </a:p>
          <a:p>
            <a:r>
              <a:rPr lang="en-AU" sz="1200" b="1" kern="1200" dirty="0">
                <a:solidFill>
                  <a:schemeClr val="tx1"/>
                </a:solidFill>
                <a:effectLst/>
                <a:latin typeface="+mn-lt"/>
                <a:ea typeface="+mn-ea"/>
                <a:cs typeface="+mn-cs"/>
              </a:rPr>
              <a:t>Reduce incidents:</a:t>
            </a:r>
            <a:r>
              <a:rPr lang="en-AU" sz="1200" kern="1200" dirty="0">
                <a:solidFill>
                  <a:schemeClr val="tx1"/>
                </a:solidFill>
                <a:effectLst/>
                <a:latin typeface="+mn-lt"/>
                <a:ea typeface="+mn-ea"/>
                <a:cs typeface="+mn-cs"/>
              </a:rPr>
              <a:t> bring down the more than 5,000 rescues each year.</a:t>
            </a:r>
          </a:p>
          <a:p>
            <a:r>
              <a:rPr lang="en-AU" sz="1200" b="1" kern="1200" dirty="0">
                <a:solidFill>
                  <a:schemeClr val="tx1"/>
                </a:solidFill>
                <a:effectLst/>
                <a:latin typeface="+mn-lt"/>
                <a:ea typeface="+mn-ea"/>
                <a:cs typeface="+mn-cs"/>
              </a:rPr>
              <a:t>Strengthen childcare and transport safeguards:</a:t>
            </a:r>
            <a:r>
              <a:rPr lang="en-AU" sz="1200" kern="1200" dirty="0">
                <a:solidFill>
                  <a:schemeClr val="tx1"/>
                </a:solidFill>
                <a:effectLst/>
                <a:latin typeface="+mn-lt"/>
                <a:ea typeface="+mn-ea"/>
                <a:cs typeface="+mn-cs"/>
              </a:rPr>
              <a:t> ensure no child is ever left on a bus or service vehicle.</a:t>
            </a:r>
          </a:p>
          <a:p>
            <a:r>
              <a:rPr lang="en-AU" sz="1200" b="1" kern="1200" dirty="0">
                <a:solidFill>
                  <a:schemeClr val="tx1"/>
                </a:solidFill>
                <a:effectLst/>
                <a:latin typeface="+mn-lt"/>
                <a:ea typeface="+mn-ea"/>
                <a:cs typeface="+mn-cs"/>
              </a:rPr>
              <a:t>Align with international standards:</a:t>
            </a:r>
            <a:r>
              <a:rPr lang="en-AU" sz="1200" kern="1200" dirty="0">
                <a:solidFill>
                  <a:schemeClr val="tx1"/>
                </a:solidFill>
                <a:effectLst/>
                <a:latin typeface="+mn-lt"/>
                <a:ea typeface="+mn-ea"/>
                <a:cs typeface="+mn-cs"/>
              </a:rPr>
              <a:t> prepare for vehicle technology mandates already being introduced globally.</a:t>
            </a:r>
          </a:p>
          <a:p>
            <a:r>
              <a:rPr lang="en-AU" sz="1200" kern="1200" dirty="0">
                <a:solidFill>
                  <a:schemeClr val="tx1"/>
                </a:solidFill>
                <a:effectLst/>
                <a:latin typeface="+mn-lt"/>
                <a:ea typeface="+mn-ea"/>
                <a:cs typeface="+mn-cs"/>
              </a:rPr>
              <a:t>These objectives align with Australia’s child safety commitments and broader road safety strategy.</a:t>
            </a:r>
          </a:p>
          <a:p>
            <a:r>
              <a:rPr lang="en-AU" sz="1200" kern="1200" dirty="0">
                <a:solidFill>
                  <a:schemeClr val="tx1"/>
                </a:solidFill>
                <a:effectLst/>
                <a:latin typeface="+mn-lt"/>
                <a:ea typeface="+mn-ea"/>
                <a:cs typeface="+mn-cs"/>
              </a:rPr>
              <a:t>We have four main pathways:</a:t>
            </a:r>
          </a:p>
          <a:p>
            <a:r>
              <a:rPr lang="en-AU" sz="1200" b="1" kern="1200" dirty="0">
                <a:solidFill>
                  <a:schemeClr val="tx1"/>
                </a:solidFill>
                <a:effectLst/>
                <a:latin typeface="+mn-lt"/>
                <a:ea typeface="+mn-ea"/>
                <a:cs typeface="+mn-cs"/>
              </a:rPr>
              <a:t>Status quo</a:t>
            </a:r>
            <a:r>
              <a:rPr lang="en-AU" sz="1200" kern="1200" dirty="0">
                <a:solidFill>
                  <a:schemeClr val="tx1"/>
                </a:solidFill>
                <a:effectLst/>
                <a:latin typeface="+mn-lt"/>
                <a:ea typeface="+mn-ea"/>
                <a:cs typeface="+mn-cs"/>
              </a:rPr>
              <a:t> - continue current campaigns and criminal liability. But evidence and injury statistics shows this isn’t enough.</a:t>
            </a:r>
          </a:p>
          <a:p>
            <a:r>
              <a:rPr lang="en-AU" sz="1200" b="1" kern="1200" dirty="0">
                <a:solidFill>
                  <a:schemeClr val="tx1"/>
                </a:solidFill>
                <a:effectLst/>
                <a:latin typeface="+mn-lt"/>
                <a:ea typeface="+mn-ea"/>
                <a:cs typeface="+mn-cs"/>
              </a:rPr>
              <a:t>Non-regulatory uplift</a:t>
            </a:r>
            <a:r>
              <a:rPr lang="en-AU" sz="1200" kern="1200" dirty="0">
                <a:solidFill>
                  <a:schemeClr val="tx1"/>
                </a:solidFill>
                <a:effectLst/>
                <a:latin typeface="+mn-lt"/>
                <a:ea typeface="+mn-ea"/>
                <a:cs typeface="+mn-cs"/>
              </a:rPr>
              <a:t> - launch a coordinated national campaign, partner with auto clubs for monitoring, and use retail prompts.</a:t>
            </a:r>
          </a:p>
          <a:p>
            <a:r>
              <a:rPr lang="en-AU" sz="1200" b="1" kern="1200" dirty="0">
                <a:solidFill>
                  <a:schemeClr val="tx1"/>
                </a:solidFill>
                <a:effectLst/>
                <a:latin typeface="+mn-lt"/>
                <a:ea typeface="+mn-ea"/>
                <a:cs typeface="+mn-cs"/>
              </a:rPr>
              <a:t>Targeted regulation for services</a:t>
            </a:r>
            <a:r>
              <a:rPr lang="en-AU" sz="1200" kern="1200" dirty="0">
                <a:solidFill>
                  <a:schemeClr val="tx1"/>
                </a:solidFill>
                <a:effectLst/>
                <a:latin typeface="+mn-lt"/>
                <a:ea typeface="+mn-ea"/>
                <a:cs typeface="+mn-cs"/>
              </a:rPr>
              <a:t> - mandate bus sweeps, compliance logbooks, and penalties for breaches.</a:t>
            </a:r>
          </a:p>
          <a:p>
            <a:r>
              <a:rPr lang="en-AU" sz="1200" b="1" kern="1200" dirty="0">
                <a:solidFill>
                  <a:schemeClr val="tx1"/>
                </a:solidFill>
                <a:effectLst/>
                <a:latin typeface="+mn-lt"/>
                <a:ea typeface="+mn-ea"/>
                <a:cs typeface="+mn-cs"/>
              </a:rPr>
              <a:t>Vehicle regulation</a:t>
            </a:r>
            <a:r>
              <a:rPr lang="en-AU" sz="1200" kern="1200" dirty="0">
                <a:solidFill>
                  <a:schemeClr val="tx1"/>
                </a:solidFill>
                <a:effectLst/>
                <a:latin typeface="+mn-lt"/>
                <a:ea typeface="+mn-ea"/>
                <a:cs typeface="+mn-cs"/>
              </a:rPr>
              <a:t> - mandate in-vehicle child detection technology through the Australian Design Rules, phasing in over several years.</a:t>
            </a:r>
          </a:p>
          <a:p>
            <a:r>
              <a:rPr lang="en-AU" sz="1200" kern="1200" dirty="0">
                <a:solidFill>
                  <a:schemeClr val="tx1"/>
                </a:solidFill>
                <a:effectLst/>
                <a:latin typeface="+mn-lt"/>
                <a:ea typeface="+mn-ea"/>
                <a:cs typeface="+mn-cs"/>
              </a:rPr>
              <a:t>Each option carries different costs, timelines, and levels of effectiveness, but together they form a layered approach.</a:t>
            </a:r>
          </a:p>
          <a:p>
            <a:endParaRPr lang="en-AU" sz="1200" kern="1200" dirty="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13</a:t>
            </a:fld>
            <a:endParaRPr lang="en-US"/>
          </a:p>
        </p:txBody>
      </p:sp>
    </p:spTree>
    <p:extLst>
      <p:ext uri="{BB962C8B-B14F-4D97-AF65-F5344CB8AC3E}">
        <p14:creationId xmlns:p14="http://schemas.microsoft.com/office/powerpoint/2010/main" val="1763384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The benefits are significant.</a:t>
            </a:r>
          </a:p>
          <a:p>
            <a:r>
              <a:rPr lang="en-AU" sz="1200" b="1" kern="1200" dirty="0">
                <a:solidFill>
                  <a:schemeClr val="tx1"/>
                </a:solidFill>
                <a:effectLst/>
                <a:latin typeface="+mn-lt"/>
                <a:ea typeface="+mn-ea"/>
                <a:cs typeface="+mn-cs"/>
              </a:rPr>
              <a:t>Lives saved:</a:t>
            </a:r>
            <a:r>
              <a:rPr lang="en-AU" sz="1200" kern="1200" dirty="0">
                <a:solidFill>
                  <a:schemeClr val="tx1"/>
                </a:solidFill>
                <a:effectLst/>
                <a:latin typeface="+mn-lt"/>
                <a:ea typeface="+mn-ea"/>
                <a:cs typeface="+mn-cs"/>
              </a:rPr>
              <a:t> Preventing 1–2 deaths each year. In monetary terms, that’s $5–10 million annually in Value of a Statistical Life.</a:t>
            </a:r>
          </a:p>
          <a:p>
            <a:r>
              <a:rPr lang="en-AU" sz="1200" b="1" kern="1200" dirty="0">
                <a:solidFill>
                  <a:schemeClr val="tx1"/>
                </a:solidFill>
                <a:effectLst/>
                <a:latin typeface="+mn-lt"/>
                <a:ea typeface="+mn-ea"/>
                <a:cs typeface="+mn-cs"/>
              </a:rPr>
              <a:t>Injury prevention:</a:t>
            </a:r>
            <a:r>
              <a:rPr lang="en-AU" sz="1200" kern="1200" dirty="0">
                <a:solidFill>
                  <a:schemeClr val="tx1"/>
                </a:solidFill>
                <a:effectLst/>
                <a:latin typeface="+mn-lt"/>
                <a:ea typeface="+mn-ea"/>
                <a:cs typeface="+mn-cs"/>
              </a:rPr>
              <a:t> Fewer cases of heatstroke and permanent disability.</a:t>
            </a:r>
          </a:p>
          <a:p>
            <a:r>
              <a:rPr lang="en-AU" sz="1200" b="1" kern="1200" dirty="0">
                <a:solidFill>
                  <a:schemeClr val="tx1"/>
                </a:solidFill>
                <a:effectLst/>
                <a:latin typeface="+mn-lt"/>
                <a:ea typeface="+mn-ea"/>
                <a:cs typeface="+mn-cs"/>
              </a:rPr>
              <a:t>Reduced emergency demand:</a:t>
            </a:r>
            <a:r>
              <a:rPr lang="en-AU" sz="1200" kern="1200" dirty="0">
                <a:solidFill>
                  <a:schemeClr val="tx1"/>
                </a:solidFill>
                <a:effectLst/>
                <a:latin typeface="+mn-lt"/>
                <a:ea typeface="+mn-ea"/>
                <a:cs typeface="+mn-cs"/>
              </a:rPr>
              <a:t> Fewer RACQ and NRMA callouts, easing pressure on services.</a:t>
            </a:r>
          </a:p>
          <a:p>
            <a:r>
              <a:rPr lang="en-AU" sz="1200" b="1" kern="1200" dirty="0">
                <a:solidFill>
                  <a:schemeClr val="tx1"/>
                </a:solidFill>
                <a:effectLst/>
                <a:latin typeface="+mn-lt"/>
                <a:ea typeface="+mn-ea"/>
                <a:cs typeface="+mn-cs"/>
              </a:rPr>
              <a:t>Reduced legal and coronial burden:</a:t>
            </a:r>
            <a:r>
              <a:rPr lang="en-AU" sz="1200" kern="1200" dirty="0">
                <a:solidFill>
                  <a:schemeClr val="tx1"/>
                </a:solidFill>
                <a:effectLst/>
                <a:latin typeface="+mn-lt"/>
                <a:ea typeface="+mn-ea"/>
                <a:cs typeface="+mn-cs"/>
              </a:rPr>
              <a:t> Fewer inquests and prosecutions.</a:t>
            </a:r>
          </a:p>
          <a:p>
            <a:r>
              <a:rPr lang="en-AU" sz="1200" b="1" kern="1200" dirty="0">
                <a:solidFill>
                  <a:schemeClr val="tx1"/>
                </a:solidFill>
                <a:effectLst/>
                <a:latin typeface="+mn-lt"/>
                <a:ea typeface="+mn-ea"/>
                <a:cs typeface="+mn-cs"/>
              </a:rPr>
              <a:t>Family well-being:</a:t>
            </a:r>
            <a:r>
              <a:rPr lang="en-AU" sz="1200" kern="1200" dirty="0">
                <a:solidFill>
                  <a:schemeClr val="tx1"/>
                </a:solidFill>
                <a:effectLst/>
                <a:latin typeface="+mn-lt"/>
                <a:ea typeface="+mn-ea"/>
                <a:cs typeface="+mn-cs"/>
              </a:rPr>
              <a:t> Preventing unimaginable grief and trauma.</a:t>
            </a:r>
          </a:p>
          <a:p>
            <a:r>
              <a:rPr lang="en-AU" sz="1200" kern="1200" dirty="0">
                <a:solidFill>
                  <a:schemeClr val="tx1"/>
                </a:solidFill>
                <a:effectLst/>
                <a:latin typeface="+mn-lt"/>
                <a:ea typeface="+mn-ea"/>
                <a:cs typeface="+mn-cs"/>
              </a:rPr>
              <a:t>This is a rare public policy area where benefits are both </a:t>
            </a:r>
            <a:r>
              <a:rPr lang="en-AU" sz="1200" b="1" kern="1200" dirty="0">
                <a:solidFill>
                  <a:schemeClr val="tx1"/>
                </a:solidFill>
                <a:effectLst/>
                <a:latin typeface="+mn-lt"/>
                <a:ea typeface="+mn-ea"/>
                <a:cs typeface="+mn-cs"/>
              </a:rPr>
              <a:t>human and economic</a:t>
            </a:r>
            <a:r>
              <a:rPr lang="en-AU" sz="1200" kern="1200" dirty="0">
                <a:solidFill>
                  <a:schemeClr val="tx1"/>
                </a:solidFill>
                <a:effectLst/>
                <a:latin typeface="+mn-lt"/>
                <a:ea typeface="+mn-ea"/>
                <a:cs typeface="+mn-cs"/>
              </a:rPr>
              <a:t>, and overwhelmingly outweigh the costs.</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14</a:t>
            </a:fld>
            <a:endParaRPr lang="en-US"/>
          </a:p>
        </p:txBody>
      </p:sp>
    </p:spTree>
    <p:extLst>
      <p:ext uri="{BB962C8B-B14F-4D97-AF65-F5344CB8AC3E}">
        <p14:creationId xmlns:p14="http://schemas.microsoft.com/office/powerpoint/2010/main" val="588688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Not all children die - but many suffer </a:t>
            </a:r>
            <a:r>
              <a:rPr lang="en-AU" sz="1200" b="1" kern="1200" dirty="0">
                <a:solidFill>
                  <a:schemeClr val="tx1"/>
                </a:solidFill>
                <a:effectLst/>
                <a:latin typeface="+mn-lt"/>
                <a:ea typeface="+mn-ea"/>
                <a:cs typeface="+mn-cs"/>
              </a:rPr>
              <a:t>serious injuries</a:t>
            </a:r>
            <a:r>
              <a:rPr lang="en-AU" sz="1200" kern="1200" dirty="0">
                <a:solidFill>
                  <a:schemeClr val="tx1"/>
                </a:solidFill>
                <a:effectLst/>
                <a:latin typeface="+mn-lt"/>
                <a:ea typeface="+mn-ea"/>
                <a:cs typeface="+mn-cs"/>
              </a:rPr>
              <a:t>.</a:t>
            </a:r>
          </a:p>
          <a:p>
            <a:pPr lvl="0"/>
            <a:r>
              <a:rPr lang="en-AU" sz="1200" b="1" kern="1200" dirty="0">
                <a:solidFill>
                  <a:schemeClr val="tx1"/>
                </a:solidFill>
                <a:effectLst/>
                <a:latin typeface="+mn-lt"/>
                <a:ea typeface="+mn-ea"/>
                <a:cs typeface="+mn-cs"/>
              </a:rPr>
              <a:t>Heat exhaustion and heatstroke</a:t>
            </a:r>
            <a:r>
              <a:rPr lang="en-AU" sz="1200" kern="1200" dirty="0">
                <a:solidFill>
                  <a:schemeClr val="tx1"/>
                </a:solidFill>
                <a:effectLst/>
                <a:latin typeface="+mn-lt"/>
                <a:ea typeface="+mn-ea"/>
                <a:cs typeface="+mn-cs"/>
              </a:rPr>
              <a:t> can leave permanent harm even if the child survives.</a:t>
            </a:r>
          </a:p>
          <a:p>
            <a:pPr lvl="0"/>
            <a:r>
              <a:rPr lang="en-AU" sz="1200" b="1" kern="1200" dirty="0">
                <a:solidFill>
                  <a:schemeClr val="tx1"/>
                </a:solidFill>
                <a:effectLst/>
                <a:latin typeface="+mn-lt"/>
                <a:ea typeface="+mn-ea"/>
                <a:cs typeface="+mn-cs"/>
              </a:rPr>
              <a:t>Brain injury:</a:t>
            </a:r>
            <a:r>
              <a:rPr lang="en-AU" sz="1200" kern="1200" dirty="0">
                <a:solidFill>
                  <a:schemeClr val="tx1"/>
                </a:solidFill>
                <a:effectLst/>
                <a:latin typeface="+mn-lt"/>
                <a:ea typeface="+mn-ea"/>
                <a:cs typeface="+mn-cs"/>
              </a:rPr>
              <a:t> prolonged overheating can cause irreversible neurological damage, leading to developmental delays or disability.</a:t>
            </a:r>
          </a:p>
          <a:p>
            <a:pPr lvl="0"/>
            <a:r>
              <a:rPr lang="en-AU" sz="1200" b="1" kern="1200" dirty="0">
                <a:solidFill>
                  <a:schemeClr val="tx1"/>
                </a:solidFill>
                <a:effectLst/>
                <a:latin typeface="+mn-lt"/>
                <a:ea typeface="+mn-ea"/>
                <a:cs typeface="+mn-cs"/>
              </a:rPr>
              <a:t>Organ damage:</a:t>
            </a:r>
            <a:r>
              <a:rPr lang="en-AU" sz="1200" kern="1200" dirty="0">
                <a:solidFill>
                  <a:schemeClr val="tx1"/>
                </a:solidFill>
                <a:effectLst/>
                <a:latin typeface="+mn-lt"/>
                <a:ea typeface="+mn-ea"/>
                <a:cs typeface="+mn-cs"/>
              </a:rPr>
              <a:t> kidneys, liver, and heart are highly vulnerable to heat injury.</a:t>
            </a:r>
          </a:p>
          <a:p>
            <a:pPr lvl="0"/>
            <a:r>
              <a:rPr lang="en-AU" sz="1200" b="1" kern="1200" dirty="0">
                <a:solidFill>
                  <a:schemeClr val="tx1"/>
                </a:solidFill>
                <a:effectLst/>
                <a:latin typeface="+mn-lt"/>
                <a:ea typeface="+mn-ea"/>
                <a:cs typeface="+mn-cs"/>
              </a:rPr>
              <a:t>Psychological trauma:</a:t>
            </a:r>
            <a:r>
              <a:rPr lang="en-AU" sz="1200" kern="1200" dirty="0">
                <a:solidFill>
                  <a:schemeClr val="tx1"/>
                </a:solidFill>
                <a:effectLst/>
                <a:latin typeface="+mn-lt"/>
                <a:ea typeface="+mn-ea"/>
                <a:cs typeface="+mn-cs"/>
              </a:rPr>
              <a:t> older children may carry long-term anxiety from the event.</a:t>
            </a:r>
          </a:p>
          <a:p>
            <a:r>
              <a:rPr lang="en-AU" sz="1200" kern="1200" dirty="0">
                <a:solidFill>
                  <a:schemeClr val="tx1"/>
                </a:solidFill>
                <a:effectLst/>
                <a:latin typeface="+mn-lt"/>
                <a:ea typeface="+mn-ea"/>
                <a:cs typeface="+mn-cs"/>
              </a:rPr>
              <a:t>These outcomes impose enormous personal, social, and economic costs. A single heatstroke event can leave a child requiring a lifetime of care.</a:t>
            </a:r>
          </a:p>
          <a:p>
            <a:r>
              <a:rPr lang="en-AU" sz="1200" kern="1200" dirty="0">
                <a:solidFill>
                  <a:schemeClr val="tx1"/>
                </a:solidFill>
                <a:effectLst/>
                <a:latin typeface="+mn-lt"/>
                <a:ea typeface="+mn-ea"/>
                <a:cs typeface="+mn-cs"/>
              </a:rPr>
              <a:t>So the benefit of prevention is not only about lives saved, but also about protecting children from </a:t>
            </a:r>
            <a:r>
              <a:rPr lang="en-AU" sz="1200" b="1" kern="1200" dirty="0">
                <a:solidFill>
                  <a:schemeClr val="tx1"/>
                </a:solidFill>
                <a:effectLst/>
                <a:latin typeface="+mn-lt"/>
                <a:ea typeface="+mn-ea"/>
                <a:cs typeface="+mn-cs"/>
              </a:rPr>
              <a:t>lifelong harm</a:t>
            </a:r>
            <a:r>
              <a:rPr lang="en-AU" sz="1200" kern="1200" dirty="0">
                <a:solidFill>
                  <a:schemeClr val="tx1"/>
                </a:solidFill>
                <a:effectLst/>
                <a:latin typeface="+mn-lt"/>
                <a:ea typeface="+mn-ea"/>
                <a:cs typeface="+mn-cs"/>
              </a:rPr>
              <a:t>.</a:t>
            </a:r>
          </a:p>
          <a:p>
            <a:endParaRPr lang="en-AU" sz="1200" kern="1200" dirty="0">
              <a:solidFill>
                <a:schemeClr val="tx1"/>
              </a:solidFill>
              <a:effectLst/>
              <a:latin typeface="+mn-lt"/>
              <a:ea typeface="+mn-ea"/>
              <a:cs typeface="+mn-cs"/>
            </a:endParaRPr>
          </a:p>
          <a:p>
            <a:r>
              <a:rPr lang="en-AU" dirty="0">
                <a:hlinkClick r:id="rId3"/>
              </a:rPr>
              <a:t>Heatwave fatalities in Australia, 2001–2018: An analysis of coronial records - ScienceDirect</a:t>
            </a:r>
            <a:endParaRPr lang="en-AU" sz="1200" kern="1200" dirty="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15</a:t>
            </a:fld>
            <a:endParaRPr lang="en-US"/>
          </a:p>
        </p:txBody>
      </p:sp>
    </p:spTree>
    <p:extLst>
      <p:ext uri="{BB962C8B-B14F-4D97-AF65-F5344CB8AC3E}">
        <p14:creationId xmlns:p14="http://schemas.microsoft.com/office/powerpoint/2010/main" val="926407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Official numbers almost certainly </a:t>
            </a:r>
            <a:r>
              <a:rPr lang="en-AU" sz="1200" b="1" kern="1200" dirty="0">
                <a:solidFill>
                  <a:schemeClr val="tx1"/>
                </a:solidFill>
                <a:effectLst/>
                <a:latin typeface="+mn-lt"/>
                <a:ea typeface="+mn-ea"/>
                <a:cs typeface="+mn-cs"/>
              </a:rPr>
              <a:t>underestimate the true scale</a:t>
            </a:r>
            <a:r>
              <a:rPr lang="en-AU" sz="1200" kern="1200" dirty="0">
                <a:solidFill>
                  <a:schemeClr val="tx1"/>
                </a:solidFill>
                <a:effectLst/>
                <a:latin typeface="+mn-lt"/>
                <a:ea typeface="+mn-ea"/>
                <a:cs typeface="+mn-cs"/>
              </a:rPr>
              <a:t>.</a:t>
            </a:r>
          </a:p>
          <a:p>
            <a:pPr lvl="0"/>
            <a:r>
              <a:rPr lang="en-AU" sz="1200" b="1" kern="1200" dirty="0">
                <a:solidFill>
                  <a:schemeClr val="tx1"/>
                </a:solidFill>
                <a:effectLst/>
                <a:latin typeface="+mn-lt"/>
                <a:ea typeface="+mn-ea"/>
                <a:cs typeface="+mn-cs"/>
              </a:rPr>
              <a:t>Not all incidents involve emergency services.</a:t>
            </a:r>
            <a:r>
              <a:rPr lang="en-AU" sz="1200" kern="1200" dirty="0">
                <a:solidFill>
                  <a:schemeClr val="tx1"/>
                </a:solidFill>
                <a:effectLst/>
                <a:latin typeface="+mn-lt"/>
                <a:ea typeface="+mn-ea"/>
                <a:cs typeface="+mn-cs"/>
              </a:rPr>
              <a:t> Many are resolved by caregivers or bystanders before RACQ or police are called.</a:t>
            </a:r>
          </a:p>
          <a:p>
            <a:pPr lvl="0"/>
            <a:r>
              <a:rPr lang="en-AU" sz="1200" b="1" kern="1200" dirty="0">
                <a:solidFill>
                  <a:schemeClr val="tx1"/>
                </a:solidFill>
                <a:effectLst/>
                <a:latin typeface="+mn-lt"/>
                <a:ea typeface="+mn-ea"/>
                <a:cs typeface="+mn-cs"/>
              </a:rPr>
              <a:t>Fear of stigma and punishment:</a:t>
            </a:r>
            <a:r>
              <a:rPr lang="en-AU" sz="1200" kern="1200" dirty="0">
                <a:solidFill>
                  <a:schemeClr val="tx1"/>
                </a:solidFill>
                <a:effectLst/>
                <a:latin typeface="+mn-lt"/>
                <a:ea typeface="+mn-ea"/>
                <a:cs typeface="+mn-cs"/>
              </a:rPr>
              <a:t> parents may be reluctant to admit a mistake.</a:t>
            </a:r>
          </a:p>
          <a:p>
            <a:pPr lvl="0"/>
            <a:r>
              <a:rPr lang="en-AU" sz="1200" b="1" kern="1200" dirty="0">
                <a:solidFill>
                  <a:schemeClr val="tx1"/>
                </a:solidFill>
                <a:effectLst/>
                <a:latin typeface="+mn-lt"/>
                <a:ea typeface="+mn-ea"/>
                <a:cs typeface="+mn-cs"/>
              </a:rPr>
              <a:t>Near misses go undocumented:</a:t>
            </a:r>
            <a:r>
              <a:rPr lang="en-AU" sz="1200" kern="1200" dirty="0">
                <a:solidFill>
                  <a:schemeClr val="tx1"/>
                </a:solidFill>
                <a:effectLst/>
                <a:latin typeface="+mn-lt"/>
                <a:ea typeface="+mn-ea"/>
                <a:cs typeface="+mn-cs"/>
              </a:rPr>
              <a:t> cases where a child is distressed but not hospitalised rarely appear in any database.</a:t>
            </a:r>
          </a:p>
          <a:p>
            <a:pPr lvl="0"/>
            <a:r>
              <a:rPr lang="en-AU" sz="1200" b="1" kern="1200" dirty="0">
                <a:solidFill>
                  <a:schemeClr val="tx1"/>
                </a:solidFill>
                <a:effectLst/>
                <a:latin typeface="+mn-lt"/>
                <a:ea typeface="+mn-ea"/>
                <a:cs typeface="+mn-cs"/>
              </a:rPr>
              <a:t>No national database:</a:t>
            </a:r>
            <a:r>
              <a:rPr lang="en-AU" sz="1200" kern="1200" dirty="0">
                <a:solidFill>
                  <a:schemeClr val="tx1"/>
                </a:solidFill>
                <a:effectLst/>
                <a:latin typeface="+mn-lt"/>
                <a:ea typeface="+mn-ea"/>
                <a:cs typeface="+mn-cs"/>
              </a:rPr>
              <a:t> we rely on coroners for deaths and auto clubs for rescues, but non-fatal data is fragmented.</a:t>
            </a:r>
          </a:p>
          <a:p>
            <a:r>
              <a:rPr lang="en-AU" sz="1200" kern="1200" dirty="0">
                <a:solidFill>
                  <a:schemeClr val="tx1"/>
                </a:solidFill>
                <a:effectLst/>
                <a:latin typeface="+mn-lt"/>
                <a:ea typeface="+mn-ea"/>
                <a:cs typeface="+mn-cs"/>
              </a:rPr>
              <a:t>This means the 5,000 rescues we cite annually may only be the tip of the iceberg. The </a:t>
            </a:r>
            <a:r>
              <a:rPr lang="en-AU" sz="1200" b="1" kern="1200" dirty="0">
                <a:solidFill>
                  <a:schemeClr val="tx1"/>
                </a:solidFill>
                <a:effectLst/>
                <a:latin typeface="+mn-lt"/>
                <a:ea typeface="+mn-ea"/>
                <a:cs typeface="+mn-cs"/>
              </a:rPr>
              <a:t>real number of at-risk children could be much higher</a:t>
            </a:r>
            <a:r>
              <a:rPr lang="en-AU" sz="1200" kern="1200" dirty="0">
                <a:solidFill>
                  <a:schemeClr val="tx1"/>
                </a:solidFill>
                <a:effectLst/>
                <a:latin typeface="+mn-lt"/>
                <a:ea typeface="+mn-ea"/>
                <a:cs typeface="+mn-cs"/>
              </a:rPr>
              <a:t>, reinforcing the need for systemic safeguards.</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16</a:t>
            </a:fld>
            <a:endParaRPr lang="en-US"/>
          </a:p>
        </p:txBody>
      </p:sp>
    </p:spTree>
    <p:extLst>
      <p:ext uri="{BB962C8B-B14F-4D97-AF65-F5344CB8AC3E}">
        <p14:creationId xmlns:p14="http://schemas.microsoft.com/office/powerpoint/2010/main" val="3741458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Leaving a child unattended in a car is a </a:t>
            </a:r>
            <a:r>
              <a:rPr lang="en-AU" sz="1200" b="1" kern="1200" dirty="0">
                <a:solidFill>
                  <a:schemeClr val="tx1"/>
                </a:solidFill>
                <a:effectLst/>
                <a:latin typeface="+mn-lt"/>
                <a:ea typeface="+mn-ea"/>
                <a:cs typeface="+mn-cs"/>
              </a:rPr>
              <a:t>criminal offence</a:t>
            </a:r>
            <a:r>
              <a:rPr lang="en-AU" sz="1200" kern="1200" dirty="0">
                <a:solidFill>
                  <a:schemeClr val="tx1"/>
                </a:solidFill>
                <a:effectLst/>
                <a:latin typeface="+mn-lt"/>
                <a:ea typeface="+mn-ea"/>
                <a:cs typeface="+mn-cs"/>
              </a:rPr>
              <a:t> nationwide.</a:t>
            </a:r>
          </a:p>
          <a:p>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Victoria</a:t>
            </a:r>
            <a:r>
              <a:rPr lang="en-AU" sz="1200" kern="1200" dirty="0">
                <a:solidFill>
                  <a:schemeClr val="tx1"/>
                </a:solidFill>
                <a:effectLst/>
                <a:latin typeface="+mn-lt"/>
                <a:ea typeface="+mn-ea"/>
                <a:cs typeface="+mn-cs"/>
              </a:rPr>
              <a:t>, penalties include fines and up to 6 months’ imprisonment.</a:t>
            </a:r>
          </a:p>
          <a:p>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New South Wales</a:t>
            </a:r>
            <a:r>
              <a:rPr lang="en-AU" sz="1200" kern="1200" dirty="0">
                <a:solidFill>
                  <a:schemeClr val="tx1"/>
                </a:solidFill>
                <a:effectLst/>
                <a:latin typeface="+mn-lt"/>
                <a:ea typeface="+mn-ea"/>
                <a:cs typeface="+mn-cs"/>
              </a:rPr>
              <a:t>, it can attract up to 5 years’ imprisonment under reckless endangerment.</a:t>
            </a:r>
          </a:p>
          <a:p>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Queensland</a:t>
            </a:r>
            <a:r>
              <a:rPr lang="en-AU" sz="1200" kern="1200" dirty="0">
                <a:solidFill>
                  <a:schemeClr val="tx1"/>
                </a:solidFill>
                <a:effectLst/>
                <a:latin typeface="+mn-lt"/>
                <a:ea typeface="+mn-ea"/>
                <a:cs typeface="+mn-cs"/>
              </a:rPr>
              <a:t>, cases where a child dies can lead to manslaughter charges, with maximum penalties as high as life imprisonment.</a:t>
            </a:r>
          </a:p>
          <a:p>
            <a:r>
              <a:rPr lang="en-AU" sz="1200" kern="1200" dirty="0">
                <a:solidFill>
                  <a:schemeClr val="tx1"/>
                </a:solidFill>
                <a:effectLst/>
                <a:latin typeface="+mn-lt"/>
                <a:ea typeface="+mn-ea"/>
                <a:cs typeface="+mn-cs"/>
              </a:rPr>
              <a:t>Other states have similar laws under child neglect and endangerment statutes.</a:t>
            </a:r>
          </a:p>
          <a:p>
            <a:r>
              <a:rPr lang="en-AU" sz="1200" kern="1200" dirty="0">
                <a:solidFill>
                  <a:schemeClr val="tx1"/>
                </a:solidFill>
                <a:effectLst/>
                <a:latin typeface="+mn-lt"/>
                <a:ea typeface="+mn-ea"/>
                <a:cs typeface="+mn-cs"/>
              </a:rPr>
              <a:t>When a child dies, charges escalate to </a:t>
            </a:r>
            <a:r>
              <a:rPr lang="en-AU" sz="1200" b="1" kern="1200" dirty="0">
                <a:solidFill>
                  <a:schemeClr val="tx1"/>
                </a:solidFill>
                <a:effectLst/>
                <a:latin typeface="+mn-lt"/>
                <a:ea typeface="+mn-ea"/>
                <a:cs typeface="+mn-cs"/>
              </a:rPr>
              <a:t>manslaughter or criminal negligence</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But courts recognise the distinction between </a:t>
            </a:r>
            <a:r>
              <a:rPr lang="en-AU" sz="1200" b="1" kern="1200" dirty="0">
                <a:solidFill>
                  <a:schemeClr val="tx1"/>
                </a:solidFill>
                <a:effectLst/>
                <a:latin typeface="+mn-lt"/>
                <a:ea typeface="+mn-ea"/>
                <a:cs typeface="+mn-cs"/>
              </a:rPr>
              <a:t>deliberate neglect</a:t>
            </a:r>
            <a:r>
              <a:rPr lang="en-AU" sz="1200" kern="1200" dirty="0">
                <a:solidFill>
                  <a:schemeClr val="tx1"/>
                </a:solidFill>
                <a:effectLst/>
                <a:latin typeface="+mn-lt"/>
                <a:ea typeface="+mn-ea"/>
                <a:cs typeface="+mn-cs"/>
              </a:rPr>
              <a:t> and </a:t>
            </a:r>
            <a:r>
              <a:rPr lang="en-AU" sz="1200" b="1" kern="1200" dirty="0">
                <a:solidFill>
                  <a:schemeClr val="tx1"/>
                </a:solidFill>
                <a:effectLst/>
                <a:latin typeface="+mn-lt"/>
                <a:ea typeface="+mn-ea"/>
                <a:cs typeface="+mn-cs"/>
              </a:rPr>
              <a:t>memory failure</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In deliberate cases, parents have been convicted and jailed.</a:t>
            </a:r>
          </a:p>
          <a:p>
            <a:r>
              <a:rPr lang="en-AU" sz="1200" kern="1200" dirty="0">
                <a:solidFill>
                  <a:schemeClr val="tx1"/>
                </a:solidFill>
                <a:effectLst/>
                <a:latin typeface="+mn-lt"/>
                <a:ea typeface="+mn-ea"/>
                <a:cs typeface="+mn-cs"/>
              </a:rPr>
              <a:t>In cases of Forgotten Baby Syndrome, courts have shown leniency, sometimes leading to acquittals.</a:t>
            </a:r>
          </a:p>
          <a:p>
            <a:r>
              <a:rPr lang="en-AU" sz="1200" kern="1200" dirty="0">
                <a:solidFill>
                  <a:schemeClr val="tx1"/>
                </a:solidFill>
                <a:effectLst/>
                <a:latin typeface="+mn-lt"/>
                <a:ea typeface="+mn-ea"/>
                <a:cs typeface="+mn-cs"/>
              </a:rPr>
              <a:t>Coronial inquests often focus less on punishment and more on </a:t>
            </a:r>
            <a:r>
              <a:rPr lang="en-AU" sz="1200" b="1" kern="1200" dirty="0">
                <a:solidFill>
                  <a:schemeClr val="tx1"/>
                </a:solidFill>
                <a:effectLst/>
                <a:latin typeface="+mn-lt"/>
                <a:ea typeface="+mn-ea"/>
                <a:cs typeface="+mn-cs"/>
              </a:rPr>
              <a:t>recommendations for reform</a:t>
            </a:r>
            <a:r>
              <a:rPr lang="en-AU" sz="1200" kern="1200" dirty="0">
                <a:solidFill>
                  <a:schemeClr val="tx1"/>
                </a:solidFill>
                <a:effectLst/>
                <a:latin typeface="+mn-lt"/>
                <a:ea typeface="+mn-ea"/>
                <a:cs typeface="+mn-cs"/>
              </a:rPr>
              <a:t>. They call for campaigns, childcare transport safeguards, and exploration of detection technologies.</a:t>
            </a:r>
          </a:p>
          <a:p>
            <a:r>
              <a:rPr lang="en-AU" sz="1200" b="1" kern="1200" dirty="0">
                <a:solidFill>
                  <a:schemeClr val="tx1"/>
                </a:solidFill>
                <a:effectLst/>
                <a:latin typeface="+mn-lt"/>
                <a:ea typeface="+mn-ea"/>
                <a:cs typeface="+mn-cs"/>
              </a:rPr>
              <a:t>Ultimately, legal deterrence alone has not stopped these incidents</a:t>
            </a:r>
            <a:r>
              <a:rPr lang="en-AU" sz="1200" kern="1200" dirty="0">
                <a:solidFill>
                  <a:schemeClr val="tx1"/>
                </a:solidFill>
                <a:effectLst/>
                <a:latin typeface="+mn-lt"/>
                <a:ea typeface="+mn-ea"/>
                <a:cs typeface="+mn-cs"/>
              </a:rPr>
              <a:t>. Punishments exist, but children continue to die. That means prevention must go beyond criminal law, toward systemic solutions.</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17</a:t>
            </a:fld>
            <a:endParaRPr lang="en-US"/>
          </a:p>
        </p:txBody>
      </p:sp>
    </p:spTree>
    <p:extLst>
      <p:ext uri="{BB962C8B-B14F-4D97-AF65-F5344CB8AC3E}">
        <p14:creationId xmlns:p14="http://schemas.microsoft.com/office/powerpoint/2010/main" val="2414296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Interventions do carry costs, but they are modest compared to the benefits.</a:t>
            </a:r>
          </a:p>
          <a:p>
            <a:r>
              <a:rPr lang="en-AU" sz="1200" b="1" kern="1200" dirty="0">
                <a:solidFill>
                  <a:schemeClr val="tx1"/>
                </a:solidFill>
                <a:effectLst/>
                <a:latin typeface="+mn-lt"/>
                <a:ea typeface="+mn-ea"/>
                <a:cs typeface="+mn-cs"/>
              </a:rPr>
              <a:t>Government:</a:t>
            </a:r>
            <a:r>
              <a:rPr lang="en-AU" sz="1200" kern="1200" dirty="0">
                <a:solidFill>
                  <a:schemeClr val="tx1"/>
                </a:solidFill>
                <a:effectLst/>
                <a:latin typeface="+mn-lt"/>
                <a:ea typeface="+mn-ea"/>
                <a:cs typeface="+mn-cs"/>
              </a:rPr>
              <a:t> funding education campaigns, compliance audits, and monitoring.</a:t>
            </a:r>
          </a:p>
          <a:p>
            <a:r>
              <a:rPr lang="en-AU" sz="1200" b="1" kern="1200" dirty="0">
                <a:solidFill>
                  <a:schemeClr val="tx1"/>
                </a:solidFill>
                <a:effectLst/>
                <a:latin typeface="+mn-lt"/>
                <a:ea typeface="+mn-ea"/>
                <a:cs typeface="+mn-cs"/>
              </a:rPr>
              <a:t>Services:</a:t>
            </a:r>
            <a:r>
              <a:rPr lang="en-AU" sz="1200" kern="1200" dirty="0">
                <a:solidFill>
                  <a:schemeClr val="tx1"/>
                </a:solidFill>
                <a:effectLst/>
                <a:latin typeface="+mn-lt"/>
                <a:ea typeface="+mn-ea"/>
                <a:cs typeface="+mn-cs"/>
              </a:rPr>
              <a:t> staff training, sweeps, and low-cost tools like glass-break hammers.</a:t>
            </a:r>
          </a:p>
          <a:p>
            <a:r>
              <a:rPr lang="en-AU" sz="1200" b="1" kern="1200" dirty="0">
                <a:solidFill>
                  <a:schemeClr val="tx1"/>
                </a:solidFill>
                <a:effectLst/>
                <a:latin typeface="+mn-lt"/>
                <a:ea typeface="+mn-ea"/>
                <a:cs typeface="+mn-cs"/>
              </a:rPr>
              <a:t>Manufacturers:</a:t>
            </a:r>
            <a:r>
              <a:rPr lang="en-AU" sz="1200" kern="1200" dirty="0">
                <a:solidFill>
                  <a:schemeClr val="tx1"/>
                </a:solidFill>
                <a:effectLst/>
                <a:latin typeface="+mn-lt"/>
                <a:ea typeface="+mn-ea"/>
                <a:cs typeface="+mn-cs"/>
              </a:rPr>
              <a:t> detection technology, estimated at $150–$250 per new vehicle.</a:t>
            </a:r>
          </a:p>
          <a:p>
            <a:r>
              <a:rPr lang="en-AU" sz="1200" b="1" kern="1200" dirty="0">
                <a:solidFill>
                  <a:schemeClr val="tx1"/>
                </a:solidFill>
                <a:effectLst/>
                <a:latin typeface="+mn-lt"/>
                <a:ea typeface="+mn-ea"/>
                <a:cs typeface="+mn-cs"/>
              </a:rPr>
              <a:t>Consumers:</a:t>
            </a:r>
            <a:r>
              <a:rPr lang="en-AU" sz="1200" kern="1200" dirty="0">
                <a:solidFill>
                  <a:schemeClr val="tx1"/>
                </a:solidFill>
                <a:effectLst/>
                <a:latin typeface="+mn-lt"/>
                <a:ea typeface="+mn-ea"/>
                <a:cs typeface="+mn-cs"/>
              </a:rPr>
              <a:t> a small price rise in car costs, offset by a major safety benefit.</a:t>
            </a:r>
          </a:p>
          <a:p>
            <a:r>
              <a:rPr lang="en-AU" sz="1200" kern="1200" dirty="0">
                <a:solidFill>
                  <a:schemeClr val="tx1"/>
                </a:solidFill>
                <a:effectLst/>
                <a:latin typeface="+mn-lt"/>
                <a:ea typeface="+mn-ea"/>
                <a:cs typeface="+mn-cs"/>
              </a:rPr>
              <a:t>In cost-benefit analysis, this intervention is overwhelmingly positive.</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18</a:t>
            </a:fld>
            <a:endParaRPr lang="en-US"/>
          </a:p>
        </p:txBody>
      </p:sp>
    </p:spTree>
    <p:extLst>
      <p:ext uri="{BB962C8B-B14F-4D97-AF65-F5344CB8AC3E}">
        <p14:creationId xmlns:p14="http://schemas.microsoft.com/office/powerpoint/2010/main" val="2696682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As mentioned before, statistics have shown that children who have been through the child protection system before are unequally represented in the CLIV data and through forgotten baby syndrome we have seen that families that are under undue stress are more likely to see their children left in a car. Therefore, this is an even bigger issue. </a:t>
            </a:r>
          </a:p>
          <a:p>
            <a:r>
              <a:rPr lang="en-AU" sz="1200" kern="1200" dirty="0">
                <a:solidFill>
                  <a:schemeClr val="tx1"/>
                </a:solidFill>
                <a:effectLst/>
                <a:latin typeface="+mn-lt"/>
                <a:ea typeface="+mn-ea"/>
                <a:cs typeface="+mn-cs"/>
              </a:rPr>
              <a:t>Even more, in Australia we have the unique position of having expansive remote areas, RACQ have said that the response time would be slower in those regions. A study conducted by the Journal of Transport &amp; Health revealed that in Australia: “Male, younger and lower-educated parents were more likely to leave their children unattended”. </a:t>
            </a:r>
          </a:p>
          <a:p>
            <a:r>
              <a:rPr lang="en-AU" dirty="0">
                <a:hlinkClick r:id="rId3"/>
              </a:rPr>
              <a:t>Unattended children in vehicles: Exploring risks, attitudes, and technology adoption among Australian parents/caregivers - ScienceDirect</a:t>
            </a:r>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19</a:t>
            </a:fld>
            <a:endParaRPr lang="en-US"/>
          </a:p>
        </p:txBody>
      </p:sp>
    </p:spTree>
    <p:extLst>
      <p:ext uri="{BB962C8B-B14F-4D97-AF65-F5344CB8AC3E}">
        <p14:creationId xmlns:p14="http://schemas.microsoft.com/office/powerpoint/2010/main" val="2250604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is an issue that is both </a:t>
            </a:r>
            <a:r>
              <a:rPr lang="en-AU" sz="1200" b="1" kern="1200" dirty="0">
                <a:solidFill>
                  <a:schemeClr val="tx1"/>
                </a:solidFill>
                <a:effectLst/>
                <a:latin typeface="+mn-lt"/>
                <a:ea typeface="+mn-ea"/>
                <a:cs typeface="+mn-cs"/>
              </a:rPr>
              <a:t>tragic and preventable</a:t>
            </a:r>
            <a:r>
              <a:rPr lang="en-AU" sz="1200" kern="1200" dirty="0">
                <a:solidFill>
                  <a:schemeClr val="tx1"/>
                </a:solidFill>
                <a:effectLst/>
                <a:latin typeface="+mn-lt"/>
                <a:ea typeface="+mn-ea"/>
                <a:cs typeface="+mn-cs"/>
              </a:rPr>
              <a:t> yet continues to affect Australian families every single year.</a:t>
            </a:r>
          </a:p>
          <a:p>
            <a:r>
              <a:rPr lang="en-AU" sz="1200" kern="1200" dirty="0">
                <a:solidFill>
                  <a:schemeClr val="tx1"/>
                </a:solidFill>
                <a:effectLst/>
                <a:latin typeface="+mn-lt"/>
                <a:ea typeface="+mn-ea"/>
                <a:cs typeface="+mn-cs"/>
              </a:rPr>
              <a:t>Each year, thousands of children are left in cars — sometimes unknowingly, sometimes knowingly — and while many are rescued in time, too often the result is severe injury or death. On the screen there are 7 questions, when </a:t>
            </a:r>
            <a:r>
              <a:rPr lang="en-AU" sz="1200" kern="1200" dirty="0" err="1">
                <a:solidFill>
                  <a:schemeClr val="tx1"/>
                </a:solidFill>
                <a:effectLst/>
                <a:latin typeface="+mn-lt"/>
                <a:ea typeface="+mn-ea"/>
                <a:cs typeface="+mn-cs"/>
              </a:rPr>
              <a:t>completeing</a:t>
            </a:r>
            <a:r>
              <a:rPr lang="en-AU" sz="1200" kern="1200" dirty="0">
                <a:solidFill>
                  <a:schemeClr val="tx1"/>
                </a:solidFill>
                <a:effectLst/>
                <a:latin typeface="+mn-lt"/>
                <a:ea typeface="+mn-ea"/>
                <a:cs typeface="+mn-cs"/>
              </a:rPr>
              <a:t> an Impact analysis we are required to answer these questions.</a:t>
            </a:r>
          </a:p>
          <a:p>
            <a:r>
              <a:rPr lang="en-AU" sz="1200" kern="1200" dirty="0">
                <a:solidFill>
                  <a:schemeClr val="tx1"/>
                </a:solidFill>
                <a:effectLst/>
                <a:latin typeface="+mn-lt"/>
                <a:ea typeface="+mn-ea"/>
                <a:cs typeface="+mn-cs"/>
              </a:rPr>
              <a:t>My aim in this presentation is to provide a </a:t>
            </a:r>
            <a:r>
              <a:rPr lang="en-AU" sz="1200" b="1" kern="1200" dirty="0">
                <a:solidFill>
                  <a:schemeClr val="tx1"/>
                </a:solidFill>
                <a:effectLst/>
                <a:latin typeface="+mn-lt"/>
                <a:ea typeface="+mn-ea"/>
                <a:cs typeface="+mn-cs"/>
              </a:rPr>
              <a:t>comprehensive overview</a:t>
            </a:r>
            <a:r>
              <a:rPr lang="en-AU" sz="1200" kern="1200" dirty="0">
                <a:solidFill>
                  <a:schemeClr val="tx1"/>
                </a:solidFill>
                <a:effectLst/>
                <a:latin typeface="+mn-lt"/>
                <a:ea typeface="+mn-ea"/>
                <a:cs typeface="+mn-cs"/>
              </a:rPr>
              <a:t> of the issue, grounded in data, medical evidence, psychology, and policy. I’ll cover:</a:t>
            </a:r>
          </a:p>
          <a:p>
            <a:r>
              <a:rPr lang="en-AU" sz="1200" kern="1200" dirty="0">
                <a:solidFill>
                  <a:schemeClr val="tx1"/>
                </a:solidFill>
                <a:effectLst/>
                <a:latin typeface="+mn-lt"/>
                <a:ea typeface="+mn-ea"/>
                <a:cs typeface="+mn-cs"/>
              </a:rPr>
              <a:t>The </a:t>
            </a:r>
            <a:r>
              <a:rPr lang="en-AU" sz="1200" b="1" kern="1200" dirty="0">
                <a:solidFill>
                  <a:schemeClr val="tx1"/>
                </a:solidFill>
                <a:effectLst/>
                <a:latin typeface="+mn-lt"/>
                <a:ea typeface="+mn-ea"/>
                <a:cs typeface="+mn-cs"/>
              </a:rPr>
              <a:t>scale of the problem</a:t>
            </a:r>
            <a:r>
              <a:rPr lang="en-AU" sz="1200" kern="1200" dirty="0">
                <a:solidFill>
                  <a:schemeClr val="tx1"/>
                </a:solidFill>
                <a:effectLst/>
                <a:latin typeface="+mn-lt"/>
                <a:ea typeface="+mn-ea"/>
                <a:cs typeface="+mn-cs"/>
              </a:rPr>
              <a:t> nationally and by state</a:t>
            </a:r>
          </a:p>
          <a:p>
            <a:r>
              <a:rPr lang="en-AU" sz="1200" kern="1200" dirty="0">
                <a:solidFill>
                  <a:schemeClr val="tx1"/>
                </a:solidFill>
                <a:effectLst/>
                <a:latin typeface="+mn-lt"/>
                <a:ea typeface="+mn-ea"/>
                <a:cs typeface="+mn-cs"/>
              </a:rPr>
              <a:t>The </a:t>
            </a:r>
            <a:r>
              <a:rPr lang="en-AU" sz="1200" b="1" kern="1200" dirty="0">
                <a:solidFill>
                  <a:schemeClr val="tx1"/>
                </a:solidFill>
                <a:effectLst/>
                <a:latin typeface="+mn-lt"/>
                <a:ea typeface="+mn-ea"/>
                <a:cs typeface="+mn-cs"/>
              </a:rPr>
              <a:t>dynamics of heat risk</a:t>
            </a:r>
            <a:r>
              <a:rPr lang="en-AU" sz="1200" kern="1200" dirty="0">
                <a:solidFill>
                  <a:schemeClr val="tx1"/>
                </a:solidFill>
                <a:effectLst/>
                <a:latin typeface="+mn-lt"/>
                <a:ea typeface="+mn-ea"/>
                <a:cs typeface="+mn-cs"/>
              </a:rPr>
              <a:t> and why cars become deadly so quickly</a:t>
            </a:r>
          </a:p>
          <a:p>
            <a:r>
              <a:rPr lang="en-AU" sz="1200" kern="1200" dirty="0">
                <a:solidFill>
                  <a:schemeClr val="tx1"/>
                </a:solidFill>
                <a:effectLst/>
                <a:latin typeface="+mn-lt"/>
                <a:ea typeface="+mn-ea"/>
                <a:cs typeface="+mn-cs"/>
              </a:rPr>
              <a:t>The </a:t>
            </a:r>
            <a:r>
              <a:rPr lang="en-AU" sz="1200" b="1" kern="1200" dirty="0">
                <a:solidFill>
                  <a:schemeClr val="tx1"/>
                </a:solidFill>
                <a:effectLst/>
                <a:latin typeface="+mn-lt"/>
                <a:ea typeface="+mn-ea"/>
                <a:cs typeface="+mn-cs"/>
              </a:rPr>
              <a:t>psychological mechanisms</a:t>
            </a:r>
            <a:r>
              <a:rPr lang="en-AU" sz="1200" kern="1200" dirty="0">
                <a:solidFill>
                  <a:schemeClr val="tx1"/>
                </a:solidFill>
                <a:effectLst/>
                <a:latin typeface="+mn-lt"/>
                <a:ea typeface="+mn-ea"/>
                <a:cs typeface="+mn-cs"/>
              </a:rPr>
              <a:t> behind Forgotten Baby Syndrome</a:t>
            </a:r>
          </a:p>
          <a:p>
            <a:r>
              <a:rPr lang="en-AU" sz="1200" b="1" kern="1200" dirty="0">
                <a:solidFill>
                  <a:schemeClr val="tx1"/>
                </a:solidFill>
                <a:effectLst/>
                <a:latin typeface="+mn-lt"/>
                <a:ea typeface="+mn-ea"/>
                <a:cs typeface="+mn-cs"/>
              </a:rPr>
              <a:t>Real Australian case studies</a:t>
            </a:r>
            <a:r>
              <a:rPr lang="en-AU" sz="1200" kern="1200" dirty="0">
                <a:solidFill>
                  <a:schemeClr val="tx1"/>
                </a:solidFill>
                <a:effectLst/>
                <a:latin typeface="+mn-lt"/>
                <a:ea typeface="+mn-ea"/>
                <a:cs typeface="+mn-cs"/>
              </a:rPr>
              <a:t> that illustrate the risks</a:t>
            </a:r>
          </a:p>
          <a:p>
            <a:r>
              <a:rPr lang="en-AU" sz="1200" kern="1200" dirty="0">
                <a:solidFill>
                  <a:schemeClr val="tx1"/>
                </a:solidFill>
                <a:effectLst/>
                <a:latin typeface="+mn-lt"/>
                <a:ea typeface="+mn-ea"/>
                <a:cs typeface="+mn-cs"/>
              </a:rPr>
              <a:t>The </a:t>
            </a:r>
            <a:r>
              <a:rPr lang="en-AU" sz="1200" b="1" kern="1200" dirty="0">
                <a:solidFill>
                  <a:schemeClr val="tx1"/>
                </a:solidFill>
                <a:effectLst/>
                <a:latin typeface="+mn-lt"/>
                <a:ea typeface="+mn-ea"/>
                <a:cs typeface="+mn-cs"/>
              </a:rPr>
              <a:t>injuries sustained</a:t>
            </a:r>
            <a:r>
              <a:rPr lang="en-AU" sz="1200" kern="1200" dirty="0">
                <a:solidFill>
                  <a:schemeClr val="tx1"/>
                </a:solidFill>
                <a:effectLst/>
                <a:latin typeface="+mn-lt"/>
                <a:ea typeface="+mn-ea"/>
                <a:cs typeface="+mn-cs"/>
              </a:rPr>
              <a:t> by survivors, which are often overlooked</a:t>
            </a:r>
          </a:p>
          <a:p>
            <a:r>
              <a:rPr lang="en-AU" sz="1200" kern="1200" dirty="0">
                <a:solidFill>
                  <a:schemeClr val="tx1"/>
                </a:solidFill>
                <a:effectLst/>
                <a:latin typeface="+mn-lt"/>
                <a:ea typeface="+mn-ea"/>
                <a:cs typeface="+mn-cs"/>
              </a:rPr>
              <a:t>Why </a:t>
            </a:r>
            <a:r>
              <a:rPr lang="en-AU" sz="1200" b="1" kern="1200" dirty="0">
                <a:solidFill>
                  <a:schemeClr val="tx1"/>
                </a:solidFill>
                <a:effectLst/>
                <a:latin typeface="+mn-lt"/>
                <a:ea typeface="+mn-ea"/>
                <a:cs typeface="+mn-cs"/>
              </a:rPr>
              <a:t>under-reporting</a:t>
            </a:r>
            <a:r>
              <a:rPr lang="en-AU" sz="1200" kern="1200" dirty="0">
                <a:solidFill>
                  <a:schemeClr val="tx1"/>
                </a:solidFill>
                <a:effectLst/>
                <a:latin typeface="+mn-lt"/>
                <a:ea typeface="+mn-ea"/>
                <a:cs typeface="+mn-cs"/>
              </a:rPr>
              <a:t> means the issue is even bigger than statistics suggest</a:t>
            </a:r>
          </a:p>
          <a:p>
            <a:r>
              <a:rPr lang="en-AU" sz="1200" kern="1200" dirty="0">
                <a:solidFill>
                  <a:schemeClr val="tx1"/>
                </a:solidFill>
                <a:effectLst/>
                <a:latin typeface="+mn-lt"/>
                <a:ea typeface="+mn-ea"/>
                <a:cs typeface="+mn-cs"/>
              </a:rPr>
              <a:t>The </a:t>
            </a:r>
            <a:r>
              <a:rPr lang="en-AU" sz="1200" b="1" kern="1200" dirty="0">
                <a:solidFill>
                  <a:schemeClr val="tx1"/>
                </a:solidFill>
                <a:effectLst/>
                <a:latin typeface="+mn-lt"/>
                <a:ea typeface="+mn-ea"/>
                <a:cs typeface="+mn-cs"/>
              </a:rPr>
              <a:t>current legal framework</a:t>
            </a:r>
            <a:r>
              <a:rPr lang="en-AU" sz="1200" kern="1200" dirty="0">
                <a:solidFill>
                  <a:schemeClr val="tx1"/>
                </a:solidFill>
                <a:effectLst/>
                <a:latin typeface="+mn-lt"/>
                <a:ea typeface="+mn-ea"/>
                <a:cs typeface="+mn-cs"/>
              </a:rPr>
              <a:t> and how courts approach these cases</a:t>
            </a:r>
          </a:p>
          <a:p>
            <a:r>
              <a:rPr lang="en-AU" sz="1200" kern="1200" dirty="0">
                <a:solidFill>
                  <a:schemeClr val="tx1"/>
                </a:solidFill>
                <a:effectLst/>
                <a:latin typeface="+mn-lt"/>
                <a:ea typeface="+mn-ea"/>
                <a:cs typeface="+mn-cs"/>
              </a:rPr>
              <a:t>And finally, the </a:t>
            </a:r>
            <a:r>
              <a:rPr lang="en-AU" sz="1200" b="1" kern="1200" dirty="0">
                <a:solidFill>
                  <a:schemeClr val="tx1"/>
                </a:solidFill>
                <a:effectLst/>
                <a:latin typeface="+mn-lt"/>
                <a:ea typeface="+mn-ea"/>
                <a:cs typeface="+mn-cs"/>
              </a:rPr>
              <a:t>policy options</a:t>
            </a:r>
            <a:r>
              <a:rPr lang="en-AU" sz="1200" kern="1200" dirty="0">
                <a:solidFill>
                  <a:schemeClr val="tx1"/>
                </a:solidFill>
                <a:effectLst/>
                <a:latin typeface="+mn-lt"/>
                <a:ea typeface="+mn-ea"/>
                <a:cs typeface="+mn-cs"/>
              </a:rPr>
              <a:t> available to reduce and ultimately eliminate these tragedies</a:t>
            </a:r>
          </a:p>
          <a:p>
            <a:r>
              <a:rPr lang="en-AU" sz="1200" kern="1200" dirty="0">
                <a:solidFill>
                  <a:schemeClr val="tx1"/>
                </a:solidFill>
                <a:effectLst/>
                <a:latin typeface="+mn-lt"/>
                <a:ea typeface="+mn-ea"/>
                <a:cs typeface="+mn-cs"/>
              </a:rPr>
              <a:t>By the end, I hope to leave you with both the urgency of the problem and a clear sense of what Australia can do next.</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2</a:t>
            </a:fld>
            <a:endParaRPr lang="en-US"/>
          </a:p>
        </p:txBody>
      </p:sp>
    </p:spTree>
    <p:extLst>
      <p:ext uri="{BB962C8B-B14F-4D97-AF65-F5344CB8AC3E}">
        <p14:creationId xmlns:p14="http://schemas.microsoft.com/office/powerpoint/2010/main" val="4970663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kern="1200" dirty="0">
                <a:solidFill>
                  <a:schemeClr val="tx1"/>
                </a:solidFill>
                <a:effectLst/>
                <a:latin typeface="+mn-lt"/>
                <a:ea typeface="+mn-ea"/>
                <a:cs typeface="+mn-cs"/>
              </a:rPr>
              <a:t>How do we implement?</a:t>
            </a:r>
          </a:p>
          <a:p>
            <a:pPr lvl="0"/>
            <a:r>
              <a:rPr lang="en-AU" sz="1200" b="0" kern="1200" dirty="0">
                <a:solidFill>
                  <a:schemeClr val="tx1"/>
                </a:solidFill>
                <a:effectLst/>
                <a:latin typeface="+mn-lt"/>
                <a:ea typeface="+mn-ea"/>
                <a:cs typeface="+mn-cs"/>
              </a:rPr>
              <a:t>Education: expand ‘Look Before You Lock’ into a national, permanent campaign.</a:t>
            </a:r>
          </a:p>
          <a:p>
            <a:pPr lvl="0"/>
            <a:r>
              <a:rPr lang="en-AU" sz="1200" b="0" kern="1200" dirty="0">
                <a:solidFill>
                  <a:schemeClr val="tx1"/>
                </a:solidFill>
                <a:effectLst/>
                <a:latin typeface="+mn-lt"/>
                <a:ea typeface="+mn-ea"/>
                <a:cs typeface="+mn-cs"/>
              </a:rPr>
              <a:t>Services: mandate sweeps, train staff, and enforce compliance audits.</a:t>
            </a:r>
          </a:p>
          <a:p>
            <a:pPr lvl="0"/>
            <a:r>
              <a:rPr lang="en-AU" sz="1200" b="0" kern="1200" dirty="0">
                <a:solidFill>
                  <a:schemeClr val="tx1"/>
                </a:solidFill>
                <a:effectLst/>
                <a:latin typeface="+mn-lt"/>
                <a:ea typeface="+mn-ea"/>
                <a:cs typeface="+mn-cs"/>
              </a:rPr>
              <a:t>Vehicles: introduce an ADR pathway to mandate child-presence detection in new cars.</a:t>
            </a:r>
          </a:p>
          <a:p>
            <a:pPr lvl="0"/>
            <a:r>
              <a:rPr lang="en-AU" sz="1200" b="0" kern="1200" dirty="0">
                <a:solidFill>
                  <a:schemeClr val="tx1"/>
                </a:solidFill>
                <a:effectLst/>
                <a:latin typeface="+mn-lt"/>
                <a:ea typeface="+mn-ea"/>
                <a:cs typeface="+mn-cs"/>
              </a:rPr>
              <a:t>Enforcement: conduct regular audits and apply penalties for breaches.</a:t>
            </a:r>
          </a:p>
          <a:p>
            <a:r>
              <a:rPr lang="en-AU" sz="1200" b="0" kern="1200" dirty="0">
                <a:solidFill>
                  <a:schemeClr val="tx1"/>
                </a:solidFill>
                <a:effectLst/>
                <a:latin typeface="+mn-lt"/>
                <a:ea typeface="+mn-ea"/>
                <a:cs typeface="+mn-cs"/>
              </a:rPr>
              <a:t>Implementation must be phased but firm — because every year we delay, more children are at risk.</a:t>
            </a:r>
          </a:p>
          <a:p>
            <a:endParaRPr lang="en-AU" b="0" dirty="0"/>
          </a:p>
        </p:txBody>
      </p:sp>
      <p:sp>
        <p:nvSpPr>
          <p:cNvPr id="4" name="Slide Number Placeholder 3"/>
          <p:cNvSpPr>
            <a:spLocks noGrp="1"/>
          </p:cNvSpPr>
          <p:nvPr>
            <p:ph type="sldNum" sz="quarter" idx="5"/>
          </p:nvPr>
        </p:nvSpPr>
        <p:spPr/>
        <p:txBody>
          <a:bodyPr/>
          <a:lstStyle/>
          <a:p>
            <a:fld id="{6F8E2375-F1B1-284C-A827-B0E603FDBDD8}" type="slidenum">
              <a:rPr lang="en-US" smtClean="0"/>
              <a:t>20</a:t>
            </a:fld>
            <a:endParaRPr lang="en-US"/>
          </a:p>
        </p:txBody>
      </p:sp>
    </p:spTree>
    <p:extLst>
      <p:ext uri="{BB962C8B-B14F-4D97-AF65-F5344CB8AC3E}">
        <p14:creationId xmlns:p14="http://schemas.microsoft.com/office/powerpoint/2010/main" val="2319522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Finally, evaluation.</a:t>
            </a:r>
          </a:p>
          <a:p>
            <a:r>
              <a:rPr lang="en-AU" sz="1200" kern="1200" dirty="0">
                <a:solidFill>
                  <a:schemeClr val="tx1"/>
                </a:solidFill>
                <a:effectLst/>
                <a:latin typeface="+mn-lt"/>
                <a:ea typeface="+mn-ea"/>
                <a:cs typeface="+mn-cs"/>
              </a:rPr>
              <a:t>We need </a:t>
            </a:r>
            <a:r>
              <a:rPr lang="en-AU" sz="1200" b="1" kern="1200" dirty="0">
                <a:solidFill>
                  <a:schemeClr val="tx1"/>
                </a:solidFill>
                <a:effectLst/>
                <a:latin typeface="+mn-lt"/>
                <a:ea typeface="+mn-ea"/>
                <a:cs typeface="+mn-cs"/>
              </a:rPr>
              <a:t>clear KPIs</a:t>
            </a:r>
            <a:r>
              <a:rPr lang="en-AU" sz="1200" kern="1200" dirty="0">
                <a:solidFill>
                  <a:schemeClr val="tx1"/>
                </a:solidFill>
                <a:effectLst/>
                <a:latin typeface="+mn-lt"/>
                <a:ea typeface="+mn-ea"/>
                <a:cs typeface="+mn-cs"/>
              </a:rPr>
              <a:t>:</a:t>
            </a:r>
          </a:p>
          <a:p>
            <a:pPr lvl="0"/>
            <a:r>
              <a:rPr lang="en-AU" sz="1200" kern="1200" dirty="0">
                <a:solidFill>
                  <a:schemeClr val="tx1"/>
                </a:solidFill>
                <a:effectLst/>
                <a:latin typeface="+mn-lt"/>
                <a:ea typeface="+mn-ea"/>
                <a:cs typeface="+mn-cs"/>
              </a:rPr>
              <a:t>Annual fatalities and hospitalisations</a:t>
            </a:r>
          </a:p>
          <a:p>
            <a:pPr lvl="0"/>
            <a:r>
              <a:rPr lang="en-AU" sz="1200" kern="1200" dirty="0">
                <a:solidFill>
                  <a:schemeClr val="tx1"/>
                </a:solidFill>
                <a:effectLst/>
                <a:latin typeface="+mn-lt"/>
                <a:ea typeface="+mn-ea"/>
                <a:cs typeface="+mn-cs"/>
              </a:rPr>
              <a:t>RACQ and NRMA rescue callouts</a:t>
            </a:r>
          </a:p>
          <a:p>
            <a:pPr lvl="0"/>
            <a:r>
              <a:rPr lang="en-AU" sz="1200" kern="1200" dirty="0">
                <a:solidFill>
                  <a:schemeClr val="tx1"/>
                </a:solidFill>
                <a:effectLst/>
                <a:latin typeface="+mn-lt"/>
                <a:ea typeface="+mn-ea"/>
                <a:cs typeface="+mn-cs"/>
              </a:rPr>
              <a:t>Childcare transport compliance</a:t>
            </a:r>
          </a:p>
          <a:p>
            <a:pPr lvl="0"/>
            <a:r>
              <a:rPr lang="en-AU" sz="1200" kern="1200" dirty="0">
                <a:solidFill>
                  <a:schemeClr val="tx1"/>
                </a:solidFill>
                <a:effectLst/>
                <a:latin typeface="+mn-lt"/>
                <a:ea typeface="+mn-ea"/>
                <a:cs typeface="+mn-cs"/>
              </a:rPr>
              <a:t>Uptake of detection technology</a:t>
            </a:r>
          </a:p>
          <a:p>
            <a:r>
              <a:rPr lang="en-AU" sz="1200" kern="1200" dirty="0">
                <a:solidFill>
                  <a:schemeClr val="tx1"/>
                </a:solidFill>
                <a:effectLst/>
                <a:latin typeface="+mn-lt"/>
                <a:ea typeface="+mn-ea"/>
                <a:cs typeface="+mn-cs"/>
              </a:rPr>
              <a:t>Regular reviews at 12, 24, and 36 months will ensure accountability and allow adjustments.</a:t>
            </a:r>
          </a:p>
          <a:p>
            <a:r>
              <a:rPr lang="en-AU" sz="1200" kern="1200" dirty="0">
                <a:solidFill>
                  <a:schemeClr val="tx1"/>
                </a:solidFill>
                <a:effectLst/>
                <a:latin typeface="+mn-lt"/>
                <a:ea typeface="+mn-ea"/>
                <a:cs typeface="+mn-cs"/>
              </a:rPr>
              <a:t>Success is simple to measure: </a:t>
            </a:r>
            <a:r>
              <a:rPr lang="en-AU" sz="1200" b="1" kern="1200" dirty="0">
                <a:solidFill>
                  <a:schemeClr val="tx1"/>
                </a:solidFill>
                <a:effectLst/>
                <a:latin typeface="+mn-lt"/>
                <a:ea typeface="+mn-ea"/>
                <a:cs typeface="+mn-cs"/>
              </a:rPr>
              <a:t>fewer rescues, fewer injuries, and fewer fatalities</a:t>
            </a:r>
            <a:r>
              <a:rPr lang="en-AU" sz="1200" kern="1200" dirty="0">
                <a:solidFill>
                  <a:schemeClr val="tx1"/>
                </a:solidFill>
                <a:effectLst/>
                <a:latin typeface="+mn-lt"/>
                <a:ea typeface="+mn-ea"/>
                <a:cs typeface="+mn-cs"/>
              </a:rPr>
              <a:t>.”</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21</a:t>
            </a:fld>
            <a:endParaRPr lang="en-US"/>
          </a:p>
        </p:txBody>
      </p:sp>
    </p:spTree>
    <p:extLst>
      <p:ext uri="{BB962C8B-B14F-4D97-AF65-F5344CB8AC3E}">
        <p14:creationId xmlns:p14="http://schemas.microsoft.com/office/powerpoint/2010/main" val="3770681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“To conclude:</a:t>
            </a:r>
          </a:p>
          <a:p>
            <a:r>
              <a:rPr lang="en-AU" sz="1200" kern="1200" dirty="0">
                <a:solidFill>
                  <a:schemeClr val="tx1"/>
                </a:solidFill>
                <a:effectLst/>
                <a:latin typeface="+mn-lt"/>
                <a:ea typeface="+mn-ea"/>
                <a:cs typeface="+mn-cs"/>
              </a:rPr>
              <a:t>This issue is urgent, preventable, and national.</a:t>
            </a:r>
          </a:p>
          <a:p>
            <a:r>
              <a:rPr lang="en-AU" sz="1200" kern="1200" dirty="0">
                <a:solidFill>
                  <a:schemeClr val="tx1"/>
                </a:solidFill>
                <a:effectLst/>
                <a:latin typeface="+mn-lt"/>
                <a:ea typeface="+mn-ea"/>
                <a:cs typeface="+mn-cs"/>
              </a:rPr>
              <a:t>The statistics show thousands of incidents and steady fatalities.</a:t>
            </a:r>
            <a:br>
              <a:rPr lang="en-AU" sz="1200"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The science shows cars heat to deadly levels in minutes.</a:t>
            </a:r>
            <a:br>
              <a:rPr lang="en-AU" sz="1200"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The psychology shows even loving parents can forget.</a:t>
            </a:r>
            <a:br>
              <a:rPr lang="en-AU" sz="1200"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The law shows penalties exist, but deterrence hasn’t been enough.</a:t>
            </a:r>
            <a:br>
              <a:rPr lang="en-AU" sz="1200"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And the policy solutions are within our reach.</a:t>
            </a:r>
          </a:p>
          <a:p>
            <a:r>
              <a:rPr lang="en-AU" sz="1200" kern="1200" dirty="0">
                <a:solidFill>
                  <a:schemeClr val="tx1"/>
                </a:solidFill>
                <a:effectLst/>
                <a:latin typeface="+mn-lt"/>
                <a:ea typeface="+mn-ea"/>
                <a:cs typeface="+mn-cs"/>
              </a:rPr>
              <a:t>By combining education, regulation, and technology, we can prevent these tragedies and ensure no Australian child dies this way again.</a:t>
            </a:r>
          </a:p>
          <a:p>
            <a:r>
              <a:rPr lang="en-AU" sz="1200" kern="1200" dirty="0">
                <a:solidFill>
                  <a:schemeClr val="tx1"/>
                </a:solidFill>
                <a:effectLst/>
                <a:latin typeface="+mn-lt"/>
                <a:ea typeface="+mn-ea"/>
                <a:cs typeface="+mn-cs"/>
              </a:rPr>
              <a:t>Thank you.”</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22</a:t>
            </a:fld>
            <a:endParaRPr lang="en-US"/>
          </a:p>
        </p:txBody>
      </p:sp>
    </p:spTree>
    <p:extLst>
      <p:ext uri="{BB962C8B-B14F-4D97-AF65-F5344CB8AC3E}">
        <p14:creationId xmlns:p14="http://schemas.microsoft.com/office/powerpoint/2010/main" val="3040015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a:solidFill>
                  <a:schemeClr val="tx1"/>
                </a:solidFill>
                <a:effectLst/>
                <a:latin typeface="+mn-lt"/>
                <a:ea typeface="+mn-ea"/>
                <a:cs typeface="+mn-cs"/>
              </a:rPr>
              <a:t>There are 3.9 million children aged 0-14 in Australia making them 20 percent of the population. </a:t>
            </a:r>
            <a:r>
              <a:rPr lang="en-AU" sz="1200" kern="1200" dirty="0">
                <a:solidFill>
                  <a:schemeClr val="tx1"/>
                </a:solidFill>
                <a:effectLst/>
                <a:latin typeface="+mn-lt"/>
                <a:ea typeface="+mn-ea"/>
                <a:cs typeface="+mn-cs"/>
              </a:rPr>
              <a:t>With far too many children dying or getting injured as a result of being left in vehicles, and numbers rising every year, the problem of CLIV is more important than ever. </a:t>
            </a:r>
            <a:r>
              <a:rPr lang="en-GB" sz="1200" kern="1200" dirty="0">
                <a:solidFill>
                  <a:schemeClr val="tx1"/>
                </a:solidFill>
                <a:effectLst/>
                <a:latin typeface="+mn-lt"/>
                <a:ea typeface="+mn-ea"/>
                <a:cs typeface="+mn-cs"/>
              </a:rPr>
              <a:t>The three different scenarios regarding CLIV that was agreed upon by the IWG are: </a:t>
            </a:r>
            <a:r>
              <a:rPr lang="en-GB" sz="1200" b="1" kern="1200" dirty="0">
                <a:solidFill>
                  <a:schemeClr val="tx1"/>
                </a:solidFill>
                <a:effectLst/>
                <a:latin typeface="+mn-lt"/>
                <a:ea typeface="+mn-ea"/>
                <a:cs typeface="+mn-cs"/>
              </a:rPr>
              <a:t>unknowingly</a:t>
            </a:r>
            <a:r>
              <a:rPr lang="en-GB" sz="1200" kern="1200" dirty="0">
                <a:solidFill>
                  <a:schemeClr val="tx1"/>
                </a:solidFill>
                <a:effectLst/>
                <a:latin typeface="+mn-lt"/>
                <a:ea typeface="+mn-ea"/>
                <a:cs typeface="+mn-cs"/>
              </a:rPr>
              <a:t> left in the vehicle, </a:t>
            </a:r>
            <a:r>
              <a:rPr lang="en-GB" sz="1200" b="1" kern="1200" dirty="0">
                <a:solidFill>
                  <a:schemeClr val="tx1"/>
                </a:solidFill>
                <a:effectLst/>
                <a:latin typeface="+mn-lt"/>
                <a:ea typeface="+mn-ea"/>
                <a:cs typeface="+mn-cs"/>
              </a:rPr>
              <a:t>knowingly</a:t>
            </a:r>
            <a:r>
              <a:rPr lang="en-GB" sz="1200" kern="1200" dirty="0">
                <a:solidFill>
                  <a:schemeClr val="tx1"/>
                </a:solidFill>
                <a:effectLst/>
                <a:latin typeface="+mn-lt"/>
                <a:ea typeface="+mn-ea"/>
                <a:cs typeface="+mn-cs"/>
              </a:rPr>
              <a:t> left in the vehicle and </a:t>
            </a:r>
            <a:r>
              <a:rPr lang="en-GB" sz="1200" b="1" kern="1200" dirty="0">
                <a:solidFill>
                  <a:schemeClr val="tx1"/>
                </a:solidFill>
                <a:effectLst/>
                <a:latin typeface="+mn-lt"/>
                <a:ea typeface="+mn-ea"/>
                <a:cs typeface="+mn-cs"/>
              </a:rPr>
              <a:t>gained access </a:t>
            </a:r>
            <a:r>
              <a:rPr lang="en-GB" sz="1200" kern="1200" dirty="0">
                <a:solidFill>
                  <a:schemeClr val="tx1"/>
                </a:solidFill>
                <a:effectLst/>
                <a:latin typeface="+mn-lt"/>
                <a:ea typeface="+mn-ea"/>
                <a:cs typeface="+mn-cs"/>
              </a:rPr>
              <a:t>to the vehicle. Globally, more than 1,010 children have died of heatstroke around the world, because they were left or became trapped in a hot car over the past 25 years.</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These are the key global statistics that were included in the background research f the Global technical Regulation. We can clearly see that globally there has not ben a dip in pediatric Vehicular Deaths and unfortunately it is the same case in Australia. Within these statistics, it has been identified that in most cases the child was unknowingly left in the vehicle. Therefore, I will also be expanding upon the topic of Forgotten Baby Syndrome especially in Australia.</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8E2375-F1B1-284C-A827-B0E603FDBDD8}" type="slidenum">
              <a:rPr lang="en-US" smtClean="0"/>
              <a:t>3</a:t>
            </a:fld>
            <a:endParaRPr lang="en-US"/>
          </a:p>
        </p:txBody>
      </p:sp>
    </p:spTree>
    <p:extLst>
      <p:ext uri="{BB962C8B-B14F-4D97-AF65-F5344CB8AC3E}">
        <p14:creationId xmlns:p14="http://schemas.microsoft.com/office/powerpoint/2010/main" val="1245905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a:solidFill>
                  <a:schemeClr val="tx1"/>
                </a:solidFill>
                <a:effectLst/>
                <a:latin typeface="+mn-lt"/>
                <a:ea typeface="+mn-ea"/>
                <a:cs typeface="+mn-cs"/>
              </a:rPr>
              <a:t>“The key messages I want you to remember from this analysis are:</a:t>
            </a:r>
          </a:p>
          <a:p>
            <a:pPr lvl="0"/>
            <a:r>
              <a:rPr lang="en-AU" sz="1200" b="1" kern="1200">
                <a:solidFill>
                  <a:schemeClr val="tx1"/>
                </a:solidFill>
                <a:effectLst/>
                <a:latin typeface="+mn-lt"/>
                <a:ea typeface="+mn-ea"/>
                <a:cs typeface="+mn-cs"/>
              </a:rPr>
              <a:t>Scale:</a:t>
            </a:r>
            <a:r>
              <a:rPr lang="en-AU" sz="1200" kern="1200">
                <a:solidFill>
                  <a:schemeClr val="tx1"/>
                </a:solidFill>
                <a:effectLst/>
                <a:latin typeface="+mn-lt"/>
                <a:ea typeface="+mn-ea"/>
                <a:cs typeface="+mn-cs"/>
              </a:rPr>
              <a:t> Each year, more than </a:t>
            </a:r>
            <a:r>
              <a:rPr lang="en-AU" sz="1200" b="1" kern="1200">
                <a:solidFill>
                  <a:schemeClr val="tx1"/>
                </a:solidFill>
                <a:effectLst/>
                <a:latin typeface="+mn-lt"/>
                <a:ea typeface="+mn-ea"/>
                <a:cs typeface="+mn-cs"/>
              </a:rPr>
              <a:t>5,000 children are rescued from vehicles across Australia</a:t>
            </a:r>
            <a:r>
              <a:rPr lang="en-AU" sz="1200" kern="1200">
                <a:solidFill>
                  <a:schemeClr val="tx1"/>
                </a:solidFill>
                <a:effectLst/>
                <a:latin typeface="+mn-lt"/>
                <a:ea typeface="+mn-ea"/>
                <a:cs typeface="+mn-cs"/>
              </a:rPr>
              <a:t>. That’s about 15 children every day.</a:t>
            </a:r>
          </a:p>
          <a:p>
            <a:pPr lvl="0"/>
            <a:r>
              <a:rPr lang="en-AU" sz="1200" b="1" kern="1200">
                <a:solidFill>
                  <a:schemeClr val="tx1"/>
                </a:solidFill>
                <a:effectLst/>
                <a:latin typeface="+mn-lt"/>
                <a:ea typeface="+mn-ea"/>
                <a:cs typeface="+mn-cs"/>
              </a:rPr>
              <a:t>Fatalities:</a:t>
            </a:r>
            <a:r>
              <a:rPr lang="en-AU" sz="1200" kern="1200">
                <a:solidFill>
                  <a:schemeClr val="tx1"/>
                </a:solidFill>
                <a:effectLst/>
                <a:latin typeface="+mn-lt"/>
                <a:ea typeface="+mn-ea"/>
                <a:cs typeface="+mn-cs"/>
              </a:rPr>
              <a:t> Since the mid-1990s, there have been around </a:t>
            </a:r>
            <a:r>
              <a:rPr lang="en-AU" sz="1200" b="1" kern="1200">
                <a:solidFill>
                  <a:schemeClr val="tx1"/>
                </a:solidFill>
                <a:effectLst/>
                <a:latin typeface="+mn-lt"/>
                <a:ea typeface="+mn-ea"/>
                <a:cs typeface="+mn-cs"/>
              </a:rPr>
              <a:t>30 confirmed child deaths</a:t>
            </a:r>
            <a:r>
              <a:rPr lang="en-AU" sz="1200" kern="1200">
                <a:solidFill>
                  <a:schemeClr val="tx1"/>
                </a:solidFill>
                <a:effectLst/>
                <a:latin typeface="+mn-lt"/>
                <a:ea typeface="+mn-ea"/>
                <a:cs typeface="+mn-cs"/>
              </a:rPr>
              <a:t> due to hot cars. In the past five years alone, there have been </a:t>
            </a:r>
            <a:r>
              <a:rPr lang="en-AU" sz="1200" b="1" kern="1200">
                <a:solidFill>
                  <a:schemeClr val="tx1"/>
                </a:solidFill>
                <a:effectLst/>
                <a:latin typeface="+mn-lt"/>
                <a:ea typeface="+mn-ea"/>
                <a:cs typeface="+mn-cs"/>
              </a:rPr>
              <a:t>10 fatalities</a:t>
            </a:r>
            <a:r>
              <a:rPr lang="en-AU" sz="1200" kern="1200">
                <a:solidFill>
                  <a:schemeClr val="tx1"/>
                </a:solidFill>
                <a:effectLst/>
                <a:latin typeface="+mn-lt"/>
                <a:ea typeface="+mn-ea"/>
                <a:cs typeface="+mn-cs"/>
              </a:rPr>
              <a:t>. That is not a rare accident, that’s one or two children dying every single year.</a:t>
            </a:r>
          </a:p>
          <a:p>
            <a:pPr lvl="0"/>
            <a:r>
              <a:rPr lang="en-AU" sz="1200" b="1" kern="1200">
                <a:solidFill>
                  <a:schemeClr val="tx1"/>
                </a:solidFill>
                <a:effectLst/>
                <a:latin typeface="+mn-lt"/>
                <a:ea typeface="+mn-ea"/>
                <a:cs typeface="+mn-cs"/>
              </a:rPr>
              <a:t>Heat risk:</a:t>
            </a:r>
            <a:r>
              <a:rPr lang="en-AU" sz="1200" kern="1200">
                <a:solidFill>
                  <a:schemeClr val="tx1"/>
                </a:solidFill>
                <a:effectLst/>
                <a:latin typeface="+mn-lt"/>
                <a:ea typeface="+mn-ea"/>
                <a:cs typeface="+mn-cs"/>
              </a:rPr>
              <a:t> Vehicles heat rapidly. Within </a:t>
            </a:r>
            <a:r>
              <a:rPr lang="en-AU" sz="1200" b="1" kern="1200">
                <a:solidFill>
                  <a:schemeClr val="tx1"/>
                </a:solidFill>
                <a:effectLst/>
                <a:latin typeface="+mn-lt"/>
                <a:ea typeface="+mn-ea"/>
                <a:cs typeface="+mn-cs"/>
              </a:rPr>
              <a:t>10 minutes </a:t>
            </a:r>
          </a:p>
          <a:p>
            <a:pPr lvl="0"/>
            <a:r>
              <a:rPr lang="en-AU" sz="1200" b="1" kern="1200">
                <a:solidFill>
                  <a:schemeClr val="tx1"/>
                </a:solidFill>
                <a:effectLst/>
                <a:latin typeface="+mn-lt"/>
                <a:ea typeface="+mn-ea"/>
                <a:cs typeface="+mn-cs"/>
              </a:rPr>
              <a:t>Cause:</a:t>
            </a:r>
            <a:r>
              <a:rPr lang="en-AU" sz="1200" kern="1200">
                <a:solidFill>
                  <a:schemeClr val="tx1"/>
                </a:solidFill>
                <a:effectLst/>
                <a:latin typeface="+mn-lt"/>
                <a:ea typeface="+mn-ea"/>
                <a:cs typeface="+mn-cs"/>
              </a:rPr>
              <a:t> this IWG have identifies three different causes that I will expand on later.</a:t>
            </a:r>
          </a:p>
          <a:p>
            <a:pPr lvl="0"/>
            <a:r>
              <a:rPr lang="en-AU" sz="1200" b="1" kern="1200">
                <a:solidFill>
                  <a:schemeClr val="tx1"/>
                </a:solidFill>
                <a:effectLst/>
                <a:latin typeface="+mn-lt"/>
                <a:ea typeface="+mn-ea"/>
                <a:cs typeface="+mn-cs"/>
              </a:rPr>
              <a:t>Policy aim:</a:t>
            </a:r>
            <a:r>
              <a:rPr lang="en-AU" sz="1200" kern="1200">
                <a:solidFill>
                  <a:schemeClr val="tx1"/>
                </a:solidFill>
                <a:effectLst/>
                <a:latin typeface="+mn-lt"/>
                <a:ea typeface="+mn-ea"/>
                <a:cs typeface="+mn-cs"/>
              </a:rPr>
              <a:t> The objective must be to </a:t>
            </a:r>
            <a:r>
              <a:rPr lang="en-AU" sz="1200" b="1" kern="1200">
                <a:solidFill>
                  <a:schemeClr val="tx1"/>
                </a:solidFill>
                <a:effectLst/>
                <a:latin typeface="+mn-lt"/>
                <a:ea typeface="+mn-ea"/>
                <a:cs typeface="+mn-cs"/>
              </a:rPr>
              <a:t>eliminate fatalities and reduce incidents</a:t>
            </a:r>
            <a:r>
              <a:rPr lang="en-AU" sz="1200" kern="1200">
                <a:solidFill>
                  <a:schemeClr val="tx1"/>
                </a:solidFill>
                <a:effectLst/>
                <a:latin typeface="+mn-lt"/>
                <a:ea typeface="+mn-ea"/>
                <a:cs typeface="+mn-cs"/>
              </a:rPr>
              <a:t> through education, childcare transport reforms, and in-vehicle technology that is already being adopted overseas.</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4</a:t>
            </a:fld>
            <a:endParaRPr lang="en-US"/>
          </a:p>
        </p:txBody>
      </p:sp>
    </p:spTree>
    <p:extLst>
      <p:ext uri="{BB962C8B-B14F-4D97-AF65-F5344CB8AC3E}">
        <p14:creationId xmlns:p14="http://schemas.microsoft.com/office/powerpoint/2010/main" val="421278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Nationally, the numbers are striking.</a:t>
            </a:r>
          </a:p>
          <a:p>
            <a:pPr lvl="0"/>
            <a:r>
              <a:rPr lang="en-AU" sz="1200" b="1" kern="1200" dirty="0">
                <a:solidFill>
                  <a:schemeClr val="tx1"/>
                </a:solidFill>
                <a:effectLst/>
                <a:latin typeface="+mn-lt"/>
                <a:ea typeface="+mn-ea"/>
                <a:cs typeface="+mn-cs"/>
              </a:rPr>
              <a:t>Rescues:</a:t>
            </a:r>
            <a:r>
              <a:rPr lang="en-AU" sz="1200" kern="1200" dirty="0">
                <a:solidFill>
                  <a:schemeClr val="tx1"/>
                </a:solidFill>
                <a:effectLst/>
                <a:latin typeface="+mn-lt"/>
                <a:ea typeface="+mn-ea"/>
                <a:cs typeface="+mn-cs"/>
              </a:rPr>
              <a:t> Over </a:t>
            </a:r>
            <a:r>
              <a:rPr lang="en-AU" sz="1200" b="1" kern="1200" dirty="0">
                <a:solidFill>
                  <a:schemeClr val="tx1"/>
                </a:solidFill>
                <a:effectLst/>
                <a:latin typeface="+mn-lt"/>
                <a:ea typeface="+mn-ea"/>
                <a:cs typeface="+mn-cs"/>
              </a:rPr>
              <a:t>5,000 children are rescued every year</a:t>
            </a:r>
            <a:r>
              <a:rPr lang="en-AU" sz="1200" kern="1200" dirty="0">
                <a:solidFill>
                  <a:schemeClr val="tx1"/>
                </a:solidFill>
                <a:effectLst/>
                <a:latin typeface="+mn-lt"/>
                <a:ea typeface="+mn-ea"/>
                <a:cs typeface="+mn-cs"/>
              </a:rPr>
              <a:t> by RACQ, NRMA, police, and ambulance services. That’s not an outlier year, that’s consistent across the past decade. RACQ is The Royal Automobile Club of Queensland. They provide road assistance services to their members however, in terms of children left in vehicles they answer these call outs no matter if the person calling is a member or not.</a:t>
            </a:r>
          </a:p>
          <a:p>
            <a:pPr lvl="0"/>
            <a:r>
              <a:rPr lang="en-AU" sz="1200" b="1" kern="1200" dirty="0">
                <a:solidFill>
                  <a:schemeClr val="tx1"/>
                </a:solidFill>
                <a:effectLst/>
                <a:latin typeface="+mn-lt"/>
                <a:ea typeface="+mn-ea"/>
                <a:cs typeface="+mn-cs"/>
              </a:rPr>
              <a:t>Fatalities:</a:t>
            </a:r>
            <a:r>
              <a:rPr lang="en-AU" sz="1200" kern="1200" dirty="0">
                <a:solidFill>
                  <a:schemeClr val="tx1"/>
                </a:solidFill>
                <a:effectLst/>
                <a:latin typeface="+mn-lt"/>
                <a:ea typeface="+mn-ea"/>
                <a:cs typeface="+mn-cs"/>
              </a:rPr>
              <a:t> On average, we lose </a:t>
            </a:r>
            <a:r>
              <a:rPr lang="en-AU" sz="1200" b="1" kern="1200" dirty="0">
                <a:solidFill>
                  <a:schemeClr val="tx1"/>
                </a:solidFill>
                <a:effectLst/>
                <a:latin typeface="+mn-lt"/>
                <a:ea typeface="+mn-ea"/>
                <a:cs typeface="+mn-cs"/>
              </a:rPr>
              <a:t>1–2 children every year</a:t>
            </a:r>
            <a:r>
              <a:rPr lang="en-AU" sz="1200" kern="1200" dirty="0">
                <a:solidFill>
                  <a:schemeClr val="tx1"/>
                </a:solidFill>
                <a:effectLst/>
                <a:latin typeface="+mn-lt"/>
                <a:ea typeface="+mn-ea"/>
                <a:cs typeface="+mn-cs"/>
              </a:rPr>
              <a:t>. The numbers may sound small, but each of those represents a preventable death, and the true tragedy is that these incidents have continued steadily over decades.</a:t>
            </a:r>
          </a:p>
          <a:p>
            <a:pPr lvl="0"/>
            <a:r>
              <a:rPr lang="en-AU" sz="1200" b="1" kern="1200" dirty="0">
                <a:solidFill>
                  <a:schemeClr val="tx1"/>
                </a:solidFill>
                <a:effectLst/>
                <a:latin typeface="+mn-lt"/>
                <a:ea typeface="+mn-ea"/>
                <a:cs typeface="+mn-cs"/>
              </a:rPr>
              <a:t>Recent trends:</a:t>
            </a:r>
            <a:r>
              <a:rPr lang="en-AU" sz="1200" kern="1200" dirty="0">
                <a:solidFill>
                  <a:schemeClr val="tx1"/>
                </a:solidFill>
                <a:effectLst/>
                <a:latin typeface="+mn-lt"/>
                <a:ea typeface="+mn-ea"/>
                <a:cs typeface="+mn-cs"/>
              </a:rPr>
              <a:t> In just the last five years, there have been </a:t>
            </a:r>
            <a:r>
              <a:rPr lang="en-AU" sz="1200" b="1" kern="1200" dirty="0">
                <a:solidFill>
                  <a:schemeClr val="tx1"/>
                </a:solidFill>
                <a:effectLst/>
                <a:latin typeface="+mn-lt"/>
                <a:ea typeface="+mn-ea"/>
                <a:cs typeface="+mn-cs"/>
              </a:rPr>
              <a:t>10 deaths nationally</a:t>
            </a:r>
            <a:r>
              <a:rPr lang="en-AU" sz="1200" kern="1200" dirty="0">
                <a:solidFill>
                  <a:schemeClr val="tx1"/>
                </a:solidFill>
                <a:effectLst/>
                <a:latin typeface="+mn-lt"/>
                <a:ea typeface="+mn-ea"/>
                <a:cs typeface="+mn-cs"/>
              </a:rPr>
              <a:t>. That’s as many as the previous 20 years combined, showing the issue is not going away.</a:t>
            </a:r>
          </a:p>
          <a:p>
            <a:pPr lvl="0"/>
            <a:r>
              <a:rPr lang="en-AU" sz="1200" b="1" kern="1200" dirty="0">
                <a:solidFill>
                  <a:schemeClr val="tx1"/>
                </a:solidFill>
                <a:effectLst/>
                <a:latin typeface="+mn-lt"/>
                <a:ea typeface="+mn-ea"/>
                <a:cs typeface="+mn-cs"/>
              </a:rPr>
              <a:t>Emergency response:</a:t>
            </a:r>
            <a:r>
              <a:rPr lang="en-AU" sz="1200" kern="1200" dirty="0">
                <a:solidFill>
                  <a:schemeClr val="tx1"/>
                </a:solidFill>
                <a:effectLst/>
                <a:latin typeface="+mn-lt"/>
                <a:ea typeface="+mn-ea"/>
                <a:cs typeface="+mn-cs"/>
              </a:rPr>
              <a:t> Roadside assistance providers treat these calls as </a:t>
            </a:r>
            <a:r>
              <a:rPr lang="en-AU" sz="1200" b="1" kern="1200" dirty="0">
                <a:solidFill>
                  <a:schemeClr val="tx1"/>
                </a:solidFill>
                <a:effectLst/>
                <a:latin typeface="+mn-lt"/>
                <a:ea typeface="+mn-ea"/>
                <a:cs typeface="+mn-cs"/>
              </a:rPr>
              <a:t>life-threatening emergencies</a:t>
            </a:r>
            <a:r>
              <a:rPr lang="en-AU" sz="1200" kern="1200" dirty="0">
                <a:solidFill>
                  <a:schemeClr val="tx1"/>
                </a:solidFill>
                <a:effectLst/>
                <a:latin typeface="+mn-lt"/>
                <a:ea typeface="+mn-ea"/>
                <a:cs typeface="+mn-cs"/>
              </a:rPr>
              <a:t>. They are dispatched ahead of regular roadside jobs, in recognition of the danger.</a:t>
            </a:r>
          </a:p>
          <a:p>
            <a:r>
              <a:rPr lang="en-AU" sz="1200" kern="1200" dirty="0">
                <a:solidFill>
                  <a:schemeClr val="tx1"/>
                </a:solidFill>
                <a:effectLst/>
                <a:latin typeface="+mn-lt"/>
                <a:ea typeface="+mn-ea"/>
                <a:cs typeface="+mn-cs"/>
              </a:rPr>
              <a:t>These figures show that CLIV is a </a:t>
            </a:r>
            <a:r>
              <a:rPr lang="en-AU" sz="1200" b="1" kern="1200" dirty="0">
                <a:solidFill>
                  <a:schemeClr val="tx1"/>
                </a:solidFill>
                <a:effectLst/>
                <a:latin typeface="+mn-lt"/>
                <a:ea typeface="+mn-ea"/>
                <a:cs typeface="+mn-cs"/>
              </a:rPr>
              <a:t>daily emergency</a:t>
            </a:r>
            <a:r>
              <a:rPr lang="en-AU" sz="1200" kern="1200" dirty="0">
                <a:solidFill>
                  <a:schemeClr val="tx1"/>
                </a:solidFill>
                <a:effectLst/>
                <a:latin typeface="+mn-lt"/>
                <a:ea typeface="+mn-ea"/>
                <a:cs typeface="+mn-cs"/>
              </a:rPr>
              <a:t> in Australia, not just an occasional tragedy.</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These figures show that CLIV is a </a:t>
            </a:r>
            <a:r>
              <a:rPr lang="en-AU" sz="1200" b="1" kern="1200" dirty="0">
                <a:solidFill>
                  <a:schemeClr val="tx1"/>
                </a:solidFill>
                <a:effectLst/>
                <a:latin typeface="+mn-lt"/>
                <a:ea typeface="+mn-ea"/>
                <a:cs typeface="+mn-cs"/>
              </a:rPr>
              <a:t>daily emergency</a:t>
            </a:r>
            <a:r>
              <a:rPr lang="en-AU" sz="1200" kern="1200" dirty="0">
                <a:solidFill>
                  <a:schemeClr val="tx1"/>
                </a:solidFill>
                <a:effectLst/>
                <a:latin typeface="+mn-lt"/>
                <a:ea typeface="+mn-ea"/>
                <a:cs typeface="+mn-cs"/>
              </a:rPr>
              <a:t> in Australia, not just an occasional tragedy.</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5</a:t>
            </a:fld>
            <a:endParaRPr lang="en-US"/>
          </a:p>
        </p:txBody>
      </p:sp>
    </p:spTree>
    <p:extLst>
      <p:ext uri="{BB962C8B-B14F-4D97-AF65-F5344CB8AC3E}">
        <p14:creationId xmlns:p14="http://schemas.microsoft.com/office/powerpoint/2010/main" val="579090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a:solidFill>
                  <a:schemeClr val="tx1"/>
                </a:solidFill>
                <a:effectLst/>
                <a:latin typeface="+mn-lt"/>
                <a:ea typeface="+mn-ea"/>
                <a:cs typeface="+mn-cs"/>
              </a:rPr>
              <a:t>The RACQ have provided us with these statistics on the state you are currently in. It is important to note that when RACQ gets a call about a child being left in a vehicle, it is treated as an emergency, therefore, they will answer the call no matter if the person calling is a member or not. It is a service that they provide in kind to the community. Because of this, there is a cost to them of about 110 aud per callout. Not to mention that every time one of these callouts happen, there are two trucks sent out; one to help with the rescue and one to manage any bystanders or families in distress. </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6</a:t>
            </a:fld>
            <a:endParaRPr lang="en-US"/>
          </a:p>
        </p:txBody>
      </p:sp>
    </p:spTree>
    <p:extLst>
      <p:ext uri="{BB962C8B-B14F-4D97-AF65-F5344CB8AC3E}">
        <p14:creationId xmlns:p14="http://schemas.microsoft.com/office/powerpoint/2010/main" val="2711127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When we break it down by state, we see both common trends and regional differences.</a:t>
            </a:r>
          </a:p>
          <a:p>
            <a:pPr lvl="0"/>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Queensland</a:t>
            </a:r>
            <a:r>
              <a:rPr lang="en-AU" sz="1200" kern="1200" dirty="0">
                <a:solidFill>
                  <a:schemeClr val="tx1"/>
                </a:solidFill>
                <a:effectLst/>
                <a:latin typeface="+mn-lt"/>
                <a:ea typeface="+mn-ea"/>
                <a:cs typeface="+mn-cs"/>
              </a:rPr>
              <a:t>, RACQ responds to between </a:t>
            </a:r>
            <a:r>
              <a:rPr lang="en-AU" sz="1200" b="1" kern="1200" dirty="0">
                <a:solidFill>
                  <a:schemeClr val="tx1"/>
                </a:solidFill>
                <a:effectLst/>
                <a:latin typeface="+mn-lt"/>
                <a:ea typeface="+mn-ea"/>
                <a:cs typeface="+mn-cs"/>
              </a:rPr>
              <a:t>800 and 1,000 child lock-ins every year</a:t>
            </a:r>
            <a:r>
              <a:rPr lang="en-AU" sz="1200" kern="1200" dirty="0">
                <a:solidFill>
                  <a:schemeClr val="tx1"/>
                </a:solidFill>
                <a:effectLst/>
                <a:latin typeface="+mn-lt"/>
                <a:ea typeface="+mn-ea"/>
                <a:cs typeface="+mn-cs"/>
              </a:rPr>
              <a:t> - that’s 2-3 per day. Since 2004, there have been </a:t>
            </a:r>
            <a:r>
              <a:rPr lang="en-AU" sz="1200" b="1" kern="1200" dirty="0">
                <a:solidFill>
                  <a:schemeClr val="tx1"/>
                </a:solidFill>
                <a:effectLst/>
                <a:latin typeface="+mn-lt"/>
                <a:ea typeface="+mn-ea"/>
                <a:cs typeface="+mn-cs"/>
              </a:rPr>
              <a:t>14 child deaths</a:t>
            </a:r>
            <a:r>
              <a:rPr lang="en-AU" sz="1200" kern="1200" dirty="0">
                <a:solidFill>
                  <a:schemeClr val="tx1"/>
                </a:solidFill>
                <a:effectLst/>
                <a:latin typeface="+mn-lt"/>
                <a:ea typeface="+mn-ea"/>
                <a:cs typeface="+mn-cs"/>
              </a:rPr>
              <a:t> in Queensland linked to hot cars.</a:t>
            </a:r>
          </a:p>
          <a:p>
            <a:pPr lvl="0"/>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New South Wales</a:t>
            </a:r>
            <a:r>
              <a:rPr lang="en-AU" sz="1200" kern="1200" dirty="0">
                <a:solidFill>
                  <a:schemeClr val="tx1"/>
                </a:solidFill>
                <a:effectLst/>
                <a:latin typeface="+mn-lt"/>
                <a:ea typeface="+mn-ea"/>
                <a:cs typeface="+mn-cs"/>
              </a:rPr>
              <a:t>, NRMA recorded </a:t>
            </a:r>
            <a:r>
              <a:rPr lang="en-AU" sz="1200" b="1" kern="1200" dirty="0">
                <a:solidFill>
                  <a:schemeClr val="tx1"/>
                </a:solidFill>
                <a:effectLst/>
                <a:latin typeface="+mn-lt"/>
                <a:ea typeface="+mn-ea"/>
                <a:cs typeface="+mn-cs"/>
              </a:rPr>
              <a:t>4,265 callouts in 2022</a:t>
            </a:r>
            <a:r>
              <a:rPr lang="en-AU" sz="1200" kern="1200" dirty="0">
                <a:solidFill>
                  <a:schemeClr val="tx1"/>
                </a:solidFill>
                <a:effectLst/>
                <a:latin typeface="+mn-lt"/>
                <a:ea typeface="+mn-ea"/>
                <a:cs typeface="+mn-cs"/>
              </a:rPr>
              <a:t> - the highest in a decade. That averages 11 a day. The number fell to about 1,800 in 2023, but that’s still 5 per day.</a:t>
            </a:r>
          </a:p>
          <a:p>
            <a:pPr lvl="0"/>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Victoria</a:t>
            </a:r>
            <a:r>
              <a:rPr lang="en-AU" sz="1200" kern="1200" dirty="0">
                <a:solidFill>
                  <a:schemeClr val="tx1"/>
                </a:solidFill>
                <a:effectLst/>
                <a:latin typeface="+mn-lt"/>
                <a:ea typeface="+mn-ea"/>
                <a:cs typeface="+mn-cs"/>
              </a:rPr>
              <a:t>, Ambulance Victoria reported </a:t>
            </a:r>
            <a:r>
              <a:rPr lang="en-AU" sz="1200" b="1" kern="1200" dirty="0">
                <a:solidFill>
                  <a:schemeClr val="tx1"/>
                </a:solidFill>
                <a:effectLst/>
                <a:latin typeface="+mn-lt"/>
                <a:ea typeface="+mn-ea"/>
                <a:cs typeface="+mn-cs"/>
              </a:rPr>
              <a:t>1,587 rescues in 2017-18</a:t>
            </a:r>
            <a:r>
              <a:rPr lang="en-AU" sz="1200" kern="1200" dirty="0">
                <a:solidFill>
                  <a:schemeClr val="tx1"/>
                </a:solidFill>
                <a:effectLst/>
                <a:latin typeface="+mn-lt"/>
                <a:ea typeface="+mn-ea"/>
                <a:cs typeface="+mn-cs"/>
              </a:rPr>
              <a:t>, and in December 2015 alone, there were </a:t>
            </a:r>
            <a:r>
              <a:rPr lang="en-AU" sz="1200" b="1" kern="1200" dirty="0">
                <a:solidFill>
                  <a:schemeClr val="tx1"/>
                </a:solidFill>
                <a:effectLst/>
                <a:latin typeface="+mn-lt"/>
                <a:ea typeface="+mn-ea"/>
                <a:cs typeface="+mn-cs"/>
              </a:rPr>
              <a:t>225 rescues</a:t>
            </a:r>
            <a:r>
              <a:rPr lang="en-AU" sz="1200" kern="1200" dirty="0">
                <a:solidFill>
                  <a:schemeClr val="tx1"/>
                </a:solidFill>
                <a:effectLst/>
                <a:latin typeface="+mn-lt"/>
                <a:ea typeface="+mn-ea"/>
                <a:cs typeface="+mn-cs"/>
              </a:rPr>
              <a:t> in one month - 7 per day during that summer.</a:t>
            </a:r>
          </a:p>
          <a:p>
            <a:pPr lvl="0"/>
            <a:r>
              <a:rPr lang="en-AU" sz="1200" kern="1200" dirty="0">
                <a:solidFill>
                  <a:schemeClr val="tx1"/>
                </a:solidFill>
                <a:effectLst/>
                <a:latin typeface="+mn-lt"/>
                <a:ea typeface="+mn-ea"/>
                <a:cs typeface="+mn-cs"/>
              </a:rPr>
              <a:t>In </a:t>
            </a:r>
            <a:r>
              <a:rPr lang="en-AU" sz="1200" b="1" kern="1200" dirty="0">
                <a:solidFill>
                  <a:schemeClr val="tx1"/>
                </a:solidFill>
                <a:effectLst/>
                <a:latin typeface="+mn-lt"/>
                <a:ea typeface="+mn-ea"/>
                <a:cs typeface="+mn-cs"/>
              </a:rPr>
              <a:t>South Australia</a:t>
            </a:r>
            <a:r>
              <a:rPr lang="en-AU" sz="1200" kern="1200" dirty="0">
                <a:solidFill>
                  <a:schemeClr val="tx1"/>
                </a:solidFill>
                <a:effectLst/>
                <a:latin typeface="+mn-lt"/>
                <a:ea typeface="+mn-ea"/>
                <a:cs typeface="+mn-cs"/>
              </a:rPr>
              <a:t>, the MFS has recorded over 300 rescues in a single year.</a:t>
            </a:r>
          </a:p>
          <a:p>
            <a:pPr lvl="0"/>
            <a:r>
              <a:rPr lang="en-AU" sz="1200" kern="1200" dirty="0">
                <a:solidFill>
                  <a:schemeClr val="tx1"/>
                </a:solidFill>
                <a:effectLst/>
                <a:latin typeface="+mn-lt"/>
                <a:ea typeface="+mn-ea"/>
                <a:cs typeface="+mn-cs"/>
              </a:rPr>
              <a:t>Western Australia, Tasmania, and the Northern Territory report lower totals, but still dozens to hundreds annually.</a:t>
            </a:r>
          </a:p>
          <a:p>
            <a:r>
              <a:rPr lang="en-AU" sz="1200" kern="1200" dirty="0">
                <a:solidFill>
                  <a:schemeClr val="tx1"/>
                </a:solidFill>
                <a:effectLst/>
                <a:latin typeface="+mn-lt"/>
                <a:ea typeface="+mn-ea"/>
                <a:cs typeface="+mn-cs"/>
              </a:rPr>
              <a:t>The key insight: this problem is </a:t>
            </a:r>
            <a:r>
              <a:rPr lang="en-AU" sz="1200" b="1" kern="1200" dirty="0">
                <a:solidFill>
                  <a:schemeClr val="tx1"/>
                </a:solidFill>
                <a:effectLst/>
                <a:latin typeface="+mn-lt"/>
                <a:ea typeface="+mn-ea"/>
                <a:cs typeface="+mn-cs"/>
              </a:rPr>
              <a:t>national</a:t>
            </a:r>
            <a:r>
              <a:rPr lang="en-AU" sz="1200" kern="1200" dirty="0">
                <a:solidFill>
                  <a:schemeClr val="tx1"/>
                </a:solidFill>
                <a:effectLst/>
                <a:latin typeface="+mn-lt"/>
                <a:ea typeface="+mn-ea"/>
                <a:cs typeface="+mn-cs"/>
              </a:rPr>
              <a:t>, with Queensland and Victoria consistently the hardest hit, but no jurisdiction immune.</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7</a:t>
            </a:fld>
            <a:endParaRPr lang="en-US"/>
          </a:p>
        </p:txBody>
      </p:sp>
    </p:spTree>
    <p:extLst>
      <p:ext uri="{BB962C8B-B14F-4D97-AF65-F5344CB8AC3E}">
        <p14:creationId xmlns:p14="http://schemas.microsoft.com/office/powerpoint/2010/main" val="3642382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chart illustrates why vehicles are so dangerous.</a:t>
            </a:r>
          </a:p>
          <a:p>
            <a:r>
              <a:rPr lang="en-AU" sz="1200" kern="1200" dirty="0">
                <a:solidFill>
                  <a:schemeClr val="tx1"/>
                </a:solidFill>
                <a:effectLst/>
                <a:latin typeface="+mn-lt"/>
                <a:ea typeface="+mn-ea"/>
                <a:cs typeface="+mn-cs"/>
              </a:rPr>
              <a:t>Within </a:t>
            </a:r>
            <a:r>
              <a:rPr lang="en-AU" sz="1200" b="1" kern="1200" dirty="0">
                <a:solidFill>
                  <a:schemeClr val="tx1"/>
                </a:solidFill>
                <a:effectLst/>
                <a:latin typeface="+mn-lt"/>
                <a:ea typeface="+mn-ea"/>
                <a:cs typeface="+mn-cs"/>
              </a:rPr>
              <a:t>5 minutes</a:t>
            </a:r>
            <a:r>
              <a:rPr lang="en-AU" sz="1200" kern="1200" dirty="0">
                <a:solidFill>
                  <a:schemeClr val="tx1"/>
                </a:solidFill>
                <a:effectLst/>
                <a:latin typeface="+mn-lt"/>
                <a:ea typeface="+mn-ea"/>
                <a:cs typeface="+mn-cs"/>
              </a:rPr>
              <a:t>, a car’s interior can rise by 5–10 degrees.</a:t>
            </a:r>
          </a:p>
          <a:p>
            <a:r>
              <a:rPr lang="en-AU" sz="1200" kern="1200" dirty="0">
                <a:solidFill>
                  <a:schemeClr val="tx1"/>
                </a:solidFill>
                <a:effectLst/>
                <a:latin typeface="+mn-lt"/>
                <a:ea typeface="+mn-ea"/>
                <a:cs typeface="+mn-cs"/>
              </a:rPr>
              <a:t>Within </a:t>
            </a:r>
            <a:r>
              <a:rPr lang="en-AU" sz="1200" b="1" kern="1200" dirty="0">
                <a:solidFill>
                  <a:schemeClr val="tx1"/>
                </a:solidFill>
                <a:effectLst/>
                <a:latin typeface="+mn-lt"/>
                <a:ea typeface="+mn-ea"/>
                <a:cs typeface="+mn-cs"/>
              </a:rPr>
              <a:t>10 minutes</a:t>
            </a:r>
            <a:r>
              <a:rPr lang="en-AU" sz="1200" kern="1200" dirty="0">
                <a:solidFill>
                  <a:schemeClr val="tx1"/>
                </a:solidFill>
                <a:effectLst/>
                <a:latin typeface="+mn-lt"/>
                <a:ea typeface="+mn-ea"/>
                <a:cs typeface="+mn-cs"/>
              </a:rPr>
              <a:t>, it is usually about </a:t>
            </a:r>
            <a:r>
              <a:rPr lang="en-AU" sz="1200" b="1" kern="1200" dirty="0">
                <a:solidFill>
                  <a:schemeClr val="tx1"/>
                </a:solidFill>
                <a:effectLst/>
                <a:latin typeface="+mn-lt"/>
                <a:ea typeface="+mn-ea"/>
                <a:cs typeface="+mn-cs"/>
              </a:rPr>
              <a:t>10°C hotter than outside</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Within </a:t>
            </a:r>
            <a:r>
              <a:rPr lang="en-AU" sz="1200" b="1" kern="1200" dirty="0">
                <a:solidFill>
                  <a:schemeClr val="tx1"/>
                </a:solidFill>
                <a:effectLst/>
                <a:latin typeface="+mn-lt"/>
                <a:ea typeface="+mn-ea"/>
                <a:cs typeface="+mn-cs"/>
              </a:rPr>
              <a:t>30 minutes</a:t>
            </a:r>
            <a:r>
              <a:rPr lang="en-AU" sz="1200" kern="1200" dirty="0">
                <a:solidFill>
                  <a:schemeClr val="tx1"/>
                </a:solidFill>
                <a:effectLst/>
                <a:latin typeface="+mn-lt"/>
                <a:ea typeface="+mn-ea"/>
                <a:cs typeface="+mn-cs"/>
              </a:rPr>
              <a:t>, even on a mild day, the interior can exceed </a:t>
            </a:r>
            <a:r>
              <a:rPr lang="en-AU" sz="1200" b="1" kern="1200" dirty="0">
                <a:solidFill>
                  <a:schemeClr val="tx1"/>
                </a:solidFill>
                <a:effectLst/>
                <a:latin typeface="+mn-lt"/>
                <a:ea typeface="+mn-ea"/>
                <a:cs typeface="+mn-cs"/>
              </a:rPr>
              <a:t>40–45°C</a:t>
            </a:r>
            <a:r>
              <a:rPr lang="en-AU" sz="1200" kern="1200" dirty="0">
                <a:solidFill>
                  <a:schemeClr val="tx1"/>
                </a:solidFill>
                <a:effectLst/>
                <a:latin typeface="+mn-lt"/>
                <a:ea typeface="+mn-ea"/>
                <a:cs typeface="+mn-cs"/>
              </a:rPr>
              <a:t>.</a:t>
            </a:r>
          </a:p>
          <a:p>
            <a:r>
              <a:rPr lang="en-AU" sz="1200" kern="1200" dirty="0">
                <a:solidFill>
                  <a:schemeClr val="tx1"/>
                </a:solidFill>
                <a:effectLst/>
                <a:latin typeface="+mn-lt"/>
                <a:ea typeface="+mn-ea"/>
                <a:cs typeface="+mn-cs"/>
              </a:rPr>
              <a:t>For context, a child’s organs begin to shut down once their </a:t>
            </a:r>
            <a:r>
              <a:rPr lang="en-AU" sz="1200" b="1" kern="1200" dirty="0">
                <a:solidFill>
                  <a:schemeClr val="tx1"/>
                </a:solidFill>
                <a:effectLst/>
                <a:latin typeface="+mn-lt"/>
                <a:ea typeface="+mn-ea"/>
                <a:cs typeface="+mn-cs"/>
              </a:rPr>
              <a:t>core body temperature reaches 40°C</a:t>
            </a:r>
            <a:r>
              <a:rPr lang="en-AU" sz="1200" kern="1200" dirty="0">
                <a:solidFill>
                  <a:schemeClr val="tx1"/>
                </a:solidFill>
                <a:effectLst/>
                <a:latin typeface="+mn-lt"/>
                <a:ea typeface="+mn-ea"/>
                <a:cs typeface="+mn-cs"/>
              </a:rPr>
              <a:t>. At 41–42°C, survival is unlikely without immediate intervention.</a:t>
            </a:r>
          </a:p>
          <a:p>
            <a:r>
              <a:rPr lang="en-AU" sz="1200" kern="1200" dirty="0">
                <a:solidFill>
                  <a:schemeClr val="tx1"/>
                </a:solidFill>
                <a:effectLst/>
                <a:latin typeface="+mn-lt"/>
                <a:ea typeface="+mn-ea"/>
                <a:cs typeface="+mn-cs"/>
              </a:rPr>
              <a:t>The image on the screen is shown in </a:t>
            </a:r>
            <a:r>
              <a:rPr lang="en-AU" sz="1200" kern="1200" dirty="0" err="1">
                <a:solidFill>
                  <a:schemeClr val="tx1"/>
                </a:solidFill>
                <a:effectLst/>
                <a:latin typeface="+mn-lt"/>
                <a:ea typeface="+mn-ea"/>
                <a:cs typeface="+mn-cs"/>
              </a:rPr>
              <a:t>farenheit</a:t>
            </a:r>
            <a:r>
              <a:rPr lang="en-AU" sz="1200" kern="1200" dirty="0">
                <a:solidFill>
                  <a:schemeClr val="tx1"/>
                </a:solidFill>
                <a:effectLst/>
                <a:latin typeface="+mn-lt"/>
                <a:ea typeface="+mn-ea"/>
                <a:cs typeface="+mn-cs"/>
              </a:rPr>
              <a:t> but it is just to give a visual representation of the progression of heat in a car.</a:t>
            </a:r>
          </a:p>
          <a:p>
            <a:r>
              <a:rPr lang="en-AU" sz="1200" b="1" kern="1200" dirty="0">
                <a:solidFill>
                  <a:schemeClr val="tx1"/>
                </a:solidFill>
                <a:effectLst/>
                <a:latin typeface="+mn-lt"/>
                <a:ea typeface="+mn-ea"/>
                <a:cs typeface="+mn-cs"/>
              </a:rPr>
              <a:t>Myths:</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Cracking the windows has little effect - only a few degrees difference.</a:t>
            </a:r>
          </a:p>
          <a:p>
            <a:r>
              <a:rPr lang="en-AU" sz="1200" kern="1200" dirty="0">
                <a:solidFill>
                  <a:schemeClr val="tx1"/>
                </a:solidFill>
                <a:effectLst/>
                <a:latin typeface="+mn-lt"/>
                <a:ea typeface="+mn-ea"/>
                <a:cs typeface="+mn-cs"/>
              </a:rPr>
              <a:t>Parking in shade, driving a larger car, or having tinted windows does not prevent rapid heat rise.</a:t>
            </a:r>
          </a:p>
          <a:p>
            <a:r>
              <a:rPr lang="en-AU" sz="1200" kern="1200" dirty="0">
                <a:solidFill>
                  <a:schemeClr val="tx1"/>
                </a:solidFill>
                <a:effectLst/>
                <a:latin typeface="+mn-lt"/>
                <a:ea typeface="+mn-ea"/>
                <a:cs typeface="+mn-cs"/>
              </a:rPr>
              <a:t>The scientific reality is that </a:t>
            </a:r>
            <a:r>
              <a:rPr lang="en-AU" sz="1200" b="1" kern="1200" dirty="0">
                <a:solidFill>
                  <a:schemeClr val="tx1"/>
                </a:solidFill>
                <a:effectLst/>
                <a:latin typeface="+mn-lt"/>
                <a:ea typeface="+mn-ea"/>
                <a:cs typeface="+mn-cs"/>
              </a:rPr>
              <a:t>no child is safe in a parked vehicle, not even for a few minutes</a:t>
            </a:r>
            <a:r>
              <a:rPr lang="en-AU" sz="1200" kern="1200" dirty="0">
                <a:solidFill>
                  <a:schemeClr val="tx1"/>
                </a:solidFill>
                <a:effectLst/>
                <a:latin typeface="+mn-lt"/>
                <a:ea typeface="+mn-ea"/>
                <a:cs typeface="+mn-cs"/>
              </a:rPr>
              <a:t>.</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8</a:t>
            </a:fld>
            <a:endParaRPr lang="en-US"/>
          </a:p>
        </p:txBody>
      </p:sp>
    </p:spTree>
    <p:extLst>
      <p:ext uri="{BB962C8B-B14F-4D97-AF65-F5344CB8AC3E}">
        <p14:creationId xmlns:p14="http://schemas.microsoft.com/office/powerpoint/2010/main" val="419503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AU" sz="1200" b="1" kern="1200" dirty="0">
                <a:solidFill>
                  <a:schemeClr val="tx1"/>
                </a:solidFill>
                <a:effectLst/>
                <a:latin typeface="+mn-lt"/>
                <a:ea typeface="+mn-ea"/>
                <a:cs typeface="+mn-cs"/>
              </a:rPr>
              <a:t>Age:</a:t>
            </a:r>
            <a:r>
              <a:rPr lang="en-AU" sz="1200" kern="1200" dirty="0">
                <a:solidFill>
                  <a:schemeClr val="tx1"/>
                </a:solidFill>
                <a:effectLst/>
                <a:latin typeface="+mn-lt"/>
                <a:ea typeface="+mn-ea"/>
                <a:cs typeface="+mn-cs"/>
              </a:rPr>
              <a:t> The majority are under </a:t>
            </a:r>
            <a:r>
              <a:rPr lang="en-AU" sz="1200" b="1" kern="1200" dirty="0">
                <a:solidFill>
                  <a:schemeClr val="tx1"/>
                </a:solidFill>
                <a:effectLst/>
                <a:latin typeface="+mn-lt"/>
                <a:ea typeface="+mn-ea"/>
                <a:cs typeface="+mn-cs"/>
              </a:rPr>
              <a:t>six years old</a:t>
            </a:r>
            <a:r>
              <a:rPr lang="en-AU" sz="1200" kern="1200" dirty="0">
                <a:solidFill>
                  <a:schemeClr val="tx1"/>
                </a:solidFill>
                <a:effectLst/>
                <a:latin typeface="+mn-lt"/>
                <a:ea typeface="+mn-ea"/>
                <a:cs typeface="+mn-cs"/>
              </a:rPr>
              <a:t>. Infants and toddlers are the most common victims because they cannot free themselves and have immature thermoregulation.</a:t>
            </a:r>
          </a:p>
          <a:p>
            <a:pPr lvl="0"/>
            <a:r>
              <a:rPr lang="en-AU" sz="1200" b="1" kern="1200" dirty="0">
                <a:solidFill>
                  <a:schemeClr val="tx1"/>
                </a:solidFill>
                <a:effectLst/>
                <a:latin typeface="+mn-lt"/>
                <a:ea typeface="+mn-ea"/>
                <a:cs typeface="+mn-cs"/>
              </a:rPr>
              <a:t>Scenarios:</a:t>
            </a:r>
            <a:endParaRPr lang="en-AU" sz="1200" kern="1200" dirty="0">
              <a:solidFill>
                <a:schemeClr val="tx1"/>
              </a:solidFill>
              <a:effectLst/>
              <a:latin typeface="+mn-lt"/>
              <a:ea typeface="+mn-ea"/>
              <a:cs typeface="+mn-cs"/>
            </a:endParaRPr>
          </a:p>
          <a:p>
            <a:pPr lvl="1"/>
            <a:r>
              <a:rPr lang="en-AU" sz="1200" b="1" kern="1200" dirty="0">
                <a:solidFill>
                  <a:schemeClr val="tx1"/>
                </a:solidFill>
                <a:effectLst/>
                <a:latin typeface="+mn-lt"/>
                <a:ea typeface="+mn-ea"/>
                <a:cs typeface="+mn-cs"/>
              </a:rPr>
              <a:t>Unknowingly left</a:t>
            </a:r>
            <a:r>
              <a:rPr lang="en-AU" sz="1200" kern="1200" dirty="0">
                <a:solidFill>
                  <a:schemeClr val="tx1"/>
                </a:solidFill>
                <a:effectLst/>
                <a:latin typeface="+mn-lt"/>
                <a:ea typeface="+mn-ea"/>
                <a:cs typeface="+mn-cs"/>
              </a:rPr>
              <a:t> - the caregiver forgets, often after a change in routine. This accounts for over half of fatalities.</a:t>
            </a:r>
          </a:p>
          <a:p>
            <a:pPr lvl="1"/>
            <a:r>
              <a:rPr lang="en-AU" sz="1200" b="1" kern="1200" dirty="0">
                <a:solidFill>
                  <a:schemeClr val="tx1"/>
                </a:solidFill>
                <a:effectLst/>
                <a:latin typeface="+mn-lt"/>
                <a:ea typeface="+mn-ea"/>
                <a:cs typeface="+mn-cs"/>
              </a:rPr>
              <a:t>Knowingly left</a:t>
            </a:r>
            <a:r>
              <a:rPr lang="en-AU" sz="1200" kern="1200" dirty="0">
                <a:solidFill>
                  <a:schemeClr val="tx1"/>
                </a:solidFill>
                <a:effectLst/>
                <a:latin typeface="+mn-lt"/>
                <a:ea typeface="+mn-ea"/>
                <a:cs typeface="+mn-cs"/>
              </a:rPr>
              <a:t> - the caregiver underestimates the risk, thinking they’ll be gone ‘just a minute’.</a:t>
            </a:r>
          </a:p>
          <a:p>
            <a:pPr lvl="1"/>
            <a:r>
              <a:rPr lang="en-AU" sz="1200" b="1" kern="1200" dirty="0">
                <a:solidFill>
                  <a:schemeClr val="tx1"/>
                </a:solidFill>
                <a:effectLst/>
                <a:latin typeface="+mn-lt"/>
                <a:ea typeface="+mn-ea"/>
                <a:cs typeface="+mn-cs"/>
              </a:rPr>
              <a:t>Child gains access</a:t>
            </a:r>
            <a:r>
              <a:rPr lang="en-AU" sz="1200" kern="1200" dirty="0">
                <a:solidFill>
                  <a:schemeClr val="tx1"/>
                </a:solidFill>
                <a:effectLst/>
                <a:latin typeface="+mn-lt"/>
                <a:ea typeface="+mn-ea"/>
                <a:cs typeface="+mn-cs"/>
              </a:rPr>
              <a:t> - the child climbs into an unlocked vehicle and cannot get out.</a:t>
            </a:r>
          </a:p>
          <a:p>
            <a:pPr lvl="0"/>
            <a:r>
              <a:rPr lang="en-AU" sz="1200" b="1" kern="1200" dirty="0">
                <a:solidFill>
                  <a:schemeClr val="tx1"/>
                </a:solidFill>
                <a:effectLst/>
                <a:latin typeface="+mn-lt"/>
                <a:ea typeface="+mn-ea"/>
                <a:cs typeface="+mn-cs"/>
              </a:rPr>
              <a:t>Vulnerable groups:</a:t>
            </a:r>
            <a:r>
              <a:rPr lang="en-AU" sz="1200" kern="1200" dirty="0">
                <a:solidFill>
                  <a:schemeClr val="tx1"/>
                </a:solidFill>
                <a:effectLst/>
                <a:latin typeface="+mn-lt"/>
                <a:ea typeface="+mn-ea"/>
                <a:cs typeface="+mn-cs"/>
              </a:rPr>
              <a:t> Families under financial or social stress are overrepresented. In Queensland, half of all fatal cases involved children who had prior contact with the child protection system.</a:t>
            </a:r>
          </a:p>
          <a:p>
            <a:r>
              <a:rPr lang="en-AU" sz="1200" kern="1200" dirty="0">
                <a:solidFill>
                  <a:schemeClr val="tx1"/>
                </a:solidFill>
                <a:effectLst/>
                <a:latin typeface="+mn-lt"/>
                <a:ea typeface="+mn-ea"/>
                <a:cs typeface="+mn-cs"/>
              </a:rPr>
              <a:t>The common thread is </a:t>
            </a:r>
            <a:r>
              <a:rPr lang="en-AU" sz="1200" b="1" kern="1200" dirty="0">
                <a:solidFill>
                  <a:schemeClr val="tx1"/>
                </a:solidFill>
                <a:effectLst/>
                <a:latin typeface="+mn-lt"/>
                <a:ea typeface="+mn-ea"/>
                <a:cs typeface="+mn-cs"/>
              </a:rPr>
              <a:t>vulnerability</a:t>
            </a:r>
            <a:r>
              <a:rPr lang="en-AU" sz="1200" kern="1200" dirty="0">
                <a:solidFill>
                  <a:schemeClr val="tx1"/>
                </a:solidFill>
                <a:effectLst/>
                <a:latin typeface="+mn-lt"/>
                <a:ea typeface="+mn-ea"/>
                <a:cs typeface="+mn-cs"/>
              </a:rPr>
              <a:t> - these children cannot protect themselves, and they depend entirely on adult systems to keep them safe.”</a:t>
            </a:r>
          </a:p>
          <a:p>
            <a:endParaRPr lang="en-AU" dirty="0"/>
          </a:p>
        </p:txBody>
      </p:sp>
      <p:sp>
        <p:nvSpPr>
          <p:cNvPr id="4" name="Slide Number Placeholder 3"/>
          <p:cNvSpPr>
            <a:spLocks noGrp="1"/>
          </p:cNvSpPr>
          <p:nvPr>
            <p:ph type="sldNum" sz="quarter" idx="5"/>
          </p:nvPr>
        </p:nvSpPr>
        <p:spPr/>
        <p:txBody>
          <a:bodyPr/>
          <a:lstStyle/>
          <a:p>
            <a:fld id="{6F8E2375-F1B1-284C-A827-B0E603FDBDD8}" type="slidenum">
              <a:rPr lang="en-US" smtClean="0"/>
              <a:t>9</a:t>
            </a:fld>
            <a:endParaRPr lang="en-US"/>
          </a:p>
        </p:txBody>
      </p:sp>
    </p:spTree>
    <p:extLst>
      <p:ext uri="{BB962C8B-B14F-4D97-AF65-F5344CB8AC3E}">
        <p14:creationId xmlns:p14="http://schemas.microsoft.com/office/powerpoint/2010/main" val="1027898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5_Custom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9420" y="946702"/>
            <a:ext cx="4066580"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122286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20087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18620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457200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71761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4572000"/>
          </a:xfrm>
          <a:prstGeom prst="rect">
            <a:avLst/>
          </a:prstGeom>
          <a:gradFill>
            <a:gsLst>
              <a:gs pos="0">
                <a:schemeClr val="tx1">
                  <a:alpha val="40000"/>
                </a:schemeClr>
              </a:gs>
              <a:gs pos="99000">
                <a:schemeClr val="tx1">
                  <a:alpha val="20000"/>
                </a:schemeClr>
              </a:gs>
            </a:gsLst>
            <a:lin ang="5400000" scaled="1"/>
          </a:gra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a:t>Click icon to add picture</a:t>
            </a:r>
          </a:p>
        </p:txBody>
      </p:sp>
      <p:sp>
        <p:nvSpPr>
          <p:cNvPr id="5" name="Picture Placeholder 8"/>
          <p:cNvSpPr>
            <a:spLocks noGrp="1"/>
          </p:cNvSpPr>
          <p:nvPr>
            <p:ph type="pic" sz="quarter" idx="14"/>
          </p:nvPr>
        </p:nvSpPr>
        <p:spPr>
          <a:xfrm>
            <a:off x="4074160" y="4572000"/>
            <a:ext cx="7101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114321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8"/>
          <p:cNvSpPr>
            <a:spLocks noGrp="1"/>
          </p:cNvSpPr>
          <p:nvPr>
            <p:ph type="pic" sz="quarter" idx="12"/>
          </p:nvPr>
        </p:nvSpPr>
        <p:spPr>
          <a:xfrm>
            <a:off x="7112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6190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212005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14768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p:cNvSpPr>
            <a:spLocks noGrp="1"/>
          </p:cNvSpPr>
          <p:nvPr>
            <p:ph type="pic" sz="quarter" idx="14"/>
          </p:nvPr>
        </p:nvSpPr>
        <p:spPr>
          <a:xfrm>
            <a:off x="6085841" y="568960"/>
            <a:ext cx="6106159" cy="4003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a:t>Click icon to add picture</a:t>
            </a:r>
          </a:p>
        </p:txBody>
      </p:sp>
      <p:sp>
        <p:nvSpPr>
          <p:cNvPr id="5" name="Picture Placeholder 8"/>
          <p:cNvSpPr>
            <a:spLocks noGrp="1"/>
          </p:cNvSpPr>
          <p:nvPr>
            <p:ph type="pic" sz="quarter" idx="13"/>
          </p:nvPr>
        </p:nvSpPr>
        <p:spPr>
          <a:xfrm>
            <a:off x="3058160" y="4572000"/>
            <a:ext cx="5069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0"/>
                                  </p:stCondLst>
                                  <p:childTnLst>
                                    <p:animScale>
                                      <p:cBhvr>
                                        <p:cTn id="9" dur="500" fill="hold"/>
                                        <p:tgtEl>
                                          <p:spTgt spid="5"/>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5"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183401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4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Picture Placeholder 8"/>
          <p:cNvSpPr>
            <a:spLocks noGrp="1"/>
          </p:cNvSpPr>
          <p:nvPr>
            <p:ph type="pic" sz="quarter" idx="14"/>
          </p:nvPr>
        </p:nvSpPr>
        <p:spPr>
          <a:xfrm>
            <a:off x="4009700" y="2151595"/>
            <a:ext cx="2104615" cy="2104615"/>
          </a:xfrm>
          <a:prstGeom prst="ellipse">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a:t>Click icon to add picture</a:t>
            </a:r>
          </a:p>
        </p:txBody>
      </p:sp>
      <p:sp>
        <p:nvSpPr>
          <p:cNvPr id="4" name="Picture Placeholder 8"/>
          <p:cNvSpPr>
            <a:spLocks noGrp="1"/>
          </p:cNvSpPr>
          <p:nvPr>
            <p:ph type="pic" sz="quarter" idx="13"/>
          </p:nvPr>
        </p:nvSpPr>
        <p:spPr>
          <a:xfrm>
            <a:off x="6398115"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5" name="Picture Placeholder 8"/>
          <p:cNvSpPr>
            <a:spLocks noGrp="1"/>
          </p:cNvSpPr>
          <p:nvPr>
            <p:ph type="pic" sz="quarter" idx="15"/>
          </p:nvPr>
        </p:nvSpPr>
        <p:spPr>
          <a:xfrm>
            <a:off x="8786530"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7" name="Picture Placeholder 8"/>
          <p:cNvSpPr>
            <a:spLocks noGrp="1"/>
          </p:cNvSpPr>
          <p:nvPr>
            <p:ph type="pic" sz="quarter" idx="18"/>
          </p:nvPr>
        </p:nvSpPr>
        <p:spPr>
          <a:xfrm>
            <a:off x="1621285" y="2148390"/>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164172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8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1800"/>
                                  </p:stCondLst>
                                  <p:childTnLst>
                                    <p:animScale>
                                      <p:cBhvr>
                                        <p:cTn id="9" dur="500" fill="hold"/>
                                        <p:tgtEl>
                                          <p:spTgt spid="5"/>
                                        </p:tgtEl>
                                      </p:cBhvr>
                                      <p:by x="105000" y="105000"/>
                                    </p:animScale>
                                  </p:childTnLst>
                                </p:cTn>
                              </p:par>
                              <p:par>
                                <p:cTn id="10" presetID="22" presetClass="entr" presetSubtype="8" fill="hold" grpId="0" nodeType="withEffect">
                                  <p:stCondLst>
                                    <p:cond delay="11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4"/>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3"/>
                                        </p:tgtEl>
                                      </p:cBhvr>
                                      <p:by x="105000" y="105000"/>
                                    </p:animScale>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6" presetClass="emph" presetSubtype="0" accel="50000" decel="50000" autoRev="1" fill="hold" grpId="1" nodeType="withEffect">
                                  <p:stCondLst>
                                    <p:cond delay="0"/>
                                  </p:stCondLst>
                                  <p:childTnLst>
                                    <p:animScale>
                                      <p:cBhvr>
                                        <p:cTn id="24" dur="500"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7" grpId="0" animBg="1"/>
      <p:bldP spid="7" grpId="1"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6B31180B-D27B-49BA-B411-1ED0D6A231CA}"/>
              </a:ext>
            </a:extLst>
          </p:cNvPr>
          <p:cNvSpPr>
            <a:spLocks noGrp="1"/>
          </p:cNvSpPr>
          <p:nvPr>
            <p:ph type="pic" sz="quarter" idx="30"/>
          </p:nvPr>
        </p:nvSpPr>
        <p:spPr>
          <a:xfrm>
            <a:off x="2027300" y="1125538"/>
            <a:ext cx="2303462"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4" name="Picture Placeholder 8">
            <a:extLst>
              <a:ext uri="{FF2B5EF4-FFF2-40B4-BE49-F238E27FC236}">
                <a16:creationId xmlns:a16="http://schemas.microsoft.com/office/drawing/2014/main" id="{2E1553D6-1DEC-4C3C-9DE1-9BDD1DD62804}"/>
              </a:ext>
            </a:extLst>
          </p:cNvPr>
          <p:cNvSpPr>
            <a:spLocks noGrp="1"/>
          </p:cNvSpPr>
          <p:nvPr>
            <p:ph type="pic" sz="quarter" idx="31"/>
          </p:nvPr>
        </p:nvSpPr>
        <p:spPr>
          <a:xfrm>
            <a:off x="2027300"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6" name="Picture Placeholder 8">
            <a:extLst>
              <a:ext uri="{FF2B5EF4-FFF2-40B4-BE49-F238E27FC236}">
                <a16:creationId xmlns:a16="http://schemas.microsoft.com/office/drawing/2014/main" id="{607B0349-B996-4D43-A51A-890FFA32862D}"/>
              </a:ext>
            </a:extLst>
          </p:cNvPr>
          <p:cNvSpPr>
            <a:spLocks noGrp="1"/>
          </p:cNvSpPr>
          <p:nvPr>
            <p:ph type="pic" sz="quarter" idx="33"/>
          </p:nvPr>
        </p:nvSpPr>
        <p:spPr>
          <a:xfrm>
            <a:off x="8342374"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7" name="Picture Placeholder 8">
            <a:extLst>
              <a:ext uri="{FF2B5EF4-FFF2-40B4-BE49-F238E27FC236}">
                <a16:creationId xmlns:a16="http://schemas.microsoft.com/office/drawing/2014/main" id="{B043AB8B-7EAE-409D-ACA6-7B218F1EF83D}"/>
              </a:ext>
            </a:extLst>
          </p:cNvPr>
          <p:cNvSpPr>
            <a:spLocks noGrp="1"/>
          </p:cNvSpPr>
          <p:nvPr>
            <p:ph type="pic" sz="quarter" idx="34"/>
          </p:nvPr>
        </p:nvSpPr>
        <p:spPr>
          <a:xfrm>
            <a:off x="6909542" y="1125538"/>
            <a:ext cx="4263283"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8" name="Picture Placeholder 8">
            <a:extLst>
              <a:ext uri="{FF2B5EF4-FFF2-40B4-BE49-F238E27FC236}">
                <a16:creationId xmlns:a16="http://schemas.microsoft.com/office/drawing/2014/main" id="{9189B9FD-5B0C-4540-9969-CDE20BD730F3}"/>
              </a:ext>
            </a:extLst>
          </p:cNvPr>
          <p:cNvSpPr>
            <a:spLocks noGrp="1"/>
          </p:cNvSpPr>
          <p:nvPr>
            <p:ph type="pic" sz="quarter" idx="35"/>
          </p:nvPr>
        </p:nvSpPr>
        <p:spPr>
          <a:xfrm>
            <a:off x="5007263" y="3575957"/>
            <a:ext cx="3185597"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78171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0"/>
                                  </p:stCondLst>
                                  <p:childTnLst>
                                    <p:animScale>
                                      <p:cBhvr>
                                        <p:cTn id="9" dur="500" fill="hold"/>
                                        <p:tgtEl>
                                          <p:spTgt spid="3"/>
                                        </p:tgtEl>
                                      </p:cBhvr>
                                      <p:by x="105000" y="105000"/>
                                    </p:animScale>
                                  </p:childTnLst>
                                </p:cTn>
                              </p:par>
                              <p:par>
                                <p:cTn id="10" presetID="22" presetClass="entr" presetSubtype="8"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6" presetClass="emph" presetSubtype="0" accel="50000" decel="50000" autoRev="1" fill="hold" grpId="1" nodeType="withEffect">
                                  <p:stCondLst>
                                    <p:cond delay="900"/>
                                  </p:stCondLst>
                                  <p:childTnLst>
                                    <p:animScale>
                                      <p:cBhvr>
                                        <p:cTn id="14" dur="500" fill="hold"/>
                                        <p:tgtEl>
                                          <p:spTgt spid="7"/>
                                        </p:tgtEl>
                                      </p:cBhvr>
                                      <p:by x="105000" y="105000"/>
                                    </p:animScale>
                                  </p:childTnLst>
                                </p:cTn>
                              </p:par>
                              <p:par>
                                <p:cTn id="15" presetID="22" presetClass="entr" presetSubtype="8" fill="hold" grpId="0" nodeType="withEffect">
                                  <p:stCondLst>
                                    <p:cond delay="130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6" presetClass="emph" presetSubtype="0" accel="50000" decel="50000" autoRev="1" fill="hold" grpId="1" nodeType="withEffect">
                                  <p:stCondLst>
                                    <p:cond delay="1300"/>
                                  </p:stCondLst>
                                  <p:childTnLst>
                                    <p:animScale>
                                      <p:cBhvr>
                                        <p:cTn id="19" dur="500" fill="hold"/>
                                        <p:tgtEl>
                                          <p:spTgt spid="4"/>
                                        </p:tgtEl>
                                      </p:cBhvr>
                                      <p:by x="105000" y="105000"/>
                                    </p:animScale>
                                  </p:childTnLst>
                                </p:cTn>
                              </p:par>
                              <p:par>
                                <p:cTn id="20" presetID="22" presetClass="entr" presetSubtype="8" fill="hold" grpId="0" nodeType="withEffect">
                                  <p:stCondLst>
                                    <p:cond delay="170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6" presetClass="emph" presetSubtype="0" accel="50000" decel="50000" autoRev="1" fill="hold" grpId="1" nodeType="withEffect">
                                  <p:stCondLst>
                                    <p:cond delay="1700"/>
                                  </p:stCondLst>
                                  <p:childTnLst>
                                    <p:animScale>
                                      <p:cBhvr>
                                        <p:cTn id="24" dur="500" fill="hold"/>
                                        <p:tgtEl>
                                          <p:spTgt spid="8"/>
                                        </p:tgtEl>
                                      </p:cBhvr>
                                      <p:by x="105000" y="105000"/>
                                    </p:animScale>
                                  </p:childTnLst>
                                </p:cTn>
                              </p:par>
                              <p:par>
                                <p:cTn id="25" presetID="22" presetClass="entr" presetSubtype="8" fill="hold" grpId="0" nodeType="withEffect">
                                  <p:stCondLst>
                                    <p:cond delay="210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par>
                                <p:cTn id="28" presetID="6" presetClass="emph" presetSubtype="0" accel="50000" decel="50000" autoRev="1" fill="hold" grpId="1" nodeType="withEffect">
                                  <p:stCondLst>
                                    <p:cond delay="2100"/>
                                  </p:stCondLst>
                                  <p:childTnLst>
                                    <p:animScale>
                                      <p:cBhvr>
                                        <p:cTn id="2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6" grpId="0" animBg="1"/>
      <p:bldP spid="6" grpId="1" animBg="1"/>
      <p:bldP spid="7" grpId="0" animBg="1"/>
      <p:bldP spid="7" grpId="1" animBg="1"/>
      <p:bldP spid="8" grpId="0" animBg="1"/>
      <p:bldP spid="8"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219B21D2-43BF-44BE-8F5F-2A5834A9A253}"/>
              </a:ext>
            </a:extLst>
          </p:cNvPr>
          <p:cNvSpPr>
            <a:spLocks noGrp="1"/>
          </p:cNvSpPr>
          <p:nvPr>
            <p:ph type="pic" sz="quarter" idx="30"/>
          </p:nvPr>
        </p:nvSpPr>
        <p:spPr>
          <a:xfrm>
            <a:off x="6095999" y="3429000"/>
            <a:ext cx="5076825"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4" name="Picture Placeholder 8">
            <a:extLst>
              <a:ext uri="{FF2B5EF4-FFF2-40B4-BE49-F238E27FC236}">
                <a16:creationId xmlns:a16="http://schemas.microsoft.com/office/drawing/2014/main" id="{69792BF1-2F1C-4104-963B-7CBA016ED877}"/>
              </a:ext>
            </a:extLst>
          </p:cNvPr>
          <p:cNvSpPr>
            <a:spLocks noGrp="1"/>
          </p:cNvSpPr>
          <p:nvPr>
            <p:ph type="pic" sz="quarter" idx="31"/>
          </p:nvPr>
        </p:nvSpPr>
        <p:spPr>
          <a:xfrm>
            <a:off x="2027238" y="0"/>
            <a:ext cx="4068761"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70422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000"/>
                                  </p:stCondLst>
                                  <p:childTnLst>
                                    <p:animScale>
                                      <p:cBhvr>
                                        <p:cTn id="9" dur="500" fill="hold"/>
                                        <p:tgtEl>
                                          <p:spTgt spid="4"/>
                                        </p:tgtEl>
                                      </p:cBhvr>
                                      <p:by x="105000" y="105000"/>
                                    </p:animScale>
                                  </p:childTnLst>
                                </p:cTn>
                              </p:par>
                              <p:par>
                                <p:cTn id="10" presetID="22" presetClass="entr" presetSubtype="8" fill="hold" grpId="0" nodeType="with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6" presetClass="emph" presetSubtype="0" accel="50000" decel="50000" autoRev="1" fill="hold" grpId="1" nodeType="withEffect">
                                  <p:stCondLst>
                                    <p:cond delay="2000"/>
                                  </p:stCondLst>
                                  <p:childTnLst>
                                    <p:animScale>
                                      <p:cBhvr>
                                        <p:cTn id="14"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4" name="Picture Placeholder 8">
            <a:extLst>
              <a:ext uri="{FF2B5EF4-FFF2-40B4-BE49-F238E27FC236}">
                <a16:creationId xmlns:a16="http://schemas.microsoft.com/office/drawing/2014/main" id="{B6F0C670-BB95-47F5-BB08-C913FD10E415}"/>
              </a:ext>
            </a:extLst>
          </p:cNvPr>
          <p:cNvSpPr>
            <a:spLocks noGrp="1"/>
          </p:cNvSpPr>
          <p:nvPr>
            <p:ph type="pic" sz="quarter" idx="31"/>
          </p:nvPr>
        </p:nvSpPr>
        <p:spPr>
          <a:xfrm>
            <a:off x="3035301" y="3429000"/>
            <a:ext cx="3060700"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74318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200"/>
                                  </p:stCondLst>
                                  <p:childTnLst>
                                    <p:animScale>
                                      <p:cBhvr>
                                        <p:cTn id="14"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22109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43B44CB7-8865-4225-8490-953C9C551346}"/>
              </a:ext>
            </a:extLst>
          </p:cNvPr>
          <p:cNvSpPr>
            <a:spLocks noGrp="1"/>
          </p:cNvSpPr>
          <p:nvPr>
            <p:ph type="pic" sz="quarter" idx="13"/>
          </p:nvPr>
        </p:nvSpPr>
        <p:spPr>
          <a:xfrm>
            <a:off x="3035299" y="3429000"/>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5" name="Title 1">
            <a:extLst>
              <a:ext uri="{FF2B5EF4-FFF2-40B4-BE49-F238E27FC236}">
                <a16:creationId xmlns:a16="http://schemas.microsoft.com/office/drawing/2014/main" id="{C975DCF0-B58E-4E01-B5DD-E877186DC0CD}"/>
              </a:ext>
            </a:extLst>
          </p:cNvPr>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a:extLst>
              <a:ext uri="{FF2B5EF4-FFF2-40B4-BE49-F238E27FC236}">
                <a16:creationId xmlns:a16="http://schemas.microsoft.com/office/drawing/2014/main" id="{0E9354BC-A38D-49AC-B33C-37DBC74E7647}"/>
              </a:ext>
            </a:extLst>
          </p:cNvPr>
          <p:cNvSpPr>
            <a:spLocks noGrp="1"/>
          </p:cNvSpPr>
          <p:nvPr>
            <p:ph type="pic" sz="quarter" idx="14"/>
          </p:nvPr>
        </p:nvSpPr>
        <p:spPr>
          <a:xfrm>
            <a:off x="3035299" y="1"/>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291555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4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6858000"/>
          </a:xfrm>
          <a:prstGeom prst="rect">
            <a:avLst/>
          </a:prstGeom>
          <a:solidFill>
            <a:schemeClr val="bg1"/>
          </a:solidFill>
          <a:ln>
            <a:noFill/>
          </a:ln>
          <a:effectLst/>
        </p:spPr>
        <p:txBody>
          <a:bodyPr wrap="square" anchor="ctr">
            <a:noAutofit/>
          </a:bodyPr>
          <a:lstStyle>
            <a:lvl1pPr algn="ctr">
              <a:defRPr sz="1200">
                <a:solidFill>
                  <a:schemeClr val="tx1"/>
                </a:solidFill>
              </a:defRPr>
            </a:lvl1pPr>
          </a:lstStyle>
          <a:p>
            <a:r>
              <a:rPr lang="en-US"/>
              <a:t>Click icon to add picture</a:t>
            </a:r>
          </a:p>
        </p:txBody>
      </p:sp>
      <p:sp>
        <p:nvSpPr>
          <p:cNvPr id="6" name="Title 1">
            <a:extLst>
              <a:ext uri="{FF2B5EF4-FFF2-40B4-BE49-F238E27FC236}">
                <a16:creationId xmlns:a16="http://schemas.microsoft.com/office/drawing/2014/main" id="{6BA3C448-7127-4C1F-83F9-532BB7FF5ED7}"/>
              </a:ext>
            </a:extLst>
          </p:cNvPr>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510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2028825" y="3429000"/>
            <a:ext cx="4067176"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287564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8" name="Picture Placeholder 8"/>
          <p:cNvSpPr>
            <a:spLocks noGrp="1"/>
          </p:cNvSpPr>
          <p:nvPr>
            <p:ph type="pic" sz="quarter" idx="12"/>
          </p:nvPr>
        </p:nvSpPr>
        <p:spPr>
          <a:xfrm>
            <a:off x="2028823"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9" name="Picture Placeholder 8"/>
          <p:cNvSpPr>
            <a:spLocks noGrp="1"/>
          </p:cNvSpPr>
          <p:nvPr>
            <p:ph type="pic" sz="quarter" idx="13"/>
          </p:nvPr>
        </p:nvSpPr>
        <p:spPr>
          <a:xfrm>
            <a:off x="434464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10" name="Picture Placeholder 8"/>
          <p:cNvSpPr>
            <a:spLocks noGrp="1"/>
          </p:cNvSpPr>
          <p:nvPr>
            <p:ph type="pic" sz="quarter" idx="14"/>
          </p:nvPr>
        </p:nvSpPr>
        <p:spPr>
          <a:xfrm>
            <a:off x="665887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11" name="Picture Placeholder 8"/>
          <p:cNvSpPr>
            <a:spLocks noGrp="1"/>
          </p:cNvSpPr>
          <p:nvPr>
            <p:ph type="pic" sz="quarter" idx="15"/>
          </p:nvPr>
        </p:nvSpPr>
        <p:spPr>
          <a:xfrm>
            <a:off x="8976272"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28833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8"/>
                                        </p:tgtEl>
                                      </p:cBhvr>
                                      <p:by x="105000" y="105000"/>
                                    </p:animScale>
                                  </p:childTnLst>
                                </p:cTn>
                              </p:par>
                              <p:par>
                                <p:cTn id="10" presetID="22" presetClass="entr" presetSubtype="8" fill="hold" grpId="0"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9"/>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10"/>
                                        </p:tgtEl>
                                      </p:cBhvr>
                                      <p:by x="105000" y="105000"/>
                                    </p:animScale>
                                  </p:childTnLst>
                                </p:cTn>
                              </p:par>
                              <p:par>
                                <p:cTn id="20" presetID="22" presetClass="entr" presetSubtype="8"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6" presetClass="emph" presetSubtype="0" accel="50000" decel="50000" autoRev="1" fill="hold" grpId="1" nodeType="withEffect">
                                  <p:stCondLst>
                                    <p:cond delay="1000"/>
                                  </p:stCondLst>
                                  <p:childTnLst>
                                    <p:animScale>
                                      <p:cBhvr>
                                        <p:cTn id="24" dur="500"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60085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8124823" y="0"/>
            <a:ext cx="406717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197243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EB08AF2B-9319-4541-AA19-78303FAF9F48}"/>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9" name="Title 1">
            <a:extLst>
              <a:ext uri="{FF2B5EF4-FFF2-40B4-BE49-F238E27FC236}">
                <a16:creationId xmlns:a16="http://schemas.microsoft.com/office/drawing/2014/main" id="{24E89130-46DD-4D27-B764-E3696686748C}"/>
              </a:ext>
            </a:extLst>
          </p:cNvPr>
          <p:cNvSpPr>
            <a:spLocks noGrp="1"/>
          </p:cNvSpPr>
          <p:nvPr>
            <p:ph type="title"/>
          </p:nvPr>
        </p:nvSpPr>
        <p:spPr>
          <a:xfrm>
            <a:off x="6615953" y="558434"/>
            <a:ext cx="4560047"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545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a:extLst>
              <a:ext uri="{FF2B5EF4-FFF2-40B4-BE49-F238E27FC236}">
                <a16:creationId xmlns:a16="http://schemas.microsoft.com/office/drawing/2014/main" id="{375A5718-5D74-4E87-80EC-F2110E5ADAE7}"/>
              </a:ext>
            </a:extLst>
          </p:cNvPr>
          <p:cNvSpPr>
            <a:spLocks noGrp="1"/>
          </p:cNvSpPr>
          <p:nvPr>
            <p:ph type="pic" sz="quarter" idx="16"/>
          </p:nvPr>
        </p:nvSpPr>
        <p:spPr>
          <a:xfrm>
            <a:off x="7316654" y="1125538"/>
            <a:ext cx="1811382" cy="1689294"/>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5" name="Picture Placeholder 8">
            <a:extLst>
              <a:ext uri="{FF2B5EF4-FFF2-40B4-BE49-F238E27FC236}">
                <a16:creationId xmlns:a16="http://schemas.microsoft.com/office/drawing/2014/main" id="{06C01F3E-9E36-4C94-9547-62C82056E6A9}"/>
              </a:ext>
            </a:extLst>
          </p:cNvPr>
          <p:cNvSpPr>
            <a:spLocks noGrp="1"/>
          </p:cNvSpPr>
          <p:nvPr>
            <p:ph type="pic" sz="quarter" idx="17"/>
          </p:nvPr>
        </p:nvSpPr>
        <p:spPr>
          <a:xfrm>
            <a:off x="8621215" y="4478369"/>
            <a:ext cx="2551610" cy="2379631"/>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6" name="Picture Placeholder 8">
            <a:extLst>
              <a:ext uri="{FF2B5EF4-FFF2-40B4-BE49-F238E27FC236}">
                <a16:creationId xmlns:a16="http://schemas.microsoft.com/office/drawing/2014/main" id="{28362C07-870E-4BE5-8813-72DDF19A066C}"/>
              </a:ext>
            </a:extLst>
          </p:cNvPr>
          <p:cNvSpPr>
            <a:spLocks noGrp="1"/>
          </p:cNvSpPr>
          <p:nvPr>
            <p:ph type="pic" sz="quarter" idx="14"/>
          </p:nvPr>
        </p:nvSpPr>
        <p:spPr>
          <a:xfrm>
            <a:off x="6096000" y="2179130"/>
            <a:ext cx="1811382" cy="1689294"/>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69992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par>
                                <p:cTn id="10" presetID="22" presetClass="entr" presetSubtype="8" fill="hold" grpId="0" nodeType="withEffect">
                                  <p:stCondLst>
                                    <p:cond delay="7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700"/>
                                  </p:stCondLst>
                                  <p:childTnLst>
                                    <p:animScale>
                                      <p:cBhvr>
                                        <p:cTn id="14" dur="500" fill="hold"/>
                                        <p:tgtEl>
                                          <p:spTgt spid="5"/>
                                        </p:tgtEl>
                                      </p:cBhvr>
                                      <p:by x="105000" y="105000"/>
                                    </p:animScale>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6" presetClass="emph" presetSubtype="0" accel="50000" decel="50000" autoRev="1" fill="hold" grpId="1" nodeType="withEffect">
                                  <p:stCondLst>
                                    <p:cond delay="0"/>
                                  </p:stCondLst>
                                  <p:childTnLst>
                                    <p:animScale>
                                      <p:cBhvr>
                                        <p:cTn id="1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BC4B43A9-69B6-4ABF-8419-3D2002EE445A}"/>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5" name="Title 1">
            <a:extLst>
              <a:ext uri="{FF2B5EF4-FFF2-40B4-BE49-F238E27FC236}">
                <a16:creationId xmlns:a16="http://schemas.microsoft.com/office/drawing/2014/main" id="{52764D54-A742-427B-8CCD-413C0B71F9A6}"/>
              </a:ext>
            </a:extLst>
          </p:cNvPr>
          <p:cNvSpPr>
            <a:spLocks noGrp="1"/>
          </p:cNvSpPr>
          <p:nvPr>
            <p:ph type="title"/>
          </p:nvPr>
        </p:nvSpPr>
        <p:spPr>
          <a:xfrm>
            <a:off x="6800850" y="946702"/>
            <a:ext cx="438067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8330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8129229" y="549274"/>
            <a:ext cx="3043596" cy="4022725"/>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5" name="Title 1">
            <a:extLst>
              <a:ext uri="{FF2B5EF4-FFF2-40B4-BE49-F238E27FC236}">
                <a16:creationId xmlns:a16="http://schemas.microsoft.com/office/drawing/2014/main" id="{5CB8A838-8474-4258-BDA9-321177FC3D3C}"/>
              </a:ext>
            </a:extLst>
          </p:cNvPr>
          <p:cNvSpPr>
            <a:spLocks noGrp="1"/>
          </p:cNvSpPr>
          <p:nvPr>
            <p:ph type="title"/>
          </p:nvPr>
        </p:nvSpPr>
        <p:spPr>
          <a:xfrm>
            <a:off x="2028825" y="946702"/>
            <a:ext cx="5083176" cy="1249845"/>
          </a:xfrm>
        </p:spPr>
        <p:txBody>
          <a:bodyPr/>
          <a:lstStyle/>
          <a:p>
            <a:r>
              <a:rPr lang="en-US"/>
              <a:t>Click to edit Master title style</a:t>
            </a:r>
          </a:p>
        </p:txBody>
      </p:sp>
      <p:sp>
        <p:nvSpPr>
          <p:cNvPr id="6" name="Picture Placeholder 8">
            <a:extLst>
              <a:ext uri="{FF2B5EF4-FFF2-40B4-BE49-F238E27FC236}">
                <a16:creationId xmlns:a16="http://schemas.microsoft.com/office/drawing/2014/main" id="{314F3153-180A-42A8-87DD-AEA6183E2F21}"/>
              </a:ext>
            </a:extLst>
          </p:cNvPr>
          <p:cNvSpPr>
            <a:spLocks noGrp="1"/>
          </p:cNvSpPr>
          <p:nvPr>
            <p:ph type="pic" sz="quarter" idx="13"/>
          </p:nvPr>
        </p:nvSpPr>
        <p:spPr>
          <a:xfrm>
            <a:off x="5085633" y="3429000"/>
            <a:ext cx="3043596"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249808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600"/>
                                  </p:stCondLst>
                                  <p:childTnLst>
                                    <p:animScale>
                                      <p:cBhvr>
                                        <p:cTn id="9" dur="500" fill="hold"/>
                                        <p:tgtEl>
                                          <p:spTgt spid="4"/>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20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nimBg="1"/>
      <p:bldP spid="6" grpId="1"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99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86256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100"/>
                                  </p:stCondLst>
                                  <p:childTnLst>
                                    <p:animScale>
                                      <p:cBhvr>
                                        <p:cTn id="9" dur="5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efualt title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981188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4146641" y="1479640"/>
            <a:ext cx="3898720" cy="38987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6" name="Title 5"/>
          <p:cNvSpPr>
            <a:spLocks noGrp="1"/>
          </p:cNvSpPr>
          <p:nvPr>
            <p:ph type="title"/>
          </p:nvPr>
        </p:nvSpPr>
        <p:spPr>
          <a:xfrm>
            <a:off x="2028825" y="946702"/>
            <a:ext cx="4067176" cy="1750146"/>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198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
        <p:nvSpPr>
          <p:cNvPr id="4" name="Title 1"/>
          <p:cNvSpPr>
            <a:spLocks noGrp="1"/>
          </p:cNvSpPr>
          <p:nvPr>
            <p:ph type="title"/>
          </p:nvPr>
        </p:nvSpPr>
        <p:spPr>
          <a:xfrm>
            <a:off x="1024971" y="2605294"/>
            <a:ext cx="10146612" cy="1647411"/>
          </a:xfrm>
          <a:effectLst>
            <a:outerShdw blurRad="762000" dist="381000" dir="5400000" algn="t" rotWithShape="0">
              <a:prstClr val="black">
                <a:alpha val="30000"/>
              </a:prstClr>
            </a:outerShdw>
          </a:effectLst>
        </p:spPr>
        <p:txBody>
          <a:bodyPr/>
          <a:lstStyle>
            <a:lvl1pPr algn="ctr">
              <a:defRPr sz="9600" b="0" i="0">
                <a:latin typeface="Calibri" panose="020F0502020204030204" pitchFamily="34" charset="0"/>
                <a:ea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505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repeatCount="0" de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23580" y="0"/>
            <a:ext cx="3043596" cy="4572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212209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9175" y="0"/>
            <a:ext cx="3048001"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381801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5083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8128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endParaRPr lang="en-US" dirty="0"/>
          </a:p>
        </p:txBody>
      </p:sp>
      <p:sp>
        <p:nvSpPr>
          <p:cNvPr id="5" name="Picture Placeholder 8"/>
          <p:cNvSpPr>
            <a:spLocks noGrp="1"/>
          </p:cNvSpPr>
          <p:nvPr>
            <p:ph type="pic" sz="quarter" idx="13"/>
          </p:nvPr>
        </p:nvSpPr>
        <p:spPr>
          <a:xfrm>
            <a:off x="8128000" y="3217090"/>
            <a:ext cx="1561920" cy="15619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endParaRPr lang="en-US" dirty="0"/>
          </a:p>
        </p:txBody>
      </p:sp>
    </p:spTree>
    <p:extLst>
      <p:ext uri="{BB962C8B-B14F-4D97-AF65-F5344CB8AC3E}">
        <p14:creationId xmlns:p14="http://schemas.microsoft.com/office/powerpoint/2010/main" val="13714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par>
                                <p:cTn id="10" presetID="22" presetClass="entr" presetSubtype="8" fill="hold" grpId="0" nodeType="withEffect">
                                  <p:stCondLst>
                                    <p:cond delay="1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5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9148404" y="0"/>
            <a:ext cx="304359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a:t>Click icon to add picture</a:t>
            </a:r>
          </a:p>
        </p:txBody>
      </p:sp>
    </p:spTree>
    <p:extLst>
      <p:ext uri="{BB962C8B-B14F-4D97-AF65-F5344CB8AC3E}">
        <p14:creationId xmlns:p14="http://schemas.microsoft.com/office/powerpoint/2010/main" val="212814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0"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userDrawn="1"/>
        </p:nvSpPr>
        <p:spPr>
          <a:xfrm rot="16200000">
            <a:off x="-658190" y="887375"/>
            <a:ext cx="2289603" cy="230832"/>
          </a:xfrm>
          <a:prstGeom prst="rect">
            <a:avLst/>
          </a:prstGeom>
          <a:noFill/>
        </p:spPr>
        <p:txBody>
          <a:bodyPr wrap="square" rtlCol="0">
            <a:spAutoFit/>
          </a:bodyPr>
          <a:lstStyle/>
          <a:p>
            <a:pPr algn="l"/>
            <a:r>
              <a:rPr lang="en-US" sz="900" b="1" i="0" dirty="0">
                <a:solidFill>
                  <a:schemeClr val="tx1"/>
                </a:solidFill>
                <a:latin typeface="Calibri" panose="020F0502020204030204" pitchFamily="34" charset="0"/>
                <a:ea typeface="Montserrat SemiBold" charset="0"/>
                <a:cs typeface="Calibri" panose="020F0502020204030204" pitchFamily="34" charset="0"/>
              </a:rPr>
              <a:t>ROAD VEHICLE STANDARDS</a:t>
            </a:r>
          </a:p>
        </p:txBody>
      </p:sp>
      <p:sp>
        <p:nvSpPr>
          <p:cNvPr id="26" name="Slide Number Placeholder 24"/>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
        <p:nvSpPr>
          <p:cNvPr id="6" name="TextBox 5">
            <a:extLst>
              <a:ext uri="{FF2B5EF4-FFF2-40B4-BE49-F238E27FC236}">
                <a16:creationId xmlns:a16="http://schemas.microsoft.com/office/drawing/2014/main" id="{72FB1EFD-CC8E-2430-B7C8-7531F0C2527C}"/>
              </a:ext>
            </a:extLst>
          </p:cNvPr>
          <p:cNvSpPr txBox="1"/>
          <p:nvPr userDrawn="1">
            <p:extLst>
              <p:ext uri="{1162E1C5-73C7-4A58-AE30-91384D911F3F}">
                <p184:classification xmlns:p184="http://schemas.microsoft.com/office/powerpoint/2018/4/main" xmlns="" val="hdr"/>
              </p:ext>
            </p:extLst>
          </p:nvPr>
        </p:nvSpPr>
        <p:spPr>
          <a:xfrm>
            <a:off x="5775325" y="63500"/>
            <a:ext cx="681038" cy="213360"/>
          </a:xfrm>
          <a:prstGeom prst="rect">
            <a:avLst/>
          </a:prstGeom>
        </p:spPr>
        <p:txBody>
          <a:bodyPr horzOverflow="overflow" lIns="0" tIns="0" rIns="0" bIns="0">
            <a:spAutoFit/>
          </a:bodyPr>
          <a:lstStyle/>
          <a:p>
            <a:pPr algn="l"/>
            <a:r>
              <a:rPr lang="en-AU" sz="1400">
                <a:solidFill>
                  <a:srgbClr val="FF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
        <p:nvSpPr>
          <p:cNvPr id="7" name="TextBox 6">
            <a:extLst>
              <a:ext uri="{FF2B5EF4-FFF2-40B4-BE49-F238E27FC236}">
                <a16:creationId xmlns:a16="http://schemas.microsoft.com/office/drawing/2014/main" id="{51C83DB4-AB75-55C8-DC11-BB803E9E6E78}"/>
              </a:ext>
            </a:extLst>
          </p:cNvPr>
          <p:cNvSpPr txBox="1"/>
          <p:nvPr userDrawn="1">
            <p:extLst>
              <p:ext uri="{1162E1C5-73C7-4A58-AE30-91384D911F3F}">
                <p184:classification xmlns:p184="http://schemas.microsoft.com/office/powerpoint/2018/4/main" xmlns="" val="ftr"/>
              </p:ext>
            </p:extLst>
          </p:nvPr>
        </p:nvSpPr>
        <p:spPr>
          <a:xfrm>
            <a:off x="5775325" y="6581140"/>
            <a:ext cx="681038" cy="213360"/>
          </a:xfrm>
          <a:prstGeom prst="rect">
            <a:avLst/>
          </a:prstGeom>
        </p:spPr>
        <p:txBody>
          <a:bodyPr horzOverflow="overflow" lIns="0" tIns="0" rIns="0" bIns="0">
            <a:spAutoFit/>
          </a:bodyPr>
          <a:lstStyle/>
          <a:p>
            <a:pPr algn="l"/>
            <a:r>
              <a:rPr lang="en-AU" sz="1400">
                <a:solidFill>
                  <a:srgbClr val="FF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106" r:id="rId3"/>
    <p:sldLayoutId id="2147484104" r:id="rId4"/>
    <p:sldLayoutId id="2147484037" r:id="rId5"/>
    <p:sldLayoutId id="2147484038" r:id="rId6"/>
    <p:sldLayoutId id="2147484103" r:id="rId7"/>
    <p:sldLayoutId id="2147484051" r:id="rId8"/>
    <p:sldLayoutId id="2147484039" r:id="rId9"/>
    <p:sldLayoutId id="2147484040" r:id="rId10"/>
    <p:sldLayoutId id="2147484041" r:id="rId11"/>
    <p:sldLayoutId id="2147484042" r:id="rId12"/>
    <p:sldLayoutId id="2147484043" r:id="rId13"/>
    <p:sldLayoutId id="2147484046" r:id="rId14"/>
    <p:sldLayoutId id="2147484048" r:id="rId15"/>
    <p:sldLayoutId id="2147484101" r:id="rId16"/>
    <p:sldLayoutId id="2147484049" r:id="rId17"/>
    <p:sldLayoutId id="2147484050" r:id="rId18"/>
    <p:sldLayoutId id="2147484076" r:id="rId19"/>
    <p:sldLayoutId id="2147484077" r:id="rId20"/>
    <p:sldLayoutId id="2147484089" r:id="rId21"/>
    <p:sldLayoutId id="2147484102" r:id="rId22"/>
    <p:sldLayoutId id="2147484115" r:id="rId23"/>
    <p:sldLayoutId id="2147484117" r:id="rId24"/>
    <p:sldLayoutId id="2147484118" r:id="rId25"/>
    <p:sldLayoutId id="2147484119" r:id="rId26"/>
    <p:sldLayoutId id="2147484121" r:id="rId27"/>
    <p:sldLayoutId id="2147484136" r:id="rId28"/>
    <p:sldLayoutId id="2147484139" r:id="rId29"/>
    <p:sldLayoutId id="2147484142" r:id="rId30"/>
    <p:sldLayoutId id="2147484143" r:id="rId31"/>
    <p:sldLayoutId id="2147484145" r:id="rId32"/>
    <p:sldLayoutId id="2147484146" r:id="rId33"/>
    <p:sldLayoutId id="2147484148" r:id="rId34"/>
    <p:sldLayoutId id="2147484149" r:id="rId35"/>
    <p:sldLayoutId id="2147484171" r:id="rId36"/>
    <p:sldLayoutId id="2147484184" r:id="rId3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1" decel="5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6" grpId="1"/>
      <p:bldP spid="16" grpId="2"/>
      <p:bldP spid="16" grpId="3"/>
      <p:bldP spid="16" grpId="4"/>
      <p:bldP spid="16" grpId="5"/>
      <p:bldP spid="16" grpId="6"/>
      <p:bldP spid="16" grpId="7"/>
      <p:bldP spid="16" grpId="8"/>
      <p:bldP spid="16" grpId="9"/>
      <p:bldP spid="16" grpId="10"/>
      <p:bldP spid="16" grpId="11"/>
      <p:bldP spid="16" grpId="12"/>
      <p:bldP spid="16" grpId="13"/>
      <p:bldP spid="16" grpId="14"/>
      <p:bldP spid="16" grpId="15"/>
      <p:bldP spid="16" grpId="16"/>
      <p:bldP spid="16" grpId="17"/>
      <p:bldP spid="16" grpId="18"/>
      <p:bldP spid="16" grpId="19"/>
      <p:bldP spid="16" grpId="20"/>
      <p:bldP spid="16" grpId="21"/>
      <p:bldP spid="16" grpId="22"/>
      <p:bldP spid="16" grpId="23"/>
      <p:bldP spid="16" grpId="24"/>
    </p:bldLst>
  </p:timing>
  <p:hf hdr="0" ftr="0" dt="0"/>
  <p:txStyles>
    <p:titleStyle>
      <a:lvl1pPr algn="l" defTabSz="914318" rtl="0" eaLnBrk="1" latinLnBrk="0" hangingPunct="1">
        <a:lnSpc>
          <a:spcPct val="80000"/>
        </a:lnSpc>
        <a:spcBef>
          <a:spcPct val="0"/>
        </a:spcBef>
        <a:buNone/>
        <a:defRPr sz="3600" b="1" i="0" kern="1200" spc="-100"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userDrawn="1">
          <p15:clr>
            <a:srgbClr val="F26B43"/>
          </p15:clr>
        </p15:guide>
        <p15:guide id="27" orient="horz" pos="3952" userDrawn="1">
          <p15:clr>
            <a:srgbClr val="F26B43"/>
          </p15:clr>
        </p15:guide>
        <p15:guide id="28" pos="642" userDrawn="1">
          <p15:clr>
            <a:srgbClr val="F26B43"/>
          </p15:clr>
        </p15:guide>
        <p15:guide id="29" pos="7038" userDrawn="1">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userDrawn="1">
          <p15:clr>
            <a:srgbClr val="F26B43"/>
          </p15:clr>
        </p15:guide>
        <p15:guide id="51" orient="horz" pos="709" userDrawn="1">
          <p15:clr>
            <a:srgbClr val="F26B43"/>
          </p15:clr>
        </p15:guide>
        <p15:guide id="52" pos="191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11181521"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lide Number Placeholder 24"/>
          <p:cNvSpPr txBox="1">
            <a:spLocks/>
          </p:cNvSpPr>
          <p:nvPr userDrawn="1"/>
        </p:nvSpPr>
        <p:spPr>
          <a:xfrm>
            <a:off x="11181521"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
        <p:nvSpPr>
          <p:cNvPr id="6" name="TextBox 5">
            <a:extLst>
              <a:ext uri="{FF2B5EF4-FFF2-40B4-BE49-F238E27FC236}">
                <a16:creationId xmlns:a16="http://schemas.microsoft.com/office/drawing/2014/main" id="{E4B24566-1C02-F792-464D-79C337EC399F}"/>
              </a:ext>
            </a:extLst>
          </p:cNvPr>
          <p:cNvSpPr txBox="1"/>
          <p:nvPr userDrawn="1">
            <p:extLst>
              <p:ext uri="{1162E1C5-73C7-4A58-AE30-91384D911F3F}">
                <p184:classification xmlns:p184="http://schemas.microsoft.com/office/powerpoint/2018/4/main" xmlns="" val="hdr"/>
              </p:ext>
            </p:extLst>
          </p:nvPr>
        </p:nvSpPr>
        <p:spPr>
          <a:xfrm>
            <a:off x="5775325" y="63500"/>
            <a:ext cx="681038" cy="213360"/>
          </a:xfrm>
          <a:prstGeom prst="rect">
            <a:avLst/>
          </a:prstGeom>
        </p:spPr>
        <p:txBody>
          <a:bodyPr horzOverflow="overflow" lIns="0" tIns="0" rIns="0" bIns="0">
            <a:spAutoFit/>
          </a:bodyPr>
          <a:lstStyle/>
          <a:p>
            <a:pPr algn="l"/>
            <a:r>
              <a:rPr lang="en-AU" sz="1400">
                <a:solidFill>
                  <a:srgbClr val="FF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
        <p:nvSpPr>
          <p:cNvPr id="7" name="TextBox 6">
            <a:extLst>
              <a:ext uri="{FF2B5EF4-FFF2-40B4-BE49-F238E27FC236}">
                <a16:creationId xmlns:a16="http://schemas.microsoft.com/office/drawing/2014/main" id="{07410C56-C922-3972-BD89-06D2BCAAC5AA}"/>
              </a:ext>
            </a:extLst>
          </p:cNvPr>
          <p:cNvSpPr txBox="1"/>
          <p:nvPr userDrawn="1">
            <p:extLst>
              <p:ext uri="{1162E1C5-73C7-4A58-AE30-91384D911F3F}">
                <p184:classification xmlns:p184="http://schemas.microsoft.com/office/powerpoint/2018/4/main" xmlns="" val="ftr"/>
              </p:ext>
            </p:extLst>
          </p:nvPr>
        </p:nvSpPr>
        <p:spPr>
          <a:xfrm>
            <a:off x="5775325" y="6581140"/>
            <a:ext cx="681038" cy="213360"/>
          </a:xfrm>
          <a:prstGeom prst="rect">
            <a:avLst/>
          </a:prstGeom>
        </p:spPr>
        <p:txBody>
          <a:bodyPr horzOverflow="overflow" lIns="0" tIns="0" rIns="0" bIns="0">
            <a:spAutoFit/>
          </a:bodyPr>
          <a:lstStyle/>
          <a:p>
            <a:pPr algn="l"/>
            <a:r>
              <a:rPr lang="en-AU" sz="1400">
                <a:solidFill>
                  <a:srgbClr val="FF0000">
                    <a:alpha val="50000"/>
                  </a:srgbClr>
                </a:solidFill>
                <a:latin typeface="Calibri" panose="020F0502020204030204" pitchFamily="34" charset="0"/>
                <a:ea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1130058543"/>
      </p:ext>
    </p:extLst>
  </p:cSld>
  <p:clrMap bg1="lt1" tx1="dk1" bg2="lt2" tx2="dk2" accent1="accent1" accent2="accent2" accent3="accent3" accent4="accent4" accent5="accent5" accent6="accent6" hlink="hlink" folHlink="folHlink"/>
  <p:hf hdr="0" ftr="0" dt="0"/>
  <p:txStyles>
    <p:titleStyle>
      <a:lvl1pPr algn="l" defTabSz="914318" rtl="0" eaLnBrk="1" latinLnBrk="0" hangingPunct="1">
        <a:lnSpc>
          <a:spcPct val="80000"/>
        </a:lnSpc>
        <a:spcBef>
          <a:spcPct val="0"/>
        </a:spcBef>
        <a:buNone/>
        <a:defRPr sz="3600" b="1" i="0" kern="1200" spc="-151"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p15:clr>
            <a:srgbClr val="F26B43"/>
          </p15:clr>
        </p15:guide>
        <p15:guide id="27" orient="horz" pos="3952">
          <p15:clr>
            <a:srgbClr val="F26B43"/>
          </p15:clr>
        </p15:guide>
        <p15:guide id="28" pos="642">
          <p15:clr>
            <a:srgbClr val="F26B43"/>
          </p15:clr>
        </p15:guide>
        <p15:guide id="29" pos="7038">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p15:clr>
            <a:srgbClr val="F26B43"/>
          </p15:clr>
        </p15:guide>
        <p15:guide id="51" orient="horz" pos="709">
          <p15:clr>
            <a:srgbClr val="F26B43"/>
          </p15:clr>
        </p15:guide>
        <p15:guide id="52" pos="191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37.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cid:image001.png@01DB0F42.548B38F0" TargetMode="Externa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Title 1"/>
          <p:cNvSpPr>
            <a:spLocks noGrp="1"/>
          </p:cNvSpPr>
          <p:nvPr>
            <p:ph type="title"/>
          </p:nvPr>
        </p:nvSpPr>
        <p:spPr>
          <a:xfrm>
            <a:off x="1834588" y="2754586"/>
            <a:ext cx="4769411" cy="2487421"/>
          </a:xfrm>
        </p:spPr>
        <p:txBody>
          <a:bodyPr/>
          <a:lstStyle/>
          <a:p>
            <a:pPr algn="l"/>
            <a:r>
              <a:rPr lang="en-US" sz="4800" b="1" dirty="0">
                <a:solidFill>
                  <a:schemeClr val="accent1"/>
                </a:solidFill>
              </a:rPr>
              <a:t>Research for Impact Analysis:</a:t>
            </a:r>
            <a:r>
              <a:rPr lang="en-US" sz="4800" b="1" dirty="0">
                <a:solidFill>
                  <a:schemeClr val="bg2"/>
                </a:solidFill>
              </a:rPr>
              <a:t> Children Left In Vehicles</a:t>
            </a:r>
            <a:endParaRPr lang="en-US" sz="4800" dirty="0">
              <a:solidFill>
                <a:schemeClr val="bg2"/>
              </a:solidFill>
            </a:endParaRPr>
          </a:p>
        </p:txBody>
      </p:sp>
      <p:sp>
        <p:nvSpPr>
          <p:cNvPr id="6" name="TextBox 5"/>
          <p:cNvSpPr txBox="1"/>
          <p:nvPr/>
        </p:nvSpPr>
        <p:spPr>
          <a:xfrm>
            <a:off x="1774824" y="5747002"/>
            <a:ext cx="6384216" cy="276999"/>
          </a:xfrm>
          <a:prstGeom prst="rect">
            <a:avLst/>
          </a:prstGeom>
          <a:noFill/>
        </p:spPr>
        <p:txBody>
          <a:bodyPr wrap="square" rtlCol="0">
            <a:spAutoFit/>
          </a:bodyPr>
          <a:lstStyle/>
          <a:p>
            <a:r>
              <a:rPr lang="en-US" sz="1200" dirty="0">
                <a:solidFill>
                  <a:schemeClr val="bg2"/>
                </a:solidFill>
              </a:rPr>
              <a:t>Presented by Krisha </a:t>
            </a:r>
            <a:r>
              <a:rPr lang="en-US" sz="1200" dirty="0" err="1">
                <a:solidFill>
                  <a:schemeClr val="bg2"/>
                </a:solidFill>
              </a:rPr>
              <a:t>Vardarajan</a:t>
            </a:r>
            <a:r>
              <a:rPr lang="en-US" sz="1200" dirty="0">
                <a:solidFill>
                  <a:schemeClr val="bg2"/>
                </a:solidFill>
              </a:rPr>
              <a:t>/ Brisbane 12</a:t>
            </a:r>
            <a:r>
              <a:rPr lang="en-US" sz="1200" baseline="30000" dirty="0">
                <a:solidFill>
                  <a:schemeClr val="bg2"/>
                </a:solidFill>
              </a:rPr>
              <a:t>th</a:t>
            </a:r>
            <a:r>
              <a:rPr lang="en-US" sz="1200" dirty="0">
                <a:solidFill>
                  <a:schemeClr val="bg2"/>
                </a:solidFill>
              </a:rPr>
              <a:t> Session Meeting 2025 </a:t>
            </a:r>
            <a:endParaRPr lang="en-US" sz="1200" dirty="0">
              <a:solidFill>
                <a:srgbClr val="FFFFFF"/>
              </a:solidFill>
            </a:endParaRPr>
          </a:p>
        </p:txBody>
      </p:sp>
      <p:pic>
        <p:nvPicPr>
          <p:cNvPr id="3" name="Picture 2" descr="Logo&#10;&#10;Department of Infrastructure, Transport, Regional Development, Communications, Sport and the Arts">
            <a:extLst>
              <a:ext uri="{FF2B5EF4-FFF2-40B4-BE49-F238E27FC236}">
                <a16:creationId xmlns:a16="http://schemas.microsoft.com/office/drawing/2014/main" id="{BDBFC6C9-1F72-48DB-87D4-BB360CEE7C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712" y="1615993"/>
            <a:ext cx="4271137" cy="703857"/>
          </a:xfrm>
          <a:prstGeom prst="rect">
            <a:avLst/>
          </a:prstGeom>
        </p:spPr>
      </p:pic>
    </p:spTree>
    <p:extLst>
      <p:ext uri="{BB962C8B-B14F-4D97-AF65-F5344CB8AC3E}">
        <p14:creationId xmlns:p14="http://schemas.microsoft.com/office/powerpoint/2010/main" val="111008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flipV="1">
            <a:off x="8726488" y="114172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44" name="Rectangle 43"/>
          <p:cNvSpPr/>
          <p:nvPr/>
        </p:nvSpPr>
        <p:spPr>
          <a:xfrm flipV="1">
            <a:off x="6106160" y="378371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47" name="Rectangle 46"/>
          <p:cNvSpPr/>
          <p:nvPr/>
        </p:nvSpPr>
        <p:spPr>
          <a:xfrm flipV="1">
            <a:off x="8726488" y="378371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3" name="Title 2"/>
          <p:cNvSpPr>
            <a:spLocks noGrp="1"/>
          </p:cNvSpPr>
          <p:nvPr>
            <p:ph type="title"/>
          </p:nvPr>
        </p:nvSpPr>
        <p:spPr>
          <a:xfrm>
            <a:off x="1197106" y="795486"/>
            <a:ext cx="6118094" cy="815889"/>
          </a:xfrm>
        </p:spPr>
        <p:txBody>
          <a:bodyPr/>
          <a:lstStyle/>
          <a:p>
            <a:r>
              <a:rPr lang="en-US" sz="4800" dirty="0">
                <a:solidFill>
                  <a:schemeClr val="accent1"/>
                </a:solidFill>
              </a:rPr>
              <a:t>Forgotten Baby Syndrome</a:t>
            </a:r>
          </a:p>
        </p:txBody>
      </p:sp>
      <p:sp>
        <p:nvSpPr>
          <p:cNvPr id="23" name="TextBox 22"/>
          <p:cNvSpPr txBox="1"/>
          <p:nvPr/>
        </p:nvSpPr>
        <p:spPr>
          <a:xfrm>
            <a:off x="1197106" y="2211956"/>
            <a:ext cx="4761564" cy="4118683"/>
          </a:xfrm>
          <a:prstGeom prst="rect">
            <a:avLst/>
          </a:prstGeom>
          <a:noFill/>
        </p:spPr>
        <p:txBody>
          <a:bodyPr wrap="square" lIns="0" tIns="36000" rIns="216000" bIns="36000" rtlCol="0">
            <a:spAutoFit/>
          </a:bodyPr>
          <a:lstStyle/>
          <a:p>
            <a:pPr algn="just">
              <a:lnSpc>
                <a:spcPct val="130000"/>
              </a:lnSpc>
              <a:spcBef>
                <a:spcPts val="600"/>
              </a:spcBef>
            </a:pPr>
            <a:r>
              <a:rPr lang="en-AU" sz="1600" b="1" dirty="0">
                <a:latin typeface="Calibri" panose="020F0502020204030204" pitchFamily="34" charset="0"/>
                <a:cs typeface="Calibri" panose="020F0502020204030204" pitchFamily="34" charset="0"/>
              </a:rPr>
              <a:t>Definition:</a:t>
            </a:r>
          </a:p>
          <a:p>
            <a:pPr marL="285750" indent="-285750" algn="just">
              <a:lnSpc>
                <a:spcPct val="130000"/>
              </a:lnSpc>
              <a:spcBef>
                <a:spcPts val="600"/>
              </a:spcBef>
              <a:buFont typeface="Arial" panose="020B0604020202020204" pitchFamily="34" charset="0"/>
              <a:buChar char="•"/>
            </a:pPr>
            <a:r>
              <a:rPr lang="en-AU" sz="1600" dirty="0">
                <a:latin typeface="Calibri" panose="020F0502020204030204" pitchFamily="34" charset="0"/>
                <a:cs typeface="Calibri" panose="020F0502020204030204" pitchFamily="34" charset="0"/>
              </a:rPr>
              <a:t>Forgotten baby syndrome, is a neurological phenomenon where a parent or caregiver inadvertently leaves a baby or young child in a vehicle, often leading to heatstroke and death. </a:t>
            </a:r>
          </a:p>
          <a:p>
            <a:pPr algn="just">
              <a:lnSpc>
                <a:spcPct val="130000"/>
              </a:lnSpc>
              <a:spcBef>
                <a:spcPts val="600"/>
              </a:spcBef>
            </a:pPr>
            <a:endParaRPr lang="en-AU" sz="1600" dirty="0">
              <a:latin typeface="Calibri" panose="020F0502020204030204" pitchFamily="34" charset="0"/>
              <a:cs typeface="Calibri" panose="020F0502020204030204" pitchFamily="34" charset="0"/>
            </a:endParaRPr>
          </a:p>
          <a:p>
            <a:pPr marL="285750" indent="-285750" algn="just">
              <a:lnSpc>
                <a:spcPct val="130000"/>
              </a:lnSpc>
              <a:spcBef>
                <a:spcPts val="600"/>
              </a:spcBef>
              <a:buFont typeface="Arial" panose="020B0604020202020204" pitchFamily="34" charset="0"/>
              <a:buChar char="•"/>
            </a:pPr>
            <a:r>
              <a:rPr lang="en-AU" sz="1600" dirty="0">
                <a:latin typeface="Calibri" panose="020F0502020204030204" pitchFamily="34" charset="0"/>
                <a:cs typeface="Calibri" panose="020F0502020204030204" pitchFamily="34" charset="0"/>
              </a:rPr>
              <a:t>It is not a sign of neglect but results from a temporary memory overload caused by a combination of stress, fatigue, or a change in routine, leading to a conflict between habit memory (automatic actions) and prospective memory (future actions).</a:t>
            </a:r>
            <a:endParaRPr lang="en-US" sz="1600" dirty="0">
              <a:latin typeface="Calibri" panose="020F0502020204030204" pitchFamily="34" charset="0"/>
              <a:cs typeface="Calibri" panose="020F0502020204030204" pitchFamily="34" charset="0"/>
            </a:endParaRPr>
          </a:p>
        </p:txBody>
      </p:sp>
      <p:grpSp>
        <p:nvGrpSpPr>
          <p:cNvPr id="24" name="Group 23"/>
          <p:cNvGrpSpPr/>
          <p:nvPr/>
        </p:nvGrpSpPr>
        <p:grpSpPr>
          <a:xfrm>
            <a:off x="6106160" y="1141728"/>
            <a:ext cx="2460333" cy="2641991"/>
            <a:chOff x="1814072" y="3437888"/>
            <a:chExt cx="2460333" cy="2641991"/>
          </a:xfrm>
          <a:effectLst>
            <a:outerShdw blurRad="762000" dist="254000" dir="5400000" algn="t" rotWithShape="0">
              <a:prstClr val="black">
                <a:alpha val="30000"/>
              </a:prstClr>
            </a:outerShdw>
          </a:effectLst>
        </p:grpSpPr>
        <p:sp>
          <p:nvSpPr>
            <p:cNvPr id="25" name="Rectangle 24"/>
            <p:cNvSpPr/>
            <p:nvPr/>
          </p:nvSpPr>
          <p:spPr>
            <a:xfrm>
              <a:off x="1821277" y="3489521"/>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US" sz="1400" b="1" dirty="0">
                  <a:solidFill>
                    <a:schemeClr val="tx1"/>
                  </a:solidFill>
                </a:rPr>
                <a:t>Stress</a:t>
              </a:r>
            </a:p>
          </p:txBody>
        </p:sp>
        <p:sp>
          <p:nvSpPr>
            <p:cNvPr id="26" name="Rectangle 25"/>
            <p:cNvSpPr/>
            <p:nvPr/>
          </p:nvSpPr>
          <p:spPr>
            <a:xfrm flipV="1">
              <a:off x="1814072" y="343788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grpSp>
      <p:sp>
        <p:nvSpPr>
          <p:cNvPr id="19" name="Rectangle 18">
            <a:extLst>
              <a:ext uri="{FF2B5EF4-FFF2-40B4-BE49-F238E27FC236}">
                <a16:creationId xmlns:a16="http://schemas.microsoft.com/office/drawing/2014/main" id="{0F2F685D-83CE-4A8F-B894-5BB7F6EE97B6}"/>
              </a:ext>
            </a:extLst>
          </p:cNvPr>
          <p:cNvSpPr/>
          <p:nvPr/>
        </p:nvSpPr>
        <p:spPr>
          <a:xfrm>
            <a:off x="8726487" y="1203431"/>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US" sz="1400" b="1" dirty="0">
                <a:solidFill>
                  <a:schemeClr val="tx1"/>
                </a:solidFill>
              </a:rPr>
              <a:t>Sleep Deprivation</a:t>
            </a:r>
          </a:p>
        </p:txBody>
      </p:sp>
      <p:sp>
        <p:nvSpPr>
          <p:cNvPr id="20" name="Rectangle 19">
            <a:extLst>
              <a:ext uri="{FF2B5EF4-FFF2-40B4-BE49-F238E27FC236}">
                <a16:creationId xmlns:a16="http://schemas.microsoft.com/office/drawing/2014/main" id="{52E00B67-8EB6-44CC-863E-AE8946C5D185}"/>
              </a:ext>
            </a:extLst>
          </p:cNvPr>
          <p:cNvSpPr/>
          <p:nvPr/>
        </p:nvSpPr>
        <p:spPr>
          <a:xfrm>
            <a:off x="6113365" y="3835350"/>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US" sz="1400" b="1" dirty="0">
                <a:solidFill>
                  <a:schemeClr val="tx1"/>
                </a:solidFill>
              </a:rPr>
              <a:t>Routine Changes </a:t>
            </a:r>
          </a:p>
        </p:txBody>
      </p:sp>
      <p:sp>
        <p:nvSpPr>
          <p:cNvPr id="21" name="Rectangle 20">
            <a:extLst>
              <a:ext uri="{FF2B5EF4-FFF2-40B4-BE49-F238E27FC236}">
                <a16:creationId xmlns:a16="http://schemas.microsoft.com/office/drawing/2014/main" id="{0DBFD48C-F336-4F43-B89F-AA635A04E470}"/>
              </a:ext>
            </a:extLst>
          </p:cNvPr>
          <p:cNvSpPr/>
          <p:nvPr/>
        </p:nvSpPr>
        <p:spPr>
          <a:xfrm>
            <a:off x="8721188" y="3840914"/>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US" sz="1400" b="1" dirty="0">
                <a:solidFill>
                  <a:schemeClr val="tx1"/>
                </a:solidFill>
              </a:rPr>
              <a:t>False Memories </a:t>
            </a:r>
          </a:p>
        </p:txBody>
      </p:sp>
    </p:spTree>
    <p:extLst>
      <p:ext uri="{BB962C8B-B14F-4D97-AF65-F5344CB8AC3E}">
        <p14:creationId xmlns:p14="http://schemas.microsoft.com/office/powerpoint/2010/main" val="407573984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ppt_x"/>
                                          </p:val>
                                        </p:tav>
                                        <p:tav tm="100000">
                                          <p:val>
                                            <p:strVal val="#ppt_x"/>
                                          </p:val>
                                        </p:tav>
                                      </p:tavLst>
                                    </p:anim>
                                    <p:anim calcmode="lin" valueType="num">
                                      <p:cBhvr additive="base">
                                        <p:cTn id="8" dur="1000" fill="hold"/>
                                        <p:tgtEl>
                                          <p:spTgt spid="23"/>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par>
                                <p:cTn id="12" presetID="6" presetClass="emph" presetSubtype="0" accel="50000" decel="50000" autoRev="1" fill="hold" nodeType="withEffect">
                                  <p:stCondLst>
                                    <p:cond delay="500"/>
                                  </p:stCondLst>
                                  <p:childTnLst>
                                    <p:animScale>
                                      <p:cBhvr>
                                        <p:cTn id="13" dur="500" fill="hold"/>
                                        <p:tgtEl>
                                          <p:spTgt spid="2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97225" y="845436"/>
            <a:ext cx="7416833" cy="1249845"/>
          </a:xfrm>
        </p:spPr>
        <p:txBody>
          <a:bodyPr/>
          <a:lstStyle/>
          <a:p>
            <a:r>
              <a:rPr lang="en-US" sz="4800" b="1" dirty="0">
                <a:solidFill>
                  <a:schemeClr val="accent1"/>
                </a:solidFill>
              </a:rPr>
              <a:t>Australian Cases of FBS</a:t>
            </a:r>
          </a:p>
        </p:txBody>
      </p:sp>
      <p:grpSp>
        <p:nvGrpSpPr>
          <p:cNvPr id="2" name="Group 1"/>
          <p:cNvGrpSpPr/>
          <p:nvPr/>
        </p:nvGrpSpPr>
        <p:grpSpPr>
          <a:xfrm>
            <a:off x="2086300" y="2641059"/>
            <a:ext cx="4722346" cy="1710895"/>
            <a:chOff x="2032201" y="2638045"/>
            <a:chExt cx="4722346" cy="1710895"/>
          </a:xfrm>
        </p:grpSpPr>
        <p:sp>
          <p:nvSpPr>
            <p:cNvPr id="36" name="Rectangle 35"/>
            <p:cNvSpPr/>
            <p:nvPr/>
          </p:nvSpPr>
          <p:spPr>
            <a:xfrm>
              <a:off x="2100601" y="2638045"/>
              <a:ext cx="4653946" cy="1710895"/>
            </a:xfrm>
            <a:prstGeom prst="rect">
              <a:avLst/>
            </a:prstGeom>
            <a:solidFill>
              <a:schemeClr val="bg2"/>
            </a:solidFill>
            <a:ln>
              <a:noFill/>
            </a:ln>
            <a:effectLst>
              <a:outerShdw blurRad="762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marL="171450" indent="-171450">
                <a:buFont typeface="Arial" panose="020B0604020202020204" pitchFamily="34" charset="0"/>
                <a:buChar char="•"/>
              </a:pPr>
              <a:r>
                <a:rPr lang="en-AU" sz="1200" dirty="0">
                  <a:solidFill>
                    <a:schemeClr val="accent1"/>
                  </a:solidFill>
                </a:rPr>
                <a:t>Baby Noah (VIC, 2015): mother sleep-deprived and ill</a:t>
              </a:r>
            </a:p>
          </p:txBody>
        </p:sp>
        <p:sp>
          <p:nvSpPr>
            <p:cNvPr id="37" name="Rectangle 36"/>
            <p:cNvSpPr/>
            <p:nvPr/>
          </p:nvSpPr>
          <p:spPr>
            <a:xfrm>
              <a:off x="2032201" y="2639552"/>
              <a:ext cx="68400" cy="170938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945506" y="3804206"/>
              <a:ext cx="184731" cy="307200"/>
            </a:xfrm>
            <a:prstGeom prst="rect">
              <a:avLst/>
            </a:prstGeom>
          </p:spPr>
          <p:txBody>
            <a:bodyPr wrap="none">
              <a:spAutoFit/>
            </a:bodyPr>
            <a:lstStyle/>
            <a:p>
              <a:pPr algn="ctr">
                <a:lnSpc>
                  <a:spcPct val="130000"/>
                </a:lnSpc>
                <a:spcBef>
                  <a:spcPts val="1000"/>
                </a:spcBef>
              </a:pPr>
              <a:endParaRPr lang="en-US" sz="1200" b="1" dirty="0"/>
            </a:p>
          </p:txBody>
        </p:sp>
      </p:grpSp>
      <p:sp>
        <p:nvSpPr>
          <p:cNvPr id="27" name="Shape 3759">
            <a:extLst>
              <a:ext uri="{FF2B5EF4-FFF2-40B4-BE49-F238E27FC236}">
                <a16:creationId xmlns:a16="http://schemas.microsoft.com/office/drawing/2014/main" id="{D8C6DF72-7F0C-427A-A261-E98AEDC81B85}"/>
              </a:ext>
            </a:extLst>
          </p:cNvPr>
          <p:cNvSpPr/>
          <p:nvPr/>
        </p:nvSpPr>
        <p:spPr>
          <a:xfrm>
            <a:off x="7460740" y="3350664"/>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grpSp>
        <p:nvGrpSpPr>
          <p:cNvPr id="34" name="Group 33">
            <a:extLst>
              <a:ext uri="{FF2B5EF4-FFF2-40B4-BE49-F238E27FC236}">
                <a16:creationId xmlns:a16="http://schemas.microsoft.com/office/drawing/2014/main" id="{B0A67BF8-6AC9-4DE9-A9C7-348519F7B719}"/>
              </a:ext>
            </a:extLst>
          </p:cNvPr>
          <p:cNvGrpSpPr/>
          <p:nvPr/>
        </p:nvGrpSpPr>
        <p:grpSpPr>
          <a:xfrm>
            <a:off x="7066338" y="2639552"/>
            <a:ext cx="4722346" cy="1710895"/>
            <a:chOff x="2032201" y="2638045"/>
            <a:chExt cx="4722346" cy="1710895"/>
          </a:xfrm>
        </p:grpSpPr>
        <p:sp>
          <p:nvSpPr>
            <p:cNvPr id="35" name="Rectangle 34">
              <a:extLst>
                <a:ext uri="{FF2B5EF4-FFF2-40B4-BE49-F238E27FC236}">
                  <a16:creationId xmlns:a16="http://schemas.microsoft.com/office/drawing/2014/main" id="{0FCF5FF4-1BD6-476E-8FCE-4EEAB7D32748}"/>
                </a:ext>
              </a:extLst>
            </p:cNvPr>
            <p:cNvSpPr/>
            <p:nvPr/>
          </p:nvSpPr>
          <p:spPr>
            <a:xfrm>
              <a:off x="2100601" y="2638045"/>
              <a:ext cx="4653946" cy="1710895"/>
            </a:xfrm>
            <a:prstGeom prst="rect">
              <a:avLst/>
            </a:prstGeom>
            <a:solidFill>
              <a:schemeClr val="bg2"/>
            </a:solidFill>
            <a:ln>
              <a:noFill/>
            </a:ln>
            <a:effectLst>
              <a:outerShdw blurRad="762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marL="171450" indent="-171450">
                <a:buFont typeface="Arial" panose="020B0604020202020204" pitchFamily="34" charset="0"/>
                <a:buChar char="•"/>
              </a:pPr>
              <a:r>
                <a:rPr lang="en-AU" sz="1200" dirty="0">
                  <a:solidFill>
                    <a:schemeClr val="accent1"/>
                  </a:solidFill>
                </a:rPr>
                <a:t>Sydney 2023 (</a:t>
              </a:r>
              <a:r>
                <a:rPr lang="en-AU" sz="1200" dirty="0" err="1">
                  <a:solidFill>
                    <a:schemeClr val="accent1"/>
                  </a:solidFill>
                </a:rPr>
                <a:t>Arikh</a:t>
              </a:r>
              <a:r>
                <a:rPr lang="en-AU" sz="1200" dirty="0">
                  <a:solidFill>
                    <a:schemeClr val="accent1"/>
                  </a:solidFill>
                </a:rPr>
                <a:t>) and 2025 (Olivia): fathers assumed drop-off done</a:t>
              </a:r>
            </a:p>
          </p:txBody>
        </p:sp>
        <p:sp>
          <p:nvSpPr>
            <p:cNvPr id="48" name="Rectangle 47">
              <a:extLst>
                <a:ext uri="{FF2B5EF4-FFF2-40B4-BE49-F238E27FC236}">
                  <a16:creationId xmlns:a16="http://schemas.microsoft.com/office/drawing/2014/main" id="{91BE3D9D-E3E2-4575-AF01-9E34F9FAC919}"/>
                </a:ext>
              </a:extLst>
            </p:cNvPr>
            <p:cNvSpPr/>
            <p:nvPr/>
          </p:nvSpPr>
          <p:spPr>
            <a:xfrm>
              <a:off x="2032201" y="2639552"/>
              <a:ext cx="68400" cy="170938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BD591A2A-D3CC-4251-BC84-5157F3853085}"/>
                </a:ext>
              </a:extLst>
            </p:cNvPr>
            <p:cNvSpPr/>
            <p:nvPr/>
          </p:nvSpPr>
          <p:spPr>
            <a:xfrm>
              <a:off x="2945506" y="3804206"/>
              <a:ext cx="184731" cy="307200"/>
            </a:xfrm>
            <a:prstGeom prst="rect">
              <a:avLst/>
            </a:prstGeom>
          </p:spPr>
          <p:txBody>
            <a:bodyPr wrap="none">
              <a:spAutoFit/>
            </a:bodyPr>
            <a:lstStyle/>
            <a:p>
              <a:pPr algn="ctr">
                <a:lnSpc>
                  <a:spcPct val="130000"/>
                </a:lnSpc>
                <a:spcBef>
                  <a:spcPts val="1000"/>
                </a:spcBef>
              </a:pPr>
              <a:endParaRPr lang="en-US" sz="1200" b="1" dirty="0"/>
            </a:p>
          </p:txBody>
        </p:sp>
      </p:grpSp>
      <p:grpSp>
        <p:nvGrpSpPr>
          <p:cNvPr id="51" name="Group 50">
            <a:extLst>
              <a:ext uri="{FF2B5EF4-FFF2-40B4-BE49-F238E27FC236}">
                <a16:creationId xmlns:a16="http://schemas.microsoft.com/office/drawing/2014/main" id="{38DB9595-882F-444C-B173-AE84216E996C}"/>
              </a:ext>
            </a:extLst>
          </p:cNvPr>
          <p:cNvGrpSpPr/>
          <p:nvPr/>
        </p:nvGrpSpPr>
        <p:grpSpPr>
          <a:xfrm>
            <a:off x="2028825" y="4624322"/>
            <a:ext cx="4722346" cy="1710895"/>
            <a:chOff x="2032201" y="2638045"/>
            <a:chExt cx="4722346" cy="1710895"/>
          </a:xfrm>
        </p:grpSpPr>
        <p:sp>
          <p:nvSpPr>
            <p:cNvPr id="52" name="Rectangle 51">
              <a:extLst>
                <a:ext uri="{FF2B5EF4-FFF2-40B4-BE49-F238E27FC236}">
                  <a16:creationId xmlns:a16="http://schemas.microsoft.com/office/drawing/2014/main" id="{5E747A9D-AA53-4026-8FCD-733936492999}"/>
                </a:ext>
              </a:extLst>
            </p:cNvPr>
            <p:cNvSpPr/>
            <p:nvPr/>
          </p:nvSpPr>
          <p:spPr>
            <a:xfrm>
              <a:off x="2100601" y="2638045"/>
              <a:ext cx="4653946" cy="1710895"/>
            </a:xfrm>
            <a:prstGeom prst="rect">
              <a:avLst/>
            </a:prstGeom>
            <a:solidFill>
              <a:schemeClr val="bg2"/>
            </a:solidFill>
            <a:ln>
              <a:noFill/>
            </a:ln>
            <a:effectLst>
              <a:outerShdw blurRad="762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marL="171450" indent="-171450">
                <a:buFont typeface="Arial" panose="020B0604020202020204" pitchFamily="34" charset="0"/>
                <a:buChar char="•"/>
              </a:pPr>
              <a:r>
                <a:rPr lang="en-AU" sz="1200" dirty="0">
                  <a:solidFill>
                    <a:schemeClr val="accent1"/>
                  </a:solidFill>
                </a:rPr>
                <a:t>Baby Bella (Bendigo, 2012): mother acquitted, memory failure</a:t>
              </a:r>
            </a:p>
          </p:txBody>
        </p:sp>
        <p:sp>
          <p:nvSpPr>
            <p:cNvPr id="53" name="Rectangle 52">
              <a:extLst>
                <a:ext uri="{FF2B5EF4-FFF2-40B4-BE49-F238E27FC236}">
                  <a16:creationId xmlns:a16="http://schemas.microsoft.com/office/drawing/2014/main" id="{52CFD83F-9E32-4A42-A9C1-B177F8F37EFE}"/>
                </a:ext>
              </a:extLst>
            </p:cNvPr>
            <p:cNvSpPr/>
            <p:nvPr/>
          </p:nvSpPr>
          <p:spPr>
            <a:xfrm>
              <a:off x="2032201" y="2639552"/>
              <a:ext cx="68400" cy="170938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FF3216F6-5B21-4C04-9F9E-B6345B07B7CA}"/>
                </a:ext>
              </a:extLst>
            </p:cNvPr>
            <p:cNvSpPr/>
            <p:nvPr/>
          </p:nvSpPr>
          <p:spPr>
            <a:xfrm>
              <a:off x="2945506" y="3804206"/>
              <a:ext cx="184731" cy="414665"/>
            </a:xfrm>
            <a:prstGeom prst="rect">
              <a:avLst/>
            </a:prstGeom>
          </p:spPr>
          <p:txBody>
            <a:bodyPr wrap="none">
              <a:spAutoFit/>
            </a:bodyPr>
            <a:lstStyle/>
            <a:p>
              <a:pPr algn="ctr">
                <a:lnSpc>
                  <a:spcPct val="130000"/>
                </a:lnSpc>
                <a:spcBef>
                  <a:spcPts val="1000"/>
                </a:spcBef>
              </a:pPr>
              <a:endParaRPr lang="en-US" dirty="0"/>
            </a:p>
          </p:txBody>
        </p:sp>
      </p:grpSp>
      <p:grpSp>
        <p:nvGrpSpPr>
          <p:cNvPr id="55" name="Group 54">
            <a:extLst>
              <a:ext uri="{FF2B5EF4-FFF2-40B4-BE49-F238E27FC236}">
                <a16:creationId xmlns:a16="http://schemas.microsoft.com/office/drawing/2014/main" id="{288176D5-B89C-4168-860D-0A0ADAB0147D}"/>
              </a:ext>
            </a:extLst>
          </p:cNvPr>
          <p:cNvGrpSpPr/>
          <p:nvPr/>
        </p:nvGrpSpPr>
        <p:grpSpPr>
          <a:xfrm>
            <a:off x="7066338" y="4662667"/>
            <a:ext cx="4722346" cy="1710895"/>
            <a:chOff x="2032201" y="2638045"/>
            <a:chExt cx="4722346" cy="1710895"/>
          </a:xfrm>
        </p:grpSpPr>
        <p:sp>
          <p:nvSpPr>
            <p:cNvPr id="56" name="Rectangle 55">
              <a:extLst>
                <a:ext uri="{FF2B5EF4-FFF2-40B4-BE49-F238E27FC236}">
                  <a16:creationId xmlns:a16="http://schemas.microsoft.com/office/drawing/2014/main" id="{70C9B86F-5C02-4B49-9F5E-B6D58C4D0463}"/>
                </a:ext>
              </a:extLst>
            </p:cNvPr>
            <p:cNvSpPr/>
            <p:nvPr/>
          </p:nvSpPr>
          <p:spPr>
            <a:xfrm>
              <a:off x="2100601" y="2638045"/>
              <a:ext cx="4653946" cy="1710895"/>
            </a:xfrm>
            <a:prstGeom prst="rect">
              <a:avLst/>
            </a:prstGeom>
            <a:solidFill>
              <a:schemeClr val="bg2"/>
            </a:solidFill>
            <a:ln>
              <a:noFill/>
            </a:ln>
            <a:effectLst>
              <a:outerShdw blurRad="762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marL="171450" indent="-171450">
                <a:buFont typeface="Arial" panose="020B0604020202020204" pitchFamily="34" charset="0"/>
                <a:buChar char="•"/>
              </a:pPr>
              <a:r>
                <a:rPr lang="en-AU" sz="1200" dirty="0">
                  <a:solidFill>
                    <a:schemeClr val="accent1"/>
                  </a:solidFill>
                </a:rPr>
                <a:t>Shows FBS is real and recurring in Australia</a:t>
              </a:r>
            </a:p>
          </p:txBody>
        </p:sp>
        <p:sp>
          <p:nvSpPr>
            <p:cNvPr id="57" name="Rectangle 56">
              <a:extLst>
                <a:ext uri="{FF2B5EF4-FFF2-40B4-BE49-F238E27FC236}">
                  <a16:creationId xmlns:a16="http://schemas.microsoft.com/office/drawing/2014/main" id="{22EE9E8D-D53B-4C92-A8F1-D9126DD14365}"/>
                </a:ext>
              </a:extLst>
            </p:cNvPr>
            <p:cNvSpPr/>
            <p:nvPr/>
          </p:nvSpPr>
          <p:spPr>
            <a:xfrm>
              <a:off x="2032201" y="2639552"/>
              <a:ext cx="68400" cy="170938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759D05F-A9F8-4D35-9AD1-8D958C022AFD}"/>
                </a:ext>
              </a:extLst>
            </p:cNvPr>
            <p:cNvSpPr/>
            <p:nvPr/>
          </p:nvSpPr>
          <p:spPr>
            <a:xfrm>
              <a:off x="2945506" y="3804206"/>
              <a:ext cx="184731" cy="307200"/>
            </a:xfrm>
            <a:prstGeom prst="rect">
              <a:avLst/>
            </a:prstGeom>
          </p:spPr>
          <p:txBody>
            <a:bodyPr wrap="none">
              <a:spAutoFit/>
            </a:bodyPr>
            <a:lstStyle/>
            <a:p>
              <a:pPr algn="ctr">
                <a:lnSpc>
                  <a:spcPct val="130000"/>
                </a:lnSpc>
                <a:spcBef>
                  <a:spcPts val="1000"/>
                </a:spcBef>
              </a:pPr>
              <a:endParaRPr lang="en-US" sz="1200" b="1" dirty="0"/>
            </a:p>
          </p:txBody>
        </p:sp>
      </p:grpSp>
      <p:sp>
        <p:nvSpPr>
          <p:cNvPr id="59" name="Shape 3759">
            <a:extLst>
              <a:ext uri="{FF2B5EF4-FFF2-40B4-BE49-F238E27FC236}">
                <a16:creationId xmlns:a16="http://schemas.microsoft.com/office/drawing/2014/main" id="{BFC21FA2-0E6E-4457-8E0E-A642FA013750}"/>
              </a:ext>
            </a:extLst>
          </p:cNvPr>
          <p:cNvSpPr/>
          <p:nvPr/>
        </p:nvSpPr>
        <p:spPr>
          <a:xfrm>
            <a:off x="2969047" y="5202422"/>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60" name="Shape 3759">
            <a:extLst>
              <a:ext uri="{FF2B5EF4-FFF2-40B4-BE49-F238E27FC236}">
                <a16:creationId xmlns:a16="http://schemas.microsoft.com/office/drawing/2014/main" id="{45E7949A-964E-4C86-BF67-C87AD35A9194}"/>
              </a:ext>
            </a:extLst>
          </p:cNvPr>
          <p:cNvSpPr/>
          <p:nvPr/>
        </p:nvSpPr>
        <p:spPr>
          <a:xfrm>
            <a:off x="2969048" y="3350665"/>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65" name="Shape 3759">
            <a:extLst>
              <a:ext uri="{FF2B5EF4-FFF2-40B4-BE49-F238E27FC236}">
                <a16:creationId xmlns:a16="http://schemas.microsoft.com/office/drawing/2014/main" id="{C2D4DCFB-4A73-487F-9D55-FF4BFC1AD592}"/>
              </a:ext>
            </a:extLst>
          </p:cNvPr>
          <p:cNvSpPr/>
          <p:nvPr/>
        </p:nvSpPr>
        <p:spPr>
          <a:xfrm>
            <a:off x="7686677" y="5290668"/>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66" name="Shape 3759">
            <a:extLst>
              <a:ext uri="{FF2B5EF4-FFF2-40B4-BE49-F238E27FC236}">
                <a16:creationId xmlns:a16="http://schemas.microsoft.com/office/drawing/2014/main" id="{DA997B91-88F9-438F-AE3B-23C1FB3E3FFC}"/>
              </a:ext>
            </a:extLst>
          </p:cNvPr>
          <p:cNvSpPr/>
          <p:nvPr/>
        </p:nvSpPr>
        <p:spPr>
          <a:xfrm>
            <a:off x="7563292" y="3347492"/>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Tree>
    <p:extLst>
      <p:ext uri="{BB962C8B-B14F-4D97-AF65-F5344CB8AC3E}">
        <p14:creationId xmlns:p14="http://schemas.microsoft.com/office/powerpoint/2010/main" val="218901356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6" presetClass="emph" presetSubtype="0" accel="50000" decel="50000" autoRev="1" fill="hold" nodeType="withEffect">
                                  <p:stCondLst>
                                    <p:cond delay="500"/>
                                  </p:stCondLst>
                                  <p:childTnLst>
                                    <p:animScale>
                                      <p:cBhvr>
                                        <p:cTn id="9" dur="500" fill="hold"/>
                                        <p:tgtEl>
                                          <p:spTgt spid="2"/>
                                        </p:tgtEl>
                                      </p:cBhvr>
                                      <p:by x="110000" y="110000"/>
                                    </p:animScale>
                                  </p:childTnLst>
                                </p:cTn>
                              </p:par>
                              <p:par>
                                <p:cTn id="10" presetID="22" presetClass="entr" presetSubtype="8" fill="hold" nodeType="withEffect">
                                  <p:stCondLst>
                                    <p:cond delay="500"/>
                                  </p:stCondLst>
                                  <p:childTnLst>
                                    <p:set>
                                      <p:cBhvr>
                                        <p:cTn id="11" dur="1" fill="hold">
                                          <p:stCondLst>
                                            <p:cond delay="0"/>
                                          </p:stCondLst>
                                        </p:cTn>
                                        <p:tgtEl>
                                          <p:spTgt spid="34"/>
                                        </p:tgtEl>
                                        <p:attrNameLst>
                                          <p:attrName>style.visibility</p:attrName>
                                        </p:attrNameLst>
                                      </p:cBhvr>
                                      <p:to>
                                        <p:strVal val="visible"/>
                                      </p:to>
                                    </p:set>
                                    <p:animEffect transition="in" filter="wipe(left)">
                                      <p:cBhvr>
                                        <p:cTn id="12" dur="500"/>
                                        <p:tgtEl>
                                          <p:spTgt spid="34"/>
                                        </p:tgtEl>
                                      </p:cBhvr>
                                    </p:animEffect>
                                  </p:childTnLst>
                                </p:cTn>
                              </p:par>
                              <p:par>
                                <p:cTn id="13" presetID="6" presetClass="emph" presetSubtype="0" accel="50000" decel="50000" autoRev="1" fill="hold" nodeType="withEffect">
                                  <p:stCondLst>
                                    <p:cond delay="500"/>
                                  </p:stCondLst>
                                  <p:childTnLst>
                                    <p:animScale>
                                      <p:cBhvr>
                                        <p:cTn id="14" dur="500" fill="hold"/>
                                        <p:tgtEl>
                                          <p:spTgt spid="34"/>
                                        </p:tgtEl>
                                      </p:cBhvr>
                                      <p:by x="110000" y="110000"/>
                                    </p:animScale>
                                  </p:childTnLst>
                                </p:cTn>
                              </p:par>
                              <p:par>
                                <p:cTn id="15" presetID="22" presetClass="entr" presetSubtype="8" fill="hold"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500"/>
                                        <p:tgtEl>
                                          <p:spTgt spid="51"/>
                                        </p:tgtEl>
                                      </p:cBhvr>
                                    </p:animEffect>
                                  </p:childTnLst>
                                </p:cTn>
                              </p:par>
                              <p:par>
                                <p:cTn id="18" presetID="6" presetClass="emph" presetSubtype="0" accel="50000" decel="50000" autoRev="1" fill="hold" nodeType="withEffect">
                                  <p:stCondLst>
                                    <p:cond delay="500"/>
                                  </p:stCondLst>
                                  <p:childTnLst>
                                    <p:animScale>
                                      <p:cBhvr>
                                        <p:cTn id="19" dur="500" fill="hold"/>
                                        <p:tgtEl>
                                          <p:spTgt spid="51"/>
                                        </p:tgtEl>
                                      </p:cBhvr>
                                      <p:by x="110000" y="110000"/>
                                    </p:animScale>
                                  </p:childTnLst>
                                </p:cTn>
                              </p:par>
                              <p:par>
                                <p:cTn id="20" presetID="22" presetClass="entr" presetSubtype="8" fill="hold" nodeType="withEffect">
                                  <p:stCondLst>
                                    <p:cond delay="50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par>
                                <p:cTn id="23" presetID="6" presetClass="emph" presetSubtype="0" accel="50000" decel="50000" autoRev="1" fill="hold" nodeType="withEffect">
                                  <p:stCondLst>
                                    <p:cond delay="500"/>
                                  </p:stCondLst>
                                  <p:childTnLst>
                                    <p:animScale>
                                      <p:cBhvr>
                                        <p:cTn id="24" dur="500" fill="hold"/>
                                        <p:tgtEl>
                                          <p:spTgt spid="5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BD09B-5574-41CC-ABFC-51C66A320B1D}"/>
              </a:ext>
            </a:extLst>
          </p:cNvPr>
          <p:cNvSpPr>
            <a:spLocks noGrp="1"/>
          </p:cNvSpPr>
          <p:nvPr>
            <p:ph type="title"/>
          </p:nvPr>
        </p:nvSpPr>
        <p:spPr>
          <a:xfrm>
            <a:off x="1010478" y="792328"/>
            <a:ext cx="9152697" cy="1249845"/>
          </a:xfrm>
        </p:spPr>
        <p:txBody>
          <a:bodyPr/>
          <a:lstStyle/>
          <a:p>
            <a:r>
              <a:rPr lang="en-AU" sz="4800" b="1" dirty="0">
                <a:solidFill>
                  <a:schemeClr val="accent1"/>
                </a:solidFill>
              </a:rPr>
              <a:t>Current CLIV Initiatives in Australia</a:t>
            </a:r>
          </a:p>
        </p:txBody>
      </p:sp>
      <p:pic>
        <p:nvPicPr>
          <p:cNvPr id="1026" name="Picture 2" descr="https://www.kidsafensw.org/imagesDB/wysiwyg/512/KidsinCars_3.jpg">
            <a:extLst>
              <a:ext uri="{FF2B5EF4-FFF2-40B4-BE49-F238E27FC236}">
                <a16:creationId xmlns:a16="http://schemas.microsoft.com/office/drawing/2014/main" id="{344DB1B3-FD26-4337-8AE9-8259632D83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479" y="2467176"/>
            <a:ext cx="3028950" cy="40100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A49D2F6-CCAB-4812-A43C-65FEDBA335BB}"/>
              </a:ext>
            </a:extLst>
          </p:cNvPr>
          <p:cNvPicPr>
            <a:picLocks noChangeAspect="1"/>
          </p:cNvPicPr>
          <p:nvPr/>
        </p:nvPicPr>
        <p:blipFill>
          <a:blip r:embed="rId4"/>
          <a:stretch>
            <a:fillRect/>
          </a:stretch>
        </p:blipFill>
        <p:spPr>
          <a:xfrm>
            <a:off x="4039429" y="2042173"/>
            <a:ext cx="7537284" cy="1674952"/>
          </a:xfrm>
          <a:prstGeom prst="rect">
            <a:avLst/>
          </a:prstGeom>
        </p:spPr>
      </p:pic>
      <p:pic>
        <p:nvPicPr>
          <p:cNvPr id="5" name="Picture 4">
            <a:extLst>
              <a:ext uri="{FF2B5EF4-FFF2-40B4-BE49-F238E27FC236}">
                <a16:creationId xmlns:a16="http://schemas.microsoft.com/office/drawing/2014/main" id="{B9332ECE-4AF1-4C1F-9B4B-76B007A4752B}"/>
              </a:ext>
            </a:extLst>
          </p:cNvPr>
          <p:cNvPicPr>
            <a:picLocks noChangeAspect="1"/>
          </p:cNvPicPr>
          <p:nvPr/>
        </p:nvPicPr>
        <p:blipFill rotWithShape="1">
          <a:blip r:embed="rId5"/>
          <a:srcRect t="42977"/>
          <a:stretch/>
        </p:blipFill>
        <p:spPr>
          <a:xfrm>
            <a:off x="4896707" y="3395193"/>
            <a:ext cx="5822727" cy="3403940"/>
          </a:xfrm>
          <a:prstGeom prst="rect">
            <a:avLst/>
          </a:prstGeom>
        </p:spPr>
      </p:pic>
      <p:sp>
        <p:nvSpPr>
          <p:cNvPr id="3" name="TextBox 2">
            <a:extLst>
              <a:ext uri="{FF2B5EF4-FFF2-40B4-BE49-F238E27FC236}">
                <a16:creationId xmlns:a16="http://schemas.microsoft.com/office/drawing/2014/main" id="{5F353FCE-41E9-4B89-9666-48ED55DAFAA5}"/>
              </a:ext>
            </a:extLst>
          </p:cNvPr>
          <p:cNvSpPr txBox="1"/>
          <p:nvPr/>
        </p:nvSpPr>
        <p:spPr>
          <a:xfrm>
            <a:off x="1010478" y="6477201"/>
            <a:ext cx="1808135" cy="359256"/>
          </a:xfrm>
          <a:prstGeom prst="rect">
            <a:avLst/>
          </a:prstGeom>
          <a:noFill/>
        </p:spPr>
        <p:txBody>
          <a:bodyPr wrap="square" lIns="0" tIns="36000" rIns="216000" bIns="36000" rtlCol="0">
            <a:spAutoFit/>
          </a:bodyPr>
          <a:lstStyle/>
          <a:p>
            <a:pPr>
              <a:lnSpc>
                <a:spcPct val="130000"/>
              </a:lnSpc>
              <a:spcBef>
                <a:spcPts val="1000"/>
              </a:spcBef>
            </a:pPr>
            <a:r>
              <a:rPr lang="en-AU" sz="1600" b="1" dirty="0"/>
              <a:t>(</a:t>
            </a:r>
            <a:r>
              <a:rPr lang="en-AU" sz="1600" b="1" dirty="0" err="1"/>
              <a:t>Kidsafe</a:t>
            </a:r>
            <a:r>
              <a:rPr lang="en-AU" sz="1600" b="1" dirty="0"/>
              <a:t>, </a:t>
            </a:r>
            <a:r>
              <a:rPr lang="en-AU" sz="1600" b="1" dirty="0" err="1"/>
              <a:t>n.d</a:t>
            </a:r>
            <a:r>
              <a:rPr lang="en-AU" sz="1600" b="1" dirty="0"/>
              <a:t>)</a:t>
            </a:r>
          </a:p>
        </p:txBody>
      </p:sp>
      <p:sp>
        <p:nvSpPr>
          <p:cNvPr id="7" name="TextBox 6">
            <a:extLst>
              <a:ext uri="{FF2B5EF4-FFF2-40B4-BE49-F238E27FC236}">
                <a16:creationId xmlns:a16="http://schemas.microsoft.com/office/drawing/2014/main" id="{8385E64B-D9D1-45F6-B73D-E31548DB9601}"/>
              </a:ext>
            </a:extLst>
          </p:cNvPr>
          <p:cNvSpPr txBox="1"/>
          <p:nvPr/>
        </p:nvSpPr>
        <p:spPr>
          <a:xfrm>
            <a:off x="10672644" y="6477201"/>
            <a:ext cx="1808135" cy="359256"/>
          </a:xfrm>
          <a:prstGeom prst="rect">
            <a:avLst/>
          </a:prstGeom>
          <a:noFill/>
        </p:spPr>
        <p:txBody>
          <a:bodyPr wrap="square" lIns="0" tIns="36000" rIns="216000" bIns="36000" rtlCol="0">
            <a:spAutoFit/>
          </a:bodyPr>
          <a:lstStyle/>
          <a:p>
            <a:pPr>
              <a:lnSpc>
                <a:spcPct val="130000"/>
              </a:lnSpc>
              <a:spcBef>
                <a:spcPts val="1000"/>
              </a:spcBef>
            </a:pPr>
            <a:r>
              <a:rPr lang="en-AU" sz="1600" b="1" dirty="0"/>
              <a:t>(ANCAP, </a:t>
            </a:r>
            <a:r>
              <a:rPr lang="en-AU" sz="1600" b="1" dirty="0" err="1"/>
              <a:t>n.d</a:t>
            </a:r>
            <a:r>
              <a:rPr lang="en-AU" sz="1600" b="1" dirty="0"/>
              <a:t>)</a:t>
            </a:r>
          </a:p>
        </p:txBody>
      </p:sp>
      <p:sp>
        <p:nvSpPr>
          <p:cNvPr id="8" name="TextBox 7">
            <a:extLst>
              <a:ext uri="{FF2B5EF4-FFF2-40B4-BE49-F238E27FC236}">
                <a16:creationId xmlns:a16="http://schemas.microsoft.com/office/drawing/2014/main" id="{209C3D75-B51D-4797-B8ED-3C46A2BDACC4}"/>
              </a:ext>
            </a:extLst>
          </p:cNvPr>
          <p:cNvSpPr txBox="1"/>
          <p:nvPr/>
        </p:nvSpPr>
        <p:spPr>
          <a:xfrm>
            <a:off x="9832157" y="3712412"/>
            <a:ext cx="2173195" cy="679344"/>
          </a:xfrm>
          <a:prstGeom prst="rect">
            <a:avLst/>
          </a:prstGeom>
          <a:noFill/>
        </p:spPr>
        <p:txBody>
          <a:bodyPr wrap="square" lIns="0" tIns="36000" rIns="216000" bIns="36000" rtlCol="0">
            <a:spAutoFit/>
          </a:bodyPr>
          <a:lstStyle/>
          <a:p>
            <a:pPr>
              <a:lnSpc>
                <a:spcPct val="130000"/>
              </a:lnSpc>
              <a:spcBef>
                <a:spcPts val="1000"/>
              </a:spcBef>
            </a:pPr>
            <a:r>
              <a:rPr lang="en-AU" sz="1600" b="1" dirty="0"/>
              <a:t>(Queensland Government, 2025)</a:t>
            </a:r>
          </a:p>
        </p:txBody>
      </p:sp>
    </p:spTree>
    <p:extLst>
      <p:ext uri="{BB962C8B-B14F-4D97-AF65-F5344CB8AC3E}">
        <p14:creationId xmlns:p14="http://schemas.microsoft.com/office/powerpoint/2010/main" val="1346035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flipV="1">
            <a:off x="6255995" y="1398224"/>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3" name="Title 2"/>
          <p:cNvSpPr>
            <a:spLocks noGrp="1"/>
          </p:cNvSpPr>
          <p:nvPr>
            <p:ph type="title"/>
          </p:nvPr>
        </p:nvSpPr>
        <p:spPr>
          <a:xfrm>
            <a:off x="3642872" y="332937"/>
            <a:ext cx="4761564" cy="1249845"/>
          </a:xfrm>
        </p:spPr>
        <p:txBody>
          <a:bodyPr/>
          <a:lstStyle/>
          <a:p>
            <a:r>
              <a:rPr lang="en-US" sz="4800" dirty="0">
                <a:solidFill>
                  <a:schemeClr val="accent1"/>
                </a:solidFill>
              </a:rPr>
              <a:t>Policy Options</a:t>
            </a:r>
          </a:p>
        </p:txBody>
      </p:sp>
      <p:grpSp>
        <p:nvGrpSpPr>
          <p:cNvPr id="24" name="Group 23"/>
          <p:cNvGrpSpPr/>
          <p:nvPr/>
        </p:nvGrpSpPr>
        <p:grpSpPr>
          <a:xfrm>
            <a:off x="3563321" y="1398224"/>
            <a:ext cx="2460333" cy="2641991"/>
            <a:chOff x="1814072" y="3437888"/>
            <a:chExt cx="2460333" cy="2641991"/>
          </a:xfrm>
          <a:effectLst>
            <a:outerShdw blurRad="762000" dist="254000" dir="5400000" algn="t" rotWithShape="0">
              <a:prstClr val="black">
                <a:alpha val="30000"/>
              </a:prstClr>
            </a:outerShdw>
          </a:effectLst>
        </p:grpSpPr>
        <p:sp>
          <p:nvSpPr>
            <p:cNvPr id="25" name="Rectangle 24"/>
            <p:cNvSpPr/>
            <p:nvPr/>
          </p:nvSpPr>
          <p:spPr>
            <a:xfrm>
              <a:off x="1821277" y="3489521"/>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Option 1 – Status Quo: existing campaigns, criminal liability</a:t>
              </a:r>
            </a:p>
          </p:txBody>
        </p:sp>
        <p:sp>
          <p:nvSpPr>
            <p:cNvPr id="26" name="Rectangle 25"/>
            <p:cNvSpPr/>
            <p:nvPr/>
          </p:nvSpPr>
          <p:spPr>
            <a:xfrm flipV="1">
              <a:off x="1814072" y="343788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grpSp>
      <p:sp>
        <p:nvSpPr>
          <p:cNvPr id="19" name="Rectangle 18">
            <a:extLst>
              <a:ext uri="{FF2B5EF4-FFF2-40B4-BE49-F238E27FC236}">
                <a16:creationId xmlns:a16="http://schemas.microsoft.com/office/drawing/2014/main" id="{0F2F685D-83CE-4A8F-B894-5BB7F6EE97B6}"/>
              </a:ext>
            </a:extLst>
          </p:cNvPr>
          <p:cNvSpPr/>
          <p:nvPr/>
        </p:nvSpPr>
        <p:spPr>
          <a:xfrm>
            <a:off x="6261295" y="1487720"/>
            <a:ext cx="2453128" cy="25524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Option 2 – Non-regulatory uplift: national campaigns</a:t>
            </a:r>
          </a:p>
        </p:txBody>
      </p:sp>
      <p:sp>
        <p:nvSpPr>
          <p:cNvPr id="20" name="Rectangle 19">
            <a:extLst>
              <a:ext uri="{FF2B5EF4-FFF2-40B4-BE49-F238E27FC236}">
                <a16:creationId xmlns:a16="http://schemas.microsoft.com/office/drawing/2014/main" id="{52E00B67-8EB6-44CC-863E-AE8946C5D185}"/>
              </a:ext>
            </a:extLst>
          </p:cNvPr>
          <p:cNvSpPr/>
          <p:nvPr/>
        </p:nvSpPr>
        <p:spPr>
          <a:xfrm>
            <a:off x="3563321" y="4097410"/>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Option 3 – Targeted service regulation: bus sweeps, logbooks, penalties</a:t>
            </a:r>
          </a:p>
        </p:txBody>
      </p:sp>
      <p:sp>
        <p:nvSpPr>
          <p:cNvPr id="21" name="Rectangle 20">
            <a:extLst>
              <a:ext uri="{FF2B5EF4-FFF2-40B4-BE49-F238E27FC236}">
                <a16:creationId xmlns:a16="http://schemas.microsoft.com/office/drawing/2014/main" id="{0DBFD48C-F336-4F43-B89F-AA635A04E470}"/>
              </a:ext>
            </a:extLst>
          </p:cNvPr>
          <p:cNvSpPr/>
          <p:nvPr/>
        </p:nvSpPr>
        <p:spPr>
          <a:xfrm>
            <a:off x="6255995" y="4097410"/>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Option 4 – Vehicle regulation: mandate detection tech via ADRs</a:t>
            </a:r>
          </a:p>
        </p:txBody>
      </p:sp>
    </p:spTree>
    <p:extLst>
      <p:ext uri="{BB962C8B-B14F-4D97-AF65-F5344CB8AC3E}">
        <p14:creationId xmlns:p14="http://schemas.microsoft.com/office/powerpoint/2010/main" val="57919591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6" presetClass="emph" presetSubtype="0" accel="50000" decel="50000" autoRev="1" fill="hold" nodeType="withEffect">
                                  <p:stCondLst>
                                    <p:cond delay="500"/>
                                  </p:stCondLst>
                                  <p:childTnLst>
                                    <p:animScale>
                                      <p:cBhvr>
                                        <p:cTn id="9" dur="500" fill="hold"/>
                                        <p:tgtEl>
                                          <p:spTgt spid="2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1200903" y="797095"/>
            <a:ext cx="7565591" cy="71292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Benefits </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1200904" y="1829995"/>
            <a:ext cx="9790192" cy="440496"/>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endParaRPr lang="en-US" sz="2000" dirty="0">
              <a:solidFill>
                <a:schemeClr val="tx1">
                  <a:alpha val="70000"/>
                </a:schemeClr>
              </a:solidFill>
              <a:latin typeface="Calibri" panose="020F050202020403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77AA95B2-F593-43EF-B30C-374C9C10B96A}"/>
              </a:ext>
            </a:extLst>
          </p:cNvPr>
          <p:cNvSpPr txBox="1">
            <a:spLocks/>
          </p:cNvSpPr>
          <p:nvPr/>
        </p:nvSpPr>
        <p:spPr>
          <a:xfrm>
            <a:off x="1200904" y="1602400"/>
            <a:ext cx="8229600" cy="4525963"/>
          </a:xfrm>
          <a:prstGeom prst="rect">
            <a:avLst/>
          </a:prstGeom>
        </p:spPr>
        <p:txBody>
          <a:bodyPr/>
          <a:lst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AU" sz="2000" b="0" dirty="0"/>
              <a:t>Save 1-2 children’s lives annually</a:t>
            </a:r>
          </a:p>
          <a:p>
            <a:pPr marL="457200" indent="-457200">
              <a:buFont typeface="Arial" panose="020B0604020202020204" pitchFamily="34" charset="0"/>
              <a:buChar char="•"/>
            </a:pPr>
            <a:r>
              <a:rPr lang="en-AU" sz="2000" b="0" dirty="0"/>
              <a:t>Prevent hospitalisations and lifelong disability</a:t>
            </a:r>
          </a:p>
          <a:p>
            <a:pPr marL="457200" indent="-457200">
              <a:buFont typeface="Arial" panose="020B0604020202020204" pitchFamily="34" charset="0"/>
              <a:buChar char="•"/>
            </a:pPr>
            <a:r>
              <a:rPr lang="en-AU" sz="2000" b="0" dirty="0"/>
              <a:t>Reduce thousands of emergency rescues</a:t>
            </a:r>
          </a:p>
          <a:p>
            <a:pPr marL="457200" indent="-457200">
              <a:buFont typeface="Arial" panose="020B0604020202020204" pitchFamily="34" charset="0"/>
              <a:buChar char="•"/>
            </a:pPr>
            <a:r>
              <a:rPr lang="en-AU" sz="2000" b="0" dirty="0"/>
              <a:t>Avoid coronial/legal cases</a:t>
            </a:r>
          </a:p>
          <a:p>
            <a:pPr marL="457200" indent="-457200">
              <a:buFont typeface="Arial" panose="020B0604020202020204" pitchFamily="34" charset="0"/>
              <a:buChar char="•"/>
            </a:pPr>
            <a:r>
              <a:rPr lang="en-AU" sz="2000" b="0" dirty="0"/>
              <a:t>Reduce social, economic, and family trauma costs</a:t>
            </a:r>
          </a:p>
        </p:txBody>
      </p:sp>
    </p:spTree>
    <p:extLst>
      <p:ext uri="{BB962C8B-B14F-4D97-AF65-F5344CB8AC3E}">
        <p14:creationId xmlns:p14="http://schemas.microsoft.com/office/powerpoint/2010/main" val="16073501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1200903" y="797095"/>
            <a:ext cx="9520227" cy="71292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Injuries and Non-Fatal Outcomes</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1200904" y="1829995"/>
            <a:ext cx="9790192" cy="440496"/>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endParaRPr lang="en-US" sz="2000" dirty="0">
              <a:solidFill>
                <a:schemeClr val="tx1">
                  <a:alpha val="70000"/>
                </a:schemeClr>
              </a:solidFill>
              <a:latin typeface="Calibri" panose="020F050202020403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77AA95B2-F593-43EF-B30C-374C9C10B96A}"/>
              </a:ext>
            </a:extLst>
          </p:cNvPr>
          <p:cNvSpPr txBox="1">
            <a:spLocks/>
          </p:cNvSpPr>
          <p:nvPr/>
        </p:nvSpPr>
        <p:spPr>
          <a:xfrm>
            <a:off x="1200903" y="1827509"/>
            <a:ext cx="8229600" cy="4525963"/>
          </a:xfrm>
          <a:prstGeom prst="rect">
            <a:avLst/>
          </a:prstGeom>
        </p:spPr>
        <p:txBody>
          <a:bodyPr/>
          <a:lst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AU" sz="2000" b="0" dirty="0"/>
              <a:t>Survivors may suffer serious harm:</a:t>
            </a:r>
          </a:p>
          <a:p>
            <a:pPr marL="457200" indent="-457200">
              <a:buFont typeface="Arial" panose="020B0604020202020204" pitchFamily="34" charset="0"/>
              <a:buChar char="•"/>
            </a:pPr>
            <a:r>
              <a:rPr lang="en-AU" sz="2000" b="0" dirty="0"/>
              <a:t> Heat exhaustion, heatstroke</a:t>
            </a:r>
          </a:p>
          <a:p>
            <a:pPr marL="457200" indent="-457200">
              <a:buFont typeface="Arial" panose="020B0604020202020204" pitchFamily="34" charset="0"/>
              <a:buChar char="•"/>
            </a:pPr>
            <a:r>
              <a:rPr lang="en-AU" sz="2000" b="0" dirty="0"/>
              <a:t> Brain injury, developmental delay</a:t>
            </a:r>
          </a:p>
          <a:p>
            <a:pPr marL="457200" indent="-457200">
              <a:buFont typeface="Arial" panose="020B0604020202020204" pitchFamily="34" charset="0"/>
              <a:buChar char="•"/>
            </a:pPr>
            <a:r>
              <a:rPr lang="en-AU" sz="2000" b="0" dirty="0"/>
              <a:t> Organ damage (kidneys, liver, heart)</a:t>
            </a:r>
          </a:p>
          <a:p>
            <a:pPr marL="457200" indent="-457200">
              <a:buFont typeface="Arial" panose="020B0604020202020204" pitchFamily="34" charset="0"/>
              <a:buChar char="•"/>
            </a:pPr>
            <a:r>
              <a:rPr lang="en-AU" sz="2000" b="0" dirty="0"/>
              <a:t> Psychological trauma</a:t>
            </a:r>
          </a:p>
          <a:p>
            <a:pPr marL="457200" indent="-457200">
              <a:buFont typeface="Arial" panose="020B0604020202020204" pitchFamily="34" charset="0"/>
              <a:buChar char="•"/>
            </a:pPr>
            <a:r>
              <a:rPr lang="en-AU" sz="2000" b="0" dirty="0"/>
              <a:t>Injuries carry lifelong health and social costs</a:t>
            </a:r>
          </a:p>
        </p:txBody>
      </p:sp>
      <p:pic>
        <p:nvPicPr>
          <p:cNvPr id="1026" name="Picture 2" descr="Fig. 1">
            <a:extLst>
              <a:ext uri="{FF2B5EF4-FFF2-40B4-BE49-F238E27FC236}">
                <a16:creationId xmlns:a16="http://schemas.microsoft.com/office/drawing/2014/main" id="{93CF9068-6B80-4BDD-B057-729BB5534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7330" y="1829995"/>
            <a:ext cx="5373684" cy="37834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89B41B0-6F7F-436D-A271-DCC15C2AB6C6}"/>
              </a:ext>
            </a:extLst>
          </p:cNvPr>
          <p:cNvSpPr txBox="1"/>
          <p:nvPr/>
        </p:nvSpPr>
        <p:spPr>
          <a:xfrm>
            <a:off x="6517329" y="5612440"/>
            <a:ext cx="3004176" cy="542191"/>
          </a:xfrm>
          <a:prstGeom prst="rect">
            <a:avLst/>
          </a:prstGeom>
          <a:noFill/>
        </p:spPr>
        <p:txBody>
          <a:bodyPr wrap="square" lIns="0" tIns="36000" rIns="216000" bIns="36000" rtlCol="0">
            <a:spAutoFit/>
          </a:bodyPr>
          <a:lstStyle/>
          <a:p>
            <a:pPr>
              <a:lnSpc>
                <a:spcPct val="130000"/>
              </a:lnSpc>
              <a:spcBef>
                <a:spcPts val="1000"/>
              </a:spcBef>
            </a:pPr>
            <a:r>
              <a:rPr lang="en-AU" sz="900" b="1" dirty="0"/>
              <a:t>Heatstroke incident locations 2001-2008</a:t>
            </a:r>
          </a:p>
          <a:p>
            <a:pPr>
              <a:lnSpc>
                <a:spcPct val="130000"/>
              </a:lnSpc>
              <a:spcBef>
                <a:spcPts val="1000"/>
              </a:spcBef>
            </a:pPr>
            <a:r>
              <a:rPr lang="en-AU" sz="900" b="1" dirty="0"/>
              <a:t>(Coates, 2022)</a:t>
            </a:r>
          </a:p>
        </p:txBody>
      </p:sp>
    </p:spTree>
    <p:extLst>
      <p:ext uri="{BB962C8B-B14F-4D97-AF65-F5344CB8AC3E}">
        <p14:creationId xmlns:p14="http://schemas.microsoft.com/office/powerpoint/2010/main" val="10450415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6DC649-116B-45E0-85EB-51DF0BE2A882}"/>
              </a:ext>
            </a:extLst>
          </p:cNvPr>
          <p:cNvSpPr txBox="1">
            <a:spLocks/>
          </p:cNvSpPr>
          <p:nvPr/>
        </p:nvSpPr>
        <p:spPr>
          <a:xfrm>
            <a:off x="774901" y="749972"/>
            <a:ext cx="11012888" cy="8406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4"/>
                </a:solidFill>
                <a:latin typeface="Calibri" panose="020F0502020204030204" pitchFamily="34" charset="0"/>
                <a:cs typeface="Calibri" panose="020F0502020204030204" pitchFamily="34" charset="0"/>
              </a:rPr>
              <a:t>Why</a:t>
            </a:r>
            <a:r>
              <a:rPr lang="en-US" sz="4800" dirty="0">
                <a:solidFill>
                  <a:schemeClr val="bg1"/>
                </a:solidFill>
                <a:latin typeface="Calibri" panose="020F0502020204030204" pitchFamily="34" charset="0"/>
                <a:cs typeface="Calibri" panose="020F0502020204030204" pitchFamily="34" charset="0"/>
              </a:rPr>
              <a:t> Many Incidents Go Unreported </a:t>
            </a:r>
          </a:p>
        </p:txBody>
      </p:sp>
      <p:sp>
        <p:nvSpPr>
          <p:cNvPr id="8" name="TextBox 7">
            <a:extLst>
              <a:ext uri="{FF2B5EF4-FFF2-40B4-BE49-F238E27FC236}">
                <a16:creationId xmlns:a16="http://schemas.microsoft.com/office/drawing/2014/main" id="{7E88A138-1D39-4B3E-B3A9-8081B11EEAB0}"/>
              </a:ext>
            </a:extLst>
          </p:cNvPr>
          <p:cNvSpPr txBox="1"/>
          <p:nvPr/>
        </p:nvSpPr>
        <p:spPr>
          <a:xfrm>
            <a:off x="774901" y="1790761"/>
            <a:ext cx="9778449" cy="2348711"/>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Not all cases involve emergency services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Parents/bystanders often resolve before RACQ/NRMA arrive</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Fear of stigma or legal consequences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Near-misses rarely documented</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No centralised national database for non-fatal CLIV incidents</a:t>
            </a:r>
          </a:p>
        </p:txBody>
      </p:sp>
    </p:spTree>
    <p:extLst>
      <p:ext uri="{BB962C8B-B14F-4D97-AF65-F5344CB8AC3E}">
        <p14:creationId xmlns:p14="http://schemas.microsoft.com/office/powerpoint/2010/main" val="1756806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6DC649-116B-45E0-85EB-51DF0BE2A882}"/>
              </a:ext>
            </a:extLst>
          </p:cNvPr>
          <p:cNvSpPr txBox="1">
            <a:spLocks/>
          </p:cNvSpPr>
          <p:nvPr/>
        </p:nvSpPr>
        <p:spPr>
          <a:xfrm>
            <a:off x="774901" y="749972"/>
            <a:ext cx="11012888" cy="8406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4"/>
                </a:solidFill>
                <a:latin typeface="Calibri" panose="020F0502020204030204" pitchFamily="34" charset="0"/>
                <a:cs typeface="Calibri" panose="020F0502020204030204" pitchFamily="34" charset="0"/>
              </a:rPr>
              <a:t>Legal Consequences </a:t>
            </a:r>
            <a:r>
              <a:rPr lang="en-US" sz="4800" dirty="0">
                <a:solidFill>
                  <a:schemeClr val="bg1"/>
                </a:solidFill>
                <a:latin typeface="Calibri" panose="020F0502020204030204" pitchFamily="34" charset="0"/>
                <a:cs typeface="Calibri" panose="020F0502020204030204" pitchFamily="34" charset="0"/>
              </a:rPr>
              <a:t>of CLIV in Australia</a:t>
            </a:r>
          </a:p>
        </p:txBody>
      </p:sp>
      <p:sp>
        <p:nvSpPr>
          <p:cNvPr id="8" name="TextBox 7">
            <a:extLst>
              <a:ext uri="{FF2B5EF4-FFF2-40B4-BE49-F238E27FC236}">
                <a16:creationId xmlns:a16="http://schemas.microsoft.com/office/drawing/2014/main" id="{7E88A138-1D39-4B3E-B3A9-8081B11EEAB0}"/>
              </a:ext>
            </a:extLst>
          </p:cNvPr>
          <p:cNvSpPr txBox="1"/>
          <p:nvPr/>
        </p:nvSpPr>
        <p:spPr>
          <a:xfrm>
            <a:off x="774901" y="1901237"/>
            <a:ext cx="9778449" cy="2348711"/>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Criminal offence in all states/territories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Charges: child endangerment, negligence, manslaughter</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Penalties: fines to imprisonment (up to 5 years+)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Courts weigh intent vs. Forgotten Baby Syndrome</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Coroners focus on systemic prevention and reforms</a:t>
            </a:r>
          </a:p>
        </p:txBody>
      </p:sp>
    </p:spTree>
    <p:extLst>
      <p:ext uri="{BB962C8B-B14F-4D97-AF65-F5344CB8AC3E}">
        <p14:creationId xmlns:p14="http://schemas.microsoft.com/office/powerpoint/2010/main" val="395948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flipV="1">
            <a:off x="6589277" y="2490499"/>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44" name="Rectangle 43"/>
          <p:cNvSpPr/>
          <p:nvPr/>
        </p:nvSpPr>
        <p:spPr>
          <a:xfrm flipV="1">
            <a:off x="3640967" y="2504674"/>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
        <p:nvSpPr>
          <p:cNvPr id="3" name="Title 2"/>
          <p:cNvSpPr>
            <a:spLocks noGrp="1"/>
          </p:cNvSpPr>
          <p:nvPr>
            <p:ph type="title"/>
          </p:nvPr>
        </p:nvSpPr>
        <p:spPr>
          <a:xfrm>
            <a:off x="4208495" y="639424"/>
            <a:ext cx="4761564" cy="1249845"/>
          </a:xfrm>
        </p:spPr>
        <p:txBody>
          <a:bodyPr/>
          <a:lstStyle/>
          <a:p>
            <a:pPr algn="ctr"/>
            <a:r>
              <a:rPr lang="en-US" dirty="0">
                <a:solidFill>
                  <a:srgbClr val="081E3F"/>
                </a:solidFill>
              </a:rPr>
              <a:t>Costs</a:t>
            </a:r>
            <a:endParaRPr lang="en-US" dirty="0">
              <a:solidFill>
                <a:srgbClr val="181818"/>
              </a:solidFill>
            </a:endParaRPr>
          </a:p>
        </p:txBody>
      </p:sp>
      <p:grpSp>
        <p:nvGrpSpPr>
          <p:cNvPr id="24" name="Group 23"/>
          <p:cNvGrpSpPr/>
          <p:nvPr/>
        </p:nvGrpSpPr>
        <p:grpSpPr>
          <a:xfrm>
            <a:off x="820678" y="2500575"/>
            <a:ext cx="2455033" cy="2641990"/>
            <a:chOff x="400912" y="3501558"/>
            <a:chExt cx="2455033" cy="2641990"/>
          </a:xfrm>
          <a:effectLst>
            <a:outerShdw blurRad="762000" dist="254000" dir="5400000" algn="t" rotWithShape="0">
              <a:prstClr val="black">
                <a:alpha val="30000"/>
              </a:prstClr>
            </a:outerShdw>
          </a:effectLst>
        </p:grpSpPr>
        <p:sp>
          <p:nvSpPr>
            <p:cNvPr id="25" name="Rectangle 24"/>
            <p:cNvSpPr/>
            <p:nvPr/>
          </p:nvSpPr>
          <p:spPr>
            <a:xfrm>
              <a:off x="402817" y="3553190"/>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US" sz="1400" b="1" dirty="0">
                  <a:solidFill>
                    <a:schemeClr val="tx1"/>
                  </a:solidFill>
                </a:rPr>
                <a:t>Government: campaigns, compliance, audits</a:t>
              </a:r>
            </a:p>
            <a:p>
              <a:pPr algn="ctr">
                <a:lnSpc>
                  <a:spcPct val="130000"/>
                </a:lnSpc>
                <a:spcBef>
                  <a:spcPts val="600"/>
                </a:spcBef>
              </a:pPr>
              <a:endParaRPr lang="en-US" sz="1400" b="1" dirty="0">
                <a:solidFill>
                  <a:schemeClr val="tx1"/>
                </a:solidFill>
              </a:endParaRPr>
            </a:p>
          </p:txBody>
        </p:sp>
        <p:sp>
          <p:nvSpPr>
            <p:cNvPr id="26" name="Rectangle 25"/>
            <p:cNvSpPr/>
            <p:nvPr/>
          </p:nvSpPr>
          <p:spPr>
            <a:xfrm flipV="1">
              <a:off x="400912" y="3501558"/>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grpSp>
      <p:sp>
        <p:nvSpPr>
          <p:cNvPr id="19" name="Rectangle 18">
            <a:extLst>
              <a:ext uri="{FF2B5EF4-FFF2-40B4-BE49-F238E27FC236}">
                <a16:creationId xmlns:a16="http://schemas.microsoft.com/office/drawing/2014/main" id="{0F2F685D-83CE-4A8F-B894-5BB7F6EE97B6}"/>
              </a:ext>
            </a:extLst>
          </p:cNvPr>
          <p:cNvSpPr/>
          <p:nvPr/>
        </p:nvSpPr>
        <p:spPr>
          <a:xfrm>
            <a:off x="6524314" y="2556306"/>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Manufacturers: detection systems ($150–$250/vehicle)</a:t>
            </a:r>
          </a:p>
        </p:txBody>
      </p:sp>
      <p:sp>
        <p:nvSpPr>
          <p:cNvPr id="20" name="Rectangle 19">
            <a:extLst>
              <a:ext uri="{FF2B5EF4-FFF2-40B4-BE49-F238E27FC236}">
                <a16:creationId xmlns:a16="http://schemas.microsoft.com/office/drawing/2014/main" id="{52E00B67-8EB6-44CC-863E-AE8946C5D185}"/>
              </a:ext>
            </a:extLst>
          </p:cNvPr>
          <p:cNvSpPr/>
          <p:nvPr/>
        </p:nvSpPr>
        <p:spPr>
          <a:xfrm>
            <a:off x="3640967" y="2556306"/>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Services: training, sweeps, compliance tools</a:t>
            </a:r>
            <a:endParaRPr lang="en-US" sz="1400" b="1" dirty="0">
              <a:solidFill>
                <a:schemeClr val="tx1"/>
              </a:solidFill>
            </a:endParaRPr>
          </a:p>
        </p:txBody>
      </p:sp>
      <p:sp>
        <p:nvSpPr>
          <p:cNvPr id="13" name="Rectangle 12">
            <a:extLst>
              <a:ext uri="{FF2B5EF4-FFF2-40B4-BE49-F238E27FC236}">
                <a16:creationId xmlns:a16="http://schemas.microsoft.com/office/drawing/2014/main" id="{35688F56-F6EE-489A-8AC9-186F295B0039}"/>
              </a:ext>
            </a:extLst>
          </p:cNvPr>
          <p:cNvSpPr/>
          <p:nvPr/>
        </p:nvSpPr>
        <p:spPr>
          <a:xfrm>
            <a:off x="9405756" y="2557893"/>
            <a:ext cx="2453128" cy="2590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bIns="396000" rtlCol="0" anchor="t"/>
          <a:lstStyle/>
          <a:p>
            <a:pPr algn="ctr">
              <a:lnSpc>
                <a:spcPct val="130000"/>
              </a:lnSpc>
              <a:spcBef>
                <a:spcPts val="600"/>
              </a:spcBef>
            </a:pPr>
            <a:r>
              <a:rPr lang="en-AU" sz="1400" b="1" dirty="0">
                <a:solidFill>
                  <a:schemeClr val="tx1"/>
                </a:solidFill>
              </a:rPr>
              <a:t>Consumers: small price increase offset by safety benefits</a:t>
            </a:r>
            <a:endParaRPr lang="en-US" sz="1400" b="1" dirty="0">
              <a:solidFill>
                <a:schemeClr val="tx1"/>
              </a:solidFill>
            </a:endParaRPr>
          </a:p>
        </p:txBody>
      </p:sp>
      <p:sp>
        <p:nvSpPr>
          <p:cNvPr id="14" name="Rectangle 13">
            <a:extLst>
              <a:ext uri="{FF2B5EF4-FFF2-40B4-BE49-F238E27FC236}">
                <a16:creationId xmlns:a16="http://schemas.microsoft.com/office/drawing/2014/main" id="{54A275B6-6B96-4951-AF71-C2A648F3D236}"/>
              </a:ext>
            </a:extLst>
          </p:cNvPr>
          <p:cNvSpPr/>
          <p:nvPr/>
        </p:nvSpPr>
        <p:spPr>
          <a:xfrm flipV="1">
            <a:off x="9405756" y="2473065"/>
            <a:ext cx="2455033" cy="516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280160" rIns="180000" rtlCol="0" anchor="t"/>
          <a:lstStyle/>
          <a:p>
            <a:pPr>
              <a:lnSpc>
                <a:spcPct val="130000"/>
              </a:lnSpc>
              <a:spcBef>
                <a:spcPts val="600"/>
              </a:spcBef>
            </a:pPr>
            <a:endParaRPr lang="en-US" sz="1000" dirty="0">
              <a:solidFill>
                <a:schemeClr val="tx1">
                  <a:alpha val="70000"/>
                </a:schemeClr>
              </a:solidFill>
            </a:endParaRPr>
          </a:p>
        </p:txBody>
      </p:sp>
    </p:spTree>
    <p:extLst>
      <p:ext uri="{BB962C8B-B14F-4D97-AF65-F5344CB8AC3E}">
        <p14:creationId xmlns:p14="http://schemas.microsoft.com/office/powerpoint/2010/main" val="395934361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6" presetClass="emph" presetSubtype="0" accel="50000" decel="50000" autoRev="1" fill="hold" nodeType="withEffect">
                                  <p:stCondLst>
                                    <p:cond delay="500"/>
                                  </p:stCondLst>
                                  <p:childTnLst>
                                    <p:animScale>
                                      <p:cBhvr>
                                        <p:cTn id="9" dur="500" fill="hold"/>
                                        <p:tgtEl>
                                          <p:spTgt spid="2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6DC649-116B-45E0-85EB-51DF0BE2A882}"/>
              </a:ext>
            </a:extLst>
          </p:cNvPr>
          <p:cNvSpPr txBox="1">
            <a:spLocks/>
          </p:cNvSpPr>
          <p:nvPr/>
        </p:nvSpPr>
        <p:spPr>
          <a:xfrm>
            <a:off x="774901" y="749972"/>
            <a:ext cx="11012888" cy="8406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4"/>
                </a:solidFill>
                <a:latin typeface="Calibri" panose="020F0502020204030204" pitchFamily="34" charset="0"/>
                <a:cs typeface="Calibri" panose="020F0502020204030204" pitchFamily="34" charset="0"/>
              </a:rPr>
              <a:t>Risk &amp; </a:t>
            </a:r>
            <a:r>
              <a:rPr lang="en-US" sz="4800" dirty="0">
                <a:solidFill>
                  <a:schemeClr val="bg1"/>
                </a:solidFill>
                <a:latin typeface="Calibri" panose="020F0502020204030204" pitchFamily="34" charset="0"/>
                <a:cs typeface="Calibri" panose="020F0502020204030204" pitchFamily="34" charset="0"/>
              </a:rPr>
              <a:t>Equity</a:t>
            </a:r>
          </a:p>
        </p:txBody>
      </p:sp>
      <p:sp>
        <p:nvSpPr>
          <p:cNvPr id="8" name="TextBox 7">
            <a:extLst>
              <a:ext uri="{FF2B5EF4-FFF2-40B4-BE49-F238E27FC236}">
                <a16:creationId xmlns:a16="http://schemas.microsoft.com/office/drawing/2014/main" id="{7E88A138-1D39-4B3E-B3A9-8081B11EEAB0}"/>
              </a:ext>
            </a:extLst>
          </p:cNvPr>
          <p:cNvSpPr txBox="1"/>
          <p:nvPr/>
        </p:nvSpPr>
        <p:spPr>
          <a:xfrm>
            <a:off x="900736" y="1861034"/>
            <a:ext cx="9778449" cy="3702928"/>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Under-6s most at risk</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Childcare transport repeatedly weak point</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Families under stress/child protection more affected</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Remote/regional areas: hotter climate, slower emergency response</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A study conducted by the Journal of Transport &amp; Health revealed that in Australia:</a:t>
            </a:r>
          </a:p>
          <a:p>
            <a:pPr lvl="1" algn="ctr">
              <a:lnSpc>
                <a:spcPct val="130000"/>
              </a:lnSpc>
              <a:spcBef>
                <a:spcPts val="600"/>
              </a:spcBef>
            </a:pPr>
            <a:endParaRPr lang="en-AU" sz="2000" i="1" dirty="0">
              <a:solidFill>
                <a:schemeClr val="bg1"/>
              </a:solidFill>
              <a:latin typeface="Calibri" panose="020F0502020204030204" pitchFamily="34" charset="0"/>
              <a:cs typeface="Calibri" panose="020F0502020204030204" pitchFamily="34" charset="0"/>
            </a:endParaRPr>
          </a:p>
          <a:p>
            <a:pPr lvl="1" algn="ctr">
              <a:lnSpc>
                <a:spcPct val="130000"/>
              </a:lnSpc>
              <a:spcBef>
                <a:spcPts val="600"/>
              </a:spcBef>
            </a:pPr>
            <a:r>
              <a:rPr lang="en-AU" sz="2000" i="1" dirty="0">
                <a:solidFill>
                  <a:schemeClr val="bg1"/>
                </a:solidFill>
                <a:latin typeface="Calibri" panose="020F0502020204030204" pitchFamily="34" charset="0"/>
                <a:cs typeface="Calibri" panose="020F0502020204030204" pitchFamily="34" charset="0"/>
              </a:rPr>
              <a:t>”Male, younger, and lower-educated parents were more likely to leave children unattended.”</a:t>
            </a:r>
          </a:p>
        </p:txBody>
      </p:sp>
    </p:spTree>
    <p:extLst>
      <p:ext uri="{BB962C8B-B14F-4D97-AF65-F5344CB8AC3E}">
        <p14:creationId xmlns:p14="http://schemas.microsoft.com/office/powerpoint/2010/main" val="173732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215390" y="766004"/>
            <a:ext cx="7115810" cy="100916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The Questions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82501" y="1656389"/>
            <a:ext cx="9855381" cy="4103037"/>
          </a:xfrm>
          <a:prstGeom prst="rect">
            <a:avLst/>
          </a:prstGeom>
          <a:noFill/>
        </p:spPr>
        <p:txBody>
          <a:bodyPr wrap="square" lIns="0" tIns="36000" rIns="216000" bIns="36000" rtlCol="0">
            <a:spAutoFit/>
          </a:bodyPr>
          <a:lstStyle/>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What is the policy problem you are trying to solve and what data is available?</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What are the objectives, why is government intervention needed to achieve them, and how will success be measured?</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What policy options are you considering?</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What is the likely net benefit of each option?</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Who did you consult and how did you incorporate their feedback?</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What is the best option from those you have considered and how will it be implemented?</a:t>
            </a:r>
          </a:p>
          <a:p>
            <a:pPr marL="457200" indent="-457200">
              <a:lnSpc>
                <a:spcPct val="130000"/>
              </a:lnSpc>
              <a:spcBef>
                <a:spcPts val="600"/>
              </a:spcBef>
              <a:buFont typeface="+mj-lt"/>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How will you evaluate your chosen option against the success metrics?</a:t>
            </a:r>
          </a:p>
        </p:txBody>
      </p:sp>
    </p:spTree>
    <p:extLst>
      <p:ext uri="{BB962C8B-B14F-4D97-AF65-F5344CB8AC3E}">
        <p14:creationId xmlns:p14="http://schemas.microsoft.com/office/powerpoint/2010/main" val="165695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3A3F2A2-181B-4607-A33E-7FE5B4A9520A}"/>
              </a:ext>
            </a:extLst>
          </p:cNvPr>
          <p:cNvGrpSpPr/>
          <p:nvPr/>
        </p:nvGrpSpPr>
        <p:grpSpPr>
          <a:xfrm>
            <a:off x="1523999" y="2461806"/>
            <a:ext cx="9144001" cy="3227790"/>
            <a:chOff x="2028823" y="3046010"/>
            <a:chExt cx="9144001" cy="3227790"/>
          </a:xfrm>
        </p:grpSpPr>
        <p:sp>
          <p:nvSpPr>
            <p:cNvPr id="34" name="Rectangle 33"/>
            <p:cNvSpPr/>
            <p:nvPr/>
          </p:nvSpPr>
          <p:spPr>
            <a:xfrm>
              <a:off x="2028823" y="3046010"/>
              <a:ext cx="9144001" cy="3227790"/>
            </a:xfrm>
            <a:prstGeom prst="rect">
              <a:avLst/>
            </a:prstGeom>
            <a:solidFill>
              <a:schemeClr val="bg2"/>
            </a:solidFill>
            <a:ln>
              <a:noFill/>
            </a:ln>
            <a:effectLst>
              <a:outerShdw blurRad="38100" dist="12700" dir="54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cxnSp>
          <p:nvCxnSpPr>
            <p:cNvPr id="45" name="Straight Connector 44"/>
            <p:cNvCxnSpPr/>
            <p:nvPr/>
          </p:nvCxnSpPr>
          <p:spPr>
            <a:xfrm>
              <a:off x="2028824" y="5381054"/>
              <a:ext cx="9144000"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795605" y="894682"/>
            <a:ext cx="9152697" cy="1249845"/>
          </a:xfrm>
        </p:spPr>
        <p:txBody>
          <a:bodyPr/>
          <a:lstStyle/>
          <a:p>
            <a:r>
              <a:rPr lang="en-US" sz="4800" dirty="0">
                <a:solidFill>
                  <a:srgbClr val="081E3F"/>
                </a:solidFill>
              </a:rPr>
              <a:t>Implementation</a:t>
            </a:r>
            <a:endParaRPr lang="en-US" sz="4800" dirty="0"/>
          </a:p>
        </p:txBody>
      </p:sp>
      <p:grpSp>
        <p:nvGrpSpPr>
          <p:cNvPr id="57" name="Group 56"/>
          <p:cNvGrpSpPr/>
          <p:nvPr/>
        </p:nvGrpSpPr>
        <p:grpSpPr>
          <a:xfrm>
            <a:off x="1795604" y="3652770"/>
            <a:ext cx="1755197" cy="1790919"/>
            <a:chOff x="2286148" y="4238523"/>
            <a:chExt cx="1755197" cy="1790919"/>
          </a:xfrm>
        </p:grpSpPr>
        <p:sp>
          <p:nvSpPr>
            <p:cNvPr id="41" name="TextBox 40"/>
            <p:cNvSpPr txBox="1"/>
            <p:nvPr/>
          </p:nvSpPr>
          <p:spPr>
            <a:xfrm>
              <a:off x="2286148" y="4539653"/>
              <a:ext cx="1755196" cy="472813"/>
            </a:xfrm>
            <a:prstGeom prst="rect">
              <a:avLst/>
            </a:prstGeom>
            <a:noFill/>
          </p:spPr>
          <p:txBody>
            <a:bodyPr wrap="square" lIns="0" tIns="36000" rIns="0" bIns="36000" rtlCol="0">
              <a:spAutoFit/>
            </a:bodyPr>
            <a:lstStyle/>
            <a:p>
              <a:pPr algn="ctr">
                <a:spcBef>
                  <a:spcPts val="600"/>
                </a:spcBef>
              </a:pPr>
              <a:r>
                <a:rPr lang="en-US" sz="1600" b="1" dirty="0"/>
                <a:t>Education</a:t>
              </a:r>
              <a:br>
                <a:rPr lang="en-US" sz="1600" b="1" dirty="0"/>
              </a:br>
              <a:endParaRPr lang="en-US" sz="1000" dirty="0">
                <a:solidFill>
                  <a:schemeClr val="tx1">
                    <a:alpha val="50000"/>
                  </a:schemeClr>
                </a:solidFill>
              </a:endParaRPr>
            </a:p>
          </p:txBody>
        </p:sp>
        <p:sp>
          <p:nvSpPr>
            <p:cNvPr id="43" name="TextBox 42"/>
            <p:cNvSpPr txBox="1"/>
            <p:nvPr/>
          </p:nvSpPr>
          <p:spPr>
            <a:xfrm>
              <a:off x="2286149" y="5538158"/>
              <a:ext cx="1755196" cy="491284"/>
            </a:xfrm>
            <a:prstGeom prst="rect">
              <a:avLst/>
            </a:prstGeom>
            <a:noFill/>
          </p:spPr>
          <p:txBody>
            <a:bodyPr wrap="square" lIns="0" tIns="0" rIns="0" bIns="36000" rtlCol="0">
              <a:spAutoFit/>
            </a:bodyPr>
            <a:lstStyle/>
            <a:p>
              <a:pPr algn="ctr">
                <a:lnSpc>
                  <a:spcPct val="130000"/>
                </a:lnSpc>
                <a:spcBef>
                  <a:spcPts val="1000"/>
                </a:spcBef>
              </a:pPr>
              <a:r>
                <a:rPr lang="en-AU" sz="1200" b="1" dirty="0">
                  <a:solidFill>
                    <a:schemeClr val="tx1">
                      <a:alpha val="70000"/>
                    </a:schemeClr>
                  </a:solidFill>
                </a:rPr>
                <a:t>Expand ‘Look Before You Lock’ nationally</a:t>
              </a:r>
              <a:endParaRPr lang="en-US" sz="1200" b="1" dirty="0">
                <a:solidFill>
                  <a:schemeClr val="tx1">
                    <a:alpha val="70000"/>
                  </a:schemeClr>
                </a:solidFill>
              </a:endParaRPr>
            </a:p>
          </p:txBody>
        </p:sp>
        <p:cxnSp>
          <p:nvCxnSpPr>
            <p:cNvPr id="48" name="Straight Connector 47"/>
            <p:cNvCxnSpPr/>
            <p:nvPr/>
          </p:nvCxnSpPr>
          <p:spPr>
            <a:xfrm flipV="1">
              <a:off x="3163747" y="4238523"/>
              <a:ext cx="0" cy="240189"/>
            </a:xfrm>
            <a:prstGeom prst="line">
              <a:avLst/>
            </a:prstGeom>
            <a:ln w="1270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p:nvGrpSpPr>
        <p:grpSpPr>
          <a:xfrm>
            <a:off x="4069386" y="3495666"/>
            <a:ext cx="1764281" cy="1948023"/>
            <a:chOff x="4409916" y="4081419"/>
            <a:chExt cx="1764281" cy="1948023"/>
          </a:xfrm>
        </p:grpSpPr>
        <p:sp>
          <p:nvSpPr>
            <p:cNvPr id="49" name="TextBox 48"/>
            <p:cNvSpPr txBox="1"/>
            <p:nvPr/>
          </p:nvSpPr>
          <p:spPr>
            <a:xfrm>
              <a:off x="4409916" y="4374487"/>
              <a:ext cx="1755196" cy="472813"/>
            </a:xfrm>
            <a:prstGeom prst="rect">
              <a:avLst/>
            </a:prstGeom>
            <a:noFill/>
          </p:spPr>
          <p:txBody>
            <a:bodyPr wrap="square" lIns="0" tIns="36000" rIns="0" bIns="36000" rtlCol="0">
              <a:spAutoFit/>
            </a:bodyPr>
            <a:lstStyle/>
            <a:p>
              <a:pPr algn="ctr">
                <a:spcBef>
                  <a:spcPts val="600"/>
                </a:spcBef>
              </a:pPr>
              <a:r>
                <a:rPr lang="en-US" sz="1600" b="1" dirty="0"/>
                <a:t>Services</a:t>
              </a:r>
              <a:br>
                <a:rPr lang="en-US" sz="1600" b="1" dirty="0"/>
              </a:br>
              <a:endParaRPr lang="en-US" sz="1000" dirty="0">
                <a:solidFill>
                  <a:schemeClr val="tx1">
                    <a:alpha val="50000"/>
                  </a:schemeClr>
                </a:solidFill>
              </a:endParaRPr>
            </a:p>
          </p:txBody>
        </p:sp>
        <p:sp>
          <p:nvSpPr>
            <p:cNvPr id="50" name="TextBox 49"/>
            <p:cNvSpPr txBox="1"/>
            <p:nvPr/>
          </p:nvSpPr>
          <p:spPr>
            <a:xfrm>
              <a:off x="4419001" y="5538158"/>
              <a:ext cx="1755196" cy="491284"/>
            </a:xfrm>
            <a:prstGeom prst="rect">
              <a:avLst/>
            </a:prstGeom>
            <a:noFill/>
          </p:spPr>
          <p:txBody>
            <a:bodyPr wrap="square" lIns="0" tIns="0" rIns="0" bIns="36000" rtlCol="0">
              <a:spAutoFit/>
            </a:bodyPr>
            <a:lstStyle/>
            <a:p>
              <a:pPr algn="ctr">
                <a:lnSpc>
                  <a:spcPct val="130000"/>
                </a:lnSpc>
                <a:spcBef>
                  <a:spcPts val="1000"/>
                </a:spcBef>
              </a:pPr>
              <a:r>
                <a:rPr lang="en-AU" sz="1200" b="1" dirty="0">
                  <a:solidFill>
                    <a:schemeClr val="tx1">
                      <a:alpha val="70000"/>
                    </a:schemeClr>
                  </a:solidFill>
                </a:rPr>
                <a:t>Sweeps, staff training, compliance audits</a:t>
              </a:r>
              <a:endParaRPr lang="en-US" sz="1200" b="1" dirty="0">
                <a:solidFill>
                  <a:schemeClr val="tx1">
                    <a:alpha val="70000"/>
                  </a:schemeClr>
                </a:solidFill>
              </a:endParaRPr>
            </a:p>
          </p:txBody>
        </p:sp>
        <p:cxnSp>
          <p:nvCxnSpPr>
            <p:cNvPr id="51" name="Straight Connector 50"/>
            <p:cNvCxnSpPr/>
            <p:nvPr/>
          </p:nvCxnSpPr>
          <p:spPr>
            <a:xfrm flipV="1">
              <a:off x="5287514" y="4081419"/>
              <a:ext cx="0" cy="240189"/>
            </a:xfrm>
            <a:prstGeom prst="line">
              <a:avLst/>
            </a:prstGeom>
            <a:ln w="12700"/>
          </p:spPr>
          <p:style>
            <a:lnRef idx="1">
              <a:schemeClr val="accent1"/>
            </a:lnRef>
            <a:fillRef idx="0">
              <a:schemeClr val="accent1"/>
            </a:fillRef>
            <a:effectRef idx="0">
              <a:schemeClr val="accent1"/>
            </a:effectRef>
            <a:fontRef idx="minor">
              <a:schemeClr val="tx1"/>
            </a:fontRef>
          </p:style>
        </p:cxnSp>
      </p:grpSp>
      <p:grpSp>
        <p:nvGrpSpPr>
          <p:cNvPr id="58" name="Group 57"/>
          <p:cNvGrpSpPr/>
          <p:nvPr/>
        </p:nvGrpSpPr>
        <p:grpSpPr>
          <a:xfrm>
            <a:off x="6343167" y="3652770"/>
            <a:ext cx="1755196" cy="2030985"/>
            <a:chOff x="2286149" y="4238523"/>
            <a:chExt cx="1755196" cy="2030985"/>
          </a:xfrm>
        </p:grpSpPr>
        <p:sp>
          <p:nvSpPr>
            <p:cNvPr id="59" name="TextBox 58"/>
            <p:cNvSpPr txBox="1"/>
            <p:nvPr/>
          </p:nvSpPr>
          <p:spPr>
            <a:xfrm>
              <a:off x="2286149" y="4531591"/>
              <a:ext cx="1755196" cy="472813"/>
            </a:xfrm>
            <a:prstGeom prst="rect">
              <a:avLst/>
            </a:prstGeom>
            <a:noFill/>
          </p:spPr>
          <p:txBody>
            <a:bodyPr wrap="square" lIns="0" tIns="36000" rIns="0" bIns="36000" rtlCol="0">
              <a:spAutoFit/>
            </a:bodyPr>
            <a:lstStyle/>
            <a:p>
              <a:pPr algn="ctr">
                <a:spcBef>
                  <a:spcPts val="600"/>
                </a:spcBef>
              </a:pPr>
              <a:r>
                <a:rPr lang="en-US" sz="1600" b="1" dirty="0"/>
                <a:t>Vehicles</a:t>
              </a:r>
              <a:br>
                <a:rPr lang="en-US" sz="1600" b="1" dirty="0"/>
              </a:br>
              <a:endParaRPr lang="en-US" sz="1000" dirty="0">
                <a:solidFill>
                  <a:schemeClr val="tx1">
                    <a:alpha val="50000"/>
                  </a:schemeClr>
                </a:solidFill>
              </a:endParaRPr>
            </a:p>
          </p:txBody>
        </p:sp>
        <p:sp>
          <p:nvSpPr>
            <p:cNvPr id="60" name="TextBox 59"/>
            <p:cNvSpPr txBox="1"/>
            <p:nvPr/>
          </p:nvSpPr>
          <p:spPr>
            <a:xfrm>
              <a:off x="2286149" y="5538158"/>
              <a:ext cx="1755196" cy="731350"/>
            </a:xfrm>
            <a:prstGeom prst="rect">
              <a:avLst/>
            </a:prstGeom>
            <a:noFill/>
          </p:spPr>
          <p:txBody>
            <a:bodyPr wrap="square" lIns="0" tIns="0" rIns="0" bIns="36000" rtlCol="0">
              <a:spAutoFit/>
            </a:bodyPr>
            <a:lstStyle/>
            <a:p>
              <a:pPr algn="ctr">
                <a:lnSpc>
                  <a:spcPct val="130000"/>
                </a:lnSpc>
                <a:spcBef>
                  <a:spcPts val="1000"/>
                </a:spcBef>
              </a:pPr>
              <a:r>
                <a:rPr lang="en-AU" sz="1200" b="1" dirty="0">
                  <a:solidFill>
                    <a:schemeClr val="tx1">
                      <a:alpha val="70000"/>
                    </a:schemeClr>
                  </a:solidFill>
                </a:rPr>
                <a:t>Vehicles: mandate detection systems via ADRs</a:t>
              </a:r>
            </a:p>
          </p:txBody>
        </p:sp>
        <p:cxnSp>
          <p:nvCxnSpPr>
            <p:cNvPr id="61" name="Straight Connector 60"/>
            <p:cNvCxnSpPr/>
            <p:nvPr/>
          </p:nvCxnSpPr>
          <p:spPr>
            <a:xfrm flipV="1">
              <a:off x="3163747" y="4238523"/>
              <a:ext cx="0" cy="240189"/>
            </a:xfrm>
            <a:prstGeom prst="line">
              <a:avLst/>
            </a:prstGeom>
            <a:ln w="1270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8616947" y="3652770"/>
            <a:ext cx="1755196" cy="1790919"/>
            <a:chOff x="2286149" y="4238523"/>
            <a:chExt cx="1755196" cy="1790919"/>
          </a:xfrm>
        </p:grpSpPr>
        <p:sp>
          <p:nvSpPr>
            <p:cNvPr id="63" name="TextBox 62"/>
            <p:cNvSpPr txBox="1"/>
            <p:nvPr/>
          </p:nvSpPr>
          <p:spPr>
            <a:xfrm>
              <a:off x="2286149" y="4531591"/>
              <a:ext cx="1755196" cy="472813"/>
            </a:xfrm>
            <a:prstGeom prst="rect">
              <a:avLst/>
            </a:prstGeom>
            <a:noFill/>
          </p:spPr>
          <p:txBody>
            <a:bodyPr wrap="square" lIns="0" tIns="36000" rIns="0" bIns="36000" rtlCol="0">
              <a:spAutoFit/>
            </a:bodyPr>
            <a:lstStyle/>
            <a:p>
              <a:pPr algn="ctr">
                <a:spcBef>
                  <a:spcPts val="600"/>
                </a:spcBef>
              </a:pPr>
              <a:r>
                <a:rPr lang="en-US" sz="1600" b="1" dirty="0"/>
                <a:t>Enforcement</a:t>
              </a:r>
              <a:br>
                <a:rPr lang="en-US" sz="1600" b="1" dirty="0"/>
              </a:br>
              <a:endParaRPr lang="en-US" sz="1000" dirty="0">
                <a:solidFill>
                  <a:schemeClr val="tx1">
                    <a:alpha val="50000"/>
                  </a:schemeClr>
                </a:solidFill>
              </a:endParaRPr>
            </a:p>
          </p:txBody>
        </p:sp>
        <p:sp>
          <p:nvSpPr>
            <p:cNvPr id="64" name="TextBox 63"/>
            <p:cNvSpPr txBox="1"/>
            <p:nvPr/>
          </p:nvSpPr>
          <p:spPr>
            <a:xfrm>
              <a:off x="2286149" y="5538158"/>
              <a:ext cx="1755196" cy="491284"/>
            </a:xfrm>
            <a:prstGeom prst="rect">
              <a:avLst/>
            </a:prstGeom>
            <a:noFill/>
          </p:spPr>
          <p:txBody>
            <a:bodyPr wrap="square" lIns="0" tIns="0" rIns="0" bIns="36000" rtlCol="0">
              <a:spAutoFit/>
            </a:bodyPr>
            <a:lstStyle/>
            <a:p>
              <a:pPr algn="ctr">
                <a:lnSpc>
                  <a:spcPct val="130000"/>
                </a:lnSpc>
                <a:spcBef>
                  <a:spcPts val="1000"/>
                </a:spcBef>
              </a:pPr>
              <a:r>
                <a:rPr lang="en-US" sz="1200" b="1" dirty="0">
                  <a:solidFill>
                    <a:schemeClr val="tx1">
                      <a:alpha val="70000"/>
                    </a:schemeClr>
                  </a:solidFill>
                </a:rPr>
                <a:t>Audits, penalties, monitoring</a:t>
              </a:r>
              <a:r>
                <a:rPr lang="en-US" sz="1200" dirty="0">
                  <a:solidFill>
                    <a:schemeClr val="tx1">
                      <a:alpha val="70000"/>
                    </a:schemeClr>
                  </a:solidFill>
                </a:rPr>
                <a:t>.</a:t>
              </a:r>
            </a:p>
          </p:txBody>
        </p:sp>
        <p:cxnSp>
          <p:nvCxnSpPr>
            <p:cNvPr id="65" name="Straight Connector 64"/>
            <p:cNvCxnSpPr/>
            <p:nvPr/>
          </p:nvCxnSpPr>
          <p:spPr>
            <a:xfrm flipV="1">
              <a:off x="3163747" y="4238523"/>
              <a:ext cx="0" cy="240189"/>
            </a:xfrm>
            <a:prstGeom prst="line">
              <a:avLst/>
            </a:prstGeom>
            <a:ln w="1270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sp>
        <p:nvSpPr>
          <p:cNvPr id="24" name="Freeform 2130">
            <a:extLst>
              <a:ext uri="{FF2B5EF4-FFF2-40B4-BE49-F238E27FC236}">
                <a16:creationId xmlns:a16="http://schemas.microsoft.com/office/drawing/2014/main" id="{45B1A73A-BF58-478A-905C-7BC57CA75412}"/>
              </a:ext>
            </a:extLst>
          </p:cNvPr>
          <p:cNvSpPr>
            <a:spLocks noEditPoints="1"/>
          </p:cNvSpPr>
          <p:nvPr/>
        </p:nvSpPr>
        <p:spPr bwMode="auto">
          <a:xfrm>
            <a:off x="6960439" y="2981408"/>
            <a:ext cx="520648" cy="508540"/>
          </a:xfrm>
          <a:custGeom>
            <a:avLst/>
            <a:gdLst>
              <a:gd name="T0" fmla="*/ 131 w 160"/>
              <a:gd name="T1" fmla="*/ 76 h 155"/>
              <a:gd name="T2" fmla="*/ 23 w 160"/>
              <a:gd name="T3" fmla="*/ 73 h 155"/>
              <a:gd name="T4" fmla="*/ 26 w 160"/>
              <a:gd name="T5" fmla="*/ 70 h 155"/>
              <a:gd name="T6" fmla="*/ 35 w 160"/>
              <a:gd name="T7" fmla="*/ 85 h 155"/>
              <a:gd name="T8" fmla="*/ 32 w 160"/>
              <a:gd name="T9" fmla="*/ 82 h 155"/>
              <a:gd name="T10" fmla="*/ 55 w 160"/>
              <a:gd name="T11" fmla="*/ 82 h 155"/>
              <a:gd name="T12" fmla="*/ 41 w 160"/>
              <a:gd name="T13" fmla="*/ 91 h 155"/>
              <a:gd name="T14" fmla="*/ 44 w 160"/>
              <a:gd name="T15" fmla="*/ 88 h 155"/>
              <a:gd name="T16" fmla="*/ 61 w 160"/>
              <a:gd name="T17" fmla="*/ 94 h 155"/>
              <a:gd name="T18" fmla="*/ 58 w 160"/>
              <a:gd name="T19" fmla="*/ 91 h 155"/>
              <a:gd name="T20" fmla="*/ 73 w 160"/>
              <a:gd name="T21" fmla="*/ 99 h 155"/>
              <a:gd name="T22" fmla="*/ 84 w 160"/>
              <a:gd name="T23" fmla="*/ 99 h 155"/>
              <a:gd name="T24" fmla="*/ 87 w 160"/>
              <a:gd name="T25" fmla="*/ 97 h 155"/>
              <a:gd name="T26" fmla="*/ 96 w 160"/>
              <a:gd name="T27" fmla="*/ 94 h 155"/>
              <a:gd name="T28" fmla="*/ 93 w 160"/>
              <a:gd name="T29" fmla="*/ 91 h 155"/>
              <a:gd name="T30" fmla="*/ 82 w 160"/>
              <a:gd name="T31" fmla="*/ 108 h 155"/>
              <a:gd name="T32" fmla="*/ 102 w 160"/>
              <a:gd name="T33" fmla="*/ 82 h 155"/>
              <a:gd name="T34" fmla="*/ 105 w 160"/>
              <a:gd name="T35" fmla="*/ 79 h 155"/>
              <a:gd name="T36" fmla="*/ 122 w 160"/>
              <a:gd name="T37" fmla="*/ 85 h 155"/>
              <a:gd name="T38" fmla="*/ 119 w 160"/>
              <a:gd name="T39" fmla="*/ 82 h 155"/>
              <a:gd name="T40" fmla="*/ 117 w 160"/>
              <a:gd name="T41" fmla="*/ 91 h 155"/>
              <a:gd name="T42" fmla="*/ 132 w 160"/>
              <a:gd name="T43" fmla="*/ 93 h 155"/>
              <a:gd name="T44" fmla="*/ 80 w 160"/>
              <a:gd name="T45" fmla="*/ 155 h 155"/>
              <a:gd name="T46" fmla="*/ 0 w 160"/>
              <a:gd name="T47" fmla="*/ 77 h 155"/>
              <a:gd name="T48" fmla="*/ 80 w 160"/>
              <a:gd name="T49" fmla="*/ 0 h 155"/>
              <a:gd name="T50" fmla="*/ 160 w 160"/>
              <a:gd name="T51" fmla="*/ 77 h 155"/>
              <a:gd name="T52" fmla="*/ 12 w 160"/>
              <a:gd name="T53" fmla="*/ 45 h 155"/>
              <a:gd name="T54" fmla="*/ 126 w 160"/>
              <a:gd name="T55" fmla="*/ 58 h 155"/>
              <a:gd name="T56" fmla="*/ 12 w 160"/>
              <a:gd name="T57" fmla="*/ 45 h 155"/>
              <a:gd name="T58" fmla="*/ 18 w 160"/>
              <a:gd name="T59" fmla="*/ 79 h 155"/>
              <a:gd name="T60" fmla="*/ 50 w 160"/>
              <a:gd name="T61" fmla="*/ 99 h 155"/>
              <a:gd name="T62" fmla="*/ 54 w 160"/>
              <a:gd name="T63" fmla="*/ 102 h 155"/>
              <a:gd name="T64" fmla="*/ 64 w 160"/>
              <a:gd name="T65" fmla="*/ 107 h 155"/>
              <a:gd name="T66" fmla="*/ 93 w 160"/>
              <a:gd name="T67" fmla="*/ 108 h 155"/>
              <a:gd name="T68" fmla="*/ 105 w 160"/>
              <a:gd name="T69" fmla="*/ 102 h 155"/>
              <a:gd name="T70" fmla="*/ 108 w 160"/>
              <a:gd name="T71" fmla="*/ 99 h 155"/>
              <a:gd name="T72" fmla="*/ 126 w 160"/>
              <a:gd name="T73" fmla="*/ 90 h 155"/>
              <a:gd name="T74" fmla="*/ 140 w 160"/>
              <a:gd name="T75" fmla="*/ 79 h 155"/>
              <a:gd name="T76" fmla="*/ 126 w 160"/>
              <a:gd name="T77" fmla="*/ 65 h 155"/>
              <a:gd name="T78" fmla="*/ 122 w 160"/>
              <a:gd name="T79" fmla="*/ 67 h 155"/>
              <a:gd name="T80" fmla="*/ 114 w 160"/>
              <a:gd name="T81" fmla="*/ 76 h 155"/>
              <a:gd name="T82" fmla="*/ 82 w 160"/>
              <a:gd name="T83" fmla="*/ 91 h 155"/>
              <a:gd name="T84" fmla="*/ 76 w 160"/>
              <a:gd name="T85" fmla="*/ 89 h 155"/>
              <a:gd name="T86" fmla="*/ 44 w 160"/>
              <a:gd name="T87" fmla="*/ 76 h 155"/>
              <a:gd name="T88" fmla="*/ 37 w 160"/>
              <a:gd name="T89" fmla="*/ 67 h 155"/>
              <a:gd name="T90" fmla="*/ 12 w 160"/>
              <a:gd name="T91" fmla="*/ 77 h 155"/>
              <a:gd name="T92" fmla="*/ 34 w 160"/>
              <a:gd name="T93" fmla="*/ 97 h 155"/>
              <a:gd name="T94" fmla="*/ 148 w 160"/>
              <a:gd name="T95" fmla="*/ 11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55">
                <a:moveTo>
                  <a:pt x="131" y="70"/>
                </a:moveTo>
                <a:cubicBezTo>
                  <a:pt x="133" y="70"/>
                  <a:pt x="134" y="72"/>
                  <a:pt x="134" y="73"/>
                </a:cubicBezTo>
                <a:cubicBezTo>
                  <a:pt x="134" y="75"/>
                  <a:pt x="133" y="76"/>
                  <a:pt x="131" y="76"/>
                </a:cubicBezTo>
                <a:cubicBezTo>
                  <a:pt x="129" y="76"/>
                  <a:pt x="128" y="75"/>
                  <a:pt x="128" y="73"/>
                </a:cubicBezTo>
                <a:cubicBezTo>
                  <a:pt x="128" y="72"/>
                  <a:pt x="129" y="70"/>
                  <a:pt x="131" y="70"/>
                </a:cubicBezTo>
                <a:close/>
                <a:moveTo>
                  <a:pt x="23" y="73"/>
                </a:moveTo>
                <a:cubicBezTo>
                  <a:pt x="23" y="75"/>
                  <a:pt x="25" y="76"/>
                  <a:pt x="26" y="76"/>
                </a:cubicBezTo>
                <a:cubicBezTo>
                  <a:pt x="28" y="76"/>
                  <a:pt x="29" y="75"/>
                  <a:pt x="29" y="73"/>
                </a:cubicBezTo>
                <a:cubicBezTo>
                  <a:pt x="29" y="72"/>
                  <a:pt x="28" y="70"/>
                  <a:pt x="26" y="70"/>
                </a:cubicBezTo>
                <a:cubicBezTo>
                  <a:pt x="25" y="70"/>
                  <a:pt x="23" y="72"/>
                  <a:pt x="23" y="73"/>
                </a:cubicBezTo>
                <a:close/>
                <a:moveTo>
                  <a:pt x="32" y="82"/>
                </a:moveTo>
                <a:cubicBezTo>
                  <a:pt x="32" y="84"/>
                  <a:pt x="33" y="85"/>
                  <a:pt x="35" y="85"/>
                </a:cubicBezTo>
                <a:cubicBezTo>
                  <a:pt x="37" y="85"/>
                  <a:pt x="38" y="84"/>
                  <a:pt x="38" y="82"/>
                </a:cubicBezTo>
                <a:cubicBezTo>
                  <a:pt x="38" y="80"/>
                  <a:pt x="37" y="79"/>
                  <a:pt x="35" y="79"/>
                </a:cubicBezTo>
                <a:cubicBezTo>
                  <a:pt x="33" y="79"/>
                  <a:pt x="32" y="80"/>
                  <a:pt x="32" y="82"/>
                </a:cubicBezTo>
                <a:close/>
                <a:moveTo>
                  <a:pt x="50" y="82"/>
                </a:moveTo>
                <a:cubicBezTo>
                  <a:pt x="50" y="84"/>
                  <a:pt x="51" y="85"/>
                  <a:pt x="52" y="85"/>
                </a:cubicBezTo>
                <a:cubicBezTo>
                  <a:pt x="54" y="85"/>
                  <a:pt x="55" y="84"/>
                  <a:pt x="55" y="82"/>
                </a:cubicBezTo>
                <a:cubicBezTo>
                  <a:pt x="55" y="80"/>
                  <a:pt x="54" y="79"/>
                  <a:pt x="52" y="79"/>
                </a:cubicBezTo>
                <a:cubicBezTo>
                  <a:pt x="51" y="79"/>
                  <a:pt x="50" y="80"/>
                  <a:pt x="50" y="82"/>
                </a:cubicBezTo>
                <a:close/>
                <a:moveTo>
                  <a:pt x="41" y="91"/>
                </a:moveTo>
                <a:cubicBezTo>
                  <a:pt x="41" y="92"/>
                  <a:pt x="42" y="94"/>
                  <a:pt x="44" y="94"/>
                </a:cubicBezTo>
                <a:cubicBezTo>
                  <a:pt x="45" y="94"/>
                  <a:pt x="47" y="92"/>
                  <a:pt x="47" y="91"/>
                </a:cubicBezTo>
                <a:cubicBezTo>
                  <a:pt x="47" y="89"/>
                  <a:pt x="45" y="88"/>
                  <a:pt x="44" y="88"/>
                </a:cubicBezTo>
                <a:cubicBezTo>
                  <a:pt x="42" y="88"/>
                  <a:pt x="41" y="89"/>
                  <a:pt x="41" y="91"/>
                </a:cubicBezTo>
                <a:close/>
                <a:moveTo>
                  <a:pt x="58" y="91"/>
                </a:moveTo>
                <a:cubicBezTo>
                  <a:pt x="58" y="92"/>
                  <a:pt x="60" y="94"/>
                  <a:pt x="61" y="94"/>
                </a:cubicBezTo>
                <a:cubicBezTo>
                  <a:pt x="63" y="94"/>
                  <a:pt x="64" y="92"/>
                  <a:pt x="64" y="91"/>
                </a:cubicBezTo>
                <a:cubicBezTo>
                  <a:pt x="64" y="89"/>
                  <a:pt x="63" y="88"/>
                  <a:pt x="61" y="88"/>
                </a:cubicBezTo>
                <a:cubicBezTo>
                  <a:pt x="60" y="88"/>
                  <a:pt x="58" y="89"/>
                  <a:pt x="58" y="91"/>
                </a:cubicBezTo>
                <a:close/>
                <a:moveTo>
                  <a:pt x="67" y="99"/>
                </a:moveTo>
                <a:cubicBezTo>
                  <a:pt x="67" y="101"/>
                  <a:pt x="68" y="102"/>
                  <a:pt x="70" y="102"/>
                </a:cubicBezTo>
                <a:cubicBezTo>
                  <a:pt x="72" y="102"/>
                  <a:pt x="73" y="101"/>
                  <a:pt x="73" y="99"/>
                </a:cubicBezTo>
                <a:cubicBezTo>
                  <a:pt x="73" y="98"/>
                  <a:pt x="72" y="97"/>
                  <a:pt x="70" y="97"/>
                </a:cubicBezTo>
                <a:cubicBezTo>
                  <a:pt x="68" y="97"/>
                  <a:pt x="67" y="98"/>
                  <a:pt x="67" y="99"/>
                </a:cubicBezTo>
                <a:close/>
                <a:moveTo>
                  <a:pt x="84" y="99"/>
                </a:moveTo>
                <a:cubicBezTo>
                  <a:pt x="84" y="101"/>
                  <a:pt x="86" y="102"/>
                  <a:pt x="87" y="102"/>
                </a:cubicBezTo>
                <a:cubicBezTo>
                  <a:pt x="89" y="102"/>
                  <a:pt x="90" y="101"/>
                  <a:pt x="90" y="99"/>
                </a:cubicBezTo>
                <a:cubicBezTo>
                  <a:pt x="90" y="98"/>
                  <a:pt x="89" y="97"/>
                  <a:pt x="87" y="97"/>
                </a:cubicBezTo>
                <a:cubicBezTo>
                  <a:pt x="86" y="97"/>
                  <a:pt x="84" y="98"/>
                  <a:pt x="84" y="99"/>
                </a:cubicBezTo>
                <a:close/>
                <a:moveTo>
                  <a:pt x="93" y="91"/>
                </a:moveTo>
                <a:cubicBezTo>
                  <a:pt x="93" y="92"/>
                  <a:pt x="95" y="94"/>
                  <a:pt x="96" y="94"/>
                </a:cubicBezTo>
                <a:cubicBezTo>
                  <a:pt x="98" y="94"/>
                  <a:pt x="99" y="92"/>
                  <a:pt x="99" y="91"/>
                </a:cubicBezTo>
                <a:cubicBezTo>
                  <a:pt x="99" y="89"/>
                  <a:pt x="98" y="88"/>
                  <a:pt x="96" y="88"/>
                </a:cubicBezTo>
                <a:cubicBezTo>
                  <a:pt x="95" y="88"/>
                  <a:pt x="93" y="89"/>
                  <a:pt x="93" y="91"/>
                </a:cubicBezTo>
                <a:close/>
                <a:moveTo>
                  <a:pt x="76" y="108"/>
                </a:moveTo>
                <a:cubicBezTo>
                  <a:pt x="76" y="110"/>
                  <a:pt x="77" y="111"/>
                  <a:pt x="79" y="111"/>
                </a:cubicBezTo>
                <a:cubicBezTo>
                  <a:pt x="80" y="111"/>
                  <a:pt x="82" y="110"/>
                  <a:pt x="82" y="108"/>
                </a:cubicBezTo>
                <a:cubicBezTo>
                  <a:pt x="82" y="107"/>
                  <a:pt x="80" y="105"/>
                  <a:pt x="79" y="105"/>
                </a:cubicBezTo>
                <a:cubicBezTo>
                  <a:pt x="77" y="105"/>
                  <a:pt x="76" y="107"/>
                  <a:pt x="76" y="108"/>
                </a:cubicBezTo>
                <a:close/>
                <a:moveTo>
                  <a:pt x="102" y="82"/>
                </a:moveTo>
                <a:cubicBezTo>
                  <a:pt x="102" y="84"/>
                  <a:pt x="103" y="85"/>
                  <a:pt x="105" y="85"/>
                </a:cubicBezTo>
                <a:cubicBezTo>
                  <a:pt x="106" y="85"/>
                  <a:pt x="108" y="84"/>
                  <a:pt x="108" y="82"/>
                </a:cubicBezTo>
                <a:cubicBezTo>
                  <a:pt x="108" y="80"/>
                  <a:pt x="106" y="79"/>
                  <a:pt x="105" y="79"/>
                </a:cubicBezTo>
                <a:cubicBezTo>
                  <a:pt x="103" y="79"/>
                  <a:pt x="102" y="80"/>
                  <a:pt x="102" y="82"/>
                </a:cubicBezTo>
                <a:close/>
                <a:moveTo>
                  <a:pt x="119" y="82"/>
                </a:moveTo>
                <a:cubicBezTo>
                  <a:pt x="119" y="84"/>
                  <a:pt x="121" y="85"/>
                  <a:pt x="122" y="85"/>
                </a:cubicBezTo>
                <a:cubicBezTo>
                  <a:pt x="124" y="85"/>
                  <a:pt x="125" y="84"/>
                  <a:pt x="125" y="82"/>
                </a:cubicBezTo>
                <a:cubicBezTo>
                  <a:pt x="125" y="80"/>
                  <a:pt x="124" y="79"/>
                  <a:pt x="122" y="79"/>
                </a:cubicBezTo>
                <a:cubicBezTo>
                  <a:pt x="121" y="79"/>
                  <a:pt x="119" y="80"/>
                  <a:pt x="119" y="82"/>
                </a:cubicBezTo>
                <a:close/>
                <a:moveTo>
                  <a:pt x="111" y="91"/>
                </a:moveTo>
                <a:cubicBezTo>
                  <a:pt x="111" y="92"/>
                  <a:pt x="112" y="94"/>
                  <a:pt x="114" y="94"/>
                </a:cubicBezTo>
                <a:cubicBezTo>
                  <a:pt x="115" y="94"/>
                  <a:pt x="117" y="92"/>
                  <a:pt x="117" y="91"/>
                </a:cubicBezTo>
                <a:cubicBezTo>
                  <a:pt x="117" y="89"/>
                  <a:pt x="115" y="88"/>
                  <a:pt x="114" y="88"/>
                </a:cubicBezTo>
                <a:cubicBezTo>
                  <a:pt x="112" y="88"/>
                  <a:pt x="111" y="89"/>
                  <a:pt x="111" y="91"/>
                </a:cubicBezTo>
                <a:close/>
                <a:moveTo>
                  <a:pt x="132" y="93"/>
                </a:moveTo>
                <a:cubicBezTo>
                  <a:pt x="132" y="94"/>
                  <a:pt x="132" y="94"/>
                  <a:pt x="132" y="94"/>
                </a:cubicBezTo>
                <a:cubicBezTo>
                  <a:pt x="160" y="109"/>
                  <a:pt x="160" y="109"/>
                  <a:pt x="160" y="109"/>
                </a:cubicBezTo>
                <a:cubicBezTo>
                  <a:pt x="80" y="155"/>
                  <a:pt x="80" y="155"/>
                  <a:pt x="80" y="155"/>
                </a:cubicBezTo>
                <a:cubicBezTo>
                  <a:pt x="0" y="109"/>
                  <a:pt x="0" y="109"/>
                  <a:pt x="0" y="109"/>
                </a:cubicBezTo>
                <a:cubicBezTo>
                  <a:pt x="28" y="94"/>
                  <a:pt x="28" y="94"/>
                  <a:pt x="28" y="94"/>
                </a:cubicBezTo>
                <a:cubicBezTo>
                  <a:pt x="0" y="77"/>
                  <a:pt x="0" y="77"/>
                  <a:pt x="0" y="77"/>
                </a:cubicBezTo>
                <a:cubicBezTo>
                  <a:pt x="28" y="61"/>
                  <a:pt x="28" y="61"/>
                  <a:pt x="28" y="61"/>
                </a:cubicBezTo>
                <a:cubicBezTo>
                  <a:pt x="0" y="45"/>
                  <a:pt x="0" y="45"/>
                  <a:pt x="0" y="45"/>
                </a:cubicBezTo>
                <a:cubicBezTo>
                  <a:pt x="80" y="0"/>
                  <a:pt x="80" y="0"/>
                  <a:pt x="80" y="0"/>
                </a:cubicBezTo>
                <a:cubicBezTo>
                  <a:pt x="160" y="45"/>
                  <a:pt x="160" y="45"/>
                  <a:pt x="160" y="45"/>
                </a:cubicBezTo>
                <a:cubicBezTo>
                  <a:pt x="132" y="61"/>
                  <a:pt x="132" y="61"/>
                  <a:pt x="132" y="61"/>
                </a:cubicBezTo>
                <a:cubicBezTo>
                  <a:pt x="160" y="77"/>
                  <a:pt x="160" y="77"/>
                  <a:pt x="160" y="77"/>
                </a:cubicBezTo>
                <a:cubicBezTo>
                  <a:pt x="133" y="93"/>
                  <a:pt x="133" y="93"/>
                  <a:pt x="133" y="93"/>
                </a:cubicBezTo>
                <a:cubicBezTo>
                  <a:pt x="132" y="93"/>
                  <a:pt x="132" y="93"/>
                  <a:pt x="132" y="93"/>
                </a:cubicBezTo>
                <a:close/>
                <a:moveTo>
                  <a:pt x="12" y="45"/>
                </a:moveTo>
                <a:cubicBezTo>
                  <a:pt x="80" y="84"/>
                  <a:pt x="80" y="84"/>
                  <a:pt x="80" y="84"/>
                </a:cubicBezTo>
                <a:cubicBezTo>
                  <a:pt x="126" y="58"/>
                  <a:pt x="126" y="58"/>
                  <a:pt x="126" y="58"/>
                </a:cubicBezTo>
                <a:cubicBezTo>
                  <a:pt x="126" y="58"/>
                  <a:pt x="126" y="58"/>
                  <a:pt x="126" y="58"/>
                </a:cubicBezTo>
                <a:cubicBezTo>
                  <a:pt x="148" y="45"/>
                  <a:pt x="148" y="45"/>
                  <a:pt x="148" y="45"/>
                </a:cubicBezTo>
                <a:cubicBezTo>
                  <a:pt x="80" y="7"/>
                  <a:pt x="80" y="7"/>
                  <a:pt x="80" y="7"/>
                </a:cubicBezTo>
                <a:lnTo>
                  <a:pt x="12" y="45"/>
                </a:lnTo>
                <a:close/>
                <a:moveTo>
                  <a:pt x="12" y="77"/>
                </a:moveTo>
                <a:cubicBezTo>
                  <a:pt x="16" y="80"/>
                  <a:pt x="16" y="80"/>
                  <a:pt x="16" y="80"/>
                </a:cubicBezTo>
                <a:cubicBezTo>
                  <a:pt x="16" y="79"/>
                  <a:pt x="17" y="79"/>
                  <a:pt x="18" y="79"/>
                </a:cubicBezTo>
                <a:cubicBezTo>
                  <a:pt x="19" y="79"/>
                  <a:pt x="20" y="80"/>
                  <a:pt x="20" y="82"/>
                </a:cubicBezTo>
                <a:cubicBezTo>
                  <a:pt x="20" y="82"/>
                  <a:pt x="20" y="82"/>
                  <a:pt x="20" y="82"/>
                </a:cubicBezTo>
                <a:cubicBezTo>
                  <a:pt x="50" y="99"/>
                  <a:pt x="50" y="99"/>
                  <a:pt x="50" y="99"/>
                </a:cubicBezTo>
                <a:cubicBezTo>
                  <a:pt x="50" y="98"/>
                  <a:pt x="51" y="97"/>
                  <a:pt x="52" y="97"/>
                </a:cubicBezTo>
                <a:cubicBezTo>
                  <a:pt x="54" y="97"/>
                  <a:pt x="55" y="98"/>
                  <a:pt x="55" y="99"/>
                </a:cubicBezTo>
                <a:cubicBezTo>
                  <a:pt x="55" y="100"/>
                  <a:pt x="55" y="101"/>
                  <a:pt x="54" y="102"/>
                </a:cubicBezTo>
                <a:cubicBezTo>
                  <a:pt x="61" y="105"/>
                  <a:pt x="61" y="105"/>
                  <a:pt x="61" y="105"/>
                </a:cubicBezTo>
                <a:cubicBezTo>
                  <a:pt x="61" y="105"/>
                  <a:pt x="61" y="105"/>
                  <a:pt x="61" y="105"/>
                </a:cubicBezTo>
                <a:cubicBezTo>
                  <a:pt x="63" y="105"/>
                  <a:pt x="64" y="106"/>
                  <a:pt x="64" y="107"/>
                </a:cubicBezTo>
                <a:cubicBezTo>
                  <a:pt x="80" y="116"/>
                  <a:pt x="80" y="116"/>
                  <a:pt x="80" y="116"/>
                </a:cubicBezTo>
                <a:cubicBezTo>
                  <a:pt x="93" y="109"/>
                  <a:pt x="93" y="109"/>
                  <a:pt x="93" y="109"/>
                </a:cubicBezTo>
                <a:cubicBezTo>
                  <a:pt x="93" y="109"/>
                  <a:pt x="93" y="108"/>
                  <a:pt x="93" y="108"/>
                </a:cubicBezTo>
                <a:cubicBezTo>
                  <a:pt x="93" y="107"/>
                  <a:pt x="95" y="105"/>
                  <a:pt x="96" y="105"/>
                </a:cubicBezTo>
                <a:cubicBezTo>
                  <a:pt x="97" y="105"/>
                  <a:pt x="98" y="106"/>
                  <a:pt x="98" y="106"/>
                </a:cubicBezTo>
                <a:cubicBezTo>
                  <a:pt x="105" y="102"/>
                  <a:pt x="105" y="102"/>
                  <a:pt x="105" y="102"/>
                </a:cubicBezTo>
                <a:cubicBezTo>
                  <a:pt x="103" y="102"/>
                  <a:pt x="102" y="101"/>
                  <a:pt x="102" y="99"/>
                </a:cubicBezTo>
                <a:cubicBezTo>
                  <a:pt x="102" y="98"/>
                  <a:pt x="103" y="97"/>
                  <a:pt x="105" y="97"/>
                </a:cubicBezTo>
                <a:cubicBezTo>
                  <a:pt x="106" y="97"/>
                  <a:pt x="108" y="98"/>
                  <a:pt x="108" y="99"/>
                </a:cubicBezTo>
                <a:cubicBezTo>
                  <a:pt x="108" y="100"/>
                  <a:pt x="108" y="100"/>
                  <a:pt x="107" y="101"/>
                </a:cubicBezTo>
                <a:cubicBezTo>
                  <a:pt x="126" y="90"/>
                  <a:pt x="126" y="90"/>
                  <a:pt x="126" y="90"/>
                </a:cubicBezTo>
                <a:cubicBezTo>
                  <a:pt x="126" y="90"/>
                  <a:pt x="126" y="90"/>
                  <a:pt x="126" y="90"/>
                </a:cubicBezTo>
                <a:cubicBezTo>
                  <a:pt x="137" y="84"/>
                  <a:pt x="137" y="84"/>
                  <a:pt x="137" y="84"/>
                </a:cubicBezTo>
                <a:cubicBezTo>
                  <a:pt x="137" y="83"/>
                  <a:pt x="137" y="83"/>
                  <a:pt x="137" y="82"/>
                </a:cubicBezTo>
                <a:cubicBezTo>
                  <a:pt x="137" y="80"/>
                  <a:pt x="138" y="79"/>
                  <a:pt x="140" y="79"/>
                </a:cubicBezTo>
                <a:cubicBezTo>
                  <a:pt x="141" y="79"/>
                  <a:pt x="142" y="80"/>
                  <a:pt x="142" y="81"/>
                </a:cubicBezTo>
                <a:cubicBezTo>
                  <a:pt x="148" y="77"/>
                  <a:pt x="148" y="77"/>
                  <a:pt x="148" y="77"/>
                </a:cubicBezTo>
                <a:cubicBezTo>
                  <a:pt x="126" y="65"/>
                  <a:pt x="126" y="65"/>
                  <a:pt x="126" y="65"/>
                </a:cubicBezTo>
                <a:cubicBezTo>
                  <a:pt x="125" y="65"/>
                  <a:pt x="125" y="65"/>
                  <a:pt x="125" y="65"/>
                </a:cubicBezTo>
                <a:cubicBezTo>
                  <a:pt x="125" y="67"/>
                  <a:pt x="124" y="67"/>
                  <a:pt x="122" y="67"/>
                </a:cubicBezTo>
                <a:cubicBezTo>
                  <a:pt x="122" y="67"/>
                  <a:pt x="122" y="67"/>
                  <a:pt x="122" y="67"/>
                </a:cubicBezTo>
                <a:cubicBezTo>
                  <a:pt x="115" y="71"/>
                  <a:pt x="115" y="71"/>
                  <a:pt x="115" y="71"/>
                </a:cubicBezTo>
                <a:cubicBezTo>
                  <a:pt x="116" y="71"/>
                  <a:pt x="117" y="72"/>
                  <a:pt x="117" y="73"/>
                </a:cubicBezTo>
                <a:cubicBezTo>
                  <a:pt x="117" y="75"/>
                  <a:pt x="115" y="76"/>
                  <a:pt x="114" y="76"/>
                </a:cubicBezTo>
                <a:cubicBezTo>
                  <a:pt x="112" y="76"/>
                  <a:pt x="111" y="75"/>
                  <a:pt x="111" y="74"/>
                </a:cubicBezTo>
                <a:cubicBezTo>
                  <a:pt x="82" y="90"/>
                  <a:pt x="82" y="90"/>
                  <a:pt x="82" y="90"/>
                </a:cubicBezTo>
                <a:cubicBezTo>
                  <a:pt x="82" y="90"/>
                  <a:pt x="82" y="91"/>
                  <a:pt x="82" y="91"/>
                </a:cubicBezTo>
                <a:cubicBezTo>
                  <a:pt x="82" y="92"/>
                  <a:pt x="80" y="94"/>
                  <a:pt x="79" y="94"/>
                </a:cubicBezTo>
                <a:cubicBezTo>
                  <a:pt x="77" y="94"/>
                  <a:pt x="76" y="92"/>
                  <a:pt x="76" y="91"/>
                </a:cubicBezTo>
                <a:cubicBezTo>
                  <a:pt x="76" y="90"/>
                  <a:pt x="76" y="90"/>
                  <a:pt x="76" y="89"/>
                </a:cubicBezTo>
                <a:cubicBezTo>
                  <a:pt x="46" y="72"/>
                  <a:pt x="46" y="72"/>
                  <a:pt x="46" y="72"/>
                </a:cubicBezTo>
                <a:cubicBezTo>
                  <a:pt x="46" y="72"/>
                  <a:pt x="47" y="73"/>
                  <a:pt x="47" y="73"/>
                </a:cubicBezTo>
                <a:cubicBezTo>
                  <a:pt x="47" y="75"/>
                  <a:pt x="45" y="76"/>
                  <a:pt x="44" y="76"/>
                </a:cubicBezTo>
                <a:cubicBezTo>
                  <a:pt x="42" y="76"/>
                  <a:pt x="41" y="75"/>
                  <a:pt x="41" y="73"/>
                </a:cubicBezTo>
                <a:cubicBezTo>
                  <a:pt x="41" y="72"/>
                  <a:pt x="42" y="70"/>
                  <a:pt x="44" y="70"/>
                </a:cubicBezTo>
                <a:cubicBezTo>
                  <a:pt x="37" y="67"/>
                  <a:pt x="37" y="67"/>
                  <a:pt x="37" y="67"/>
                </a:cubicBezTo>
                <a:cubicBezTo>
                  <a:pt x="36" y="67"/>
                  <a:pt x="36" y="67"/>
                  <a:pt x="35" y="67"/>
                </a:cubicBezTo>
                <a:cubicBezTo>
                  <a:pt x="34" y="67"/>
                  <a:pt x="33" y="67"/>
                  <a:pt x="32" y="66"/>
                </a:cubicBezTo>
                <a:lnTo>
                  <a:pt x="12" y="77"/>
                </a:lnTo>
                <a:close/>
                <a:moveTo>
                  <a:pt x="126" y="97"/>
                </a:moveTo>
                <a:cubicBezTo>
                  <a:pt x="80" y="123"/>
                  <a:pt x="80" y="123"/>
                  <a:pt x="80" y="123"/>
                </a:cubicBezTo>
                <a:cubicBezTo>
                  <a:pt x="34" y="97"/>
                  <a:pt x="34" y="97"/>
                  <a:pt x="34" y="97"/>
                </a:cubicBezTo>
                <a:cubicBezTo>
                  <a:pt x="12" y="110"/>
                  <a:pt x="12" y="110"/>
                  <a:pt x="12" y="110"/>
                </a:cubicBezTo>
                <a:cubicBezTo>
                  <a:pt x="80" y="148"/>
                  <a:pt x="80" y="148"/>
                  <a:pt x="80" y="148"/>
                </a:cubicBezTo>
                <a:cubicBezTo>
                  <a:pt x="148" y="110"/>
                  <a:pt x="148" y="110"/>
                  <a:pt x="148" y="110"/>
                </a:cubicBezTo>
                <a:lnTo>
                  <a:pt x="126" y="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60">
            <a:extLst>
              <a:ext uri="{FF2B5EF4-FFF2-40B4-BE49-F238E27FC236}">
                <a16:creationId xmlns:a16="http://schemas.microsoft.com/office/drawing/2014/main" id="{9415EC6E-7F4B-4903-B5B9-2FB6D980F459}"/>
              </a:ext>
            </a:extLst>
          </p:cNvPr>
          <p:cNvSpPr>
            <a:spLocks noEditPoints="1"/>
          </p:cNvSpPr>
          <p:nvPr/>
        </p:nvSpPr>
        <p:spPr bwMode="auto">
          <a:xfrm>
            <a:off x="4683018" y="2912133"/>
            <a:ext cx="546101" cy="505756"/>
          </a:xfrm>
          <a:custGeom>
            <a:avLst/>
            <a:gdLst>
              <a:gd name="T0" fmla="*/ 122 w 160"/>
              <a:gd name="T1" fmla="*/ 106 h 147"/>
              <a:gd name="T2" fmla="*/ 138 w 160"/>
              <a:gd name="T3" fmla="*/ 104 h 147"/>
              <a:gd name="T4" fmla="*/ 155 w 160"/>
              <a:gd name="T5" fmla="*/ 97 h 147"/>
              <a:gd name="T6" fmla="*/ 137 w 160"/>
              <a:gd name="T7" fmla="*/ 46 h 147"/>
              <a:gd name="T8" fmla="*/ 92 w 160"/>
              <a:gd name="T9" fmla="*/ 16 h 147"/>
              <a:gd name="T10" fmla="*/ 61 w 160"/>
              <a:gd name="T11" fmla="*/ 0 h 147"/>
              <a:gd name="T12" fmla="*/ 29 w 160"/>
              <a:gd name="T13" fmla="*/ 27 h 147"/>
              <a:gd name="T14" fmla="*/ 27 w 160"/>
              <a:gd name="T15" fmla="*/ 48 h 147"/>
              <a:gd name="T16" fmla="*/ 31 w 160"/>
              <a:gd name="T17" fmla="*/ 67 h 147"/>
              <a:gd name="T18" fmla="*/ 40 w 160"/>
              <a:gd name="T19" fmla="*/ 95 h 147"/>
              <a:gd name="T20" fmla="*/ 13 w 160"/>
              <a:gd name="T21" fmla="*/ 114 h 147"/>
              <a:gd name="T22" fmla="*/ 0 w 160"/>
              <a:gd name="T23" fmla="*/ 147 h 147"/>
              <a:gd name="T24" fmla="*/ 123 w 160"/>
              <a:gd name="T25" fmla="*/ 147 h 147"/>
              <a:gd name="T26" fmla="*/ 160 w 160"/>
              <a:gd name="T27" fmla="*/ 137 h 147"/>
              <a:gd name="T28" fmla="*/ 117 w 160"/>
              <a:gd name="T29" fmla="*/ 141 h 147"/>
              <a:gd name="T30" fmla="*/ 5 w 160"/>
              <a:gd name="T31" fmla="*/ 135 h 147"/>
              <a:gd name="T32" fmla="*/ 39 w 160"/>
              <a:gd name="T33" fmla="*/ 106 h 147"/>
              <a:gd name="T34" fmla="*/ 45 w 160"/>
              <a:gd name="T35" fmla="*/ 84 h 147"/>
              <a:gd name="T36" fmla="*/ 36 w 160"/>
              <a:gd name="T37" fmla="*/ 65 h 147"/>
              <a:gd name="T38" fmla="*/ 34 w 160"/>
              <a:gd name="T39" fmla="*/ 63 h 147"/>
              <a:gd name="T40" fmla="*/ 32 w 160"/>
              <a:gd name="T41" fmla="*/ 48 h 147"/>
              <a:gd name="T42" fmla="*/ 35 w 160"/>
              <a:gd name="T43" fmla="*/ 43 h 147"/>
              <a:gd name="T44" fmla="*/ 35 w 160"/>
              <a:gd name="T45" fmla="*/ 26 h 147"/>
              <a:gd name="T46" fmla="*/ 61 w 160"/>
              <a:gd name="T47" fmla="*/ 5 h 147"/>
              <a:gd name="T48" fmla="*/ 88 w 160"/>
              <a:gd name="T49" fmla="*/ 21 h 147"/>
              <a:gd name="T50" fmla="*/ 88 w 160"/>
              <a:gd name="T51" fmla="*/ 22 h 147"/>
              <a:gd name="T52" fmla="*/ 88 w 160"/>
              <a:gd name="T53" fmla="*/ 23 h 147"/>
              <a:gd name="T54" fmla="*/ 88 w 160"/>
              <a:gd name="T55" fmla="*/ 24 h 147"/>
              <a:gd name="T56" fmla="*/ 88 w 160"/>
              <a:gd name="T57" fmla="*/ 25 h 147"/>
              <a:gd name="T58" fmla="*/ 88 w 160"/>
              <a:gd name="T59" fmla="*/ 25 h 147"/>
              <a:gd name="T60" fmla="*/ 88 w 160"/>
              <a:gd name="T61" fmla="*/ 43 h 147"/>
              <a:gd name="T62" fmla="*/ 91 w 160"/>
              <a:gd name="T63" fmla="*/ 48 h 147"/>
              <a:gd name="T64" fmla="*/ 87 w 160"/>
              <a:gd name="T65" fmla="*/ 64 h 147"/>
              <a:gd name="T66" fmla="*/ 85 w 160"/>
              <a:gd name="T67" fmla="*/ 65 h 147"/>
              <a:gd name="T68" fmla="*/ 75 w 160"/>
              <a:gd name="T69" fmla="*/ 84 h 147"/>
              <a:gd name="T70" fmla="*/ 75 w 160"/>
              <a:gd name="T71" fmla="*/ 95 h 147"/>
              <a:gd name="T72" fmla="*/ 75 w 160"/>
              <a:gd name="T73" fmla="*/ 98 h 147"/>
              <a:gd name="T74" fmla="*/ 75 w 160"/>
              <a:gd name="T75" fmla="*/ 100 h 147"/>
              <a:gd name="T76" fmla="*/ 76 w 160"/>
              <a:gd name="T77" fmla="*/ 101 h 147"/>
              <a:gd name="T78" fmla="*/ 78 w 160"/>
              <a:gd name="T79" fmla="*/ 104 h 147"/>
              <a:gd name="T80" fmla="*/ 82 w 160"/>
              <a:gd name="T81" fmla="*/ 106 h 147"/>
              <a:gd name="T82" fmla="*/ 117 w 160"/>
              <a:gd name="T83" fmla="*/ 136 h 147"/>
              <a:gd name="T84" fmla="*/ 155 w 160"/>
              <a:gd name="T85" fmla="*/ 141 h 147"/>
              <a:gd name="T86" fmla="*/ 123 w 160"/>
              <a:gd name="T87" fmla="*/ 136 h 147"/>
              <a:gd name="T88" fmla="*/ 91 w 160"/>
              <a:gd name="T89" fmla="*/ 105 h 147"/>
              <a:gd name="T90" fmla="*/ 87 w 160"/>
              <a:gd name="T91" fmla="*/ 99 h 147"/>
              <a:gd name="T92" fmla="*/ 81 w 160"/>
              <a:gd name="T93" fmla="*/ 98 h 147"/>
              <a:gd name="T94" fmla="*/ 80 w 160"/>
              <a:gd name="T95" fmla="*/ 95 h 147"/>
              <a:gd name="T96" fmla="*/ 82 w 160"/>
              <a:gd name="T97" fmla="*/ 84 h 147"/>
              <a:gd name="T98" fmla="*/ 96 w 160"/>
              <a:gd name="T99" fmla="*/ 59 h 147"/>
              <a:gd name="T100" fmla="*/ 93 w 160"/>
              <a:gd name="T101" fmla="*/ 41 h 147"/>
              <a:gd name="T102" fmla="*/ 93 w 160"/>
              <a:gd name="T103" fmla="*/ 21 h 147"/>
              <a:gd name="T104" fmla="*/ 132 w 160"/>
              <a:gd name="T105" fmla="*/ 46 h 147"/>
              <a:gd name="T106" fmla="*/ 150 w 160"/>
              <a:gd name="T107" fmla="*/ 96 h 147"/>
              <a:gd name="T108" fmla="*/ 138 w 160"/>
              <a:gd name="T109" fmla="*/ 99 h 147"/>
              <a:gd name="T110" fmla="*/ 115 w 160"/>
              <a:gd name="T111" fmla="*/ 101 h 147"/>
              <a:gd name="T112" fmla="*/ 120 w 160"/>
              <a:gd name="T113" fmla="*/ 111 h 147"/>
              <a:gd name="T114" fmla="*/ 155 w 160"/>
              <a:gd name="T115" fmla="*/ 13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 h="147">
                <a:moveTo>
                  <a:pt x="148" y="117"/>
                </a:moveTo>
                <a:cubicBezTo>
                  <a:pt x="122" y="106"/>
                  <a:pt x="122" y="106"/>
                  <a:pt x="122" y="106"/>
                </a:cubicBezTo>
                <a:cubicBezTo>
                  <a:pt x="121" y="106"/>
                  <a:pt x="121" y="105"/>
                  <a:pt x="120" y="104"/>
                </a:cubicBezTo>
                <a:cubicBezTo>
                  <a:pt x="138" y="104"/>
                  <a:pt x="138" y="104"/>
                  <a:pt x="138" y="104"/>
                </a:cubicBezTo>
                <a:cubicBezTo>
                  <a:pt x="138" y="104"/>
                  <a:pt x="145" y="105"/>
                  <a:pt x="151" y="102"/>
                </a:cubicBezTo>
                <a:cubicBezTo>
                  <a:pt x="153" y="101"/>
                  <a:pt x="155" y="100"/>
                  <a:pt x="155" y="97"/>
                </a:cubicBezTo>
                <a:cubicBezTo>
                  <a:pt x="156" y="95"/>
                  <a:pt x="155" y="92"/>
                  <a:pt x="154" y="91"/>
                </a:cubicBezTo>
                <a:cubicBezTo>
                  <a:pt x="149" y="83"/>
                  <a:pt x="137" y="65"/>
                  <a:pt x="137" y="46"/>
                </a:cubicBezTo>
                <a:cubicBezTo>
                  <a:pt x="137" y="46"/>
                  <a:pt x="136" y="14"/>
                  <a:pt x="105" y="14"/>
                </a:cubicBezTo>
                <a:cubicBezTo>
                  <a:pt x="100" y="14"/>
                  <a:pt x="96" y="15"/>
                  <a:pt x="92" y="16"/>
                </a:cubicBezTo>
                <a:cubicBezTo>
                  <a:pt x="91" y="14"/>
                  <a:pt x="90" y="12"/>
                  <a:pt x="88" y="9"/>
                </a:cubicBezTo>
                <a:cubicBezTo>
                  <a:pt x="82" y="3"/>
                  <a:pt x="73" y="0"/>
                  <a:pt x="61" y="0"/>
                </a:cubicBezTo>
                <a:cubicBezTo>
                  <a:pt x="49" y="0"/>
                  <a:pt x="40" y="3"/>
                  <a:pt x="35" y="9"/>
                </a:cubicBezTo>
                <a:cubicBezTo>
                  <a:pt x="29" y="17"/>
                  <a:pt x="29" y="25"/>
                  <a:pt x="29" y="27"/>
                </a:cubicBezTo>
                <a:cubicBezTo>
                  <a:pt x="29" y="41"/>
                  <a:pt x="29" y="41"/>
                  <a:pt x="29" y="41"/>
                </a:cubicBezTo>
                <a:cubicBezTo>
                  <a:pt x="28" y="43"/>
                  <a:pt x="27" y="45"/>
                  <a:pt x="27" y="48"/>
                </a:cubicBezTo>
                <a:cubicBezTo>
                  <a:pt x="27" y="59"/>
                  <a:pt x="27" y="59"/>
                  <a:pt x="27" y="59"/>
                </a:cubicBezTo>
                <a:cubicBezTo>
                  <a:pt x="27" y="62"/>
                  <a:pt x="28" y="65"/>
                  <a:pt x="31" y="67"/>
                </a:cubicBezTo>
                <a:cubicBezTo>
                  <a:pt x="33" y="77"/>
                  <a:pt x="38" y="84"/>
                  <a:pt x="40" y="86"/>
                </a:cubicBezTo>
                <a:cubicBezTo>
                  <a:pt x="40" y="95"/>
                  <a:pt x="40" y="95"/>
                  <a:pt x="40" y="95"/>
                </a:cubicBezTo>
                <a:cubicBezTo>
                  <a:pt x="40" y="98"/>
                  <a:pt x="39" y="100"/>
                  <a:pt x="36" y="101"/>
                </a:cubicBezTo>
                <a:cubicBezTo>
                  <a:pt x="13" y="114"/>
                  <a:pt x="13" y="114"/>
                  <a:pt x="13" y="114"/>
                </a:cubicBezTo>
                <a:cubicBezTo>
                  <a:pt x="5" y="118"/>
                  <a:pt x="0" y="127"/>
                  <a:pt x="0" y="135"/>
                </a:cubicBezTo>
                <a:cubicBezTo>
                  <a:pt x="0" y="147"/>
                  <a:pt x="0" y="147"/>
                  <a:pt x="0" y="147"/>
                </a:cubicBezTo>
                <a:cubicBezTo>
                  <a:pt x="117" y="147"/>
                  <a:pt x="117" y="147"/>
                  <a:pt x="117" y="147"/>
                </a:cubicBezTo>
                <a:cubicBezTo>
                  <a:pt x="123" y="147"/>
                  <a:pt x="123" y="147"/>
                  <a:pt x="123" y="147"/>
                </a:cubicBezTo>
                <a:cubicBezTo>
                  <a:pt x="160" y="147"/>
                  <a:pt x="160" y="147"/>
                  <a:pt x="160" y="147"/>
                </a:cubicBezTo>
                <a:cubicBezTo>
                  <a:pt x="160" y="137"/>
                  <a:pt x="160" y="137"/>
                  <a:pt x="160" y="137"/>
                </a:cubicBezTo>
                <a:cubicBezTo>
                  <a:pt x="160" y="129"/>
                  <a:pt x="155" y="121"/>
                  <a:pt x="148" y="117"/>
                </a:cubicBezTo>
                <a:close/>
                <a:moveTo>
                  <a:pt x="117" y="141"/>
                </a:moveTo>
                <a:cubicBezTo>
                  <a:pt x="5" y="141"/>
                  <a:pt x="5" y="141"/>
                  <a:pt x="5" y="141"/>
                </a:cubicBezTo>
                <a:cubicBezTo>
                  <a:pt x="5" y="135"/>
                  <a:pt x="5" y="135"/>
                  <a:pt x="5" y="135"/>
                </a:cubicBezTo>
                <a:cubicBezTo>
                  <a:pt x="5" y="129"/>
                  <a:pt x="9" y="122"/>
                  <a:pt x="15" y="119"/>
                </a:cubicBezTo>
                <a:cubicBezTo>
                  <a:pt x="39" y="106"/>
                  <a:pt x="39" y="106"/>
                  <a:pt x="39" y="106"/>
                </a:cubicBezTo>
                <a:cubicBezTo>
                  <a:pt x="43" y="104"/>
                  <a:pt x="45" y="100"/>
                  <a:pt x="45" y="95"/>
                </a:cubicBezTo>
                <a:cubicBezTo>
                  <a:pt x="45" y="84"/>
                  <a:pt x="45" y="84"/>
                  <a:pt x="45" y="84"/>
                </a:cubicBezTo>
                <a:cubicBezTo>
                  <a:pt x="45" y="84"/>
                  <a:pt x="45" y="84"/>
                  <a:pt x="45" y="84"/>
                </a:cubicBezTo>
                <a:cubicBezTo>
                  <a:pt x="45" y="84"/>
                  <a:pt x="38" y="76"/>
                  <a:pt x="36" y="65"/>
                </a:cubicBezTo>
                <a:cubicBezTo>
                  <a:pt x="35" y="64"/>
                  <a:pt x="35" y="64"/>
                  <a:pt x="35" y="64"/>
                </a:cubicBezTo>
                <a:cubicBezTo>
                  <a:pt x="34" y="63"/>
                  <a:pt x="34" y="63"/>
                  <a:pt x="34" y="63"/>
                </a:cubicBezTo>
                <a:cubicBezTo>
                  <a:pt x="33" y="62"/>
                  <a:pt x="32" y="60"/>
                  <a:pt x="32" y="59"/>
                </a:cubicBezTo>
                <a:cubicBezTo>
                  <a:pt x="32" y="48"/>
                  <a:pt x="32" y="48"/>
                  <a:pt x="32" y="48"/>
                </a:cubicBezTo>
                <a:cubicBezTo>
                  <a:pt x="32" y="47"/>
                  <a:pt x="33" y="45"/>
                  <a:pt x="34" y="44"/>
                </a:cubicBezTo>
                <a:cubicBezTo>
                  <a:pt x="35" y="43"/>
                  <a:pt x="35" y="43"/>
                  <a:pt x="35" y="43"/>
                </a:cubicBezTo>
                <a:cubicBezTo>
                  <a:pt x="35" y="27"/>
                  <a:pt x="35" y="27"/>
                  <a:pt x="35" y="27"/>
                </a:cubicBezTo>
                <a:cubicBezTo>
                  <a:pt x="35" y="26"/>
                  <a:pt x="35" y="26"/>
                  <a:pt x="35" y="26"/>
                </a:cubicBezTo>
                <a:cubicBezTo>
                  <a:pt x="35" y="26"/>
                  <a:pt x="34" y="19"/>
                  <a:pt x="39" y="13"/>
                </a:cubicBezTo>
                <a:cubicBezTo>
                  <a:pt x="43" y="8"/>
                  <a:pt x="51" y="5"/>
                  <a:pt x="61" y="5"/>
                </a:cubicBezTo>
                <a:cubicBezTo>
                  <a:pt x="72" y="5"/>
                  <a:pt x="79" y="8"/>
                  <a:pt x="84" y="13"/>
                </a:cubicBezTo>
                <a:cubicBezTo>
                  <a:pt x="86" y="15"/>
                  <a:pt x="87" y="18"/>
                  <a:pt x="88" y="21"/>
                </a:cubicBezTo>
                <a:cubicBezTo>
                  <a:pt x="88" y="21"/>
                  <a:pt x="88" y="21"/>
                  <a:pt x="88" y="21"/>
                </a:cubicBezTo>
                <a:cubicBezTo>
                  <a:pt x="88" y="21"/>
                  <a:pt x="88" y="21"/>
                  <a:pt x="88" y="22"/>
                </a:cubicBezTo>
                <a:cubicBezTo>
                  <a:pt x="88" y="22"/>
                  <a:pt x="88" y="22"/>
                  <a:pt x="88" y="22"/>
                </a:cubicBezTo>
                <a:cubicBezTo>
                  <a:pt x="88" y="22"/>
                  <a:pt x="88" y="23"/>
                  <a:pt x="88" y="23"/>
                </a:cubicBezTo>
                <a:cubicBezTo>
                  <a:pt x="88" y="23"/>
                  <a:pt x="88" y="23"/>
                  <a:pt x="88" y="24"/>
                </a:cubicBezTo>
                <a:cubicBezTo>
                  <a:pt x="88" y="24"/>
                  <a:pt x="88" y="24"/>
                  <a:pt x="88" y="24"/>
                </a:cubicBezTo>
                <a:cubicBezTo>
                  <a:pt x="88" y="24"/>
                  <a:pt x="88" y="24"/>
                  <a:pt x="88" y="24"/>
                </a:cubicBezTo>
                <a:cubicBezTo>
                  <a:pt x="88" y="25"/>
                  <a:pt x="88" y="25"/>
                  <a:pt x="88" y="25"/>
                </a:cubicBezTo>
                <a:cubicBezTo>
                  <a:pt x="88" y="25"/>
                  <a:pt x="88" y="25"/>
                  <a:pt x="88" y="25"/>
                </a:cubicBezTo>
                <a:cubicBezTo>
                  <a:pt x="88" y="25"/>
                  <a:pt x="88" y="25"/>
                  <a:pt x="88" y="25"/>
                </a:cubicBezTo>
                <a:cubicBezTo>
                  <a:pt x="88" y="26"/>
                  <a:pt x="88" y="26"/>
                  <a:pt x="88" y="26"/>
                </a:cubicBezTo>
                <a:cubicBezTo>
                  <a:pt x="88" y="43"/>
                  <a:pt x="88" y="43"/>
                  <a:pt x="88" y="43"/>
                </a:cubicBezTo>
                <a:cubicBezTo>
                  <a:pt x="89" y="44"/>
                  <a:pt x="89" y="44"/>
                  <a:pt x="89" y="44"/>
                </a:cubicBezTo>
                <a:cubicBezTo>
                  <a:pt x="90" y="45"/>
                  <a:pt x="91" y="47"/>
                  <a:pt x="91" y="48"/>
                </a:cubicBezTo>
                <a:cubicBezTo>
                  <a:pt x="91" y="59"/>
                  <a:pt x="91" y="59"/>
                  <a:pt x="91" y="59"/>
                </a:cubicBezTo>
                <a:cubicBezTo>
                  <a:pt x="91" y="61"/>
                  <a:pt x="89" y="63"/>
                  <a:pt x="87" y="64"/>
                </a:cubicBezTo>
                <a:cubicBezTo>
                  <a:pt x="86" y="64"/>
                  <a:pt x="86" y="64"/>
                  <a:pt x="86" y="64"/>
                </a:cubicBezTo>
                <a:cubicBezTo>
                  <a:pt x="85" y="65"/>
                  <a:pt x="85" y="65"/>
                  <a:pt x="85" y="65"/>
                </a:cubicBezTo>
                <a:cubicBezTo>
                  <a:pt x="83" y="71"/>
                  <a:pt x="81" y="76"/>
                  <a:pt x="78" y="81"/>
                </a:cubicBezTo>
                <a:cubicBezTo>
                  <a:pt x="77" y="82"/>
                  <a:pt x="76" y="83"/>
                  <a:pt x="75" y="84"/>
                </a:cubicBezTo>
                <a:cubicBezTo>
                  <a:pt x="75" y="84"/>
                  <a:pt x="75" y="84"/>
                  <a:pt x="75" y="84"/>
                </a:cubicBezTo>
                <a:cubicBezTo>
                  <a:pt x="75" y="95"/>
                  <a:pt x="75" y="95"/>
                  <a:pt x="75" y="95"/>
                </a:cubicBezTo>
                <a:cubicBezTo>
                  <a:pt x="75" y="96"/>
                  <a:pt x="75" y="97"/>
                  <a:pt x="75" y="97"/>
                </a:cubicBezTo>
                <a:cubicBezTo>
                  <a:pt x="75" y="97"/>
                  <a:pt x="75" y="98"/>
                  <a:pt x="75" y="98"/>
                </a:cubicBezTo>
                <a:cubicBezTo>
                  <a:pt x="75" y="98"/>
                  <a:pt x="75" y="99"/>
                  <a:pt x="75" y="99"/>
                </a:cubicBezTo>
                <a:cubicBezTo>
                  <a:pt x="75" y="99"/>
                  <a:pt x="75" y="100"/>
                  <a:pt x="75" y="100"/>
                </a:cubicBezTo>
                <a:cubicBezTo>
                  <a:pt x="76" y="100"/>
                  <a:pt x="76" y="101"/>
                  <a:pt x="76" y="101"/>
                </a:cubicBezTo>
                <a:cubicBezTo>
                  <a:pt x="76" y="101"/>
                  <a:pt x="76" y="101"/>
                  <a:pt x="76" y="101"/>
                </a:cubicBezTo>
                <a:cubicBezTo>
                  <a:pt x="77" y="102"/>
                  <a:pt x="77" y="103"/>
                  <a:pt x="78" y="103"/>
                </a:cubicBezTo>
                <a:cubicBezTo>
                  <a:pt x="78" y="104"/>
                  <a:pt x="78" y="104"/>
                  <a:pt x="78" y="104"/>
                </a:cubicBezTo>
                <a:cubicBezTo>
                  <a:pt x="78" y="104"/>
                  <a:pt x="78" y="104"/>
                  <a:pt x="78" y="104"/>
                </a:cubicBezTo>
                <a:cubicBezTo>
                  <a:pt x="79" y="105"/>
                  <a:pt x="80" y="106"/>
                  <a:pt x="82" y="106"/>
                </a:cubicBezTo>
                <a:cubicBezTo>
                  <a:pt x="107" y="119"/>
                  <a:pt x="107" y="119"/>
                  <a:pt x="107" y="119"/>
                </a:cubicBezTo>
                <a:cubicBezTo>
                  <a:pt x="113" y="122"/>
                  <a:pt x="117" y="129"/>
                  <a:pt x="117" y="136"/>
                </a:cubicBezTo>
                <a:lnTo>
                  <a:pt x="117" y="141"/>
                </a:lnTo>
                <a:close/>
                <a:moveTo>
                  <a:pt x="155" y="141"/>
                </a:moveTo>
                <a:cubicBezTo>
                  <a:pt x="123" y="141"/>
                  <a:pt x="123" y="141"/>
                  <a:pt x="123" y="141"/>
                </a:cubicBezTo>
                <a:cubicBezTo>
                  <a:pt x="123" y="136"/>
                  <a:pt x="123" y="136"/>
                  <a:pt x="123" y="136"/>
                </a:cubicBezTo>
                <a:cubicBezTo>
                  <a:pt x="123" y="127"/>
                  <a:pt x="118" y="118"/>
                  <a:pt x="109" y="114"/>
                </a:cubicBezTo>
                <a:cubicBezTo>
                  <a:pt x="91" y="105"/>
                  <a:pt x="91" y="105"/>
                  <a:pt x="91" y="105"/>
                </a:cubicBezTo>
                <a:cubicBezTo>
                  <a:pt x="92" y="104"/>
                  <a:pt x="92" y="103"/>
                  <a:pt x="91" y="102"/>
                </a:cubicBezTo>
                <a:cubicBezTo>
                  <a:pt x="91" y="100"/>
                  <a:pt x="89" y="99"/>
                  <a:pt x="87" y="99"/>
                </a:cubicBezTo>
                <a:cubicBezTo>
                  <a:pt x="81" y="99"/>
                  <a:pt x="81" y="99"/>
                  <a:pt x="81" y="99"/>
                </a:cubicBezTo>
                <a:cubicBezTo>
                  <a:pt x="81" y="99"/>
                  <a:pt x="81" y="98"/>
                  <a:pt x="81" y="98"/>
                </a:cubicBezTo>
                <a:cubicBezTo>
                  <a:pt x="81" y="98"/>
                  <a:pt x="80" y="97"/>
                  <a:pt x="80" y="97"/>
                </a:cubicBezTo>
                <a:cubicBezTo>
                  <a:pt x="80" y="97"/>
                  <a:pt x="80" y="96"/>
                  <a:pt x="80" y="95"/>
                </a:cubicBezTo>
                <a:cubicBezTo>
                  <a:pt x="80" y="86"/>
                  <a:pt x="80" y="86"/>
                  <a:pt x="80" y="86"/>
                </a:cubicBezTo>
                <a:cubicBezTo>
                  <a:pt x="81" y="86"/>
                  <a:pt x="81" y="85"/>
                  <a:pt x="82" y="84"/>
                </a:cubicBezTo>
                <a:cubicBezTo>
                  <a:pt x="85" y="79"/>
                  <a:pt x="88" y="74"/>
                  <a:pt x="90" y="68"/>
                </a:cubicBezTo>
                <a:cubicBezTo>
                  <a:pt x="94" y="67"/>
                  <a:pt x="96" y="63"/>
                  <a:pt x="96" y="59"/>
                </a:cubicBezTo>
                <a:cubicBezTo>
                  <a:pt x="96" y="48"/>
                  <a:pt x="96" y="48"/>
                  <a:pt x="96" y="48"/>
                </a:cubicBezTo>
                <a:cubicBezTo>
                  <a:pt x="96" y="45"/>
                  <a:pt x="95" y="43"/>
                  <a:pt x="93" y="41"/>
                </a:cubicBezTo>
                <a:cubicBezTo>
                  <a:pt x="93" y="27"/>
                  <a:pt x="93" y="27"/>
                  <a:pt x="93" y="27"/>
                </a:cubicBezTo>
                <a:cubicBezTo>
                  <a:pt x="93" y="26"/>
                  <a:pt x="94" y="24"/>
                  <a:pt x="93" y="21"/>
                </a:cubicBezTo>
                <a:cubicBezTo>
                  <a:pt x="97" y="20"/>
                  <a:pt x="100" y="19"/>
                  <a:pt x="105" y="19"/>
                </a:cubicBezTo>
                <a:cubicBezTo>
                  <a:pt x="131" y="19"/>
                  <a:pt x="132" y="45"/>
                  <a:pt x="132" y="46"/>
                </a:cubicBezTo>
                <a:cubicBezTo>
                  <a:pt x="132" y="67"/>
                  <a:pt x="144" y="86"/>
                  <a:pt x="150" y="94"/>
                </a:cubicBezTo>
                <a:cubicBezTo>
                  <a:pt x="150" y="94"/>
                  <a:pt x="150" y="95"/>
                  <a:pt x="150" y="96"/>
                </a:cubicBezTo>
                <a:cubicBezTo>
                  <a:pt x="150" y="96"/>
                  <a:pt x="150" y="97"/>
                  <a:pt x="149" y="97"/>
                </a:cubicBezTo>
                <a:cubicBezTo>
                  <a:pt x="144" y="99"/>
                  <a:pt x="138" y="99"/>
                  <a:pt x="138" y="99"/>
                </a:cubicBezTo>
                <a:cubicBezTo>
                  <a:pt x="119" y="99"/>
                  <a:pt x="119" y="99"/>
                  <a:pt x="119" y="99"/>
                </a:cubicBezTo>
                <a:cubicBezTo>
                  <a:pt x="118" y="99"/>
                  <a:pt x="116" y="100"/>
                  <a:pt x="115" y="101"/>
                </a:cubicBezTo>
                <a:cubicBezTo>
                  <a:pt x="114" y="103"/>
                  <a:pt x="114" y="104"/>
                  <a:pt x="115" y="106"/>
                </a:cubicBezTo>
                <a:cubicBezTo>
                  <a:pt x="116" y="108"/>
                  <a:pt x="117" y="110"/>
                  <a:pt x="120" y="111"/>
                </a:cubicBezTo>
                <a:cubicBezTo>
                  <a:pt x="146" y="122"/>
                  <a:pt x="146" y="122"/>
                  <a:pt x="146" y="122"/>
                </a:cubicBezTo>
                <a:cubicBezTo>
                  <a:pt x="151" y="125"/>
                  <a:pt x="155" y="131"/>
                  <a:pt x="155" y="137"/>
                </a:cubicBezTo>
                <a:lnTo>
                  <a:pt x="155" y="1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37">
            <a:extLst>
              <a:ext uri="{FF2B5EF4-FFF2-40B4-BE49-F238E27FC236}">
                <a16:creationId xmlns:a16="http://schemas.microsoft.com/office/drawing/2014/main" id="{82A73BA5-141D-4DA5-8729-62288BD3D313}"/>
              </a:ext>
            </a:extLst>
          </p:cNvPr>
          <p:cNvSpPr>
            <a:spLocks noEditPoints="1"/>
          </p:cNvSpPr>
          <p:nvPr/>
        </p:nvSpPr>
        <p:spPr bwMode="auto">
          <a:xfrm>
            <a:off x="9194503" y="3053093"/>
            <a:ext cx="600075" cy="363538"/>
          </a:xfrm>
          <a:custGeom>
            <a:avLst/>
            <a:gdLst>
              <a:gd name="T0" fmla="*/ 112 w 160"/>
              <a:gd name="T1" fmla="*/ 0 h 96"/>
              <a:gd name="T2" fmla="*/ 48 w 160"/>
              <a:gd name="T3" fmla="*/ 0 h 96"/>
              <a:gd name="T4" fmla="*/ 0 w 160"/>
              <a:gd name="T5" fmla="*/ 48 h 96"/>
              <a:gd name="T6" fmla="*/ 48 w 160"/>
              <a:gd name="T7" fmla="*/ 96 h 96"/>
              <a:gd name="T8" fmla="*/ 112 w 160"/>
              <a:gd name="T9" fmla="*/ 96 h 96"/>
              <a:gd name="T10" fmla="*/ 160 w 160"/>
              <a:gd name="T11" fmla="*/ 48 h 96"/>
              <a:gd name="T12" fmla="*/ 112 w 160"/>
              <a:gd name="T13" fmla="*/ 0 h 96"/>
              <a:gd name="T14" fmla="*/ 112 w 160"/>
              <a:gd name="T15" fmla="*/ 91 h 96"/>
              <a:gd name="T16" fmla="*/ 48 w 160"/>
              <a:gd name="T17" fmla="*/ 91 h 96"/>
              <a:gd name="T18" fmla="*/ 5 w 160"/>
              <a:gd name="T19" fmla="*/ 48 h 96"/>
              <a:gd name="T20" fmla="*/ 48 w 160"/>
              <a:gd name="T21" fmla="*/ 5 h 96"/>
              <a:gd name="T22" fmla="*/ 112 w 160"/>
              <a:gd name="T23" fmla="*/ 5 h 96"/>
              <a:gd name="T24" fmla="*/ 155 w 160"/>
              <a:gd name="T25" fmla="*/ 48 h 96"/>
              <a:gd name="T26" fmla="*/ 112 w 160"/>
              <a:gd name="T27" fmla="*/ 91 h 96"/>
              <a:gd name="T28" fmla="*/ 48 w 160"/>
              <a:gd name="T29" fmla="*/ 13 h 96"/>
              <a:gd name="T30" fmla="*/ 13 w 160"/>
              <a:gd name="T31" fmla="*/ 48 h 96"/>
              <a:gd name="T32" fmla="*/ 48 w 160"/>
              <a:gd name="T33" fmla="*/ 83 h 96"/>
              <a:gd name="T34" fmla="*/ 83 w 160"/>
              <a:gd name="T35" fmla="*/ 48 h 96"/>
              <a:gd name="T36" fmla="*/ 48 w 160"/>
              <a:gd name="T37" fmla="*/ 13 h 96"/>
              <a:gd name="T38" fmla="*/ 48 w 160"/>
              <a:gd name="T39" fmla="*/ 77 h 96"/>
              <a:gd name="T40" fmla="*/ 19 w 160"/>
              <a:gd name="T41" fmla="*/ 48 h 96"/>
              <a:gd name="T42" fmla="*/ 48 w 160"/>
              <a:gd name="T43" fmla="*/ 19 h 96"/>
              <a:gd name="T44" fmla="*/ 77 w 160"/>
              <a:gd name="T45" fmla="*/ 48 h 96"/>
              <a:gd name="T46" fmla="*/ 48 w 160"/>
              <a:gd name="T47" fmla="*/ 77 h 96"/>
              <a:gd name="T48" fmla="*/ 133 w 160"/>
              <a:gd name="T49" fmla="*/ 35 h 96"/>
              <a:gd name="T50" fmla="*/ 133 w 160"/>
              <a:gd name="T51" fmla="*/ 39 h 96"/>
              <a:gd name="T52" fmla="*/ 111 w 160"/>
              <a:gd name="T53" fmla="*/ 61 h 96"/>
              <a:gd name="T54" fmla="*/ 109 w 160"/>
              <a:gd name="T55" fmla="*/ 61 h 96"/>
              <a:gd name="T56" fmla="*/ 107 w 160"/>
              <a:gd name="T57" fmla="*/ 61 h 96"/>
              <a:gd name="T58" fmla="*/ 97 w 160"/>
              <a:gd name="T59" fmla="*/ 50 h 96"/>
              <a:gd name="T60" fmla="*/ 97 w 160"/>
              <a:gd name="T61" fmla="*/ 46 h 96"/>
              <a:gd name="T62" fmla="*/ 101 w 160"/>
              <a:gd name="T63" fmla="*/ 46 h 96"/>
              <a:gd name="T64" fmla="*/ 109 w 160"/>
              <a:gd name="T65" fmla="*/ 55 h 96"/>
              <a:gd name="T66" fmla="*/ 129 w 160"/>
              <a:gd name="T67" fmla="*/ 35 h 96"/>
              <a:gd name="T68" fmla="*/ 133 w 160"/>
              <a:gd name="T6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96">
                <a:moveTo>
                  <a:pt x="112" y="0"/>
                </a:moveTo>
                <a:cubicBezTo>
                  <a:pt x="48" y="0"/>
                  <a:pt x="48" y="0"/>
                  <a:pt x="48" y="0"/>
                </a:cubicBezTo>
                <a:cubicBezTo>
                  <a:pt x="22" y="0"/>
                  <a:pt x="0" y="22"/>
                  <a:pt x="0" y="48"/>
                </a:cubicBezTo>
                <a:cubicBezTo>
                  <a:pt x="0" y="74"/>
                  <a:pt x="22" y="96"/>
                  <a:pt x="48" y="96"/>
                </a:cubicBezTo>
                <a:cubicBezTo>
                  <a:pt x="112" y="96"/>
                  <a:pt x="112" y="96"/>
                  <a:pt x="112" y="96"/>
                </a:cubicBezTo>
                <a:cubicBezTo>
                  <a:pt x="138" y="96"/>
                  <a:pt x="160" y="74"/>
                  <a:pt x="160" y="48"/>
                </a:cubicBezTo>
                <a:cubicBezTo>
                  <a:pt x="160" y="22"/>
                  <a:pt x="138" y="0"/>
                  <a:pt x="112" y="0"/>
                </a:cubicBezTo>
                <a:close/>
                <a:moveTo>
                  <a:pt x="112" y="91"/>
                </a:moveTo>
                <a:cubicBezTo>
                  <a:pt x="48" y="91"/>
                  <a:pt x="48" y="91"/>
                  <a:pt x="48" y="91"/>
                </a:cubicBezTo>
                <a:cubicBezTo>
                  <a:pt x="24" y="91"/>
                  <a:pt x="5" y="72"/>
                  <a:pt x="5" y="48"/>
                </a:cubicBezTo>
                <a:cubicBezTo>
                  <a:pt x="5" y="24"/>
                  <a:pt x="24" y="5"/>
                  <a:pt x="48" y="5"/>
                </a:cubicBezTo>
                <a:cubicBezTo>
                  <a:pt x="112" y="5"/>
                  <a:pt x="112" y="5"/>
                  <a:pt x="112" y="5"/>
                </a:cubicBezTo>
                <a:cubicBezTo>
                  <a:pt x="136" y="5"/>
                  <a:pt x="155" y="24"/>
                  <a:pt x="155" y="48"/>
                </a:cubicBezTo>
                <a:cubicBezTo>
                  <a:pt x="155" y="72"/>
                  <a:pt x="136" y="91"/>
                  <a:pt x="112" y="91"/>
                </a:cubicBezTo>
                <a:close/>
                <a:moveTo>
                  <a:pt x="48" y="13"/>
                </a:moveTo>
                <a:cubicBezTo>
                  <a:pt x="29" y="13"/>
                  <a:pt x="13" y="29"/>
                  <a:pt x="13" y="48"/>
                </a:cubicBezTo>
                <a:cubicBezTo>
                  <a:pt x="13" y="67"/>
                  <a:pt x="29" y="83"/>
                  <a:pt x="48" y="83"/>
                </a:cubicBezTo>
                <a:cubicBezTo>
                  <a:pt x="67" y="83"/>
                  <a:pt x="83" y="67"/>
                  <a:pt x="83" y="48"/>
                </a:cubicBezTo>
                <a:cubicBezTo>
                  <a:pt x="83" y="29"/>
                  <a:pt x="67" y="13"/>
                  <a:pt x="48" y="13"/>
                </a:cubicBezTo>
                <a:close/>
                <a:moveTo>
                  <a:pt x="48" y="77"/>
                </a:moveTo>
                <a:cubicBezTo>
                  <a:pt x="32" y="77"/>
                  <a:pt x="19" y="64"/>
                  <a:pt x="19" y="48"/>
                </a:cubicBezTo>
                <a:cubicBezTo>
                  <a:pt x="19" y="32"/>
                  <a:pt x="32" y="19"/>
                  <a:pt x="48" y="19"/>
                </a:cubicBezTo>
                <a:cubicBezTo>
                  <a:pt x="64" y="19"/>
                  <a:pt x="77" y="32"/>
                  <a:pt x="77" y="48"/>
                </a:cubicBezTo>
                <a:cubicBezTo>
                  <a:pt x="77" y="64"/>
                  <a:pt x="64" y="77"/>
                  <a:pt x="48" y="77"/>
                </a:cubicBezTo>
                <a:close/>
                <a:moveTo>
                  <a:pt x="133" y="35"/>
                </a:moveTo>
                <a:cubicBezTo>
                  <a:pt x="134" y="36"/>
                  <a:pt x="134" y="38"/>
                  <a:pt x="133" y="39"/>
                </a:cubicBezTo>
                <a:cubicBezTo>
                  <a:pt x="111" y="61"/>
                  <a:pt x="111" y="61"/>
                  <a:pt x="111" y="61"/>
                </a:cubicBezTo>
                <a:cubicBezTo>
                  <a:pt x="111" y="61"/>
                  <a:pt x="110" y="61"/>
                  <a:pt x="109" y="61"/>
                </a:cubicBezTo>
                <a:cubicBezTo>
                  <a:pt x="109" y="61"/>
                  <a:pt x="108" y="61"/>
                  <a:pt x="107" y="61"/>
                </a:cubicBezTo>
                <a:cubicBezTo>
                  <a:pt x="97" y="50"/>
                  <a:pt x="97" y="50"/>
                  <a:pt x="97" y="50"/>
                </a:cubicBezTo>
                <a:cubicBezTo>
                  <a:pt x="96" y="49"/>
                  <a:pt x="96" y="47"/>
                  <a:pt x="97" y="46"/>
                </a:cubicBezTo>
                <a:cubicBezTo>
                  <a:pt x="98" y="45"/>
                  <a:pt x="100" y="45"/>
                  <a:pt x="101" y="46"/>
                </a:cubicBezTo>
                <a:cubicBezTo>
                  <a:pt x="109" y="55"/>
                  <a:pt x="109" y="55"/>
                  <a:pt x="109" y="55"/>
                </a:cubicBezTo>
                <a:cubicBezTo>
                  <a:pt x="129" y="35"/>
                  <a:pt x="129" y="35"/>
                  <a:pt x="129" y="35"/>
                </a:cubicBezTo>
                <a:cubicBezTo>
                  <a:pt x="130" y="34"/>
                  <a:pt x="132" y="34"/>
                  <a:pt x="133" y="3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37">
            <a:extLst>
              <a:ext uri="{FF2B5EF4-FFF2-40B4-BE49-F238E27FC236}">
                <a16:creationId xmlns:a16="http://schemas.microsoft.com/office/drawing/2014/main" id="{ED3A4043-B797-43C2-84E5-E29E170EDBFD}"/>
              </a:ext>
            </a:extLst>
          </p:cNvPr>
          <p:cNvSpPr>
            <a:spLocks noEditPoints="1"/>
          </p:cNvSpPr>
          <p:nvPr/>
        </p:nvSpPr>
        <p:spPr bwMode="auto">
          <a:xfrm>
            <a:off x="2412878" y="3017732"/>
            <a:ext cx="520648" cy="472216"/>
          </a:xfrm>
          <a:custGeom>
            <a:avLst/>
            <a:gdLst>
              <a:gd name="T0" fmla="*/ 160 w 160"/>
              <a:gd name="T1" fmla="*/ 45 h 144"/>
              <a:gd name="T2" fmla="*/ 160 w 160"/>
              <a:gd name="T3" fmla="*/ 45 h 144"/>
              <a:gd name="T4" fmla="*/ 160 w 160"/>
              <a:gd name="T5" fmla="*/ 44 h 144"/>
              <a:gd name="T6" fmla="*/ 160 w 160"/>
              <a:gd name="T7" fmla="*/ 44 h 144"/>
              <a:gd name="T8" fmla="*/ 133 w 160"/>
              <a:gd name="T9" fmla="*/ 1 h 144"/>
              <a:gd name="T10" fmla="*/ 132 w 160"/>
              <a:gd name="T11" fmla="*/ 0 h 144"/>
              <a:gd name="T12" fmla="*/ 132 w 160"/>
              <a:gd name="T13" fmla="*/ 0 h 144"/>
              <a:gd name="T14" fmla="*/ 29 w 160"/>
              <a:gd name="T15" fmla="*/ 0 h 144"/>
              <a:gd name="T16" fmla="*/ 28 w 160"/>
              <a:gd name="T17" fmla="*/ 0 h 144"/>
              <a:gd name="T18" fmla="*/ 28 w 160"/>
              <a:gd name="T19" fmla="*/ 1 h 144"/>
              <a:gd name="T20" fmla="*/ 27 w 160"/>
              <a:gd name="T21" fmla="*/ 1 h 144"/>
              <a:gd name="T22" fmla="*/ 0 w 160"/>
              <a:gd name="T23" fmla="*/ 44 h 144"/>
              <a:gd name="T24" fmla="*/ 0 w 160"/>
              <a:gd name="T25" fmla="*/ 44 h 144"/>
              <a:gd name="T26" fmla="*/ 0 w 160"/>
              <a:gd name="T27" fmla="*/ 45 h 144"/>
              <a:gd name="T28" fmla="*/ 0 w 160"/>
              <a:gd name="T29" fmla="*/ 46 h 144"/>
              <a:gd name="T30" fmla="*/ 0 w 160"/>
              <a:gd name="T31" fmla="*/ 46 h 144"/>
              <a:gd name="T32" fmla="*/ 0 w 160"/>
              <a:gd name="T33" fmla="*/ 47 h 144"/>
              <a:gd name="T34" fmla="*/ 78 w 160"/>
              <a:gd name="T35" fmla="*/ 143 h 144"/>
              <a:gd name="T36" fmla="*/ 78 w 160"/>
              <a:gd name="T37" fmla="*/ 143 h 144"/>
              <a:gd name="T38" fmla="*/ 79 w 160"/>
              <a:gd name="T39" fmla="*/ 144 h 144"/>
              <a:gd name="T40" fmla="*/ 80 w 160"/>
              <a:gd name="T41" fmla="*/ 144 h 144"/>
              <a:gd name="T42" fmla="*/ 81 w 160"/>
              <a:gd name="T43" fmla="*/ 144 h 144"/>
              <a:gd name="T44" fmla="*/ 82 w 160"/>
              <a:gd name="T45" fmla="*/ 143 h 144"/>
              <a:gd name="T46" fmla="*/ 159 w 160"/>
              <a:gd name="T47" fmla="*/ 47 h 144"/>
              <a:gd name="T48" fmla="*/ 160 w 160"/>
              <a:gd name="T49" fmla="*/ 47 h 144"/>
              <a:gd name="T50" fmla="*/ 160 w 160"/>
              <a:gd name="T51" fmla="*/ 46 h 144"/>
              <a:gd name="T52" fmla="*/ 86 w 160"/>
              <a:gd name="T53" fmla="*/ 5 h 144"/>
              <a:gd name="T54" fmla="*/ 114 w 160"/>
              <a:gd name="T55" fmla="*/ 40 h 144"/>
              <a:gd name="T56" fmla="*/ 109 w 160"/>
              <a:gd name="T57" fmla="*/ 43 h 144"/>
              <a:gd name="T58" fmla="*/ 80 w 160"/>
              <a:gd name="T59" fmla="*/ 7 h 144"/>
              <a:gd name="T60" fmla="*/ 46 w 160"/>
              <a:gd name="T61" fmla="*/ 40 h 144"/>
              <a:gd name="T62" fmla="*/ 74 w 160"/>
              <a:gd name="T63" fmla="*/ 5 h 144"/>
              <a:gd name="T64" fmla="*/ 111 w 160"/>
              <a:gd name="T65" fmla="*/ 48 h 144"/>
              <a:gd name="T66" fmla="*/ 49 w 160"/>
              <a:gd name="T67" fmla="*/ 48 h 144"/>
              <a:gd name="T68" fmla="*/ 131 w 160"/>
              <a:gd name="T69" fmla="*/ 9 h 144"/>
              <a:gd name="T70" fmla="*/ 119 w 160"/>
              <a:gd name="T71" fmla="*/ 43 h 144"/>
              <a:gd name="T72" fmla="*/ 29 w 160"/>
              <a:gd name="T73" fmla="*/ 9 h 144"/>
              <a:gd name="T74" fmla="*/ 7 w 160"/>
              <a:gd name="T75" fmla="*/ 43 h 144"/>
              <a:gd name="T76" fmla="*/ 43 w 160"/>
              <a:gd name="T77" fmla="*/ 48 h 144"/>
              <a:gd name="T78" fmla="*/ 8 w 160"/>
              <a:gd name="T79" fmla="*/ 48 h 144"/>
              <a:gd name="T80" fmla="*/ 86 w 160"/>
              <a:gd name="T81" fmla="*/ 129 h 144"/>
              <a:gd name="T82" fmla="*/ 152 w 160"/>
              <a:gd name="T83" fmla="*/ 4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44">
                <a:moveTo>
                  <a:pt x="160" y="46"/>
                </a:moveTo>
                <a:cubicBezTo>
                  <a:pt x="160" y="46"/>
                  <a:pt x="160" y="46"/>
                  <a:pt x="160" y="45"/>
                </a:cubicBezTo>
                <a:cubicBezTo>
                  <a:pt x="160" y="45"/>
                  <a:pt x="160" y="45"/>
                  <a:pt x="160" y="45"/>
                </a:cubicBezTo>
                <a:cubicBezTo>
                  <a:pt x="160" y="45"/>
                  <a:pt x="160" y="45"/>
                  <a:pt x="160" y="45"/>
                </a:cubicBezTo>
                <a:cubicBezTo>
                  <a:pt x="160" y="45"/>
                  <a:pt x="160" y="45"/>
                  <a:pt x="160" y="44"/>
                </a:cubicBezTo>
                <a:cubicBezTo>
                  <a:pt x="160" y="44"/>
                  <a:pt x="160" y="44"/>
                  <a:pt x="160" y="44"/>
                </a:cubicBezTo>
                <a:cubicBezTo>
                  <a:pt x="160" y="44"/>
                  <a:pt x="160" y="44"/>
                  <a:pt x="160" y="44"/>
                </a:cubicBezTo>
                <a:cubicBezTo>
                  <a:pt x="160" y="44"/>
                  <a:pt x="160" y="44"/>
                  <a:pt x="160" y="44"/>
                </a:cubicBezTo>
                <a:cubicBezTo>
                  <a:pt x="133" y="1"/>
                  <a:pt x="133" y="1"/>
                  <a:pt x="133" y="1"/>
                </a:cubicBezTo>
                <a:cubicBezTo>
                  <a:pt x="133" y="1"/>
                  <a:pt x="133" y="1"/>
                  <a:pt x="133" y="1"/>
                </a:cubicBezTo>
                <a:cubicBezTo>
                  <a:pt x="133" y="1"/>
                  <a:pt x="133" y="1"/>
                  <a:pt x="133" y="1"/>
                </a:cubicBezTo>
                <a:cubicBezTo>
                  <a:pt x="132" y="1"/>
                  <a:pt x="132" y="0"/>
                  <a:pt x="132" y="0"/>
                </a:cubicBezTo>
                <a:cubicBezTo>
                  <a:pt x="132" y="0"/>
                  <a:pt x="132" y="0"/>
                  <a:pt x="132" y="0"/>
                </a:cubicBezTo>
                <a:cubicBezTo>
                  <a:pt x="132" y="0"/>
                  <a:pt x="132" y="0"/>
                  <a:pt x="132" y="0"/>
                </a:cubicBezTo>
                <a:cubicBezTo>
                  <a:pt x="131" y="0"/>
                  <a:pt x="131" y="0"/>
                  <a:pt x="131" y="0"/>
                </a:cubicBezTo>
                <a:cubicBezTo>
                  <a:pt x="29" y="0"/>
                  <a:pt x="29" y="0"/>
                  <a:pt x="29" y="0"/>
                </a:cubicBezTo>
                <a:cubicBezTo>
                  <a:pt x="29" y="0"/>
                  <a:pt x="29" y="0"/>
                  <a:pt x="29" y="0"/>
                </a:cubicBezTo>
                <a:cubicBezTo>
                  <a:pt x="28" y="0"/>
                  <a:pt x="28" y="0"/>
                  <a:pt x="28" y="0"/>
                </a:cubicBezTo>
                <a:cubicBezTo>
                  <a:pt x="28" y="0"/>
                  <a:pt x="28" y="0"/>
                  <a:pt x="28" y="0"/>
                </a:cubicBezTo>
                <a:cubicBezTo>
                  <a:pt x="28" y="0"/>
                  <a:pt x="28" y="0"/>
                  <a:pt x="28" y="1"/>
                </a:cubicBezTo>
                <a:cubicBezTo>
                  <a:pt x="28" y="1"/>
                  <a:pt x="28" y="1"/>
                  <a:pt x="28" y="1"/>
                </a:cubicBezTo>
                <a:cubicBezTo>
                  <a:pt x="27" y="1"/>
                  <a:pt x="27" y="1"/>
                  <a:pt x="27" y="1"/>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0" y="45"/>
                  <a:pt x="0" y="45"/>
                  <a:pt x="0" y="45"/>
                </a:cubicBezTo>
                <a:cubicBezTo>
                  <a:pt x="0" y="45"/>
                  <a:pt x="0" y="45"/>
                  <a:pt x="0" y="45"/>
                </a:cubicBezTo>
                <a:cubicBezTo>
                  <a:pt x="0" y="46"/>
                  <a:pt x="0" y="46"/>
                  <a:pt x="0" y="46"/>
                </a:cubicBezTo>
                <a:cubicBezTo>
                  <a:pt x="0" y="46"/>
                  <a:pt x="0" y="46"/>
                  <a:pt x="0" y="46"/>
                </a:cubicBezTo>
                <a:cubicBezTo>
                  <a:pt x="0" y="46"/>
                  <a:pt x="0" y="46"/>
                  <a:pt x="0" y="46"/>
                </a:cubicBezTo>
                <a:cubicBezTo>
                  <a:pt x="0" y="47"/>
                  <a:pt x="0" y="47"/>
                  <a:pt x="0" y="47"/>
                </a:cubicBezTo>
                <a:cubicBezTo>
                  <a:pt x="0" y="47"/>
                  <a:pt x="0" y="47"/>
                  <a:pt x="0" y="47"/>
                </a:cubicBezTo>
                <a:cubicBezTo>
                  <a:pt x="1" y="47"/>
                  <a:pt x="1" y="47"/>
                  <a:pt x="1" y="47"/>
                </a:cubicBezTo>
                <a:cubicBezTo>
                  <a:pt x="78" y="143"/>
                  <a:pt x="78" y="143"/>
                  <a:pt x="78" y="143"/>
                </a:cubicBezTo>
                <a:cubicBezTo>
                  <a:pt x="78" y="143"/>
                  <a:pt x="78" y="143"/>
                  <a:pt x="78" y="143"/>
                </a:cubicBezTo>
                <a:cubicBezTo>
                  <a:pt x="78" y="143"/>
                  <a:pt x="78" y="143"/>
                  <a:pt x="78" y="143"/>
                </a:cubicBezTo>
                <a:cubicBezTo>
                  <a:pt x="78" y="143"/>
                  <a:pt x="78" y="143"/>
                  <a:pt x="78" y="143"/>
                </a:cubicBezTo>
                <a:cubicBezTo>
                  <a:pt x="78" y="143"/>
                  <a:pt x="78" y="144"/>
                  <a:pt x="79" y="144"/>
                </a:cubicBezTo>
                <a:cubicBezTo>
                  <a:pt x="79" y="144"/>
                  <a:pt x="79" y="144"/>
                  <a:pt x="79" y="144"/>
                </a:cubicBezTo>
                <a:cubicBezTo>
                  <a:pt x="79" y="144"/>
                  <a:pt x="80" y="144"/>
                  <a:pt x="80" y="144"/>
                </a:cubicBezTo>
                <a:cubicBezTo>
                  <a:pt x="80" y="144"/>
                  <a:pt x="81" y="144"/>
                  <a:pt x="81" y="144"/>
                </a:cubicBezTo>
                <a:cubicBezTo>
                  <a:pt x="81" y="144"/>
                  <a:pt x="81" y="144"/>
                  <a:pt x="81" y="144"/>
                </a:cubicBezTo>
                <a:cubicBezTo>
                  <a:pt x="81" y="144"/>
                  <a:pt x="81" y="144"/>
                  <a:pt x="81" y="144"/>
                </a:cubicBezTo>
                <a:cubicBezTo>
                  <a:pt x="82" y="143"/>
                  <a:pt x="82" y="143"/>
                  <a:pt x="82" y="143"/>
                </a:cubicBezTo>
                <a:cubicBezTo>
                  <a:pt x="82" y="143"/>
                  <a:pt x="82" y="143"/>
                  <a:pt x="82" y="143"/>
                </a:cubicBezTo>
                <a:cubicBezTo>
                  <a:pt x="159" y="47"/>
                  <a:pt x="159" y="47"/>
                  <a:pt x="159" y="47"/>
                </a:cubicBezTo>
                <a:cubicBezTo>
                  <a:pt x="159" y="47"/>
                  <a:pt x="159" y="47"/>
                  <a:pt x="160" y="47"/>
                </a:cubicBezTo>
                <a:cubicBezTo>
                  <a:pt x="160" y="47"/>
                  <a:pt x="160" y="47"/>
                  <a:pt x="160" y="47"/>
                </a:cubicBezTo>
                <a:cubicBezTo>
                  <a:pt x="160" y="47"/>
                  <a:pt x="160" y="47"/>
                  <a:pt x="160" y="46"/>
                </a:cubicBezTo>
                <a:cubicBezTo>
                  <a:pt x="160" y="46"/>
                  <a:pt x="160" y="46"/>
                  <a:pt x="160" y="46"/>
                </a:cubicBezTo>
                <a:cubicBezTo>
                  <a:pt x="160" y="46"/>
                  <a:pt x="160" y="46"/>
                  <a:pt x="160" y="46"/>
                </a:cubicBezTo>
                <a:close/>
                <a:moveTo>
                  <a:pt x="86" y="5"/>
                </a:moveTo>
                <a:cubicBezTo>
                  <a:pt x="127" y="5"/>
                  <a:pt x="127" y="5"/>
                  <a:pt x="127" y="5"/>
                </a:cubicBezTo>
                <a:cubicBezTo>
                  <a:pt x="114" y="40"/>
                  <a:pt x="114" y="40"/>
                  <a:pt x="114" y="40"/>
                </a:cubicBezTo>
                <a:lnTo>
                  <a:pt x="86" y="5"/>
                </a:lnTo>
                <a:close/>
                <a:moveTo>
                  <a:pt x="109" y="43"/>
                </a:moveTo>
                <a:cubicBezTo>
                  <a:pt x="51" y="43"/>
                  <a:pt x="51" y="43"/>
                  <a:pt x="51" y="43"/>
                </a:cubicBezTo>
                <a:cubicBezTo>
                  <a:pt x="80" y="7"/>
                  <a:pt x="80" y="7"/>
                  <a:pt x="80" y="7"/>
                </a:cubicBezTo>
                <a:lnTo>
                  <a:pt x="109" y="43"/>
                </a:lnTo>
                <a:close/>
                <a:moveTo>
                  <a:pt x="46" y="40"/>
                </a:moveTo>
                <a:cubicBezTo>
                  <a:pt x="33" y="5"/>
                  <a:pt x="33" y="5"/>
                  <a:pt x="33" y="5"/>
                </a:cubicBezTo>
                <a:cubicBezTo>
                  <a:pt x="74" y="5"/>
                  <a:pt x="74" y="5"/>
                  <a:pt x="74" y="5"/>
                </a:cubicBezTo>
                <a:lnTo>
                  <a:pt x="46" y="40"/>
                </a:lnTo>
                <a:close/>
                <a:moveTo>
                  <a:pt x="111" y="48"/>
                </a:moveTo>
                <a:cubicBezTo>
                  <a:pt x="80" y="132"/>
                  <a:pt x="80" y="132"/>
                  <a:pt x="80" y="132"/>
                </a:cubicBezTo>
                <a:cubicBezTo>
                  <a:pt x="49" y="48"/>
                  <a:pt x="49" y="48"/>
                  <a:pt x="49" y="48"/>
                </a:cubicBezTo>
                <a:lnTo>
                  <a:pt x="111" y="48"/>
                </a:lnTo>
                <a:close/>
                <a:moveTo>
                  <a:pt x="131" y="9"/>
                </a:moveTo>
                <a:cubicBezTo>
                  <a:pt x="153" y="43"/>
                  <a:pt x="153" y="43"/>
                  <a:pt x="153" y="43"/>
                </a:cubicBezTo>
                <a:cubicBezTo>
                  <a:pt x="119" y="43"/>
                  <a:pt x="119" y="43"/>
                  <a:pt x="119" y="43"/>
                </a:cubicBezTo>
                <a:lnTo>
                  <a:pt x="131" y="9"/>
                </a:lnTo>
                <a:close/>
                <a:moveTo>
                  <a:pt x="29" y="9"/>
                </a:moveTo>
                <a:cubicBezTo>
                  <a:pt x="41" y="43"/>
                  <a:pt x="41" y="43"/>
                  <a:pt x="41" y="43"/>
                </a:cubicBezTo>
                <a:cubicBezTo>
                  <a:pt x="7" y="43"/>
                  <a:pt x="7" y="43"/>
                  <a:pt x="7" y="43"/>
                </a:cubicBezTo>
                <a:lnTo>
                  <a:pt x="29" y="9"/>
                </a:lnTo>
                <a:close/>
                <a:moveTo>
                  <a:pt x="43" y="48"/>
                </a:moveTo>
                <a:cubicBezTo>
                  <a:pt x="72" y="127"/>
                  <a:pt x="72" y="127"/>
                  <a:pt x="72" y="127"/>
                </a:cubicBezTo>
                <a:cubicBezTo>
                  <a:pt x="8" y="48"/>
                  <a:pt x="8" y="48"/>
                  <a:pt x="8" y="48"/>
                </a:cubicBezTo>
                <a:lnTo>
                  <a:pt x="43" y="48"/>
                </a:lnTo>
                <a:close/>
                <a:moveTo>
                  <a:pt x="86" y="129"/>
                </a:moveTo>
                <a:cubicBezTo>
                  <a:pt x="117" y="48"/>
                  <a:pt x="117" y="48"/>
                  <a:pt x="117" y="48"/>
                </a:cubicBezTo>
                <a:cubicBezTo>
                  <a:pt x="152" y="48"/>
                  <a:pt x="152" y="48"/>
                  <a:pt x="152" y="48"/>
                </a:cubicBezTo>
                <a:lnTo>
                  <a:pt x="86" y="12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62496940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nodeType="withEffect">
                                  <p:stCondLst>
                                    <p:cond delay="500"/>
                                  </p:stCondLst>
                                  <p:childTnLst>
                                    <p:animScale>
                                      <p:cBhvr>
                                        <p:cTn id="9" dur="500" fill="hold"/>
                                        <p:tgtEl>
                                          <p:spTgt spid="3"/>
                                        </p:tgtEl>
                                      </p:cBhvr>
                                      <p:by x="105000" y="105000"/>
                                    </p:animScale>
                                  </p:childTnLst>
                                </p:cTn>
                              </p:par>
                              <p:par>
                                <p:cTn id="10" presetID="22" presetClass="entr" presetSubtype="8" fill="hold" nodeType="withEffect">
                                  <p:stCondLst>
                                    <p:cond delay="110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par>
                                <p:cTn id="13" presetID="6" presetClass="emph" presetSubtype="0" accel="50000" decel="50000" autoRev="1" fill="hold" nodeType="withEffect">
                                  <p:stCondLst>
                                    <p:cond delay="1100"/>
                                  </p:stCondLst>
                                  <p:childTnLst>
                                    <p:animScale>
                                      <p:cBhvr>
                                        <p:cTn id="14" dur="500" fill="hold"/>
                                        <p:tgtEl>
                                          <p:spTgt spid="57"/>
                                        </p:tgtEl>
                                      </p:cBhvr>
                                      <p:by x="110000" y="110000"/>
                                    </p:animScale>
                                  </p:childTnLst>
                                </p:cTn>
                              </p:par>
                              <p:par>
                                <p:cTn id="15" presetID="22" presetClass="entr" presetSubtype="8" fill="hold" nodeType="withEffect">
                                  <p:stCondLst>
                                    <p:cond delay="20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par>
                                <p:cTn id="18" presetID="6" presetClass="emph" presetSubtype="0" accel="50000" decel="50000" autoRev="1" fill="hold" nodeType="withEffect">
                                  <p:stCondLst>
                                    <p:cond delay="2000"/>
                                  </p:stCondLst>
                                  <p:childTnLst>
                                    <p:animScale>
                                      <p:cBhvr>
                                        <p:cTn id="19" dur="500" fill="hold"/>
                                        <p:tgtEl>
                                          <p:spTgt spid="67"/>
                                        </p:tgtEl>
                                      </p:cBhvr>
                                      <p:by x="110000" y="110000"/>
                                    </p:animScale>
                                  </p:childTnLst>
                                </p:cTn>
                              </p:par>
                              <p:par>
                                <p:cTn id="20" presetID="22" presetClass="entr" presetSubtype="8" fill="hold" nodeType="withEffect">
                                  <p:stCondLst>
                                    <p:cond delay="2500"/>
                                  </p:stCondLst>
                                  <p:childTnLst>
                                    <p:set>
                                      <p:cBhvr>
                                        <p:cTn id="21" dur="1" fill="hold">
                                          <p:stCondLst>
                                            <p:cond delay="0"/>
                                          </p:stCondLst>
                                        </p:cTn>
                                        <p:tgtEl>
                                          <p:spTgt spid="58"/>
                                        </p:tgtEl>
                                        <p:attrNameLst>
                                          <p:attrName>style.visibility</p:attrName>
                                        </p:attrNameLst>
                                      </p:cBhvr>
                                      <p:to>
                                        <p:strVal val="visible"/>
                                      </p:to>
                                    </p:set>
                                    <p:animEffect transition="in" filter="wipe(left)">
                                      <p:cBhvr>
                                        <p:cTn id="22" dur="500"/>
                                        <p:tgtEl>
                                          <p:spTgt spid="58"/>
                                        </p:tgtEl>
                                      </p:cBhvr>
                                    </p:animEffect>
                                  </p:childTnLst>
                                </p:cTn>
                              </p:par>
                              <p:par>
                                <p:cTn id="23" presetID="6" presetClass="emph" presetSubtype="0" accel="50000" decel="50000" autoRev="1" fill="hold" nodeType="withEffect">
                                  <p:stCondLst>
                                    <p:cond delay="2500"/>
                                  </p:stCondLst>
                                  <p:childTnLst>
                                    <p:animScale>
                                      <p:cBhvr>
                                        <p:cTn id="24" dur="500" fill="hold"/>
                                        <p:tgtEl>
                                          <p:spTgt spid="58"/>
                                        </p:tgtEl>
                                      </p:cBhvr>
                                      <p:by x="110000" y="110000"/>
                                    </p:animScale>
                                  </p:childTnLst>
                                </p:cTn>
                              </p:par>
                              <p:par>
                                <p:cTn id="25" presetID="22" presetClass="entr" presetSubtype="8" fill="hold" nodeType="withEffect">
                                  <p:stCondLst>
                                    <p:cond delay="290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par>
                                <p:cTn id="28" presetID="6" presetClass="emph" presetSubtype="0" accel="50000" decel="50000" autoRev="1" fill="hold" nodeType="withEffect">
                                  <p:stCondLst>
                                    <p:cond delay="3000"/>
                                  </p:stCondLst>
                                  <p:childTnLst>
                                    <p:animScale>
                                      <p:cBhvr>
                                        <p:cTn id="29" dur="500" fill="hold"/>
                                        <p:tgtEl>
                                          <p:spTgt spid="62"/>
                                        </p:tgtEl>
                                      </p:cBhvr>
                                      <p:by x="110000" y="110000"/>
                                    </p:animScale>
                                  </p:childTnLst>
                                </p:cTn>
                              </p:par>
                              <p:par>
                                <p:cTn id="30" presetID="10" presetClass="entr" presetSubtype="0" fill="hold" grpId="0" nodeType="withEffect">
                                  <p:stCondLst>
                                    <p:cond delay="13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24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300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7" grpId="0" animBg="1"/>
      <p:bldP spid="30"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6DC649-116B-45E0-85EB-51DF0BE2A882}"/>
              </a:ext>
            </a:extLst>
          </p:cNvPr>
          <p:cNvSpPr txBox="1">
            <a:spLocks/>
          </p:cNvSpPr>
          <p:nvPr/>
        </p:nvSpPr>
        <p:spPr>
          <a:xfrm>
            <a:off x="774901" y="749972"/>
            <a:ext cx="11012888" cy="8406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4"/>
                </a:solidFill>
                <a:latin typeface="Calibri" panose="020F0502020204030204" pitchFamily="34" charset="0"/>
                <a:cs typeface="Calibri" panose="020F0502020204030204" pitchFamily="34" charset="0"/>
              </a:rPr>
              <a:t>Evaluation &amp; </a:t>
            </a:r>
            <a:r>
              <a:rPr lang="en-US" sz="4800" dirty="0">
                <a:solidFill>
                  <a:schemeClr val="bg1"/>
                </a:solidFill>
                <a:latin typeface="Calibri" panose="020F0502020204030204" pitchFamily="34" charset="0"/>
                <a:cs typeface="Calibri" panose="020F0502020204030204" pitchFamily="34" charset="0"/>
              </a:rPr>
              <a:t>Monitoring</a:t>
            </a:r>
          </a:p>
        </p:txBody>
      </p:sp>
      <p:sp>
        <p:nvSpPr>
          <p:cNvPr id="8" name="TextBox 7">
            <a:extLst>
              <a:ext uri="{FF2B5EF4-FFF2-40B4-BE49-F238E27FC236}">
                <a16:creationId xmlns:a16="http://schemas.microsoft.com/office/drawing/2014/main" id="{7E88A138-1D39-4B3E-B3A9-8081B11EEAB0}"/>
              </a:ext>
            </a:extLst>
          </p:cNvPr>
          <p:cNvSpPr txBox="1"/>
          <p:nvPr/>
        </p:nvSpPr>
        <p:spPr>
          <a:xfrm>
            <a:off x="900736" y="1590578"/>
            <a:ext cx="9778449" cy="2825764"/>
          </a:xfrm>
          <a:prstGeom prst="rect">
            <a:avLst/>
          </a:prstGeom>
          <a:noFill/>
        </p:spPr>
        <p:txBody>
          <a:bodyPr wrap="square" lIns="0" tIns="36000" rIns="216000" bIns="36000" rtlCol="0">
            <a:spAutoFit/>
          </a:bodyPr>
          <a:lstStyle/>
          <a:p>
            <a:pPr>
              <a:lnSpc>
                <a:spcPct val="130000"/>
              </a:lnSpc>
              <a:spcBef>
                <a:spcPts val="600"/>
              </a:spcBef>
            </a:pPr>
            <a:r>
              <a:rPr lang="en-AU" sz="2000" dirty="0">
                <a:solidFill>
                  <a:schemeClr val="bg1"/>
                </a:solidFill>
                <a:latin typeface="Calibri" panose="020F0502020204030204" pitchFamily="34" charset="0"/>
                <a:cs typeface="Calibri" panose="020F0502020204030204" pitchFamily="34" charset="0"/>
              </a:rPr>
              <a:t>KPIs: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  Fatalities and hospitalisations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  RACQ/NRMA rescues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  Bus/childcare compliance failures</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  Uptake of detection technology</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  Reviews at 12, 24, 36 months</a:t>
            </a:r>
          </a:p>
        </p:txBody>
      </p:sp>
    </p:spTree>
    <p:extLst>
      <p:ext uri="{BB962C8B-B14F-4D97-AF65-F5344CB8AC3E}">
        <p14:creationId xmlns:p14="http://schemas.microsoft.com/office/powerpoint/2010/main" val="301044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9C7A4DAC-234B-40A8-BFE4-C0334C0A9ED8}"/>
              </a:ext>
            </a:extLst>
          </p:cNvPr>
          <p:cNvSpPr txBox="1">
            <a:spLocks/>
          </p:cNvSpPr>
          <p:nvPr/>
        </p:nvSpPr>
        <p:spPr>
          <a:xfrm>
            <a:off x="1019175" y="2918377"/>
            <a:ext cx="10153650" cy="872573"/>
          </a:xfrm>
          <a:prstGeom prst="rect">
            <a:avLst/>
          </a:prstGeom>
          <a:noFill/>
        </p:spPr>
        <p:txBody>
          <a:bodyPr lIns="0" tIns="0" rIns="0" bIns="0"/>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pPr marL="0" marR="0" lvl="0" indent="0" algn="ctr" defTabSz="914318" rtl="0" eaLnBrk="1" fontAlgn="auto" latinLnBrk="0" hangingPunct="1">
              <a:lnSpc>
                <a:spcPct val="80000"/>
              </a:lnSpc>
              <a:spcBef>
                <a:spcPct val="0"/>
              </a:spcBef>
              <a:spcAft>
                <a:spcPts val="0"/>
              </a:spcAft>
              <a:buClrTx/>
              <a:buSzTx/>
              <a:buFontTx/>
              <a:buNone/>
              <a:tabLst/>
              <a:defRPr/>
            </a:pPr>
            <a:r>
              <a:rPr kumimoji="0" lang="en-US" sz="8800" b="1" i="0" u="none" strike="noStrike" kern="1200" cap="none" spc="-100" normalizeH="0" baseline="0" noProof="0" dirty="0">
                <a:ln>
                  <a:noFill/>
                </a:ln>
                <a:solidFill>
                  <a:schemeClr val="bg2"/>
                </a:solidFill>
                <a:effectLst/>
                <a:uLnTx/>
                <a:uFillTx/>
                <a:latin typeface="Montserrat Bold"/>
                <a:ea typeface="Montserrat" charset="0"/>
                <a:cs typeface="Montserrat" charset="0"/>
              </a:rPr>
              <a:t>thank you</a:t>
            </a:r>
          </a:p>
        </p:txBody>
      </p:sp>
      <p:sp>
        <p:nvSpPr>
          <p:cNvPr id="11" name="TextBox 10">
            <a:extLst>
              <a:ext uri="{FF2B5EF4-FFF2-40B4-BE49-F238E27FC236}">
                <a16:creationId xmlns:a16="http://schemas.microsoft.com/office/drawing/2014/main" id="{A04B8995-8FF8-48B5-9DFC-765A5C9F693B}"/>
              </a:ext>
            </a:extLst>
          </p:cNvPr>
          <p:cNvSpPr txBox="1"/>
          <p:nvPr/>
        </p:nvSpPr>
        <p:spPr>
          <a:xfrm>
            <a:off x="3937026" y="5358635"/>
            <a:ext cx="4488729" cy="461665"/>
          </a:xfrm>
          <a:prstGeom prst="rect">
            <a:avLst/>
          </a:prstGeom>
          <a:noFill/>
        </p:spPr>
        <p:txBody>
          <a:bodyPr wrap="none" rtlCol="0">
            <a:spAutoFit/>
          </a:bodyPr>
          <a:lstStyle/>
          <a:p>
            <a:pPr algn="ctr"/>
            <a:r>
              <a:rPr lang="en-US" sz="1200" dirty="0">
                <a:solidFill>
                  <a:schemeClr val="accent5"/>
                </a:solidFill>
                <a:ea typeface="Montserrat SemiBold" charset="0"/>
                <a:cs typeface="Montserrat SemiBold" charset="0"/>
              </a:rPr>
              <a:t>Department of Infrastructure, Transport, </a:t>
            </a:r>
            <a:br>
              <a:rPr lang="en-US" sz="1200" dirty="0">
                <a:solidFill>
                  <a:schemeClr val="accent5"/>
                </a:solidFill>
                <a:ea typeface="Montserrat SemiBold" charset="0"/>
                <a:cs typeface="Montserrat SemiBold" charset="0"/>
              </a:rPr>
            </a:br>
            <a:r>
              <a:rPr lang="en-US" sz="1200" dirty="0">
                <a:solidFill>
                  <a:schemeClr val="accent5"/>
                </a:solidFill>
                <a:ea typeface="Montserrat SemiBold" charset="0"/>
                <a:cs typeface="Montserrat SemiBold" charset="0"/>
              </a:rPr>
              <a:t>Regional Development, Communications</a:t>
            </a:r>
            <a:r>
              <a:rPr lang="en-US" sz="1200">
                <a:solidFill>
                  <a:schemeClr val="accent5"/>
                </a:solidFill>
                <a:ea typeface="Montserrat SemiBold" charset="0"/>
                <a:cs typeface="Montserrat SemiBold" charset="0"/>
              </a:rPr>
              <a:t>, Sport </a:t>
            </a:r>
            <a:r>
              <a:rPr lang="en-US" sz="1200" dirty="0">
                <a:solidFill>
                  <a:schemeClr val="accent5"/>
                </a:solidFill>
                <a:ea typeface="Montserrat SemiBold" charset="0"/>
                <a:cs typeface="Montserrat SemiBold" charset="0"/>
              </a:rPr>
              <a:t>and the Arts</a:t>
            </a:r>
            <a:endParaRPr lang="en-US" sz="1200" i="0" dirty="0">
              <a:solidFill>
                <a:schemeClr val="accent5"/>
              </a:solidFill>
              <a:ea typeface="Montserrat SemiBold" charset="0"/>
              <a:cs typeface="Montserrat SemiBold" charset="0"/>
            </a:endParaRPr>
          </a:p>
        </p:txBody>
      </p:sp>
    </p:spTree>
    <p:extLst>
      <p:ext uri="{BB962C8B-B14F-4D97-AF65-F5344CB8AC3E}">
        <p14:creationId xmlns:p14="http://schemas.microsoft.com/office/powerpoint/2010/main" val="360924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30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27">
            <a:extLst>
              <a:ext uri="{FF2B5EF4-FFF2-40B4-BE49-F238E27FC236}">
                <a16:creationId xmlns:a16="http://schemas.microsoft.com/office/drawing/2014/main" id="{DA65DC47-EC3A-42E5-B755-5572959A05A2}"/>
              </a:ext>
            </a:extLst>
          </p:cNvPr>
          <p:cNvSpPr>
            <a:spLocks noEditPoints="1"/>
          </p:cNvSpPr>
          <p:nvPr/>
        </p:nvSpPr>
        <p:spPr bwMode="auto">
          <a:xfrm>
            <a:off x="6312746" y="5505451"/>
            <a:ext cx="439084" cy="442912"/>
          </a:xfrm>
          <a:custGeom>
            <a:avLst/>
            <a:gdLst>
              <a:gd name="T0" fmla="*/ 160 w 160"/>
              <a:gd name="T1" fmla="*/ 80 h 160"/>
              <a:gd name="T2" fmla="*/ 80 w 160"/>
              <a:gd name="T3" fmla="*/ 0 h 160"/>
              <a:gd name="T4" fmla="*/ 0 w 160"/>
              <a:gd name="T5" fmla="*/ 80 h 160"/>
              <a:gd name="T6" fmla="*/ 80 w 160"/>
              <a:gd name="T7" fmla="*/ 160 h 160"/>
              <a:gd name="T8" fmla="*/ 160 w 160"/>
              <a:gd name="T9" fmla="*/ 80 h 160"/>
              <a:gd name="T10" fmla="*/ 8 w 160"/>
              <a:gd name="T11" fmla="*/ 80 h 160"/>
              <a:gd name="T12" fmla="*/ 80 w 160"/>
              <a:gd name="T13" fmla="*/ 8 h 160"/>
              <a:gd name="T14" fmla="*/ 152 w 160"/>
              <a:gd name="T15" fmla="*/ 80 h 160"/>
              <a:gd name="T16" fmla="*/ 80 w 160"/>
              <a:gd name="T17" fmla="*/ 152 h 160"/>
              <a:gd name="T18" fmla="*/ 8 w 160"/>
              <a:gd name="T19" fmla="*/ 80 h 160"/>
              <a:gd name="T20" fmla="*/ 83 w 160"/>
              <a:gd name="T21" fmla="*/ 118 h 160"/>
              <a:gd name="T22" fmla="*/ 105 w 160"/>
              <a:gd name="T23" fmla="*/ 95 h 160"/>
              <a:gd name="T24" fmla="*/ 105 w 160"/>
              <a:gd name="T25" fmla="*/ 89 h 160"/>
              <a:gd name="T26" fmla="*/ 100 w 160"/>
              <a:gd name="T27" fmla="*/ 89 h 160"/>
              <a:gd name="T28" fmla="*/ 84 w 160"/>
              <a:gd name="T29" fmla="*/ 105 h 160"/>
              <a:gd name="T30" fmla="*/ 84 w 160"/>
              <a:gd name="T31" fmla="*/ 45 h 160"/>
              <a:gd name="T32" fmla="*/ 80 w 160"/>
              <a:gd name="T33" fmla="*/ 41 h 160"/>
              <a:gd name="T34" fmla="*/ 76 w 160"/>
              <a:gd name="T35" fmla="*/ 45 h 160"/>
              <a:gd name="T36" fmla="*/ 76 w 160"/>
              <a:gd name="T37" fmla="*/ 105 h 160"/>
              <a:gd name="T38" fmla="*/ 60 w 160"/>
              <a:gd name="T39" fmla="*/ 89 h 160"/>
              <a:gd name="T40" fmla="*/ 55 w 160"/>
              <a:gd name="T41" fmla="*/ 89 h 160"/>
              <a:gd name="T42" fmla="*/ 55 w 160"/>
              <a:gd name="T43" fmla="*/ 95 h 160"/>
              <a:gd name="T44" fmla="*/ 77 w 160"/>
              <a:gd name="T45" fmla="*/ 118 h 160"/>
              <a:gd name="T46" fmla="*/ 80 w 160"/>
              <a:gd name="T47" fmla="*/ 119 h 160"/>
              <a:gd name="T48" fmla="*/ 83 w 160"/>
              <a:gd name="T49" fmla="*/ 11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60" y="80"/>
                </a:moveTo>
                <a:cubicBezTo>
                  <a:pt x="160" y="36"/>
                  <a:pt x="124" y="0"/>
                  <a:pt x="80" y="0"/>
                </a:cubicBezTo>
                <a:cubicBezTo>
                  <a:pt x="36" y="0"/>
                  <a:pt x="0" y="36"/>
                  <a:pt x="0" y="80"/>
                </a:cubicBezTo>
                <a:cubicBezTo>
                  <a:pt x="0" y="124"/>
                  <a:pt x="36" y="160"/>
                  <a:pt x="80" y="160"/>
                </a:cubicBezTo>
                <a:cubicBezTo>
                  <a:pt x="124" y="160"/>
                  <a:pt x="160" y="124"/>
                  <a:pt x="160" y="80"/>
                </a:cubicBezTo>
                <a:close/>
                <a:moveTo>
                  <a:pt x="8" y="80"/>
                </a:moveTo>
                <a:cubicBezTo>
                  <a:pt x="8" y="40"/>
                  <a:pt x="40" y="8"/>
                  <a:pt x="80" y="8"/>
                </a:cubicBezTo>
                <a:cubicBezTo>
                  <a:pt x="120" y="8"/>
                  <a:pt x="152" y="40"/>
                  <a:pt x="152" y="80"/>
                </a:cubicBezTo>
                <a:cubicBezTo>
                  <a:pt x="152" y="120"/>
                  <a:pt x="120" y="152"/>
                  <a:pt x="80" y="152"/>
                </a:cubicBezTo>
                <a:cubicBezTo>
                  <a:pt x="40" y="152"/>
                  <a:pt x="8" y="120"/>
                  <a:pt x="8" y="80"/>
                </a:cubicBezTo>
                <a:close/>
                <a:moveTo>
                  <a:pt x="83" y="118"/>
                </a:moveTo>
                <a:cubicBezTo>
                  <a:pt x="105" y="95"/>
                  <a:pt x="105" y="95"/>
                  <a:pt x="105" y="95"/>
                </a:cubicBezTo>
                <a:cubicBezTo>
                  <a:pt x="107" y="94"/>
                  <a:pt x="107" y="91"/>
                  <a:pt x="105" y="89"/>
                </a:cubicBezTo>
                <a:cubicBezTo>
                  <a:pt x="104" y="88"/>
                  <a:pt x="101" y="88"/>
                  <a:pt x="100" y="89"/>
                </a:cubicBezTo>
                <a:cubicBezTo>
                  <a:pt x="84" y="105"/>
                  <a:pt x="84" y="105"/>
                  <a:pt x="84" y="105"/>
                </a:cubicBezTo>
                <a:cubicBezTo>
                  <a:pt x="84" y="45"/>
                  <a:pt x="84" y="45"/>
                  <a:pt x="84" y="45"/>
                </a:cubicBezTo>
                <a:cubicBezTo>
                  <a:pt x="84" y="43"/>
                  <a:pt x="82" y="41"/>
                  <a:pt x="80" y="41"/>
                </a:cubicBezTo>
                <a:cubicBezTo>
                  <a:pt x="78" y="41"/>
                  <a:pt x="76" y="43"/>
                  <a:pt x="76" y="45"/>
                </a:cubicBezTo>
                <a:cubicBezTo>
                  <a:pt x="76" y="105"/>
                  <a:pt x="76" y="105"/>
                  <a:pt x="76" y="105"/>
                </a:cubicBezTo>
                <a:cubicBezTo>
                  <a:pt x="60" y="89"/>
                  <a:pt x="60" y="89"/>
                  <a:pt x="60" y="89"/>
                </a:cubicBezTo>
                <a:cubicBezTo>
                  <a:pt x="59" y="88"/>
                  <a:pt x="56" y="88"/>
                  <a:pt x="55" y="89"/>
                </a:cubicBezTo>
                <a:cubicBezTo>
                  <a:pt x="53" y="91"/>
                  <a:pt x="53" y="94"/>
                  <a:pt x="55" y="95"/>
                </a:cubicBezTo>
                <a:cubicBezTo>
                  <a:pt x="77" y="118"/>
                  <a:pt x="77" y="118"/>
                  <a:pt x="77" y="118"/>
                </a:cubicBezTo>
                <a:cubicBezTo>
                  <a:pt x="78" y="118"/>
                  <a:pt x="79" y="119"/>
                  <a:pt x="80" y="119"/>
                </a:cubicBezTo>
                <a:cubicBezTo>
                  <a:pt x="81" y="119"/>
                  <a:pt x="82" y="118"/>
                  <a:pt x="83" y="118"/>
                </a:cubicBezTo>
                <a:close/>
              </a:path>
            </a:pathLst>
          </a:custGeom>
          <a:solidFill>
            <a:schemeClr val="accent1"/>
          </a:solidFill>
          <a:ln>
            <a:noFill/>
          </a:ln>
          <a:effectLst>
            <a:outerShdw blurRad="254000" dist="152400" dir="5400000" algn="t"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graphicFrame>
        <p:nvGraphicFramePr>
          <p:cNvPr id="6" name="Chart 5">
            <a:extLst>
              <a:ext uri="{FF2B5EF4-FFF2-40B4-BE49-F238E27FC236}">
                <a16:creationId xmlns:a16="http://schemas.microsoft.com/office/drawing/2014/main" id="{1EABBAF5-99BF-459D-8DB9-B69F2A49BE31}"/>
              </a:ext>
            </a:extLst>
          </p:cNvPr>
          <p:cNvGraphicFramePr/>
          <p:nvPr>
            <p:extLst>
              <p:ext uri="{D42A27DB-BD31-4B8C-83A1-F6EECF244321}">
                <p14:modId xmlns:p14="http://schemas.microsoft.com/office/powerpoint/2010/main" val="1267667984"/>
              </p:ext>
            </p:extLst>
          </p:nvPr>
        </p:nvGraphicFramePr>
        <p:xfrm>
          <a:off x="753747" y="1430010"/>
          <a:ext cx="5998081" cy="33978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Picture Placeholder 6">
            <a:extLst>
              <a:ext uri="{FF2B5EF4-FFF2-40B4-BE49-F238E27FC236}">
                <a16:creationId xmlns:a16="http://schemas.microsoft.com/office/drawing/2014/main" id="{9963EDB8-B8EC-4937-BE1D-9D6AD32D07CF}"/>
              </a:ext>
            </a:extLst>
          </p:cNvPr>
          <p:cNvGraphicFramePr>
            <a:graphicFrameLocks noGrp="1"/>
          </p:cNvGraphicFramePr>
          <p:nvPr>
            <p:ph type="pic" sz="quarter" idx="12"/>
            <p:extLst>
              <p:ext uri="{D42A27DB-BD31-4B8C-83A1-F6EECF244321}">
                <p14:modId xmlns:p14="http://schemas.microsoft.com/office/powerpoint/2010/main" val="2715322618"/>
              </p:ext>
            </p:extLst>
          </p:nvPr>
        </p:nvGraphicFramePr>
        <p:xfrm>
          <a:off x="7121525" y="304130"/>
          <a:ext cx="5070475" cy="6339951"/>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A196A86E-D236-4DA9-8988-888C756D3B2B}"/>
              </a:ext>
            </a:extLst>
          </p:cNvPr>
          <p:cNvSpPr/>
          <p:nvPr/>
        </p:nvSpPr>
        <p:spPr>
          <a:xfrm>
            <a:off x="1030882" y="555694"/>
            <a:ext cx="7032887" cy="830997"/>
          </a:xfrm>
          <a:prstGeom prst="rect">
            <a:avLst/>
          </a:prstGeom>
        </p:spPr>
        <p:txBody>
          <a:bodyPr wrap="none">
            <a:spAutoFit/>
          </a:bodyPr>
          <a:lstStyle/>
          <a:p>
            <a:r>
              <a:rPr lang="en-US" sz="4800" b="1" dirty="0">
                <a:solidFill>
                  <a:schemeClr val="accent1"/>
                </a:solidFill>
                <a:latin typeface="Calibri" panose="020F0502020204030204" pitchFamily="34" charset="0"/>
                <a:cs typeface="Calibri" panose="020F0502020204030204" pitchFamily="34" charset="0"/>
              </a:rPr>
              <a:t>RECAP: GLOBAL STATISTICS</a:t>
            </a:r>
          </a:p>
        </p:txBody>
      </p:sp>
    </p:spTree>
    <p:extLst>
      <p:ext uri="{BB962C8B-B14F-4D97-AF65-F5344CB8AC3E}">
        <p14:creationId xmlns:p14="http://schemas.microsoft.com/office/powerpoint/2010/main" val="8058177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150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Graphic spid="7"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Graphic spid="7" grpId="0">
            <p:bldAsOne/>
          </p:bldGraphic>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890390"/>
            <a:ext cx="10725815" cy="100916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4"/>
                </a:solidFill>
                <a:latin typeface="Calibri" panose="020F0502020204030204" pitchFamily="34" charset="0"/>
                <a:cs typeface="Calibri" panose="020F0502020204030204" pitchFamily="34" charset="0"/>
              </a:rPr>
              <a:t>SUMMARY: </a:t>
            </a:r>
            <a:r>
              <a:rPr lang="en-US" sz="4800" dirty="0">
                <a:solidFill>
                  <a:schemeClr val="bg2"/>
                </a:solidFill>
                <a:latin typeface="Calibri" panose="020F0502020204030204" pitchFamily="34" charset="0"/>
                <a:cs typeface="Calibri" panose="020F0502020204030204" pitchFamily="34" charset="0"/>
              </a:rPr>
              <a:t>CLIV IN AUSTRALIA</a:t>
            </a:r>
          </a:p>
        </p:txBody>
      </p:sp>
      <p:sp>
        <p:nvSpPr>
          <p:cNvPr id="3" name="TextBox 2">
            <a:extLst>
              <a:ext uri="{FF2B5EF4-FFF2-40B4-BE49-F238E27FC236}">
                <a16:creationId xmlns:a16="http://schemas.microsoft.com/office/drawing/2014/main" id="{33431D18-AD2C-4132-BA63-B3234DE973D9}"/>
              </a:ext>
            </a:extLst>
          </p:cNvPr>
          <p:cNvSpPr txBox="1"/>
          <p:nvPr/>
        </p:nvSpPr>
        <p:spPr>
          <a:xfrm>
            <a:off x="1043939" y="1893812"/>
            <a:ext cx="9855381" cy="4073798"/>
          </a:xfrm>
          <a:prstGeom prst="rect">
            <a:avLst/>
          </a:prstGeom>
          <a:noFill/>
        </p:spPr>
        <p:txBody>
          <a:bodyPr wrap="square" lIns="0" tIns="36000" rIns="216000" bIns="36000" rtlCol="0">
            <a:spAutoFit/>
          </a:bodyPr>
          <a:lstStyle/>
          <a:p>
            <a:pPr marL="342900" indent="-342900" algn="just">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On average, two children are locked in a vehicle every day in Queensland.</a:t>
            </a:r>
          </a:p>
          <a:p>
            <a:pPr marL="342900" indent="-342900" algn="jus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Around 30 children have died in hot cars in Australia over the past 25  years.</a:t>
            </a:r>
          </a:p>
          <a:p>
            <a:pPr marL="342900" indent="-342900" algn="jus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Vehicle interiors heat: 75% of the rise in temperature occurs within 5 minutes.</a:t>
            </a:r>
          </a:p>
          <a:p>
            <a:pPr marL="342900" indent="-342900" algn="jus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Policy goal: Reduce fatalities and serious injuries through education, service regulation, and in-vehicle technologies.</a:t>
            </a:r>
          </a:p>
          <a:p>
            <a:pPr algn="just"/>
            <a:endParaRPr lang="en-US" sz="2000" dirty="0">
              <a:solidFill>
                <a:schemeClr val="bg1"/>
              </a:solidFill>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Policy aim</a:t>
            </a:r>
            <a:r>
              <a:rPr lang="en-AU" sz="2000">
                <a:solidFill>
                  <a:schemeClr val="bg1"/>
                </a:solidFill>
                <a:latin typeface="Calibri" panose="020F0502020204030204" pitchFamily="34" charset="0"/>
                <a:cs typeface="Calibri" panose="020F0502020204030204" pitchFamily="34" charset="0"/>
              </a:rPr>
              <a:t>: eliminate </a:t>
            </a:r>
            <a:r>
              <a:rPr lang="en-AU" sz="2000" dirty="0">
                <a:solidFill>
                  <a:schemeClr val="bg1"/>
                </a:solidFill>
                <a:latin typeface="Calibri" panose="020F0502020204030204" pitchFamily="34" charset="0"/>
                <a:cs typeface="Calibri" panose="020F0502020204030204" pitchFamily="34" charset="0"/>
              </a:rPr>
              <a:t>fatalities via education, childcare reforms, vehicle technology</a:t>
            </a:r>
          </a:p>
          <a:p>
            <a:pPr marL="342900" indent="-342900" algn="jus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AU" sz="2000" dirty="0"/>
              <a:t>Policy aim: eliminate fatalities via education, childcare reforms, vehicle technology</a:t>
            </a:r>
          </a:p>
          <a:p>
            <a:pPr marL="342900" indent="-342900" algn="jus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0010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1200904" y="797095"/>
            <a:ext cx="7565591" cy="71292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National Statistics </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1200903" y="1829995"/>
            <a:ext cx="9790192" cy="440496"/>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endParaRPr lang="en-US" sz="2000" dirty="0">
              <a:solidFill>
                <a:schemeClr val="tx1">
                  <a:alpha val="70000"/>
                </a:schemeClr>
              </a:solidFill>
              <a:latin typeface="Calibri" panose="020F050202020403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77AA95B2-F593-43EF-B30C-374C9C10B96A}"/>
              </a:ext>
            </a:extLst>
          </p:cNvPr>
          <p:cNvSpPr txBox="1">
            <a:spLocks/>
          </p:cNvSpPr>
          <p:nvPr/>
        </p:nvSpPr>
        <p:spPr>
          <a:xfrm>
            <a:off x="1200904" y="1602400"/>
            <a:ext cx="8229600" cy="4525963"/>
          </a:xfrm>
          <a:prstGeom prst="rect">
            <a:avLst/>
          </a:prstGeom>
        </p:spPr>
        <p:txBody>
          <a:bodyPr/>
          <a:lst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AU" sz="2000" b="0" dirty="0"/>
              <a:t>5,000+ rescues annually (</a:t>
            </a:r>
            <a:r>
              <a:rPr lang="en-AU" sz="2000" b="0" dirty="0" err="1"/>
              <a:t>Kidsafe</a:t>
            </a:r>
            <a:r>
              <a:rPr lang="en-AU" sz="2000" b="0" dirty="0"/>
              <a:t>, RACQ, NRMA)</a:t>
            </a:r>
          </a:p>
          <a:p>
            <a:pPr marL="457200" indent="-457200">
              <a:buFont typeface="Arial" panose="020B0604020202020204" pitchFamily="34" charset="0"/>
              <a:buChar char="•"/>
            </a:pPr>
            <a:r>
              <a:rPr lang="en-AU" sz="2000" b="0" dirty="0"/>
              <a:t>The Royal Automobile Club of Queensland, an organisation in Queensland, that provides a range of services to its members, including roadside assistance, insurance, banking, and travel products.</a:t>
            </a:r>
          </a:p>
          <a:p>
            <a:pPr marL="457200" indent="-457200">
              <a:buFont typeface="Arial" panose="020B0604020202020204" pitchFamily="34" charset="0"/>
              <a:buChar char="•"/>
            </a:pPr>
            <a:r>
              <a:rPr lang="en-AU" sz="2000" b="0" dirty="0"/>
              <a:t>The NRMA (trading name of National Roads and Motorists' Association) is an Australian organisation offering roadside assistance</a:t>
            </a:r>
          </a:p>
          <a:p>
            <a:pPr marL="457200" lvl="2" indent="-457200">
              <a:buFont typeface="Arial" panose="020B0604020202020204" pitchFamily="34" charset="0"/>
              <a:buChar char="•"/>
            </a:pPr>
            <a:endParaRPr lang="en-AU" sz="100" b="0" dirty="0"/>
          </a:p>
          <a:p>
            <a:pPr marL="457200" indent="-457200">
              <a:buFont typeface="Arial" panose="020B0604020202020204" pitchFamily="34" charset="0"/>
              <a:buChar char="•"/>
            </a:pPr>
            <a:r>
              <a:rPr lang="en-AU" sz="2000" b="0" dirty="0"/>
              <a:t>10 deaths nationally in last 5 years</a:t>
            </a:r>
          </a:p>
          <a:p>
            <a:pPr marL="457200" indent="-457200">
              <a:buFont typeface="Arial" panose="020B0604020202020204" pitchFamily="34" charset="0"/>
              <a:buChar char="•"/>
            </a:pPr>
            <a:r>
              <a:rPr lang="en-AU" sz="2000" b="0" dirty="0"/>
              <a:t>1–2 fatalities per year on average</a:t>
            </a:r>
          </a:p>
          <a:p>
            <a:pPr marL="457200" indent="-457200">
              <a:buFont typeface="Arial" panose="020B0604020202020204" pitchFamily="34" charset="0"/>
              <a:buChar char="•"/>
            </a:pPr>
            <a:r>
              <a:rPr lang="en-AU" sz="2000" b="0" dirty="0"/>
              <a:t>Emergency rescues treated as life-threatening incidents</a:t>
            </a:r>
          </a:p>
        </p:txBody>
      </p:sp>
    </p:spTree>
    <p:extLst>
      <p:ext uri="{BB962C8B-B14F-4D97-AF65-F5344CB8AC3E}">
        <p14:creationId xmlns:p14="http://schemas.microsoft.com/office/powerpoint/2010/main" val="309986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6DC649-116B-45E0-85EB-51DF0BE2A882}"/>
              </a:ext>
            </a:extLst>
          </p:cNvPr>
          <p:cNvSpPr txBox="1">
            <a:spLocks/>
          </p:cNvSpPr>
          <p:nvPr/>
        </p:nvSpPr>
        <p:spPr>
          <a:xfrm>
            <a:off x="897800" y="603388"/>
            <a:ext cx="6072245" cy="8406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bg1"/>
                </a:solidFill>
                <a:latin typeface="Calibri" panose="020F0502020204030204" pitchFamily="34" charset="0"/>
                <a:cs typeface="Calibri" panose="020F0502020204030204" pitchFamily="34" charset="0"/>
              </a:rPr>
              <a:t>Queensland Statistics</a:t>
            </a:r>
          </a:p>
        </p:txBody>
      </p:sp>
      <p:sp>
        <p:nvSpPr>
          <p:cNvPr id="8" name="TextBox 7">
            <a:extLst>
              <a:ext uri="{FF2B5EF4-FFF2-40B4-BE49-F238E27FC236}">
                <a16:creationId xmlns:a16="http://schemas.microsoft.com/office/drawing/2014/main" id="{7E88A138-1D39-4B3E-B3A9-8081B11EEAB0}"/>
              </a:ext>
            </a:extLst>
          </p:cNvPr>
          <p:cNvSpPr txBox="1"/>
          <p:nvPr/>
        </p:nvSpPr>
        <p:spPr>
          <a:xfrm>
            <a:off x="862670" y="1342394"/>
            <a:ext cx="11010292" cy="3302818"/>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14 deaths in Queensland between 2004 – 2024.</a:t>
            </a:r>
          </a:p>
          <a:p>
            <a:pPr marL="742915" lvl="1" indent="-285750">
              <a:lnSpc>
                <a:spcPct val="130000"/>
              </a:lnSpc>
              <a:spcBef>
                <a:spcPts val="600"/>
              </a:spcBef>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7 children gained access</a:t>
            </a:r>
          </a:p>
          <a:p>
            <a:pPr marL="742915" lvl="1" indent="-285750">
              <a:lnSpc>
                <a:spcPct val="130000"/>
              </a:lnSpc>
              <a:spcBef>
                <a:spcPts val="600"/>
              </a:spcBef>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7 were left in by caregivers </a:t>
            </a:r>
          </a:p>
          <a:p>
            <a:pPr marL="285750" indent="-285750">
              <a:lnSpc>
                <a:spcPct val="130000"/>
              </a:lnSpc>
              <a:spcBef>
                <a:spcPts val="600"/>
              </a:spcBef>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41 children left on buses in Queensland over 5 years prior to 2022 reforms </a:t>
            </a:r>
          </a:p>
          <a:p>
            <a:pPr marL="285750" indent="-285750">
              <a:lnSpc>
                <a:spcPct val="130000"/>
              </a:lnSpc>
              <a:spcBef>
                <a:spcPts val="600"/>
              </a:spcBef>
              <a:buFont typeface="Arial" panose="020B0604020202020204" pitchFamily="34" charset="0"/>
              <a:buChar char="•"/>
            </a:pPr>
            <a:r>
              <a:rPr lang="en-US" sz="2000" dirty="0">
                <a:solidFill>
                  <a:schemeClr val="bg1"/>
                </a:solidFill>
                <a:latin typeface="Calibri" panose="020F0502020204030204" pitchFamily="34" charset="0"/>
                <a:cs typeface="Calibri" panose="020F0502020204030204" pitchFamily="34" charset="0"/>
              </a:rPr>
              <a:t>Daily RACQ callouts for children accidentally locked in cars </a:t>
            </a:r>
          </a:p>
          <a:p>
            <a:pPr marL="285750" indent="-285750">
              <a:lnSpc>
                <a:spcPct val="130000"/>
              </a:lnSpc>
              <a:spcBef>
                <a:spcPts val="600"/>
              </a:spcBef>
              <a:buFont typeface="Arial" panose="020B0604020202020204" pitchFamily="34" charset="0"/>
              <a:buChar char="•"/>
            </a:pPr>
            <a:r>
              <a:rPr lang="en-AU" sz="2000" dirty="0">
                <a:solidFill>
                  <a:schemeClr val="bg1"/>
                </a:solidFill>
                <a:latin typeface="Calibri" panose="020F0502020204030204" pitchFamily="34" charset="0"/>
                <a:cs typeface="Calibri" panose="020F0502020204030204" pitchFamily="34" charset="0"/>
              </a:rPr>
              <a:t>Cost per job across the network is ~$AU110.00 (~$US72.50) – two vehicle are deployed per job</a:t>
            </a:r>
          </a:p>
          <a:p>
            <a:pPr marL="285750" indent="-285750">
              <a:lnSpc>
                <a:spcPct val="130000"/>
              </a:lnSpc>
              <a:spcBef>
                <a:spcPts val="600"/>
              </a:spcBef>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BB400E2F-6CAD-45C0-B428-B992D1B803FE}"/>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840105" y="4298137"/>
            <a:ext cx="9055422" cy="257856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852D2C5-996D-4D54-83E0-9E0521E6EF88}"/>
              </a:ext>
            </a:extLst>
          </p:cNvPr>
          <p:cNvSpPr txBox="1"/>
          <p:nvPr/>
        </p:nvSpPr>
        <p:spPr>
          <a:xfrm>
            <a:off x="10895527" y="6565615"/>
            <a:ext cx="1074656" cy="269680"/>
          </a:xfrm>
          <a:prstGeom prst="rect">
            <a:avLst/>
          </a:prstGeom>
          <a:noFill/>
        </p:spPr>
        <p:txBody>
          <a:bodyPr wrap="square" lIns="0" tIns="36000" rIns="216000" bIns="36000" rtlCol="0">
            <a:spAutoFit/>
          </a:bodyPr>
          <a:lstStyle/>
          <a:p>
            <a:pPr algn="r">
              <a:lnSpc>
                <a:spcPct val="130000"/>
              </a:lnSpc>
              <a:spcBef>
                <a:spcPts val="1000"/>
              </a:spcBef>
            </a:pPr>
            <a:r>
              <a:rPr lang="en-AU" sz="1100" dirty="0">
                <a:solidFill>
                  <a:schemeClr val="bg2"/>
                </a:solidFill>
              </a:rPr>
              <a:t>(RACQ, 2024)</a:t>
            </a:r>
          </a:p>
        </p:txBody>
      </p:sp>
    </p:spTree>
    <p:extLst>
      <p:ext uri="{BB962C8B-B14F-4D97-AF65-F5344CB8AC3E}">
        <p14:creationId xmlns:p14="http://schemas.microsoft.com/office/powerpoint/2010/main" val="196837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1200903" y="797095"/>
            <a:ext cx="7565591" cy="71292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State-Level Insights</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1200904" y="1829995"/>
            <a:ext cx="9790192" cy="440496"/>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endParaRPr lang="en-US" sz="2000" dirty="0">
              <a:solidFill>
                <a:schemeClr val="tx1">
                  <a:alpha val="70000"/>
                </a:schemeClr>
              </a:solidFill>
              <a:latin typeface="Calibri" panose="020F050202020403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77AA95B2-F593-43EF-B30C-374C9C10B96A}"/>
              </a:ext>
            </a:extLst>
          </p:cNvPr>
          <p:cNvSpPr txBox="1">
            <a:spLocks/>
          </p:cNvSpPr>
          <p:nvPr/>
        </p:nvSpPr>
        <p:spPr>
          <a:xfrm>
            <a:off x="1200903" y="1829995"/>
            <a:ext cx="5049585" cy="4525963"/>
          </a:xfrm>
          <a:prstGeom prst="rect">
            <a:avLst/>
          </a:prstGeom>
        </p:spPr>
        <p:txBody>
          <a:bodyPr/>
          <a:lst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sz="2000" b="0" dirty="0"/>
              <a:t>Queensland: 800–1,000 rescues annually; 14 deaths since 2004</a:t>
            </a:r>
          </a:p>
          <a:p>
            <a:pPr marL="342900" indent="-342900">
              <a:buFont typeface="Arial" panose="020B0604020202020204" pitchFamily="34" charset="0"/>
              <a:buChar char="•"/>
            </a:pPr>
            <a:r>
              <a:rPr lang="en-AU" sz="2000" b="0" dirty="0"/>
              <a:t>NSW: 4,265 callouts in 2022; 1,800+ in 2023</a:t>
            </a:r>
          </a:p>
          <a:p>
            <a:pPr marL="342900" indent="-342900">
              <a:buFont typeface="Arial" panose="020B0604020202020204" pitchFamily="34" charset="0"/>
              <a:buChar char="•"/>
            </a:pPr>
            <a:r>
              <a:rPr lang="en-AU" sz="2000" b="0" dirty="0"/>
              <a:t>Victoria: 1,587 rescues in 2017–18; 225 in Dec 2015 alone</a:t>
            </a:r>
          </a:p>
          <a:p>
            <a:pPr marL="342900" indent="-342900">
              <a:buFont typeface="Arial" panose="020B0604020202020204" pitchFamily="34" charset="0"/>
              <a:buChar char="•"/>
            </a:pPr>
            <a:r>
              <a:rPr lang="en-AU" sz="2000" b="0" dirty="0"/>
              <a:t>Other states: dozens to hundreds annually, seasonal spikes</a:t>
            </a:r>
          </a:p>
        </p:txBody>
      </p:sp>
      <p:graphicFrame>
        <p:nvGraphicFramePr>
          <p:cNvPr id="5" name="Chart 4">
            <a:extLst>
              <a:ext uri="{FF2B5EF4-FFF2-40B4-BE49-F238E27FC236}">
                <a16:creationId xmlns:a16="http://schemas.microsoft.com/office/drawing/2014/main" id="{8C175222-4D8C-461F-AC2A-71DF863E6705}"/>
              </a:ext>
            </a:extLst>
          </p:cNvPr>
          <p:cNvGraphicFramePr>
            <a:graphicFrameLocks noGrp="1"/>
          </p:cNvGraphicFramePr>
          <p:nvPr>
            <p:extLst>
              <p:ext uri="{D42A27DB-BD31-4B8C-83A1-F6EECF244321}">
                <p14:modId xmlns:p14="http://schemas.microsoft.com/office/powerpoint/2010/main" val="1951967809"/>
              </p:ext>
            </p:extLst>
          </p:nvPr>
        </p:nvGraphicFramePr>
        <p:xfrm>
          <a:off x="6096001" y="2050243"/>
          <a:ext cx="5678466" cy="31841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2113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6745878" y="879512"/>
            <a:ext cx="5296968" cy="13673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Heat Risk Dynamics</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6967304" y="1833933"/>
            <a:ext cx="4408714" cy="4672424"/>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Within 5 minutes: Cabin temperature rises by 75% of the total increase.</a:t>
            </a:r>
          </a:p>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Within 10 minutes: Interior is approximately 10 degrees Celsius hotter than outside. </a:t>
            </a:r>
          </a:p>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Within 30 mins: Vehicle reaches approximately 40 degrees Celsius even on a mild day.</a:t>
            </a:r>
          </a:p>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Average response time for RACQ is 15 mins.</a:t>
            </a:r>
          </a:p>
        </p:txBody>
      </p:sp>
      <p:pic>
        <p:nvPicPr>
          <p:cNvPr id="6" name="Picture 4" descr="https://consumerreports.org/cro/interactives/car-temperature/images/car-temperature.png">
            <a:extLst>
              <a:ext uri="{FF2B5EF4-FFF2-40B4-BE49-F238E27FC236}">
                <a16:creationId xmlns:a16="http://schemas.microsoft.com/office/drawing/2014/main" id="{644622B9-BC78-4281-8820-FB5C583927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54" y="45515"/>
            <a:ext cx="6151322" cy="63255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9388A99-F430-494A-BAD6-38F1C4DF28E7}"/>
              </a:ext>
            </a:extLst>
          </p:cNvPr>
          <p:cNvSpPr txBox="1"/>
          <p:nvPr/>
        </p:nvSpPr>
        <p:spPr>
          <a:xfrm>
            <a:off x="4127493" y="6326729"/>
            <a:ext cx="2394409" cy="359256"/>
          </a:xfrm>
          <a:prstGeom prst="rect">
            <a:avLst/>
          </a:prstGeom>
          <a:noFill/>
        </p:spPr>
        <p:txBody>
          <a:bodyPr wrap="square" lIns="0" tIns="36000" rIns="216000" bIns="36000" rtlCol="0">
            <a:spAutoFit/>
          </a:bodyPr>
          <a:lstStyle/>
          <a:p>
            <a:pPr algn="r">
              <a:lnSpc>
                <a:spcPct val="130000"/>
              </a:lnSpc>
              <a:spcBef>
                <a:spcPts val="1000"/>
              </a:spcBef>
            </a:pPr>
            <a:r>
              <a:rPr lang="en-AU" sz="1600" b="1" dirty="0"/>
              <a:t>(Thomas, 2025)</a:t>
            </a:r>
          </a:p>
        </p:txBody>
      </p:sp>
    </p:spTree>
    <p:extLst>
      <p:ext uri="{BB962C8B-B14F-4D97-AF65-F5344CB8AC3E}">
        <p14:creationId xmlns:p14="http://schemas.microsoft.com/office/powerpoint/2010/main" val="197582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3373354-7685-428E-844A-078A91CBAFAF}"/>
              </a:ext>
            </a:extLst>
          </p:cNvPr>
          <p:cNvSpPr txBox="1">
            <a:spLocks/>
          </p:cNvSpPr>
          <p:nvPr/>
        </p:nvSpPr>
        <p:spPr>
          <a:xfrm>
            <a:off x="6546253" y="797095"/>
            <a:ext cx="4408714" cy="136730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Who is Affected?</a:t>
            </a:r>
            <a:endParaRPr lang="en-US" sz="48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2C4C6C-3076-4BE7-A51D-051C63FDE756}"/>
              </a:ext>
            </a:extLst>
          </p:cNvPr>
          <p:cNvSpPr txBox="1"/>
          <p:nvPr/>
        </p:nvSpPr>
        <p:spPr>
          <a:xfrm>
            <a:off x="6582382" y="1829995"/>
            <a:ext cx="4408714" cy="4749368"/>
          </a:xfrm>
          <a:prstGeom prst="rect">
            <a:avLst/>
          </a:prstGeom>
          <a:noFill/>
        </p:spPr>
        <p:txBody>
          <a:bodyPr wrap="square" lIns="0" tIns="36000" rIns="216000" bIns="36000" rtlCol="0">
            <a:spAutoFit/>
          </a:bodyPr>
          <a:lstStyle/>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Figure shows that most victims are under 6 years old. </a:t>
            </a:r>
          </a:p>
          <a:p>
            <a:pPr marL="342900" indent="-342900">
              <a:lnSpc>
                <a:spcPct val="130000"/>
              </a:lnSpc>
              <a:spcBef>
                <a:spcPts val="600"/>
              </a:spcBef>
              <a:buFont typeface="Arial" panose="020B0604020202020204" pitchFamily="34" charset="0"/>
              <a:buChar char="•"/>
            </a:pPr>
            <a:r>
              <a:rPr lang="en-US" sz="2000" dirty="0">
                <a:solidFill>
                  <a:schemeClr val="tx1">
                    <a:alpha val="70000"/>
                  </a:schemeClr>
                </a:solidFill>
                <a:latin typeface="Calibri" panose="020F0502020204030204" pitchFamily="34" charset="0"/>
                <a:cs typeface="Calibri" panose="020F0502020204030204" pitchFamily="34" charset="0"/>
              </a:rPr>
              <a:t>Three main scenarios:</a:t>
            </a:r>
          </a:p>
          <a:p>
            <a:pPr marL="914365" lvl="1" indent="-457200">
              <a:lnSpc>
                <a:spcPct val="130000"/>
              </a:lnSpc>
              <a:spcBef>
                <a:spcPts val="600"/>
              </a:spcBef>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Unknowingly left – caregiver forgets due to stress/fatigue/change in routine</a:t>
            </a:r>
          </a:p>
          <a:p>
            <a:pPr marL="914365" lvl="1" indent="-457200">
              <a:lnSpc>
                <a:spcPct val="130000"/>
              </a:lnSpc>
              <a:spcBef>
                <a:spcPts val="600"/>
              </a:spcBef>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Knowingly left – caregiver underestimates risk.</a:t>
            </a:r>
          </a:p>
          <a:p>
            <a:pPr marL="914365" lvl="1" indent="-457200">
              <a:lnSpc>
                <a:spcPct val="130000"/>
              </a:lnSpc>
              <a:spcBef>
                <a:spcPts val="600"/>
              </a:spcBef>
              <a:buAutoNum type="arabicPeriod"/>
            </a:pPr>
            <a:r>
              <a:rPr lang="en-US" sz="2000" dirty="0">
                <a:solidFill>
                  <a:schemeClr val="tx1">
                    <a:alpha val="70000"/>
                  </a:schemeClr>
                </a:solidFill>
                <a:latin typeface="Calibri" panose="020F0502020204030204" pitchFamily="34" charset="0"/>
                <a:cs typeface="Calibri" panose="020F0502020204030204" pitchFamily="34" charset="0"/>
              </a:rPr>
              <a:t>Child gains access – vehicle unlocked or keys accessible </a:t>
            </a:r>
          </a:p>
        </p:txBody>
      </p:sp>
      <p:graphicFrame>
        <p:nvGraphicFramePr>
          <p:cNvPr id="5" name="Chart 4">
            <a:extLst>
              <a:ext uri="{FF2B5EF4-FFF2-40B4-BE49-F238E27FC236}">
                <a16:creationId xmlns:a16="http://schemas.microsoft.com/office/drawing/2014/main" id="{A1394567-D706-4961-975D-65D69427F6F2}"/>
              </a:ext>
            </a:extLst>
          </p:cNvPr>
          <p:cNvGraphicFramePr/>
          <p:nvPr>
            <p:extLst>
              <p:ext uri="{D42A27DB-BD31-4B8C-83A1-F6EECF244321}">
                <p14:modId xmlns:p14="http://schemas.microsoft.com/office/powerpoint/2010/main" val="3385269860"/>
              </p:ext>
            </p:extLst>
          </p:nvPr>
        </p:nvGraphicFramePr>
        <p:xfrm>
          <a:off x="538346" y="1849504"/>
          <a:ext cx="6044036" cy="37883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4836424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Voodoo Powerpoint Template">
  <a:themeElements>
    <a:clrScheme name="Custom 4">
      <a:dk1>
        <a:srgbClr val="071E3E"/>
      </a:dk1>
      <a:lt1>
        <a:srgbClr val="F0F0F0"/>
      </a:lt1>
      <a:dk2>
        <a:srgbClr val="222222"/>
      </a:dk2>
      <a:lt2>
        <a:srgbClr val="FEFFFF"/>
      </a:lt2>
      <a:accent1>
        <a:srgbClr val="008089"/>
      </a:accent1>
      <a:accent2>
        <a:srgbClr val="4EB2B5"/>
      </a:accent2>
      <a:accent3>
        <a:srgbClr val="C0D28F"/>
      </a:accent3>
      <a:accent4>
        <a:srgbClr val="70C096"/>
      </a:accent4>
      <a:accent5>
        <a:srgbClr val="081E3F"/>
      </a:accent5>
      <a:accent6>
        <a:srgbClr val="79D2F3"/>
      </a:accent6>
      <a:hlink>
        <a:srgbClr val="008089"/>
      </a:hlink>
      <a:folHlink>
        <a:srgbClr val="BFBFBF"/>
      </a:folHlink>
    </a:clrScheme>
    <a:fontScheme name="Custom 4">
      <a:majorFont>
        <a:latin typeface="Montserrat 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effectLst>
          <a:outerShdw blurRad="38100" dist="12700" dir="5400000" algn="ctr" rotWithShape="0">
            <a:prstClr val="black">
              <a:alpha val="15000"/>
            </a:prstClr>
          </a:outerShdw>
        </a:effectLst>
      </a:spPr>
      <a:bodyPr wrap="square" lIns="0" tIns="0" rIns="0" bIns="0" rtlCol="0" anchor="t">
        <a:noAutofit/>
      </a:bodyPr>
      <a:lstStyle>
        <a:defPPr algn="ctr">
          <a:spcBef>
            <a:spcPts val="1000"/>
          </a:spcBef>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216000" bIns="36000" rtlCol="0">
        <a:spAutoFit/>
      </a:bodyPr>
      <a:lstStyle>
        <a:defPPr algn="r">
          <a:lnSpc>
            <a:spcPct val="130000"/>
          </a:lnSpc>
          <a:spcBef>
            <a:spcPts val="1000"/>
          </a:spcBef>
          <a:defRPr sz="1600" b="1" dirty="0"/>
        </a:defPPr>
      </a:lstStyle>
    </a:txDef>
  </a:objectDefaults>
  <a:extraClrSchemeLst/>
  <a:extLst>
    <a:ext uri="{05A4C25C-085E-4340-85A3-A5531E510DB2}">
      <thm15:themeFamily xmlns:thm15="http://schemas.microsoft.com/office/thememl/2012/main" name="RVS PowerPoint Presentation.potx" id="{79700739-899C-40F5-8FF1-D1A89308B0E6}" vid="{221DBAFC-A999-4607-B95F-A67A4361E836}"/>
    </a:ext>
  </a:extLst>
</a:theme>
</file>

<file path=ppt/theme/theme2.xml><?xml version="1.0" encoding="utf-8"?>
<a:theme xmlns:a="http://schemas.openxmlformats.org/drawingml/2006/main" name="Voodoo2 Powerpoint Template">
  <a:themeElements>
    <a:clrScheme name="Voodoo Color">
      <a:dk1>
        <a:srgbClr val="222222"/>
      </a:dk1>
      <a:lt1>
        <a:srgbClr val="F0F0F0"/>
      </a:lt1>
      <a:dk2>
        <a:srgbClr val="222222"/>
      </a:dk2>
      <a:lt2>
        <a:srgbClr val="FEFF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144000" bIns="36000" rtlCol="0">
        <a:spAutoFit/>
      </a:bodyPr>
      <a:lstStyle>
        <a:defPPr>
          <a:lnSpc>
            <a:spcPct val="120000"/>
          </a:lnSpc>
          <a:spcBef>
            <a:spcPts val="1000"/>
          </a:spcBef>
          <a:defRPr sz="1400" b="1" dirty="0" smtClean="0"/>
        </a:defPPr>
      </a:lstStyle>
    </a:txDef>
  </a:objectDefaults>
  <a:extraClrSchemeLst/>
  <a:extLst>
    <a:ext uri="{05A4C25C-085E-4340-85A3-A5531E510DB2}">
      <thm15:themeFamily xmlns:thm15="http://schemas.microsoft.com/office/thememl/2012/main" name="RVS PowerPoint Presentation.potx" id="{79700739-899C-40F5-8FF1-D1A89308B0E6}" vid="{9F6FDE75-3FE3-4848-8747-13AA0DC68CC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40DBD3B3F14F408BD24DB151985CE3" ma:contentTypeVersion="10" ma:contentTypeDescription="Create a new document." ma:contentTypeScope="" ma:versionID="fd90f634c2a0ed9ac77a3f5dd6eb290a">
  <xsd:schema xmlns:xsd="http://www.w3.org/2001/XMLSchema" xmlns:xs="http://www.w3.org/2001/XMLSchema" xmlns:p="http://schemas.microsoft.com/office/2006/metadata/properties" xmlns:ns3="6576d91f-c9e9-4947-a3d7-a61f72220494" targetNamespace="http://schemas.microsoft.com/office/2006/metadata/properties" ma:root="true" ma:fieldsID="027126dd9c24a97c01982d6fe3fa1430" ns3:_="">
    <xsd:import namespace="6576d91f-c9e9-4947-a3d7-a61f72220494"/>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SystemTags" minOccurs="0"/>
                <xsd:element ref="ns3:MediaServiceGenerationTime" minOccurs="0"/>
                <xsd:element ref="ns3:MediaServiceEventHashCode" minOccurs="0"/>
                <xsd:element ref="ns3:MediaLengthInSeconds"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6d91f-c9e9-4947-a3d7-a61f72220494"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SystemTags" ma:index="12" nillable="true" ma:displayName="MediaServiceSystemTags" ma:hidden="true" ma:internalName="MediaServiceSystemTags"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449BA7-CE16-4CD3-93A3-88BB4CD5BB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76d91f-c9e9-4947-a3d7-a61f722204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7024B00-00A0-40C9-BEC6-3F488DC50A65}">
  <ds:schemaRefs>
    <ds:schemaRef ds:uri="http://schemas.microsoft.com/sharepoint/v3/contenttype/forms"/>
  </ds:schemaRefs>
</ds:datastoreItem>
</file>

<file path=customXml/itemProps3.xml><?xml version="1.0" encoding="utf-8"?>
<ds:datastoreItem xmlns:ds="http://schemas.openxmlformats.org/officeDocument/2006/customXml" ds:itemID="{620027EB-0E86-4B95-AE0D-5591E62AEA3A}">
  <ds:schemaRefs>
    <ds:schemaRef ds:uri="http://purl.org/dc/elements/1.1/"/>
    <ds:schemaRef ds:uri="http://schemas.microsoft.com/office/2006/metadata/properties"/>
    <ds:schemaRef ds:uri="http://purl.org/dc/terms/"/>
    <ds:schemaRef ds:uri="6576d91f-c9e9-4947-a3d7-a61f72220494"/>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Metadata/LabelInfo.xml><?xml version="1.0" encoding="utf-8"?>
<clbl:labelList xmlns:clbl="http://schemas.microsoft.com/office/2020/mipLabelMetadata">
  <clbl:label id="{1e08a618-4c1e-4517-8ef1-59cb63d68e36}" enabled="1" method="Privileged" siteId="{aa21b640-bac2-456d-8505-f2cc07f51784}" removed="0"/>
</clbl:labelList>
</file>

<file path=docProps/app.xml><?xml version="1.0" encoding="utf-8"?>
<Properties xmlns="http://schemas.openxmlformats.org/officeDocument/2006/extended-properties" xmlns:vt="http://schemas.openxmlformats.org/officeDocument/2006/docPropsVTypes">
  <Template>RVS PowerPoint Presentation</Template>
  <TotalTime>29910</TotalTime>
  <Words>4204</Words>
  <Application>Microsoft Office PowerPoint</Application>
  <PresentationFormat>Widescreen</PresentationFormat>
  <Paragraphs>313</Paragraphs>
  <Slides>22</Slides>
  <Notes>22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Arial</vt:lpstr>
      <vt:lpstr>Calibri</vt:lpstr>
      <vt:lpstr>Montserrat</vt:lpstr>
      <vt:lpstr>Montserrat Bold</vt:lpstr>
      <vt:lpstr>Montserrat SemiBold</vt:lpstr>
      <vt:lpstr>Open Sans</vt:lpstr>
      <vt:lpstr>Open Sans SemiBold</vt:lpstr>
      <vt:lpstr>Voodoo Powerpoint Template</vt:lpstr>
      <vt:lpstr>Voodoo2 Powerpoint Template</vt:lpstr>
      <vt:lpstr>Research for Impact Analysis: Children Left In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Forgotten Baby Syndrome</vt:lpstr>
      <vt:lpstr>Australian Cases of FBS</vt:lpstr>
      <vt:lpstr>Current CLIV Initiatives in Australia</vt:lpstr>
      <vt:lpstr>Policy Options</vt:lpstr>
      <vt:lpstr>PowerPoint Presentation</vt:lpstr>
      <vt:lpstr>PowerPoint Presentation</vt:lpstr>
      <vt:lpstr>PowerPoint Presentation</vt:lpstr>
      <vt:lpstr>PowerPoint Presentation</vt:lpstr>
      <vt:lpstr>Costs</vt:lpstr>
      <vt:lpstr>PowerPoint Presentation</vt:lpstr>
      <vt:lpstr>Implementation</vt:lpstr>
      <vt:lpstr>PowerPoint Presentation</vt:lpstr>
      <vt:lpstr>PowerPoint Presentation</vt:lpstr>
    </vt:vector>
  </TitlesOfParts>
  <Manager/>
  <Company>Department of Infrastructure &amp; Regional Development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placeholder</dc:title>
  <dc:subject/>
  <dc:creator>VARDARAJAN2, Krisha</dc:creator>
  <cp:keywords/>
  <dc:description/>
  <cp:lastModifiedBy>KUTSCHKIN, Daniel</cp:lastModifiedBy>
  <cp:revision>103</cp:revision>
  <dcterms:created xsi:type="dcterms:W3CDTF">2025-07-30T02:24:54Z</dcterms:created>
  <dcterms:modified xsi:type="dcterms:W3CDTF">2025-11-06T04:23:59Z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Voodoo Powerpoint Template:7\Voodoo2 Powerpoint Template:7</vt:lpwstr>
  </property>
  <property fmtid="{D5CDD505-2E9C-101B-9397-08002B2CF9AE}" pid="3" name="ClassificationContentMarkingFooterText">
    <vt:lpwstr>OFFICIAL</vt:lpwstr>
  </property>
  <property fmtid="{D5CDD505-2E9C-101B-9397-08002B2CF9AE}" pid="4" name="ClassificationContentMarkingHeaderLocations">
    <vt:lpwstr>Voodoo Powerpoint Template:6\Voodoo2 Powerpoint Template:6</vt:lpwstr>
  </property>
  <property fmtid="{D5CDD505-2E9C-101B-9397-08002B2CF9AE}" pid="5" name="ClassificationContentMarkingHeaderText">
    <vt:lpwstr>OFFICIAL</vt:lpwstr>
  </property>
  <property fmtid="{D5CDD505-2E9C-101B-9397-08002B2CF9AE}" pid="6" name="ContentTypeId">
    <vt:lpwstr>0x0101002E40DBD3B3F14F408BD24DB151985CE3</vt:lpwstr>
  </property>
</Properties>
</file>