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7" r:id="rId4"/>
    <p:sldId id="274" r:id="rId5"/>
    <p:sldId id="275" r:id="rId6"/>
    <p:sldId id="270" r:id="rId7"/>
    <p:sldId id="262" r:id="rId8"/>
    <p:sldId id="268" r:id="rId9"/>
    <p:sldId id="276" r:id="rId10"/>
    <p:sldId id="265" r:id="rId11"/>
    <p:sldId id="277" r:id="rId12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4B4F32FF-B375-4949-89C2-A0D12B26A839}">
          <p14:sldIdLst>
            <p14:sldId id="256"/>
            <p14:sldId id="257"/>
            <p14:sldId id="267"/>
            <p14:sldId id="274"/>
            <p14:sldId id="275"/>
            <p14:sldId id="270"/>
            <p14:sldId id="262"/>
            <p14:sldId id="268"/>
            <p14:sldId id="276"/>
            <p14:sldId id="265"/>
            <p14:sldId id="277"/>
          </p14:sldIdLst>
        </p14:section>
        <p14:section name="Backup" id="{3924B80F-A30D-4426-B206-7EDD6F96090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E0E3"/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E7A740-B5F0-4ED9-A026-F009AD43EE48}" v="20" dt="2025-10-23T09:51:08.3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25" autoAdjust="0"/>
  </p:normalViewPr>
  <p:slideViewPr>
    <p:cSldViewPr snapToGrid="0">
      <p:cViewPr>
        <p:scale>
          <a:sx n="100" d="100"/>
          <a:sy n="100" d="100"/>
        </p:scale>
        <p:origin x="58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2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784752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A21E17-CA9F-6090-943A-23E44E6439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9DA0E33-8A03-8A42-2D52-D849EC61E5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800905D-A640-1B00-D373-590AAD6A8A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134F48B-1DAB-F1F6-8C3D-1271A846E2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3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629112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C4AF46-A887-4FCD-ED28-529F6511E8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3BB21AF-CC65-DF8A-F4B5-FA428F5BD7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91CC898-FDCD-F8C4-36E1-CD307AADFF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D018E56-B91A-B7CC-296A-5D500A1324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4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804889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49714F-C322-4111-EF8B-E163CB7660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0BA6C11-87D0-08EB-C5C6-EB07B222CC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1088E9E-5F52-F1CA-60B5-9BCA0FFA52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E850BF3-B222-5891-9EAC-0F53155EAF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5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059966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998CCB-9912-817A-0699-826738A0B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E32D474-F2DC-1E02-7C24-DB2977ECDE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2ACA92D-84BA-9D00-A310-96B81E669E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A2BB1EF-E977-B949-D49E-B05CF83E4C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6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973336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BB725A-719B-1E13-0AA9-A90C7BF7DF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6FC86BB-D408-5DE3-63D7-C1EA45A1E2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65C58EC-EEBA-14F5-7776-F81CBFF75B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3053480-E72B-CB40-96BA-87A8B2694A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7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8926519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1FCB54-CC9F-6FF2-11A4-50B9233D2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442B952-3687-BE1F-80CF-874BE7993C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7E2949F-4086-36D7-C795-21EE4A210C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E9C0C08-4EC1-01EB-B511-8BF72D2A67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8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8441722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793D22-D7E1-E15C-C40F-0CE2BFF28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F2A1145-B493-DD64-A63B-2035DDE9DF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F331DD7-8405-761F-E140-05E035B54B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37E51B6-FBFA-4C39-988D-6218993DFA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9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984654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Master-Untertitelformat bearbeiten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‹N°›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CF181AD-2138-4110-A5E2-8649EDB84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OICA TF EMC:</a:t>
            </a:r>
            <a:br>
              <a:rPr lang="en-US"/>
            </a:br>
            <a:r>
              <a:rPr lang="en-US"/>
              <a:t>Simulation and virtual testing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15054904-277D-4336-8282-11732B047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8124" y="4437112"/>
            <a:ext cx="9235752" cy="913656"/>
          </a:xfrm>
        </p:spPr>
        <p:txBody>
          <a:bodyPr/>
          <a:lstStyle/>
          <a:p>
            <a:r>
              <a:rPr lang="en-US"/>
              <a:t>Proposal simulation and virtual testing in R10.08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2D92FD8-3B40-0724-7E9B-91F43FFF1572}"/>
              </a:ext>
            </a:extLst>
          </p:cNvPr>
          <p:cNvSpPr txBox="1"/>
          <p:nvPr/>
        </p:nvSpPr>
        <p:spPr>
          <a:xfrm>
            <a:off x="9359164" y="386923"/>
            <a:ext cx="2269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IWG-EMC-49-10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2F7579-8AAD-7556-CD5A-6E1322AE6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1794"/>
          </a:xfrm>
        </p:spPr>
        <p:txBody>
          <a:bodyPr/>
          <a:lstStyle/>
          <a:p>
            <a:r>
              <a:rPr lang="en-US" sz="4400" b="1" dirty="0">
                <a:latin typeface="+mn-lt"/>
              </a:rPr>
              <a:t>EMC TF SVT: Q&amp;A </a:t>
            </a:r>
            <a:endParaRPr lang="de-DE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0171898-3A25-173E-CB1F-4653479CC144}"/>
              </a:ext>
            </a:extLst>
          </p:cNvPr>
          <p:cNvGrpSpPr/>
          <p:nvPr/>
        </p:nvGrpSpPr>
        <p:grpSpPr>
          <a:xfrm>
            <a:off x="4525639" y="2378570"/>
            <a:ext cx="2343257" cy="1364525"/>
            <a:chOff x="4722829" y="2592371"/>
            <a:chExt cx="1725105" cy="1593117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7B349C71-8918-4145-6B15-A6FD242F3A38}"/>
                </a:ext>
              </a:extLst>
            </p:cNvPr>
            <p:cNvSpPr/>
            <p:nvPr/>
          </p:nvSpPr>
          <p:spPr>
            <a:xfrm>
              <a:off x="4722829" y="2592371"/>
              <a:ext cx="1725105" cy="15931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D3021881-CBA0-4597-46F6-C4A1DA97CEC4}"/>
                </a:ext>
              </a:extLst>
            </p:cNvPr>
            <p:cNvSpPr txBox="1"/>
            <p:nvPr/>
          </p:nvSpPr>
          <p:spPr>
            <a:xfrm>
              <a:off x="5110697" y="2943223"/>
              <a:ext cx="984242" cy="682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Q&amp;A</a:t>
              </a:r>
            </a:p>
          </p:txBody>
        </p:sp>
      </p:grpSp>
      <p:sp>
        <p:nvSpPr>
          <p:cNvPr id="7" name="Rechteck 6">
            <a:extLst>
              <a:ext uri="{FF2B5EF4-FFF2-40B4-BE49-F238E27FC236}">
                <a16:creationId xmlns:a16="http://schemas.microsoft.com/office/drawing/2014/main" id="{4A26ACBB-0240-AF24-9FD3-E453A883232B}"/>
              </a:ext>
            </a:extLst>
          </p:cNvPr>
          <p:cNvSpPr/>
          <p:nvPr/>
        </p:nvSpPr>
        <p:spPr>
          <a:xfrm>
            <a:off x="413886" y="1439824"/>
            <a:ext cx="2739317" cy="57503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Responsibilities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F39FAC1-C6F9-272A-87D9-FAD6D052DD8D}"/>
              </a:ext>
            </a:extLst>
          </p:cNvPr>
          <p:cNvSpPr/>
          <p:nvPr/>
        </p:nvSpPr>
        <p:spPr>
          <a:xfrm>
            <a:off x="7464151" y="1439823"/>
            <a:ext cx="3681903" cy="57503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Practical Aspects of Simulation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DC14177-B099-A607-7880-19550AFD9F68}"/>
              </a:ext>
            </a:extLst>
          </p:cNvPr>
          <p:cNvSpPr/>
          <p:nvPr/>
        </p:nvSpPr>
        <p:spPr>
          <a:xfrm>
            <a:off x="413886" y="4322429"/>
            <a:ext cx="3176565" cy="57503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Role of Technical Services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FECC8DF-9AE6-B506-386A-0D02D5586181}"/>
              </a:ext>
            </a:extLst>
          </p:cNvPr>
          <p:cNvSpPr/>
          <p:nvPr/>
        </p:nvSpPr>
        <p:spPr>
          <a:xfrm>
            <a:off x="7246852" y="4398009"/>
            <a:ext cx="3899202" cy="57503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Benefits</a:t>
            </a:r>
          </a:p>
        </p:txBody>
      </p:sp>
      <p:cxnSp>
        <p:nvCxnSpPr>
          <p:cNvPr id="11" name="Verbinder: gekrümmt 10">
            <a:extLst>
              <a:ext uri="{FF2B5EF4-FFF2-40B4-BE49-F238E27FC236}">
                <a16:creationId xmlns:a16="http://schemas.microsoft.com/office/drawing/2014/main" id="{8EB9C2C1-A4C2-615E-2B30-AB59FD61B74B}"/>
              </a:ext>
            </a:extLst>
          </p:cNvPr>
          <p:cNvCxnSpPr>
            <a:cxnSpLocks/>
            <a:stCxn id="5" idx="1"/>
            <a:endCxn id="7" idx="3"/>
          </p:cNvCxnSpPr>
          <p:nvPr/>
        </p:nvCxnSpPr>
        <p:spPr>
          <a:xfrm rot="16200000" flipV="1">
            <a:off x="3585473" y="1295072"/>
            <a:ext cx="851058" cy="1715598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Verbinder: gekrümmt 11">
            <a:extLst>
              <a:ext uri="{FF2B5EF4-FFF2-40B4-BE49-F238E27FC236}">
                <a16:creationId xmlns:a16="http://schemas.microsoft.com/office/drawing/2014/main" id="{FD2EE582-4638-62FD-CA9B-929A3B6C383B}"/>
              </a:ext>
            </a:extLst>
          </p:cNvPr>
          <p:cNvCxnSpPr>
            <a:cxnSpLocks/>
            <a:stCxn id="5" idx="7"/>
            <a:endCxn id="8" idx="1"/>
          </p:cNvCxnSpPr>
          <p:nvPr/>
        </p:nvCxnSpPr>
        <p:spPr>
          <a:xfrm rot="5400000" flipH="1" flipV="1">
            <a:off x="6569413" y="1683663"/>
            <a:ext cx="851059" cy="938417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Verbinder: gekrümmt 12">
            <a:extLst>
              <a:ext uri="{FF2B5EF4-FFF2-40B4-BE49-F238E27FC236}">
                <a16:creationId xmlns:a16="http://schemas.microsoft.com/office/drawing/2014/main" id="{BA7F4C51-2C6F-615D-570F-69871FABE32F}"/>
              </a:ext>
            </a:extLst>
          </p:cNvPr>
          <p:cNvCxnSpPr>
            <a:cxnSpLocks/>
            <a:stCxn id="5" idx="3"/>
            <a:endCxn id="9" idx="3"/>
          </p:cNvCxnSpPr>
          <p:nvPr/>
        </p:nvCxnSpPr>
        <p:spPr>
          <a:xfrm rot="5400000">
            <a:off x="3696285" y="3437431"/>
            <a:ext cx="1066682" cy="1278350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Verbinder: gekrümmt 13">
            <a:extLst>
              <a:ext uri="{FF2B5EF4-FFF2-40B4-BE49-F238E27FC236}">
                <a16:creationId xmlns:a16="http://schemas.microsoft.com/office/drawing/2014/main" id="{3D3AC792-F8DA-ADE0-6FAA-AF9BC26F1FD8}"/>
              </a:ext>
            </a:extLst>
          </p:cNvPr>
          <p:cNvCxnSpPr>
            <a:cxnSpLocks/>
            <a:stCxn id="5" idx="5"/>
            <a:endCxn id="10" idx="1"/>
          </p:cNvCxnSpPr>
          <p:nvPr/>
        </p:nvCxnSpPr>
        <p:spPr>
          <a:xfrm rot="16200000" flipH="1">
            <a:off x="6315162" y="3753837"/>
            <a:ext cx="1142262" cy="721118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DBB905F7-BB57-B3A7-07C8-CDD0E9C9BC19}"/>
              </a:ext>
            </a:extLst>
          </p:cNvPr>
          <p:cNvSpPr txBox="1"/>
          <p:nvPr/>
        </p:nvSpPr>
        <p:spPr>
          <a:xfrm>
            <a:off x="213953" y="2348264"/>
            <a:ext cx="4039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/>
              <a:t>The manufacturer could be responsible for the implementation of the Simulation methods, validation and documentation   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70DFD95-1A3D-EE9A-1E9D-0F1C25129EB6}"/>
              </a:ext>
            </a:extLst>
          </p:cNvPr>
          <p:cNvSpPr txBox="1"/>
          <p:nvPr/>
        </p:nvSpPr>
        <p:spPr>
          <a:xfrm>
            <a:off x="335360" y="5138019"/>
            <a:ext cx="419027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/>
              <a:t>Involved early to validate the procedure  </a:t>
            </a:r>
          </a:p>
          <a:p>
            <a:pPr marL="285750" indent="-285750">
              <a:buFontTx/>
              <a:buChar char="-"/>
            </a:pPr>
            <a:r>
              <a:rPr lang="en-US" sz="1600"/>
              <a:t>Qualified the SVT validation and approval process </a:t>
            </a:r>
          </a:p>
          <a:p>
            <a:pPr marL="285750" indent="-285750">
              <a:buFontTx/>
              <a:buChar char="-"/>
            </a:pPr>
            <a:r>
              <a:rPr lang="en-US" sz="1600"/>
              <a:t>Supervise the simulation and reports  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471A4F60-BC3F-0AA3-5835-17BA2FDAEE33}"/>
              </a:ext>
            </a:extLst>
          </p:cNvPr>
          <p:cNvSpPr txBox="1"/>
          <p:nvPr/>
        </p:nvSpPr>
        <p:spPr>
          <a:xfrm>
            <a:off x="7140912" y="5138019"/>
            <a:ext cx="465907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/>
              <a:t>Reduce the number of porotypes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Reduce the number of measurements  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Using the simulation for the  integration of EE components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Calculation of worst-case parameters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5591C8F-3ED2-C6FF-6AAA-3CB6EA87BC13}"/>
              </a:ext>
            </a:extLst>
          </p:cNvPr>
          <p:cNvSpPr txBox="1"/>
          <p:nvPr/>
        </p:nvSpPr>
        <p:spPr>
          <a:xfrm>
            <a:off x="7140912" y="2201327"/>
            <a:ext cx="495730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/>
              <a:t>Impacts of changes in physical cables are visible.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Calculation of a worst case and surveillance tests. 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Analysis of the impact of the physical test setup 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Certification support </a:t>
            </a:r>
            <a:endParaRPr lang="de-DE" sz="16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0743473-C2D1-2BC8-77F2-DBA83EDA792D}"/>
              </a:ext>
            </a:extLst>
          </p:cNvPr>
          <p:cNvSpPr txBox="1"/>
          <p:nvPr/>
        </p:nvSpPr>
        <p:spPr>
          <a:xfrm>
            <a:off x="9359164" y="386923"/>
            <a:ext cx="2269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IWG-EMC-49-10</a:t>
            </a:r>
          </a:p>
        </p:txBody>
      </p:sp>
    </p:spTree>
    <p:extLst>
      <p:ext uri="{BB962C8B-B14F-4D97-AF65-F5344CB8AC3E}">
        <p14:creationId xmlns:p14="http://schemas.microsoft.com/office/powerpoint/2010/main" val="1392765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32F5213-DC9C-B2F9-026D-544D6FB005BE}"/>
              </a:ext>
            </a:extLst>
          </p:cNvPr>
          <p:cNvSpPr txBox="1"/>
          <p:nvPr/>
        </p:nvSpPr>
        <p:spPr>
          <a:xfrm>
            <a:off x="9359164" y="386923"/>
            <a:ext cx="2269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IWG-EMC-49-10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B7FD5FB-3882-6509-AFF2-33EA53F12AB8}"/>
              </a:ext>
            </a:extLst>
          </p:cNvPr>
          <p:cNvSpPr txBox="1"/>
          <p:nvPr/>
        </p:nvSpPr>
        <p:spPr>
          <a:xfrm>
            <a:off x="422954" y="2739165"/>
            <a:ext cx="112058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The author and the speaker of this presentation confirm that they have authorization to use all content including photos and visual elements. </a:t>
            </a:r>
            <a:endParaRPr lang="de-DE" sz="1600" i="1" dirty="0"/>
          </a:p>
          <a:p>
            <a:r>
              <a:rPr lang="en-US" sz="1600" i="1" dirty="0"/>
              <a:t>The material is either copyright-free or the author/speaker hold the necessary copyright or permission.</a:t>
            </a:r>
            <a:endParaRPr lang="de-DE" sz="1600" i="1" dirty="0"/>
          </a:p>
          <a:p>
            <a:r>
              <a:rPr lang="en-US" sz="1600" i="1" dirty="0"/>
              <a:t>The UNECE will remove any material from its events and supporting websites if there is unlawful use of copyrighted material. </a:t>
            </a:r>
            <a:endParaRPr lang="de-DE" sz="1600" i="1" dirty="0"/>
          </a:p>
          <a:p>
            <a:r>
              <a:rPr lang="en-US" sz="1600" i="1" dirty="0"/>
              <a:t>The author/speaker takes responsibility for any infringement on copyright and holds the UNECE harmless to this effect.</a:t>
            </a:r>
            <a:endParaRPr lang="de-DE" sz="1600" i="1" dirty="0"/>
          </a:p>
        </p:txBody>
      </p:sp>
    </p:spTree>
    <p:extLst>
      <p:ext uri="{BB962C8B-B14F-4D97-AF65-F5344CB8AC3E}">
        <p14:creationId xmlns:p14="http://schemas.microsoft.com/office/powerpoint/2010/main" val="3988054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09926"/>
          </a:xfrm>
        </p:spPr>
        <p:txBody>
          <a:bodyPr/>
          <a:lstStyle/>
          <a:p>
            <a:r>
              <a:rPr lang="en-US" sz="4400" b="1" dirty="0"/>
              <a:t>State of the art and motivation   </a:t>
            </a:r>
            <a:endParaRPr lang="fr-FR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C27DBBC-8476-39D6-F5BC-C0283CB132D3}"/>
              </a:ext>
            </a:extLst>
          </p:cNvPr>
          <p:cNvGrpSpPr/>
          <p:nvPr/>
        </p:nvGrpSpPr>
        <p:grpSpPr>
          <a:xfrm>
            <a:off x="375446" y="2098269"/>
            <a:ext cx="5585375" cy="4313418"/>
            <a:chOff x="7578632" y="1759797"/>
            <a:chExt cx="3393398" cy="3808279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AFBFEE87-7A31-965F-0F0C-0AC4CFB2782C}"/>
                </a:ext>
              </a:extLst>
            </p:cNvPr>
            <p:cNvSpPr/>
            <p:nvPr/>
          </p:nvSpPr>
          <p:spPr bwMode="auto">
            <a:xfrm>
              <a:off x="7578632" y="1759797"/>
              <a:ext cx="3393395" cy="308861"/>
            </a:xfrm>
            <a:prstGeom prst="rect">
              <a:avLst/>
            </a:prstGeom>
            <a:solidFill>
              <a:srgbClr val="2E578F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74688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1400" b="1" noProof="0" dirty="0">
                  <a:solidFill>
                    <a:srgbClr val="FFFFFF"/>
                  </a:solidFill>
                  <a:latin typeface="+mn-lt"/>
                </a:rPr>
                <a:t>VT and Type-approval: article 30</a:t>
              </a:r>
              <a:endParaRPr lang="en-US" sz="1000" i="1" noProof="0" dirty="0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70BBF8BA-FD49-2D03-9F1D-906874ED793D}"/>
                </a:ext>
              </a:extLst>
            </p:cNvPr>
            <p:cNvSpPr txBox="1"/>
            <p:nvPr/>
          </p:nvSpPr>
          <p:spPr>
            <a:xfrm>
              <a:off x="7578636" y="2068658"/>
              <a:ext cx="3393394" cy="34994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2000" tIns="72000" rIns="72000" bIns="72000" rtlCol="0">
              <a:noAutofit/>
            </a:bodyPr>
            <a:lstStyle/>
            <a:p>
              <a:pPr lvl="0" defTabSz="958850">
                <a:lnSpc>
                  <a:spcPct val="110000"/>
                </a:lnSpc>
                <a:spcBef>
                  <a:spcPct val="0"/>
                </a:spcBef>
                <a:spcAft>
                  <a:spcPct val="25000"/>
                </a:spcAft>
              </a:pPr>
              <a:endParaRPr lang="de-DE" sz="1200" kern="0">
                <a:solidFill>
                  <a:srgbClr val="000000"/>
                </a:solidFill>
                <a:latin typeface="VWAG TheSans" panose="020B0502050302020203" pitchFamily="34" charset="0"/>
              </a:endParaRPr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565122C7-CA2E-9E12-25A7-1CD542FB7D0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3203"/>
          <a:stretch/>
        </p:blipFill>
        <p:spPr>
          <a:xfrm>
            <a:off x="1078843" y="2554574"/>
            <a:ext cx="4075439" cy="127556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C24D74AD-5AC0-AAC8-5913-601552CA690C}"/>
              </a:ext>
            </a:extLst>
          </p:cNvPr>
          <p:cNvSpPr txBox="1"/>
          <p:nvPr/>
        </p:nvSpPr>
        <p:spPr>
          <a:xfrm>
            <a:off x="375446" y="1361060"/>
            <a:ext cx="7404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virtual testing accepted in the homologation? 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C7E0F8E0-BF95-7FE9-E19C-D3F7D7302893}"/>
              </a:ext>
            </a:extLst>
          </p:cNvPr>
          <p:cNvGrpSpPr/>
          <p:nvPr/>
        </p:nvGrpSpPr>
        <p:grpSpPr>
          <a:xfrm>
            <a:off x="6246818" y="2098267"/>
            <a:ext cx="5580006" cy="4313420"/>
            <a:chOff x="7578632" y="1759797"/>
            <a:chExt cx="3393398" cy="3808282"/>
          </a:xfrm>
        </p:grpSpPr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F0AEC22A-4CEE-38C0-9FDC-BB7462C32CB8}"/>
                </a:ext>
              </a:extLst>
            </p:cNvPr>
            <p:cNvSpPr/>
            <p:nvPr/>
          </p:nvSpPr>
          <p:spPr bwMode="auto">
            <a:xfrm>
              <a:off x="7578632" y="1759797"/>
              <a:ext cx="3393395" cy="308861"/>
            </a:xfrm>
            <a:prstGeom prst="rect">
              <a:avLst/>
            </a:prstGeom>
            <a:solidFill>
              <a:srgbClr val="2E578F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74688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de-DE" sz="1600" b="1" dirty="0">
                  <a:solidFill>
                    <a:srgbClr val="FFFFFF"/>
                  </a:solidFill>
                  <a:latin typeface="+mn-lt"/>
                </a:rPr>
                <a:t>Annex VIII:  </a:t>
              </a:r>
              <a:endParaRPr lang="de-DE" sz="1050" i="1" dirty="0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4852DF5A-55B7-13F9-4350-A0472DDA263E}"/>
                </a:ext>
              </a:extLst>
            </p:cNvPr>
            <p:cNvSpPr txBox="1"/>
            <p:nvPr/>
          </p:nvSpPr>
          <p:spPr>
            <a:xfrm>
              <a:off x="7578636" y="2068659"/>
              <a:ext cx="3393394" cy="34994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2000" tIns="72000" rIns="72000" bIns="72000" rtlCol="0">
              <a:noAutofit/>
            </a:bodyPr>
            <a:lstStyle/>
            <a:p>
              <a:pPr lvl="0" defTabSz="958850">
                <a:lnSpc>
                  <a:spcPct val="110000"/>
                </a:lnSpc>
                <a:spcBef>
                  <a:spcPct val="0"/>
                </a:spcBef>
                <a:spcAft>
                  <a:spcPct val="25000"/>
                </a:spcAft>
              </a:pPr>
              <a:endParaRPr lang="de-DE" sz="1200" kern="0">
                <a:solidFill>
                  <a:srgbClr val="000000"/>
                </a:solidFill>
                <a:latin typeface="VWAG TheSans" panose="020B0502050302020203" pitchFamily="34" charset="0"/>
              </a:endParaRPr>
            </a:p>
          </p:txBody>
        </p:sp>
      </p:grpSp>
      <p:sp>
        <p:nvSpPr>
          <p:cNvPr id="35" name="Textfeld 34">
            <a:extLst>
              <a:ext uri="{FF2B5EF4-FFF2-40B4-BE49-F238E27FC236}">
                <a16:creationId xmlns:a16="http://schemas.microsoft.com/office/drawing/2014/main" id="{49D3460C-638F-1368-DAEA-FE6DFAE52F78}"/>
              </a:ext>
            </a:extLst>
          </p:cNvPr>
          <p:cNvSpPr txBox="1"/>
          <p:nvPr/>
        </p:nvSpPr>
        <p:spPr>
          <a:xfrm>
            <a:off x="408591" y="3971492"/>
            <a:ext cx="5303810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7.   </a:t>
            </a:r>
            <a:r>
              <a:rPr lang="en-US" sz="1200" dirty="0"/>
              <a:t>At the request of the manufacturer, and subject to the agreement of the approval authority, </a:t>
            </a:r>
            <a:r>
              <a:rPr lang="en-US" sz="1200" b="1" dirty="0"/>
              <a:t>virtual testing methods </a:t>
            </a:r>
            <a:r>
              <a:rPr lang="en-US" sz="1200" dirty="0"/>
              <a:t>may be used in accordance with </a:t>
            </a:r>
            <a:r>
              <a:rPr lang="en-US" sz="1200" b="1" dirty="0"/>
              <a:t>Annex VIII </a:t>
            </a:r>
            <a:r>
              <a:rPr lang="en-US" sz="1200" dirty="0"/>
              <a:t>as alternatives to the tests referred to in paragraph 1</a:t>
            </a:r>
            <a:endParaRPr lang="de-DE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B96A3A49-99C4-351D-4668-2BE68E70C98A}"/>
              </a:ext>
            </a:extLst>
          </p:cNvPr>
          <p:cNvSpPr txBox="1"/>
          <p:nvPr/>
        </p:nvSpPr>
        <p:spPr>
          <a:xfrm>
            <a:off x="408591" y="4749823"/>
            <a:ext cx="5552225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8.   </a:t>
            </a:r>
            <a:r>
              <a:rPr lang="en-US" sz="1200" dirty="0"/>
              <a:t>The Commission is empowered to adopt delegated acts in accordance with Article 82, amending </a:t>
            </a:r>
            <a:r>
              <a:rPr lang="en-US" sz="1200" b="1" dirty="0"/>
              <a:t>Annex VIII </a:t>
            </a:r>
            <a:r>
              <a:rPr lang="en-US" sz="1200" dirty="0"/>
              <a:t>to take into account technical and regulatory developments by updating the list of regulatory acts in respect of which </a:t>
            </a:r>
            <a:r>
              <a:rPr lang="en-US" sz="1200" b="1" dirty="0"/>
              <a:t>virtual testing methods</a:t>
            </a:r>
            <a:r>
              <a:rPr lang="en-US" sz="1200" dirty="0"/>
              <a:t> may be used by a manufacturer or a technical service and the specific conditions under which those virtual testing methods are to be used.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F55E1844-CF1D-F37A-3296-FFEA295E0751}"/>
              </a:ext>
            </a:extLst>
          </p:cNvPr>
          <p:cNvSpPr txBox="1"/>
          <p:nvPr/>
        </p:nvSpPr>
        <p:spPr>
          <a:xfrm>
            <a:off x="6231181" y="2448096"/>
            <a:ext cx="53512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Conditions for the use of virtual testing methods by a manufacturer or a technical service</a:t>
            </a:r>
            <a:endParaRPr lang="de-DE" sz="1400" dirty="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D370C1D2-4818-FB2D-D621-A9F96BAAF928}"/>
              </a:ext>
            </a:extLst>
          </p:cNvPr>
          <p:cNvSpPr txBox="1"/>
          <p:nvPr/>
        </p:nvSpPr>
        <p:spPr>
          <a:xfrm>
            <a:off x="6231176" y="2987851"/>
            <a:ext cx="5552233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400" dirty="0"/>
              <a:t>The following scheme shall be used as basis structure for describing and conducting virtual testing: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400" dirty="0"/>
              <a:t>(a) purpose; (b) structure model; (c) boundary conditions; (d) load assumptions; (e) calculation; (f) assessment; (g) documentation.</a:t>
            </a:r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E6C2CFB7-A2ED-BD7E-3BB4-B225F4CA60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2490" y="4074887"/>
            <a:ext cx="2504823" cy="2301729"/>
          </a:xfrm>
          <a:prstGeom prst="rect">
            <a:avLst/>
          </a:prstGeom>
        </p:spPr>
      </p:pic>
      <p:sp>
        <p:nvSpPr>
          <p:cNvPr id="44" name="Textfeld 43">
            <a:extLst>
              <a:ext uri="{FF2B5EF4-FFF2-40B4-BE49-F238E27FC236}">
                <a16:creationId xmlns:a16="http://schemas.microsoft.com/office/drawing/2014/main" id="{5CB0B9BA-A18D-A6C5-D428-6D908A3C5CF2}"/>
              </a:ext>
            </a:extLst>
          </p:cNvPr>
          <p:cNvSpPr txBox="1"/>
          <p:nvPr/>
        </p:nvSpPr>
        <p:spPr>
          <a:xfrm>
            <a:off x="6246818" y="4648600"/>
            <a:ext cx="29856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Validation process </a:t>
            </a:r>
            <a:endParaRPr lang="de-DE" sz="14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A1646F3-8D56-6873-6001-58DC4A8834DF}"/>
              </a:ext>
            </a:extLst>
          </p:cNvPr>
          <p:cNvSpPr txBox="1"/>
          <p:nvPr/>
        </p:nvSpPr>
        <p:spPr>
          <a:xfrm>
            <a:off x="9359164" y="386923"/>
            <a:ext cx="2269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IWG-EMC-49-10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2942D3-A449-CBFA-9C81-4D7D0CD9AC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92442C-AF95-0DE9-5C5F-C44FA24ED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09926"/>
          </a:xfrm>
        </p:spPr>
        <p:txBody>
          <a:bodyPr/>
          <a:lstStyle/>
          <a:p>
            <a:r>
              <a:rPr lang="en-US" sz="4400" b="1"/>
              <a:t>State of the art and motivation   </a:t>
            </a:r>
            <a:endParaRPr lang="fr-FR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5B02FE11-D9A9-CADD-B818-3604C4A2CECD}"/>
              </a:ext>
            </a:extLst>
          </p:cNvPr>
          <p:cNvGrpSpPr/>
          <p:nvPr/>
        </p:nvGrpSpPr>
        <p:grpSpPr>
          <a:xfrm>
            <a:off x="978009" y="5892075"/>
            <a:ext cx="10737451" cy="522270"/>
            <a:chOff x="987853" y="5334911"/>
            <a:chExt cx="8553488" cy="539106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BE7CB84D-FA26-5FCA-4320-36F6421AB11D}"/>
                </a:ext>
              </a:extLst>
            </p:cNvPr>
            <p:cNvSpPr/>
            <p:nvPr/>
          </p:nvSpPr>
          <p:spPr>
            <a:xfrm>
              <a:off x="987853" y="5334911"/>
              <a:ext cx="8553488" cy="539104"/>
            </a:xfrm>
            <a:prstGeom prst="rect">
              <a:avLst/>
            </a:prstGeom>
            <a:solidFill>
              <a:srgbClr val="CFD7D9"/>
            </a:solidFill>
            <a:ln w="9525" cap="flat" cmpd="sng" algn="ctr">
              <a:noFill/>
              <a:prstDash val="solid"/>
            </a:ln>
            <a:effectLst/>
          </p:spPr>
          <p:txBody>
            <a:bodyPr lIns="84388" tIns="42195" rIns="36000" bIns="42195" rtlCol="0" anchor="ctr"/>
            <a:lstStyle/>
            <a:p>
              <a:pPr marL="534988" indent="6350" defTabSz="843881" fontAlgn="auto">
                <a:spcBef>
                  <a:spcPts val="0"/>
                </a:spcBef>
                <a:spcAft>
                  <a:spcPts val="0"/>
                </a:spcAft>
                <a:tabLst>
                  <a:tab pos="413149" algn="l"/>
                </a:tabLst>
                <a:defRPr/>
              </a:pPr>
              <a:r>
                <a:rPr lang="en-US" sz="1400" b="1" kern="0" dirty="0">
                  <a:solidFill>
                    <a:srgbClr val="001E50"/>
                  </a:solidFill>
                  <a:latin typeface="VW Head Office Bold"/>
                </a:rPr>
                <a:t>EMC is not included in the list of regulations which can use virtual testing now and hence a change would be required.</a:t>
              </a:r>
              <a:endParaRPr lang="de-DE" sz="1400" b="1" kern="0" dirty="0">
                <a:solidFill>
                  <a:srgbClr val="001E50"/>
                </a:solidFill>
                <a:latin typeface="VW Head Office Bold"/>
              </a:endParaRPr>
            </a:p>
          </p:txBody>
        </p:sp>
        <p:sp>
          <p:nvSpPr>
            <p:cNvPr id="25" name="Gleichschenkliges Dreieck 24">
              <a:extLst>
                <a:ext uri="{FF2B5EF4-FFF2-40B4-BE49-F238E27FC236}">
                  <a16:creationId xmlns:a16="http://schemas.microsoft.com/office/drawing/2014/main" id="{9111B381-0FFA-EF32-78FE-73C4197C44D6}"/>
                </a:ext>
              </a:extLst>
            </p:cNvPr>
            <p:cNvSpPr/>
            <p:nvPr/>
          </p:nvSpPr>
          <p:spPr>
            <a:xfrm rot="5400000">
              <a:off x="898910" y="5432484"/>
              <a:ext cx="539106" cy="343959"/>
            </a:xfrm>
            <a:prstGeom prst="triangle">
              <a:avLst>
                <a:gd name="adj" fmla="val 50000"/>
              </a:avLst>
            </a:prstGeom>
            <a:solidFill>
              <a:srgbClr val="003C65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lIns="84388" tIns="42195" rIns="84388" bIns="42195" rtlCol="0" anchor="ctr"/>
            <a:lstStyle/>
            <a:p>
              <a:pPr marL="0" marR="0" lvl="0" indent="0" algn="ctr" defTabSz="84388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W Text Office"/>
                <a:ea typeface="+mn-ea"/>
                <a:cs typeface="+mn-cs"/>
              </a:endParaRPr>
            </a:p>
          </p:txBody>
        </p:sp>
      </p:grp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0F7CBD69-F713-6E58-A691-62C4275F863A}"/>
              </a:ext>
            </a:extLst>
          </p:cNvPr>
          <p:cNvCxnSpPr>
            <a:cxnSpLocks/>
            <a:endCxn id="56" idx="3"/>
          </p:cNvCxnSpPr>
          <p:nvPr/>
        </p:nvCxnSpPr>
        <p:spPr>
          <a:xfrm flipH="1" flipV="1">
            <a:off x="3072767" y="2228698"/>
            <a:ext cx="702900" cy="4002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1D595EF2-4085-151F-C0BD-AD6AC9E3E4A1}"/>
              </a:ext>
            </a:extLst>
          </p:cNvPr>
          <p:cNvCxnSpPr>
            <a:cxnSpLocks/>
            <a:endCxn id="55" idx="3"/>
          </p:cNvCxnSpPr>
          <p:nvPr/>
        </p:nvCxnSpPr>
        <p:spPr>
          <a:xfrm flipH="1">
            <a:off x="2375246" y="3310800"/>
            <a:ext cx="1300879" cy="3623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C75EB000-4756-2D39-B831-250E505D1C75}"/>
              </a:ext>
            </a:extLst>
          </p:cNvPr>
          <p:cNvCxnSpPr>
            <a:cxnSpLocks/>
          </p:cNvCxnSpPr>
          <p:nvPr/>
        </p:nvCxnSpPr>
        <p:spPr>
          <a:xfrm flipV="1">
            <a:off x="5888764" y="1901267"/>
            <a:ext cx="207236" cy="82021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63DEF860-B600-4FAF-D4B3-9C81E78949C3}"/>
              </a:ext>
            </a:extLst>
          </p:cNvPr>
          <p:cNvCxnSpPr>
            <a:cxnSpLocks/>
          </p:cNvCxnSpPr>
          <p:nvPr/>
        </p:nvCxnSpPr>
        <p:spPr>
          <a:xfrm flipH="1">
            <a:off x="3072767" y="4066181"/>
            <a:ext cx="969294" cy="79727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58238649-3323-8F3B-FF5F-060A16ED724F}"/>
              </a:ext>
            </a:extLst>
          </p:cNvPr>
          <p:cNvCxnSpPr>
            <a:cxnSpLocks/>
            <a:endCxn id="48" idx="1"/>
          </p:cNvCxnSpPr>
          <p:nvPr/>
        </p:nvCxnSpPr>
        <p:spPr>
          <a:xfrm flipV="1">
            <a:off x="7867472" y="2308467"/>
            <a:ext cx="611034" cy="5208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47">
            <a:extLst>
              <a:ext uri="{FF2B5EF4-FFF2-40B4-BE49-F238E27FC236}">
                <a16:creationId xmlns:a16="http://schemas.microsoft.com/office/drawing/2014/main" id="{F573443A-C1CF-1F3E-17FB-84ADE584A6C8}"/>
              </a:ext>
            </a:extLst>
          </p:cNvPr>
          <p:cNvSpPr/>
          <p:nvPr/>
        </p:nvSpPr>
        <p:spPr>
          <a:xfrm>
            <a:off x="8478506" y="2142967"/>
            <a:ext cx="1206310" cy="331000"/>
          </a:xfrm>
          <a:prstGeom prst="rect">
            <a:avLst/>
          </a:prstGeom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UN-ECE-R16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0253E231-DF66-1793-0BFC-2D007D204133}"/>
              </a:ext>
            </a:extLst>
          </p:cNvPr>
          <p:cNvSpPr/>
          <p:nvPr/>
        </p:nvSpPr>
        <p:spPr>
          <a:xfrm>
            <a:off x="1041055" y="3507670"/>
            <a:ext cx="1334191" cy="331000"/>
          </a:xfrm>
          <a:prstGeom prst="rect">
            <a:avLst/>
          </a:prstGeom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UN-ECE-R140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10B1601B-8D19-2F54-53D6-D1CFE0205330}"/>
              </a:ext>
            </a:extLst>
          </p:cNvPr>
          <p:cNvSpPr/>
          <p:nvPr/>
        </p:nvSpPr>
        <p:spPr>
          <a:xfrm>
            <a:off x="1643511" y="2063198"/>
            <a:ext cx="1429256" cy="331000"/>
          </a:xfrm>
          <a:prstGeom prst="rect">
            <a:avLst/>
          </a:prstGeom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UN-ECE-R13/H</a:t>
            </a: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036E531B-C3D7-8135-6BA5-5CAE00802510}"/>
              </a:ext>
            </a:extLst>
          </p:cNvPr>
          <p:cNvSpPr/>
          <p:nvPr/>
        </p:nvSpPr>
        <p:spPr>
          <a:xfrm>
            <a:off x="5492845" y="1552112"/>
            <a:ext cx="1206310" cy="331000"/>
          </a:xfrm>
          <a:prstGeom prst="rect">
            <a:avLst/>
          </a:prstGeom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UN-ECE-R139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6D01282D-09CC-4156-218A-572914A5A2FD}"/>
              </a:ext>
            </a:extLst>
          </p:cNvPr>
          <p:cNvSpPr/>
          <p:nvPr/>
        </p:nvSpPr>
        <p:spPr>
          <a:xfrm>
            <a:off x="2375246" y="4914221"/>
            <a:ext cx="1334191" cy="331000"/>
          </a:xfrm>
          <a:prstGeom prst="rect">
            <a:avLst/>
          </a:prstGeom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UN-ECE-R141</a:t>
            </a:r>
          </a:p>
        </p:txBody>
      </p:sp>
      <p:cxnSp>
        <p:nvCxnSpPr>
          <p:cNvPr id="3075" name="Gerade Verbindung mit Pfeil 3074">
            <a:extLst>
              <a:ext uri="{FF2B5EF4-FFF2-40B4-BE49-F238E27FC236}">
                <a16:creationId xmlns:a16="http://schemas.microsoft.com/office/drawing/2014/main" id="{17A4246C-5688-8BE3-1C8D-93C98293D17C}"/>
              </a:ext>
            </a:extLst>
          </p:cNvPr>
          <p:cNvCxnSpPr>
            <a:cxnSpLocks/>
          </p:cNvCxnSpPr>
          <p:nvPr/>
        </p:nvCxnSpPr>
        <p:spPr>
          <a:xfrm>
            <a:off x="7798646" y="3950507"/>
            <a:ext cx="844710" cy="5455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7" name="Rechteck 3076">
            <a:extLst>
              <a:ext uri="{FF2B5EF4-FFF2-40B4-BE49-F238E27FC236}">
                <a16:creationId xmlns:a16="http://schemas.microsoft.com/office/drawing/2014/main" id="{215ED1E3-48E1-2E1A-1167-E3C91AE8CE65}"/>
              </a:ext>
            </a:extLst>
          </p:cNvPr>
          <p:cNvSpPr/>
          <p:nvPr/>
        </p:nvSpPr>
        <p:spPr>
          <a:xfrm>
            <a:off x="8712182" y="3860857"/>
            <a:ext cx="1271494" cy="384670"/>
          </a:xfrm>
          <a:prstGeom prst="rect">
            <a:avLst/>
          </a:prstGeom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UN-ECE-R29</a:t>
            </a:r>
          </a:p>
        </p:txBody>
      </p:sp>
      <p:cxnSp>
        <p:nvCxnSpPr>
          <p:cNvPr id="3079" name="Gerade Verbindung mit Pfeil 3078">
            <a:extLst>
              <a:ext uri="{FF2B5EF4-FFF2-40B4-BE49-F238E27FC236}">
                <a16:creationId xmlns:a16="http://schemas.microsoft.com/office/drawing/2014/main" id="{44634B12-4AF2-66A1-8249-6C38C5D9D038}"/>
              </a:ext>
            </a:extLst>
          </p:cNvPr>
          <p:cNvCxnSpPr>
            <a:cxnSpLocks/>
          </p:cNvCxnSpPr>
          <p:nvPr/>
        </p:nvCxnSpPr>
        <p:spPr>
          <a:xfrm>
            <a:off x="6041643" y="4149561"/>
            <a:ext cx="728649" cy="87302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0" name="Rechteck 3079">
            <a:extLst>
              <a:ext uri="{FF2B5EF4-FFF2-40B4-BE49-F238E27FC236}">
                <a16:creationId xmlns:a16="http://schemas.microsoft.com/office/drawing/2014/main" id="{76E7AFAD-9AC8-5866-62D2-A1BFCBFFF044}"/>
              </a:ext>
            </a:extLst>
          </p:cNvPr>
          <p:cNvSpPr/>
          <p:nvPr/>
        </p:nvSpPr>
        <p:spPr>
          <a:xfrm>
            <a:off x="6878447" y="4933945"/>
            <a:ext cx="1271494" cy="384670"/>
          </a:xfrm>
          <a:prstGeom prst="rect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UN-ECE-R10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5D2AADC-4AF0-A01E-9E5A-4D24553133C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3203"/>
          <a:stretch/>
        </p:blipFill>
        <p:spPr>
          <a:xfrm>
            <a:off x="3719018" y="2721478"/>
            <a:ext cx="4075439" cy="127556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4FA66A3-2E6F-1BBD-DABD-FB9E5DB0A553}"/>
              </a:ext>
            </a:extLst>
          </p:cNvPr>
          <p:cNvSpPr txBox="1"/>
          <p:nvPr/>
        </p:nvSpPr>
        <p:spPr>
          <a:xfrm>
            <a:off x="9359164" y="386923"/>
            <a:ext cx="2269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IWG-EMC-49-10</a:t>
            </a:r>
          </a:p>
        </p:txBody>
      </p:sp>
    </p:spTree>
    <p:extLst>
      <p:ext uri="{BB962C8B-B14F-4D97-AF65-F5344CB8AC3E}">
        <p14:creationId xmlns:p14="http://schemas.microsoft.com/office/powerpoint/2010/main" val="2776839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A265BD-69A3-58DA-DCBE-1010709893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61B48C-6766-B578-A0FA-F82B9D6E5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09926"/>
          </a:xfrm>
        </p:spPr>
        <p:txBody>
          <a:bodyPr/>
          <a:lstStyle/>
          <a:p>
            <a:r>
              <a:rPr lang="en-US" b="1" dirty="0"/>
              <a:t>Overview of SVT EMC homologation</a:t>
            </a:r>
            <a:endParaRPr lang="fr-FR" dirty="0"/>
          </a:p>
        </p:txBody>
      </p:sp>
      <p:sp>
        <p:nvSpPr>
          <p:cNvPr id="2081" name="Textfeld 2080">
            <a:extLst>
              <a:ext uri="{FF2B5EF4-FFF2-40B4-BE49-F238E27FC236}">
                <a16:creationId xmlns:a16="http://schemas.microsoft.com/office/drawing/2014/main" id="{919C13A2-4599-0302-59B2-E475F54FE5BB}"/>
              </a:ext>
            </a:extLst>
          </p:cNvPr>
          <p:cNvSpPr txBox="1"/>
          <p:nvPr/>
        </p:nvSpPr>
        <p:spPr>
          <a:xfrm>
            <a:off x="97062" y="4472923"/>
            <a:ext cx="29374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Tx/>
              <a:buChar char="-"/>
            </a:pPr>
            <a:r>
              <a:rPr lang="en-US" b="1" dirty="0"/>
              <a:t>Parameter studies </a:t>
            </a:r>
          </a:p>
          <a:p>
            <a:pPr marL="180975" indent="-180975">
              <a:buFontTx/>
              <a:buChar char="-"/>
            </a:pPr>
            <a:r>
              <a:rPr lang="en-US" b="1" dirty="0"/>
              <a:t>Design optimization</a:t>
            </a:r>
          </a:p>
          <a:p>
            <a:pPr marL="180975" indent="-180975">
              <a:buFontTx/>
              <a:buChar char="-"/>
            </a:pPr>
            <a:r>
              <a:rPr lang="en-US" b="1" dirty="0"/>
              <a:t>Model validation </a:t>
            </a:r>
          </a:p>
          <a:p>
            <a:pPr marL="180975" indent="-180975">
              <a:buFontTx/>
              <a:buChar char="-"/>
            </a:pPr>
            <a:r>
              <a:rPr lang="en-US" b="1" dirty="0"/>
              <a:t>Worst case analysis</a:t>
            </a:r>
          </a:p>
        </p:txBody>
      </p:sp>
      <p:sp>
        <p:nvSpPr>
          <p:cNvPr id="2082" name="Textfeld 2081">
            <a:extLst>
              <a:ext uri="{FF2B5EF4-FFF2-40B4-BE49-F238E27FC236}">
                <a16:creationId xmlns:a16="http://schemas.microsoft.com/office/drawing/2014/main" id="{7173AF49-68AF-B3D4-6994-6174F554F261}"/>
              </a:ext>
            </a:extLst>
          </p:cNvPr>
          <p:cNvSpPr txBox="1"/>
          <p:nvPr/>
        </p:nvSpPr>
        <p:spPr>
          <a:xfrm>
            <a:off x="3425673" y="4700829"/>
            <a:ext cx="3496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Virtual integration analysis and concept validation  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4D0A1A1-5995-01E3-D512-FE9F10E99100}"/>
              </a:ext>
            </a:extLst>
          </p:cNvPr>
          <p:cNvSpPr txBox="1"/>
          <p:nvPr/>
        </p:nvSpPr>
        <p:spPr>
          <a:xfrm>
            <a:off x="7518194" y="2475638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noProof="0" dirty="0"/>
              <a:t>N vehicle variants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164C88C-0B28-7F09-CC6B-87AA639260E1}"/>
              </a:ext>
            </a:extLst>
          </p:cNvPr>
          <p:cNvSpPr txBox="1"/>
          <p:nvPr/>
        </p:nvSpPr>
        <p:spPr>
          <a:xfrm>
            <a:off x="7516212" y="2118898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noProof="0" dirty="0"/>
              <a:t>HW changes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BE8BED21-A7F9-F2D9-3B64-448E7955BCCD}"/>
              </a:ext>
            </a:extLst>
          </p:cNvPr>
          <p:cNvSpPr txBox="1"/>
          <p:nvPr/>
        </p:nvSpPr>
        <p:spPr>
          <a:xfrm>
            <a:off x="7516212" y="2881655"/>
            <a:ext cx="2766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Upgrade from vehicle A</a:t>
            </a:r>
            <a:endParaRPr lang="en-US" b="1" noProof="0" dirty="0"/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984B6A9B-5838-7A1E-DBAA-D63CF517A261}"/>
              </a:ext>
            </a:extLst>
          </p:cNvPr>
          <p:cNvSpPr/>
          <p:nvPr/>
        </p:nvSpPr>
        <p:spPr>
          <a:xfrm>
            <a:off x="5982001" y="2260456"/>
            <a:ext cx="766916" cy="54052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0AF8115A-A627-B572-29EB-2E6948D8752A}"/>
              </a:ext>
            </a:extLst>
          </p:cNvPr>
          <p:cNvSpPr/>
          <p:nvPr/>
        </p:nvSpPr>
        <p:spPr>
          <a:xfrm>
            <a:off x="2950822" y="2026623"/>
            <a:ext cx="2393594" cy="1170040"/>
          </a:xfrm>
          <a:prstGeom prst="roundRect">
            <a:avLst>
              <a:gd name="adj" fmla="val 7639"/>
            </a:avLst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/>
          <a:lstStyle/>
          <a:p>
            <a:pPr algn="ctr"/>
            <a:endParaRPr lang="de-DE" sz="1400" noProof="0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DFEFC0E6-814B-B243-6EE8-2ECC0B80A769}"/>
              </a:ext>
            </a:extLst>
          </p:cNvPr>
          <p:cNvSpPr txBox="1"/>
          <p:nvPr/>
        </p:nvSpPr>
        <p:spPr>
          <a:xfrm>
            <a:off x="2866277" y="2330662"/>
            <a:ext cx="2478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Platform project </a:t>
            </a:r>
          </a:p>
        </p:txBody>
      </p:sp>
      <p:sp>
        <p:nvSpPr>
          <p:cNvPr id="23" name="Pfeil: Chevron 22">
            <a:extLst>
              <a:ext uri="{FF2B5EF4-FFF2-40B4-BE49-F238E27FC236}">
                <a16:creationId xmlns:a16="http://schemas.microsoft.com/office/drawing/2014/main" id="{A740B319-86DC-86E9-2B94-A17F820ECC7C}"/>
              </a:ext>
            </a:extLst>
          </p:cNvPr>
          <p:cNvSpPr/>
          <p:nvPr/>
        </p:nvSpPr>
        <p:spPr>
          <a:xfrm>
            <a:off x="97063" y="3745379"/>
            <a:ext cx="6657220" cy="549746"/>
          </a:xfrm>
          <a:prstGeom prst="chevron">
            <a:avLst/>
          </a:prstGeom>
          <a:gradFill flip="none" rotWithShape="1">
            <a:gsLst>
              <a:gs pos="2300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91000">
                <a:schemeClr val="accent2">
                  <a:lumMod val="60000"/>
                  <a:lumOff val="40000"/>
                </a:schemeClr>
              </a:gs>
            </a:gsLst>
            <a:lin ang="12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/>
          <a:lstStyle/>
          <a:p>
            <a:pPr algn="ctr"/>
            <a:r>
              <a:rPr lang="en-US" b="1" noProof="0" dirty="0">
                <a:solidFill>
                  <a:schemeClr val="bg1"/>
                </a:solidFill>
              </a:rPr>
              <a:t>Virtual Testing Integration   </a:t>
            </a:r>
          </a:p>
        </p:txBody>
      </p:sp>
      <p:sp>
        <p:nvSpPr>
          <p:cNvPr id="24" name="Pfeil: Chevron 23">
            <a:extLst>
              <a:ext uri="{FF2B5EF4-FFF2-40B4-BE49-F238E27FC236}">
                <a16:creationId xmlns:a16="http://schemas.microsoft.com/office/drawing/2014/main" id="{F641B159-54D8-EE78-9D66-2C1B7ED97883}"/>
              </a:ext>
            </a:extLst>
          </p:cNvPr>
          <p:cNvSpPr/>
          <p:nvPr/>
        </p:nvSpPr>
        <p:spPr>
          <a:xfrm>
            <a:off x="7203348" y="3745379"/>
            <a:ext cx="4726878" cy="549746"/>
          </a:xfrm>
          <a:prstGeom prst="chevron">
            <a:avLst/>
          </a:prstGeom>
          <a:gradFill>
            <a:gsLst>
              <a:gs pos="17000">
                <a:srgbClr val="00B050"/>
              </a:gs>
              <a:gs pos="55000">
                <a:srgbClr val="00B050"/>
              </a:gs>
              <a:gs pos="96000">
                <a:schemeClr val="accent1">
                  <a:lumMod val="60000"/>
                  <a:lumOff val="40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/>
          <a:lstStyle/>
          <a:p>
            <a:pPr algn="ctr"/>
            <a:r>
              <a:rPr lang="en-US" b="1" noProof="0" dirty="0">
                <a:solidFill>
                  <a:schemeClr val="bg1"/>
                </a:solidFill>
              </a:rPr>
              <a:t>Goal: virtual approval </a:t>
            </a:r>
            <a:r>
              <a:rPr lang="en-US" b="1" dirty="0"/>
              <a:t>ECE R10</a:t>
            </a:r>
            <a:endParaRPr lang="en-US" b="1" noProof="0" dirty="0">
              <a:solidFill>
                <a:schemeClr val="bg1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22DA453-487E-B2E1-9EBA-62961E5611A0}"/>
              </a:ext>
            </a:extLst>
          </p:cNvPr>
          <p:cNvSpPr txBox="1"/>
          <p:nvPr/>
        </p:nvSpPr>
        <p:spPr>
          <a:xfrm>
            <a:off x="7250362" y="4627533"/>
            <a:ext cx="46695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Evaluation and approval of variants using certified simulation models</a:t>
            </a:r>
            <a:endParaRPr lang="de-DE" sz="1800" b="1" noProof="0" dirty="0"/>
          </a:p>
        </p:txBody>
      </p:sp>
      <p:sp>
        <p:nvSpPr>
          <p:cNvPr id="27" name="Pfeil: nach rechts 26">
            <a:extLst>
              <a:ext uri="{FF2B5EF4-FFF2-40B4-BE49-F238E27FC236}">
                <a16:creationId xmlns:a16="http://schemas.microsoft.com/office/drawing/2014/main" id="{0E8287FC-8AE2-D5FA-2364-69F0D7FFBD16}"/>
              </a:ext>
            </a:extLst>
          </p:cNvPr>
          <p:cNvSpPr/>
          <p:nvPr/>
        </p:nvSpPr>
        <p:spPr>
          <a:xfrm>
            <a:off x="2866277" y="4893470"/>
            <a:ext cx="422787" cy="2486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: abgerundete Ecken 40">
            <a:extLst>
              <a:ext uri="{FF2B5EF4-FFF2-40B4-BE49-F238E27FC236}">
                <a16:creationId xmlns:a16="http://schemas.microsoft.com/office/drawing/2014/main" id="{747D19F1-B374-AE07-7D7C-1E04CA654C5D}"/>
              </a:ext>
            </a:extLst>
          </p:cNvPr>
          <p:cNvSpPr/>
          <p:nvPr/>
        </p:nvSpPr>
        <p:spPr>
          <a:xfrm>
            <a:off x="7375053" y="1975179"/>
            <a:ext cx="2959795" cy="1437792"/>
          </a:xfrm>
          <a:prstGeom prst="roundRect">
            <a:avLst>
              <a:gd name="adj" fmla="val 7639"/>
            </a:avLst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/>
          <a:lstStyle/>
          <a:p>
            <a:pPr algn="ctr"/>
            <a:endParaRPr lang="de-DE" sz="1400" noProof="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7759ECB-AF6F-87C8-31CF-CDC98AC73D81}"/>
              </a:ext>
            </a:extLst>
          </p:cNvPr>
          <p:cNvSpPr txBox="1"/>
          <p:nvPr/>
        </p:nvSpPr>
        <p:spPr>
          <a:xfrm>
            <a:off x="9359164" y="386923"/>
            <a:ext cx="2269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IWG-EMC-49-10</a:t>
            </a:r>
          </a:p>
        </p:txBody>
      </p:sp>
    </p:spTree>
    <p:extLst>
      <p:ext uri="{BB962C8B-B14F-4D97-AF65-F5344CB8AC3E}">
        <p14:creationId xmlns:p14="http://schemas.microsoft.com/office/powerpoint/2010/main" val="804360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CBA455-BF75-CE5A-1732-489A77851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EE68F0-3DBF-8019-E20F-C5BBBC227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50106"/>
          </a:xfrm>
        </p:spPr>
        <p:txBody>
          <a:bodyPr/>
          <a:lstStyle/>
          <a:p>
            <a:r>
              <a:rPr lang="en-US" b="1" dirty="0"/>
              <a:t>Overview of SVT EMC </a:t>
            </a:r>
            <a:r>
              <a:rPr lang="en-US" sz="4400" b="1" dirty="0"/>
              <a:t>process </a:t>
            </a:r>
            <a:endParaRPr lang="fr-FR" dirty="0"/>
          </a:p>
        </p:txBody>
      </p:sp>
      <p:sp>
        <p:nvSpPr>
          <p:cNvPr id="3" name="Pfeil: Chevron 2">
            <a:extLst>
              <a:ext uri="{FF2B5EF4-FFF2-40B4-BE49-F238E27FC236}">
                <a16:creationId xmlns:a16="http://schemas.microsoft.com/office/drawing/2014/main" id="{B4D8B7AD-D1EC-6B0D-2CEE-344FC3615FA8}"/>
              </a:ext>
            </a:extLst>
          </p:cNvPr>
          <p:cNvSpPr/>
          <p:nvPr/>
        </p:nvSpPr>
        <p:spPr>
          <a:xfrm>
            <a:off x="251208" y="1326120"/>
            <a:ext cx="3674247" cy="559201"/>
          </a:xfrm>
          <a:prstGeom prst="chevr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Preparation and validation of virtual process </a:t>
            </a:r>
          </a:p>
        </p:txBody>
      </p:sp>
      <p:sp>
        <p:nvSpPr>
          <p:cNvPr id="6" name="Pfeil: Chevron 5">
            <a:extLst>
              <a:ext uri="{FF2B5EF4-FFF2-40B4-BE49-F238E27FC236}">
                <a16:creationId xmlns:a16="http://schemas.microsoft.com/office/drawing/2014/main" id="{F8C442FD-7B72-9BFB-38DA-EA20D0F3503F}"/>
              </a:ext>
            </a:extLst>
          </p:cNvPr>
          <p:cNvSpPr/>
          <p:nvPr/>
        </p:nvSpPr>
        <p:spPr>
          <a:xfrm>
            <a:off x="8251883" y="1326022"/>
            <a:ext cx="3400773" cy="559202"/>
          </a:xfrm>
          <a:prstGeom prst="chevr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Approval process </a:t>
            </a:r>
          </a:p>
        </p:txBody>
      </p:sp>
      <p:sp>
        <p:nvSpPr>
          <p:cNvPr id="44" name="Abgerundetes Rechteck 4">
            <a:extLst>
              <a:ext uri="{FF2B5EF4-FFF2-40B4-BE49-F238E27FC236}">
                <a16:creationId xmlns:a16="http://schemas.microsoft.com/office/drawing/2014/main" id="{A5143978-40A7-5E0B-98DA-3531DD92BAE0}"/>
              </a:ext>
            </a:extLst>
          </p:cNvPr>
          <p:cNvSpPr/>
          <p:nvPr/>
        </p:nvSpPr>
        <p:spPr>
          <a:xfrm>
            <a:off x="8615328" y="2384199"/>
            <a:ext cx="2252085" cy="450379"/>
          </a:xfrm>
          <a:prstGeom prst="round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Approval process </a:t>
            </a:r>
          </a:p>
        </p:txBody>
      </p:sp>
      <p:sp>
        <p:nvSpPr>
          <p:cNvPr id="46" name="Abgerundetes Rechteck 16">
            <a:extLst>
              <a:ext uri="{FF2B5EF4-FFF2-40B4-BE49-F238E27FC236}">
                <a16:creationId xmlns:a16="http://schemas.microsoft.com/office/drawing/2014/main" id="{AB73EA1E-07D6-8D37-52E5-AD50B7D02DE7}"/>
              </a:ext>
            </a:extLst>
          </p:cNvPr>
          <p:cNvSpPr/>
          <p:nvPr/>
        </p:nvSpPr>
        <p:spPr>
          <a:xfrm>
            <a:off x="7687781" y="3162330"/>
            <a:ext cx="1294854" cy="427866"/>
          </a:xfrm>
          <a:prstGeom prst="round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Case-1</a:t>
            </a:r>
          </a:p>
        </p:txBody>
      </p: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13FDA8C8-B3FC-BC51-AB68-F4477532686A}"/>
              </a:ext>
            </a:extLst>
          </p:cNvPr>
          <p:cNvCxnSpPr>
            <a:cxnSpLocks/>
            <a:stCxn id="46" idx="2"/>
            <a:endCxn id="133" idx="0"/>
          </p:cNvCxnSpPr>
          <p:nvPr/>
        </p:nvCxnSpPr>
        <p:spPr>
          <a:xfrm flipH="1">
            <a:off x="8330855" y="3590196"/>
            <a:ext cx="4353" cy="337398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0" name="Abgerundetes Rechteck 23">
            <a:extLst>
              <a:ext uri="{FF2B5EF4-FFF2-40B4-BE49-F238E27FC236}">
                <a16:creationId xmlns:a16="http://schemas.microsoft.com/office/drawing/2014/main" id="{51BA7586-66DA-BD62-017B-16C87D89941A}"/>
              </a:ext>
            </a:extLst>
          </p:cNvPr>
          <p:cNvSpPr/>
          <p:nvPr/>
        </p:nvSpPr>
        <p:spPr>
          <a:xfrm>
            <a:off x="3083980" y="2003653"/>
            <a:ext cx="1959428" cy="402754"/>
          </a:xfrm>
          <a:prstGeom prst="roundRect">
            <a:avLst/>
          </a:prstGeom>
          <a:solidFill>
            <a:srgbClr val="0070C0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Manufacturer </a:t>
            </a:r>
          </a:p>
        </p:txBody>
      </p:sp>
      <p:sp>
        <p:nvSpPr>
          <p:cNvPr id="61" name="Abgerundetes Rechteck 23">
            <a:extLst>
              <a:ext uri="{FF2B5EF4-FFF2-40B4-BE49-F238E27FC236}">
                <a16:creationId xmlns:a16="http://schemas.microsoft.com/office/drawing/2014/main" id="{267324D6-2AD5-D7E4-F947-F60B71B765B7}"/>
              </a:ext>
            </a:extLst>
          </p:cNvPr>
          <p:cNvSpPr/>
          <p:nvPr/>
        </p:nvSpPr>
        <p:spPr>
          <a:xfrm>
            <a:off x="667631" y="3010482"/>
            <a:ext cx="2654446" cy="472638"/>
          </a:xfrm>
          <a:prstGeom prst="roundRect">
            <a:avLst/>
          </a:prstGeom>
          <a:solidFill>
            <a:srgbClr val="0070C0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Definition of the R10 physical tests</a:t>
            </a:r>
          </a:p>
        </p:txBody>
      </p: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4DC77B94-29A6-ACE7-7E99-B3A0129162F1}"/>
              </a:ext>
            </a:extLst>
          </p:cNvPr>
          <p:cNvCxnSpPr>
            <a:cxnSpLocks/>
            <a:stCxn id="61" idx="2"/>
            <a:endCxn id="71" idx="0"/>
          </p:cNvCxnSpPr>
          <p:nvPr/>
        </p:nvCxnSpPr>
        <p:spPr>
          <a:xfrm flipH="1">
            <a:off x="1992608" y="3483120"/>
            <a:ext cx="2246" cy="29921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Abgerundetes Rechteck 16">
            <a:extLst>
              <a:ext uri="{FF2B5EF4-FFF2-40B4-BE49-F238E27FC236}">
                <a16:creationId xmlns:a16="http://schemas.microsoft.com/office/drawing/2014/main" id="{FC10FF74-35C6-2C87-00FB-80F8FBD9B61D}"/>
              </a:ext>
            </a:extLst>
          </p:cNvPr>
          <p:cNvSpPr/>
          <p:nvPr/>
        </p:nvSpPr>
        <p:spPr>
          <a:xfrm>
            <a:off x="588082" y="3782336"/>
            <a:ext cx="2809051" cy="384943"/>
          </a:xfrm>
          <a:prstGeom prst="roundRect">
            <a:avLst/>
          </a:prstGeom>
          <a:solidFill>
            <a:srgbClr val="0070C0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Mathematical models</a:t>
            </a:r>
          </a:p>
        </p:txBody>
      </p:sp>
      <p:sp>
        <p:nvSpPr>
          <p:cNvPr id="72" name="Abgerundetes Rechteck 4">
            <a:extLst>
              <a:ext uri="{FF2B5EF4-FFF2-40B4-BE49-F238E27FC236}">
                <a16:creationId xmlns:a16="http://schemas.microsoft.com/office/drawing/2014/main" id="{FA7B64EB-1E78-F8F6-5389-E03DDBA0EEE5}"/>
              </a:ext>
            </a:extLst>
          </p:cNvPr>
          <p:cNvSpPr/>
          <p:nvPr/>
        </p:nvSpPr>
        <p:spPr>
          <a:xfrm>
            <a:off x="2220470" y="4514432"/>
            <a:ext cx="1526730" cy="384944"/>
          </a:xfrm>
          <a:prstGeom prst="roundRect">
            <a:avLst/>
          </a:prstGeom>
          <a:solidFill>
            <a:srgbClr val="0070C0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prstClr val="white"/>
                </a:solidFill>
                <a:latin typeface="Calibri" panose="020F0502020204030204"/>
              </a:rPr>
              <a:t>Simulation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model </a:t>
            </a: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B50A3136-1221-1E7C-BD48-DB1C5EC43EEB}"/>
              </a:ext>
            </a:extLst>
          </p:cNvPr>
          <p:cNvCxnSpPr>
            <a:cxnSpLocks/>
            <a:stCxn id="71" idx="2"/>
            <a:endCxn id="72" idx="0"/>
          </p:cNvCxnSpPr>
          <p:nvPr/>
        </p:nvCxnSpPr>
        <p:spPr>
          <a:xfrm rot="16200000" flipH="1">
            <a:off x="2314645" y="3845241"/>
            <a:ext cx="347153" cy="99122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Abgerundetes Rechteck 4">
            <a:extLst>
              <a:ext uri="{FF2B5EF4-FFF2-40B4-BE49-F238E27FC236}">
                <a16:creationId xmlns:a16="http://schemas.microsoft.com/office/drawing/2014/main" id="{9DD624E4-01D6-E064-3F5A-FDD4A942A339}"/>
              </a:ext>
            </a:extLst>
          </p:cNvPr>
          <p:cNvSpPr/>
          <p:nvPr/>
        </p:nvSpPr>
        <p:spPr>
          <a:xfrm>
            <a:off x="405212" y="4514404"/>
            <a:ext cx="1345923" cy="384944"/>
          </a:xfrm>
          <a:prstGeom prst="roundRect">
            <a:avLst/>
          </a:prstGeom>
          <a:solidFill>
            <a:srgbClr val="0070C0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prstClr val="white"/>
                </a:solidFill>
                <a:latin typeface="Calibri" panose="020F0502020204030204"/>
              </a:rPr>
              <a:t>Physical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model </a:t>
            </a:r>
          </a:p>
        </p:txBody>
      </p:sp>
      <p:sp>
        <p:nvSpPr>
          <p:cNvPr id="78" name="Abgerundetes Rechteck 27">
            <a:extLst>
              <a:ext uri="{FF2B5EF4-FFF2-40B4-BE49-F238E27FC236}">
                <a16:creationId xmlns:a16="http://schemas.microsoft.com/office/drawing/2014/main" id="{D890EF75-33AB-784A-DF4A-752724F804FB}"/>
              </a:ext>
            </a:extLst>
          </p:cNvPr>
          <p:cNvSpPr/>
          <p:nvPr/>
        </p:nvSpPr>
        <p:spPr>
          <a:xfrm>
            <a:off x="743399" y="5249518"/>
            <a:ext cx="2438400" cy="384944"/>
          </a:xfrm>
          <a:prstGeom prst="roundRect">
            <a:avLst/>
          </a:prstGeom>
          <a:solidFill>
            <a:srgbClr val="0070C0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Validation report </a:t>
            </a:r>
          </a:p>
        </p:txBody>
      </p:sp>
      <p:cxnSp>
        <p:nvCxnSpPr>
          <p:cNvPr id="79" name="Verbinder: gewinkelt 78">
            <a:extLst>
              <a:ext uri="{FF2B5EF4-FFF2-40B4-BE49-F238E27FC236}">
                <a16:creationId xmlns:a16="http://schemas.microsoft.com/office/drawing/2014/main" id="{B582D815-8D9F-1B66-54F8-BAB116DB061F}"/>
              </a:ext>
            </a:extLst>
          </p:cNvPr>
          <p:cNvCxnSpPr>
            <a:cxnSpLocks/>
            <a:stCxn id="72" idx="2"/>
            <a:endCxn id="78" idx="0"/>
          </p:cNvCxnSpPr>
          <p:nvPr/>
        </p:nvCxnSpPr>
        <p:spPr>
          <a:xfrm rot="5400000">
            <a:off x="2298146" y="4563829"/>
            <a:ext cx="350142" cy="102123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Verbinder: gewinkelt 81">
            <a:extLst>
              <a:ext uri="{FF2B5EF4-FFF2-40B4-BE49-F238E27FC236}">
                <a16:creationId xmlns:a16="http://schemas.microsoft.com/office/drawing/2014/main" id="{B68EBB96-4884-E3F8-6751-F351014A28E5}"/>
              </a:ext>
            </a:extLst>
          </p:cNvPr>
          <p:cNvCxnSpPr>
            <a:cxnSpLocks/>
            <a:stCxn id="71" idx="2"/>
            <a:endCxn id="75" idx="0"/>
          </p:cNvCxnSpPr>
          <p:nvPr/>
        </p:nvCxnSpPr>
        <p:spPr>
          <a:xfrm rot="5400000">
            <a:off x="1361829" y="3883624"/>
            <a:ext cx="347125" cy="91443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Verbinder: gewinkelt 82">
            <a:extLst>
              <a:ext uri="{FF2B5EF4-FFF2-40B4-BE49-F238E27FC236}">
                <a16:creationId xmlns:a16="http://schemas.microsoft.com/office/drawing/2014/main" id="{80D1ED8A-F313-83FF-8F79-586C5D00433C}"/>
              </a:ext>
            </a:extLst>
          </p:cNvPr>
          <p:cNvCxnSpPr>
            <a:cxnSpLocks/>
            <a:stCxn id="75" idx="2"/>
            <a:endCxn id="78" idx="0"/>
          </p:cNvCxnSpPr>
          <p:nvPr/>
        </p:nvCxnSpPr>
        <p:spPr>
          <a:xfrm rot="16200000" flipH="1">
            <a:off x="1345301" y="4632220"/>
            <a:ext cx="350170" cy="8844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Abgerundetes Rechteck 11">
            <a:extLst>
              <a:ext uri="{FF2B5EF4-FFF2-40B4-BE49-F238E27FC236}">
                <a16:creationId xmlns:a16="http://schemas.microsoft.com/office/drawing/2014/main" id="{59F94221-DB2A-826C-AB69-00DBB64C64A6}"/>
              </a:ext>
            </a:extLst>
          </p:cNvPr>
          <p:cNvSpPr/>
          <p:nvPr/>
        </p:nvSpPr>
        <p:spPr>
          <a:xfrm>
            <a:off x="933154" y="5814793"/>
            <a:ext cx="2063487" cy="460512"/>
          </a:xfrm>
          <a:prstGeom prst="roundRect">
            <a:avLst/>
          </a:prstGeom>
          <a:solidFill>
            <a:srgbClr val="0070C0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Agreement approval authority  </a:t>
            </a:r>
          </a:p>
        </p:txBody>
      </p:sp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0BF46A37-FB9B-3DC4-DB6D-1A1F06099F6E}"/>
              </a:ext>
            </a:extLst>
          </p:cNvPr>
          <p:cNvCxnSpPr>
            <a:cxnSpLocks/>
            <a:stCxn id="78" idx="2"/>
            <a:endCxn id="96" idx="0"/>
          </p:cNvCxnSpPr>
          <p:nvPr/>
        </p:nvCxnSpPr>
        <p:spPr>
          <a:xfrm>
            <a:off x="1962599" y="5634462"/>
            <a:ext cx="2299" cy="18033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Verbinder: gewinkelt 103">
            <a:extLst>
              <a:ext uri="{FF2B5EF4-FFF2-40B4-BE49-F238E27FC236}">
                <a16:creationId xmlns:a16="http://schemas.microsoft.com/office/drawing/2014/main" id="{5E049692-2847-7F1A-6991-A5350C00259D}"/>
              </a:ext>
            </a:extLst>
          </p:cNvPr>
          <p:cNvCxnSpPr>
            <a:cxnSpLocks/>
            <a:stCxn id="96" idx="2"/>
            <a:endCxn id="53" idx="1"/>
          </p:cNvCxnSpPr>
          <p:nvPr/>
        </p:nvCxnSpPr>
        <p:spPr>
          <a:xfrm rot="5400000" flipH="1">
            <a:off x="-286623" y="4023784"/>
            <a:ext cx="3716468" cy="786575"/>
          </a:xfrm>
          <a:prstGeom prst="bentConnector4">
            <a:avLst>
              <a:gd name="adj1" fmla="val -6151"/>
              <a:gd name="adj2" fmla="val 223641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8" name="Abgerundetes Rechteck 16">
            <a:extLst>
              <a:ext uri="{FF2B5EF4-FFF2-40B4-BE49-F238E27FC236}">
                <a16:creationId xmlns:a16="http://schemas.microsoft.com/office/drawing/2014/main" id="{F95F3979-E8D4-7B6A-FBC1-72BD62A52FB8}"/>
              </a:ext>
            </a:extLst>
          </p:cNvPr>
          <p:cNvSpPr/>
          <p:nvPr/>
        </p:nvSpPr>
        <p:spPr>
          <a:xfrm>
            <a:off x="10472974" y="3151342"/>
            <a:ext cx="1269775" cy="427866"/>
          </a:xfrm>
          <a:prstGeom prst="round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Case-2</a:t>
            </a:r>
          </a:p>
        </p:txBody>
      </p:sp>
      <p:cxnSp>
        <p:nvCxnSpPr>
          <p:cNvPr id="123" name="Verbinder: gewinkelt 122">
            <a:extLst>
              <a:ext uri="{FF2B5EF4-FFF2-40B4-BE49-F238E27FC236}">
                <a16:creationId xmlns:a16="http://schemas.microsoft.com/office/drawing/2014/main" id="{023082B1-729A-798B-F973-BBD12FECA41B}"/>
              </a:ext>
            </a:extLst>
          </p:cNvPr>
          <p:cNvCxnSpPr>
            <a:cxnSpLocks/>
            <a:stCxn id="44" idx="2"/>
            <a:endCxn id="118" idx="0"/>
          </p:cNvCxnSpPr>
          <p:nvPr/>
        </p:nvCxnSpPr>
        <p:spPr>
          <a:xfrm rot="16200000" flipH="1">
            <a:off x="10266234" y="2309714"/>
            <a:ext cx="316764" cy="136649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Verbinder: gewinkelt 125">
            <a:extLst>
              <a:ext uri="{FF2B5EF4-FFF2-40B4-BE49-F238E27FC236}">
                <a16:creationId xmlns:a16="http://schemas.microsoft.com/office/drawing/2014/main" id="{8D35E314-0B54-5092-D6D0-9B8E550C1ED2}"/>
              </a:ext>
            </a:extLst>
          </p:cNvPr>
          <p:cNvCxnSpPr>
            <a:cxnSpLocks/>
            <a:stCxn id="44" idx="2"/>
            <a:endCxn id="46" idx="0"/>
          </p:cNvCxnSpPr>
          <p:nvPr/>
        </p:nvCxnSpPr>
        <p:spPr>
          <a:xfrm rot="5400000">
            <a:off x="8874414" y="2295373"/>
            <a:ext cx="327752" cy="14061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Gerade Verbindung mit Pfeil 129">
            <a:extLst>
              <a:ext uri="{FF2B5EF4-FFF2-40B4-BE49-F238E27FC236}">
                <a16:creationId xmlns:a16="http://schemas.microsoft.com/office/drawing/2014/main" id="{F048C4FA-9B7D-2B32-0E9F-47B40739D06D}"/>
              </a:ext>
            </a:extLst>
          </p:cNvPr>
          <p:cNvCxnSpPr>
            <a:cxnSpLocks/>
            <a:stCxn id="118" idx="2"/>
            <a:endCxn id="134" idx="0"/>
          </p:cNvCxnSpPr>
          <p:nvPr/>
        </p:nvCxnSpPr>
        <p:spPr>
          <a:xfrm>
            <a:off x="11107862" y="3579208"/>
            <a:ext cx="9621" cy="343593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3" name="Abgerundetes Rechteck 27">
            <a:extLst>
              <a:ext uri="{FF2B5EF4-FFF2-40B4-BE49-F238E27FC236}">
                <a16:creationId xmlns:a16="http://schemas.microsoft.com/office/drawing/2014/main" id="{C6BA7663-D8F6-9C89-AA78-6CD7B0CDCCC3}"/>
              </a:ext>
            </a:extLst>
          </p:cNvPr>
          <p:cNvSpPr/>
          <p:nvPr/>
        </p:nvSpPr>
        <p:spPr>
          <a:xfrm>
            <a:off x="7263061" y="3927594"/>
            <a:ext cx="2135588" cy="384942"/>
          </a:xfrm>
          <a:prstGeom prst="round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Virtual Modell: CE, RE, RS</a:t>
            </a:r>
          </a:p>
        </p:txBody>
      </p:sp>
      <p:sp>
        <p:nvSpPr>
          <p:cNvPr id="134" name="Abgerundetes Rechteck 27">
            <a:extLst>
              <a:ext uri="{FF2B5EF4-FFF2-40B4-BE49-F238E27FC236}">
                <a16:creationId xmlns:a16="http://schemas.microsoft.com/office/drawing/2014/main" id="{86D9B074-7E2A-2E71-24A7-F56A3F3B2916}"/>
              </a:ext>
            </a:extLst>
          </p:cNvPr>
          <p:cNvSpPr/>
          <p:nvPr/>
        </p:nvSpPr>
        <p:spPr>
          <a:xfrm>
            <a:off x="10042965" y="3922801"/>
            <a:ext cx="2149035" cy="389733"/>
          </a:xfrm>
          <a:prstGeom prst="round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Virtual Modell: CE, RE, RS</a:t>
            </a:r>
          </a:p>
        </p:txBody>
      </p:sp>
      <p:sp>
        <p:nvSpPr>
          <p:cNvPr id="138" name="Abgerundetes Rechteck 27">
            <a:extLst>
              <a:ext uri="{FF2B5EF4-FFF2-40B4-BE49-F238E27FC236}">
                <a16:creationId xmlns:a16="http://schemas.microsoft.com/office/drawing/2014/main" id="{AA406DD7-AED1-5572-9DBA-94F4B221C754}"/>
              </a:ext>
            </a:extLst>
          </p:cNvPr>
          <p:cNvSpPr/>
          <p:nvPr/>
        </p:nvSpPr>
        <p:spPr>
          <a:xfrm>
            <a:off x="8574962" y="4647685"/>
            <a:ext cx="2252085" cy="384942"/>
          </a:xfrm>
          <a:prstGeom prst="round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Computer simulation</a:t>
            </a:r>
          </a:p>
        </p:txBody>
      </p:sp>
      <p:sp>
        <p:nvSpPr>
          <p:cNvPr id="139" name="Abgerundetes Rechteck 27">
            <a:extLst>
              <a:ext uri="{FF2B5EF4-FFF2-40B4-BE49-F238E27FC236}">
                <a16:creationId xmlns:a16="http://schemas.microsoft.com/office/drawing/2014/main" id="{315B40F2-4979-9794-C703-224FB8121C22}"/>
              </a:ext>
            </a:extLst>
          </p:cNvPr>
          <p:cNvSpPr/>
          <p:nvPr/>
        </p:nvSpPr>
        <p:spPr>
          <a:xfrm>
            <a:off x="8585184" y="5240201"/>
            <a:ext cx="2252085" cy="527539"/>
          </a:xfrm>
          <a:prstGeom prst="round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Technical report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acc. to EC directive </a:t>
            </a:r>
          </a:p>
        </p:txBody>
      </p:sp>
      <p:cxnSp>
        <p:nvCxnSpPr>
          <p:cNvPr id="140" name="Verbinder: gewinkelt 139">
            <a:extLst>
              <a:ext uri="{FF2B5EF4-FFF2-40B4-BE49-F238E27FC236}">
                <a16:creationId xmlns:a16="http://schemas.microsoft.com/office/drawing/2014/main" id="{711F0272-D3B3-1E85-BC0D-78BC0291D57F}"/>
              </a:ext>
            </a:extLst>
          </p:cNvPr>
          <p:cNvCxnSpPr>
            <a:cxnSpLocks/>
            <a:stCxn id="133" idx="2"/>
            <a:endCxn id="138" idx="0"/>
          </p:cNvCxnSpPr>
          <p:nvPr/>
        </p:nvCxnSpPr>
        <p:spPr>
          <a:xfrm rot="16200000" flipH="1">
            <a:off x="8848356" y="3795035"/>
            <a:ext cx="335149" cy="13701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Verbinder: gewinkelt 142">
            <a:extLst>
              <a:ext uri="{FF2B5EF4-FFF2-40B4-BE49-F238E27FC236}">
                <a16:creationId xmlns:a16="http://schemas.microsoft.com/office/drawing/2014/main" id="{F9EF9062-8EE3-4942-0CBA-3886BC3694C0}"/>
              </a:ext>
            </a:extLst>
          </p:cNvPr>
          <p:cNvCxnSpPr>
            <a:cxnSpLocks/>
            <a:stCxn id="134" idx="2"/>
            <a:endCxn id="138" idx="0"/>
          </p:cNvCxnSpPr>
          <p:nvPr/>
        </p:nvCxnSpPr>
        <p:spPr>
          <a:xfrm rot="5400000">
            <a:off x="10241669" y="3771870"/>
            <a:ext cx="335151" cy="141647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Gerade Verbindung mit Pfeil 148">
            <a:extLst>
              <a:ext uri="{FF2B5EF4-FFF2-40B4-BE49-F238E27FC236}">
                <a16:creationId xmlns:a16="http://schemas.microsoft.com/office/drawing/2014/main" id="{3E07CAF3-8240-ECF2-1FD1-603107E2C077}"/>
              </a:ext>
            </a:extLst>
          </p:cNvPr>
          <p:cNvCxnSpPr>
            <a:cxnSpLocks/>
            <a:stCxn id="138" idx="2"/>
            <a:endCxn id="139" idx="0"/>
          </p:cNvCxnSpPr>
          <p:nvPr/>
        </p:nvCxnSpPr>
        <p:spPr>
          <a:xfrm>
            <a:off x="9701005" y="5032627"/>
            <a:ext cx="10222" cy="207574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53" name="Abgerundetes Rechteck 27">
            <a:extLst>
              <a:ext uri="{FF2B5EF4-FFF2-40B4-BE49-F238E27FC236}">
                <a16:creationId xmlns:a16="http://schemas.microsoft.com/office/drawing/2014/main" id="{4C06E92F-D6BF-D061-9B02-A71023C3D7C8}"/>
              </a:ext>
            </a:extLst>
          </p:cNvPr>
          <p:cNvSpPr/>
          <p:nvPr/>
        </p:nvSpPr>
        <p:spPr>
          <a:xfrm>
            <a:off x="8585184" y="5954177"/>
            <a:ext cx="2252085" cy="384942"/>
          </a:xfrm>
          <a:prstGeom prst="round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Approval authority </a:t>
            </a:r>
          </a:p>
        </p:txBody>
      </p:sp>
      <p:cxnSp>
        <p:nvCxnSpPr>
          <p:cNvPr id="154" name="Gerade Verbindung mit Pfeil 153">
            <a:extLst>
              <a:ext uri="{FF2B5EF4-FFF2-40B4-BE49-F238E27FC236}">
                <a16:creationId xmlns:a16="http://schemas.microsoft.com/office/drawing/2014/main" id="{7AED8E80-E684-B953-2B66-22E62CD061F7}"/>
              </a:ext>
            </a:extLst>
          </p:cNvPr>
          <p:cNvCxnSpPr>
            <a:cxnSpLocks/>
            <a:stCxn id="139" idx="2"/>
            <a:endCxn id="153" idx="0"/>
          </p:cNvCxnSpPr>
          <p:nvPr/>
        </p:nvCxnSpPr>
        <p:spPr>
          <a:xfrm>
            <a:off x="9711227" y="5767740"/>
            <a:ext cx="0" cy="186437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7" name="Pfeil: Chevron 26">
            <a:extLst>
              <a:ext uri="{FF2B5EF4-FFF2-40B4-BE49-F238E27FC236}">
                <a16:creationId xmlns:a16="http://schemas.microsoft.com/office/drawing/2014/main" id="{2B237D3F-2561-8FAA-8E18-B21868055EA5}"/>
              </a:ext>
            </a:extLst>
          </p:cNvPr>
          <p:cNvSpPr/>
          <p:nvPr/>
        </p:nvSpPr>
        <p:spPr>
          <a:xfrm>
            <a:off x="4360701" y="1326121"/>
            <a:ext cx="3400773" cy="559199"/>
          </a:xfrm>
          <a:prstGeom prst="chevr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Model validation in main project</a:t>
            </a:r>
          </a:p>
        </p:txBody>
      </p:sp>
      <p:sp>
        <p:nvSpPr>
          <p:cNvPr id="28" name="Abgerundetes Rechteck 23">
            <a:extLst>
              <a:ext uri="{FF2B5EF4-FFF2-40B4-BE49-F238E27FC236}">
                <a16:creationId xmlns:a16="http://schemas.microsoft.com/office/drawing/2014/main" id="{4D11F495-9B4B-05DB-62A0-DF428CF95614}"/>
              </a:ext>
            </a:extLst>
          </p:cNvPr>
          <p:cNvSpPr/>
          <p:nvPr/>
        </p:nvSpPr>
        <p:spPr>
          <a:xfrm>
            <a:off x="4813297" y="2631202"/>
            <a:ext cx="1842603" cy="40275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prstClr val="white"/>
                </a:solidFill>
                <a:latin typeface="Calibri" panose="020F0502020204030204"/>
              </a:rPr>
              <a:t>Main Project Vehicle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9C52EC98-3789-7C8E-8BA8-0D2355E4B382}"/>
              </a:ext>
            </a:extLst>
          </p:cNvPr>
          <p:cNvCxnSpPr>
            <a:cxnSpLocks/>
            <a:stCxn id="60" idx="3"/>
            <a:endCxn id="28" idx="0"/>
          </p:cNvCxnSpPr>
          <p:nvPr/>
        </p:nvCxnSpPr>
        <p:spPr>
          <a:xfrm>
            <a:off x="5043408" y="2205030"/>
            <a:ext cx="691191" cy="42617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23">
            <a:extLst>
              <a:ext uri="{FF2B5EF4-FFF2-40B4-BE49-F238E27FC236}">
                <a16:creationId xmlns:a16="http://schemas.microsoft.com/office/drawing/2014/main" id="{1EAF8ABC-3948-B9C1-A0A6-6FFB97ECF03F}"/>
              </a:ext>
            </a:extLst>
          </p:cNvPr>
          <p:cNvSpPr/>
          <p:nvPr/>
        </p:nvSpPr>
        <p:spPr>
          <a:xfrm>
            <a:off x="5922971" y="3351407"/>
            <a:ext cx="1379314" cy="4726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Virtual test</a:t>
            </a:r>
          </a:p>
        </p:txBody>
      </p:sp>
      <p:sp>
        <p:nvSpPr>
          <p:cNvPr id="53" name="Abgerundetes Rechteck 23">
            <a:extLst>
              <a:ext uri="{FF2B5EF4-FFF2-40B4-BE49-F238E27FC236}">
                <a16:creationId xmlns:a16="http://schemas.microsoft.com/office/drawing/2014/main" id="{42FB2F1E-66DC-951A-EBEA-70E16516F94E}"/>
              </a:ext>
            </a:extLst>
          </p:cNvPr>
          <p:cNvSpPr/>
          <p:nvPr/>
        </p:nvSpPr>
        <p:spPr>
          <a:xfrm>
            <a:off x="1178323" y="2406407"/>
            <a:ext cx="1628567" cy="304859"/>
          </a:xfrm>
          <a:prstGeom prst="roundRect">
            <a:avLst/>
          </a:prstGeom>
          <a:solidFill>
            <a:srgbClr val="0070C0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prstClr val="white"/>
                </a:solidFill>
                <a:latin typeface="Calibri" panose="020F0502020204030204"/>
              </a:rPr>
              <a:t>Validation process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5" name="Verbinder: gewinkelt 54">
            <a:extLst>
              <a:ext uri="{FF2B5EF4-FFF2-40B4-BE49-F238E27FC236}">
                <a16:creationId xmlns:a16="http://schemas.microsoft.com/office/drawing/2014/main" id="{A7F91F3F-BEE7-BE5E-CFAB-2BB327737A3B}"/>
              </a:ext>
            </a:extLst>
          </p:cNvPr>
          <p:cNvCxnSpPr>
            <a:cxnSpLocks/>
            <a:stCxn id="60" idx="1"/>
            <a:endCxn id="53" idx="0"/>
          </p:cNvCxnSpPr>
          <p:nvPr/>
        </p:nvCxnSpPr>
        <p:spPr>
          <a:xfrm rot="10800000" flipV="1">
            <a:off x="1992608" y="2205029"/>
            <a:ext cx="1091373" cy="20137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DD5DBB7C-6C1D-32BE-E4C7-42EAA866708C}"/>
              </a:ext>
            </a:extLst>
          </p:cNvPr>
          <p:cNvCxnSpPr>
            <a:cxnSpLocks/>
            <a:stCxn id="53" idx="2"/>
            <a:endCxn id="61" idx="0"/>
          </p:cNvCxnSpPr>
          <p:nvPr/>
        </p:nvCxnSpPr>
        <p:spPr>
          <a:xfrm>
            <a:off x="1992607" y="2711266"/>
            <a:ext cx="2247" cy="29921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Abgerundetes Rechteck 23">
            <a:extLst>
              <a:ext uri="{FF2B5EF4-FFF2-40B4-BE49-F238E27FC236}">
                <a16:creationId xmlns:a16="http://schemas.microsoft.com/office/drawing/2014/main" id="{EB063104-5B80-8CE6-755B-8FB7BA33D4F5}"/>
              </a:ext>
            </a:extLst>
          </p:cNvPr>
          <p:cNvSpPr/>
          <p:nvPr/>
        </p:nvSpPr>
        <p:spPr>
          <a:xfrm>
            <a:off x="4128736" y="3351407"/>
            <a:ext cx="1379314" cy="4726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Real tests </a:t>
            </a:r>
          </a:p>
        </p:txBody>
      </p:sp>
      <p:cxnSp>
        <p:nvCxnSpPr>
          <p:cNvPr id="100" name="Verbinder: gewinkelt 99">
            <a:extLst>
              <a:ext uri="{FF2B5EF4-FFF2-40B4-BE49-F238E27FC236}">
                <a16:creationId xmlns:a16="http://schemas.microsoft.com/office/drawing/2014/main" id="{E0A5FBAE-BFAF-7212-9AE3-D863B3E15AC6}"/>
              </a:ext>
            </a:extLst>
          </p:cNvPr>
          <p:cNvCxnSpPr>
            <a:cxnSpLocks/>
            <a:stCxn id="28" idx="2"/>
            <a:endCxn id="99" idx="0"/>
          </p:cNvCxnSpPr>
          <p:nvPr/>
        </p:nvCxnSpPr>
        <p:spPr>
          <a:xfrm rot="5400000">
            <a:off x="5117771" y="2734578"/>
            <a:ext cx="317451" cy="9162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Verbinder: gewinkelt 102">
            <a:extLst>
              <a:ext uri="{FF2B5EF4-FFF2-40B4-BE49-F238E27FC236}">
                <a16:creationId xmlns:a16="http://schemas.microsoft.com/office/drawing/2014/main" id="{1315C671-A9C1-D7D8-3EC5-BCBDBDB5F0BB}"/>
              </a:ext>
            </a:extLst>
          </p:cNvPr>
          <p:cNvCxnSpPr>
            <a:cxnSpLocks/>
            <a:stCxn id="28" idx="2"/>
            <a:endCxn id="37" idx="0"/>
          </p:cNvCxnSpPr>
          <p:nvPr/>
        </p:nvCxnSpPr>
        <p:spPr>
          <a:xfrm rot="16200000" flipH="1">
            <a:off x="6014888" y="2753666"/>
            <a:ext cx="317451" cy="87802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Abgerundetes Rechteck 23">
            <a:extLst>
              <a:ext uri="{FF2B5EF4-FFF2-40B4-BE49-F238E27FC236}">
                <a16:creationId xmlns:a16="http://schemas.microsoft.com/office/drawing/2014/main" id="{DFD7F151-34CE-0899-61C3-02FD6A7E32B3}"/>
              </a:ext>
            </a:extLst>
          </p:cNvPr>
          <p:cNvSpPr/>
          <p:nvPr/>
        </p:nvSpPr>
        <p:spPr>
          <a:xfrm>
            <a:off x="4903966" y="4094065"/>
            <a:ext cx="1668970" cy="4726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prstClr val="white"/>
                </a:solidFill>
                <a:latin typeface="Calibri" panose="020F0502020204030204"/>
              </a:rPr>
              <a:t>Model adjustment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3F853402-D2F4-06E0-E85B-6EE8C75912BD}"/>
              </a:ext>
            </a:extLst>
          </p:cNvPr>
          <p:cNvCxnSpPr>
            <a:cxnSpLocks/>
            <a:stCxn id="99" idx="2"/>
            <a:endCxn id="107" idx="0"/>
          </p:cNvCxnSpPr>
          <p:nvPr/>
        </p:nvCxnSpPr>
        <p:spPr>
          <a:xfrm rot="16200000" flipH="1">
            <a:off x="5143412" y="3499026"/>
            <a:ext cx="270020" cy="9200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Verbinder: gewinkelt 110">
            <a:extLst>
              <a:ext uri="{FF2B5EF4-FFF2-40B4-BE49-F238E27FC236}">
                <a16:creationId xmlns:a16="http://schemas.microsoft.com/office/drawing/2014/main" id="{96E5AFC0-5B60-9C27-5513-EE6D120C033F}"/>
              </a:ext>
            </a:extLst>
          </p:cNvPr>
          <p:cNvCxnSpPr>
            <a:cxnSpLocks/>
            <a:stCxn id="37" idx="2"/>
            <a:endCxn id="107" idx="0"/>
          </p:cNvCxnSpPr>
          <p:nvPr/>
        </p:nvCxnSpPr>
        <p:spPr>
          <a:xfrm rot="5400000">
            <a:off x="6040530" y="3521967"/>
            <a:ext cx="270020" cy="8741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Abgerundetes Rechteck 23">
            <a:extLst>
              <a:ext uri="{FF2B5EF4-FFF2-40B4-BE49-F238E27FC236}">
                <a16:creationId xmlns:a16="http://schemas.microsoft.com/office/drawing/2014/main" id="{0B916E69-B7BC-59DF-18B1-ED097B7A7707}"/>
              </a:ext>
            </a:extLst>
          </p:cNvPr>
          <p:cNvSpPr/>
          <p:nvPr/>
        </p:nvSpPr>
        <p:spPr>
          <a:xfrm>
            <a:off x="4909707" y="4838113"/>
            <a:ext cx="1668970" cy="38494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prstClr val="white"/>
                </a:solidFill>
                <a:latin typeface="Calibri" panose="020F0502020204030204"/>
              </a:rPr>
              <a:t>Model validation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5" name="Gerade Verbindung mit Pfeil 114">
            <a:extLst>
              <a:ext uri="{FF2B5EF4-FFF2-40B4-BE49-F238E27FC236}">
                <a16:creationId xmlns:a16="http://schemas.microsoft.com/office/drawing/2014/main" id="{49C8712B-B413-CD51-EE85-63922B279A39}"/>
              </a:ext>
            </a:extLst>
          </p:cNvPr>
          <p:cNvCxnSpPr>
            <a:cxnSpLocks/>
            <a:stCxn id="107" idx="2"/>
            <a:endCxn id="114" idx="0"/>
          </p:cNvCxnSpPr>
          <p:nvPr/>
        </p:nvCxnSpPr>
        <p:spPr>
          <a:xfrm>
            <a:off x="5738451" y="4566703"/>
            <a:ext cx="5741" cy="27141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" name="Abgerundetes Rechteck 27">
            <a:extLst>
              <a:ext uri="{FF2B5EF4-FFF2-40B4-BE49-F238E27FC236}">
                <a16:creationId xmlns:a16="http://schemas.microsoft.com/office/drawing/2014/main" id="{814D08B5-323D-5BF8-638A-F83F7B22637A}"/>
              </a:ext>
            </a:extLst>
          </p:cNvPr>
          <p:cNvSpPr/>
          <p:nvPr/>
        </p:nvSpPr>
        <p:spPr>
          <a:xfrm>
            <a:off x="4912003" y="5476014"/>
            <a:ext cx="1665459" cy="38494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Validation report </a:t>
            </a:r>
          </a:p>
        </p:txBody>
      </p:sp>
      <p:cxnSp>
        <p:nvCxnSpPr>
          <p:cNvPr id="124" name="Gerade Verbindung mit Pfeil 123">
            <a:extLst>
              <a:ext uri="{FF2B5EF4-FFF2-40B4-BE49-F238E27FC236}">
                <a16:creationId xmlns:a16="http://schemas.microsoft.com/office/drawing/2014/main" id="{ED204847-AF6C-0748-0705-78AB6EB2FCD7}"/>
              </a:ext>
            </a:extLst>
          </p:cNvPr>
          <p:cNvCxnSpPr>
            <a:cxnSpLocks/>
            <a:stCxn id="114" idx="2"/>
            <a:endCxn id="122" idx="0"/>
          </p:cNvCxnSpPr>
          <p:nvPr/>
        </p:nvCxnSpPr>
        <p:spPr>
          <a:xfrm>
            <a:off x="5744192" y="5223055"/>
            <a:ext cx="541" cy="25295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Verbinder: gewinkelt 131">
            <a:extLst>
              <a:ext uri="{FF2B5EF4-FFF2-40B4-BE49-F238E27FC236}">
                <a16:creationId xmlns:a16="http://schemas.microsoft.com/office/drawing/2014/main" id="{AFD41958-800E-20A0-4CDA-E9730C2CC99D}"/>
              </a:ext>
            </a:extLst>
          </p:cNvPr>
          <p:cNvCxnSpPr>
            <a:stCxn id="122" idx="2"/>
            <a:endCxn id="28" idx="1"/>
          </p:cNvCxnSpPr>
          <p:nvPr/>
        </p:nvCxnSpPr>
        <p:spPr>
          <a:xfrm rot="5400000" flipH="1">
            <a:off x="3764825" y="3881051"/>
            <a:ext cx="3028379" cy="931436"/>
          </a:xfrm>
          <a:prstGeom prst="bentConnector4">
            <a:avLst>
              <a:gd name="adj1" fmla="val -7549"/>
              <a:gd name="adj2" fmla="val 18503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Verbinder: gewinkelt 135">
            <a:extLst>
              <a:ext uri="{FF2B5EF4-FFF2-40B4-BE49-F238E27FC236}">
                <a16:creationId xmlns:a16="http://schemas.microsoft.com/office/drawing/2014/main" id="{9CD85A55-A4C1-79FA-81A6-363D61A52C5D}"/>
              </a:ext>
            </a:extLst>
          </p:cNvPr>
          <p:cNvCxnSpPr>
            <a:cxnSpLocks/>
            <a:stCxn id="28" idx="3"/>
            <a:endCxn id="44" idx="1"/>
          </p:cNvCxnSpPr>
          <p:nvPr/>
        </p:nvCxnSpPr>
        <p:spPr>
          <a:xfrm flipV="1">
            <a:off x="6655900" y="2609389"/>
            <a:ext cx="1959428" cy="2231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4A863BC7-5696-ADFC-C7E8-306394DAFC67}"/>
              </a:ext>
            </a:extLst>
          </p:cNvPr>
          <p:cNvSpPr txBox="1"/>
          <p:nvPr/>
        </p:nvSpPr>
        <p:spPr>
          <a:xfrm>
            <a:off x="9359164" y="386923"/>
            <a:ext cx="2269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IWG-EMC-49-10</a:t>
            </a:r>
          </a:p>
        </p:txBody>
      </p:sp>
    </p:spTree>
    <p:extLst>
      <p:ext uri="{BB962C8B-B14F-4D97-AF65-F5344CB8AC3E}">
        <p14:creationId xmlns:p14="http://schemas.microsoft.com/office/powerpoint/2010/main" val="399499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9E91FA-F8EE-1EE3-C9AF-F06A976D7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828BF4-2B6E-CDB1-0D57-63F0A411E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Status of SVT OICA EMC TF </a:t>
            </a:r>
            <a:endParaRPr lang="fr-FR" dirty="0"/>
          </a:p>
        </p:txBody>
      </p:sp>
      <p:sp>
        <p:nvSpPr>
          <p:cNvPr id="4" name="Abgerundetes Rechteck 94">
            <a:extLst>
              <a:ext uri="{FF2B5EF4-FFF2-40B4-BE49-F238E27FC236}">
                <a16:creationId xmlns:a16="http://schemas.microsoft.com/office/drawing/2014/main" id="{57269B91-79F9-F27B-667D-769770AEDFC3}"/>
              </a:ext>
            </a:extLst>
          </p:cNvPr>
          <p:cNvSpPr/>
          <p:nvPr/>
        </p:nvSpPr>
        <p:spPr bwMode="auto">
          <a:xfrm>
            <a:off x="609600" y="1493662"/>
            <a:ext cx="10667177" cy="1189962"/>
          </a:xfrm>
          <a:prstGeom prst="roundRect">
            <a:avLst>
              <a:gd name="adj" fmla="val 11081"/>
            </a:avLst>
          </a:prstGeom>
          <a:solidFill>
            <a:srgbClr val="FFFFFF"/>
          </a:solidFill>
          <a:ln w="9525" cap="flat" cmpd="sng" algn="ctr">
            <a:solidFill>
              <a:srgbClr val="FFFFFF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674688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A1864F3A-30EB-41C5-D3E8-BF28748A68F3}"/>
              </a:ext>
            </a:extLst>
          </p:cNvPr>
          <p:cNvGrpSpPr/>
          <p:nvPr/>
        </p:nvGrpSpPr>
        <p:grpSpPr>
          <a:xfrm>
            <a:off x="725599" y="1203284"/>
            <a:ext cx="2736691" cy="438731"/>
            <a:chOff x="916316" y="1457169"/>
            <a:chExt cx="2736691" cy="438731"/>
          </a:xfrm>
        </p:grpSpPr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ABCB89C7-89F5-7C52-6ED8-5294751044A8}"/>
                </a:ext>
              </a:extLst>
            </p:cNvPr>
            <p:cNvSpPr txBox="1"/>
            <p:nvPr/>
          </p:nvSpPr>
          <p:spPr>
            <a:xfrm>
              <a:off x="916316" y="1457169"/>
              <a:ext cx="2736691" cy="3528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625475" algn="l"/>
                </a:tabLst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WAG TheSans"/>
                </a:rPr>
                <a:t>	SVT Subgroup 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6BD39278-728D-E36A-7D66-3CC349390A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4648" y="1543015"/>
              <a:ext cx="352885" cy="352885"/>
            </a:xfrm>
            <a:prstGeom prst="rect">
              <a:avLst/>
            </a:prstGeom>
          </p:spPr>
        </p:pic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F8300A60-1FAD-793D-EC7D-13C44E2C15BE}"/>
              </a:ext>
            </a:extLst>
          </p:cNvPr>
          <p:cNvSpPr txBox="1"/>
          <p:nvPr/>
        </p:nvSpPr>
        <p:spPr>
          <a:xfrm>
            <a:off x="933931" y="1686170"/>
            <a:ext cx="927690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b="0" i="0" u="none" strike="noStrike" baseline="0" dirty="0">
                <a:latin typeface="+mn-lt"/>
              </a:rPr>
              <a:t>Technical working group for virtual testing (SVT)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latin typeface="+mn-lt"/>
              </a:rPr>
              <a:t>Goal of the working group is to develop a technical draft for OICA EMC TF </a:t>
            </a:r>
            <a:endParaRPr lang="en-US" sz="2000" b="0" i="0" u="none" strike="noStrike" baseline="0" dirty="0">
              <a:latin typeface="+mn-lt"/>
            </a:endParaRPr>
          </a:p>
        </p:txBody>
      </p:sp>
      <p:sp>
        <p:nvSpPr>
          <p:cNvPr id="14" name="Abgerundetes Rechteck 94">
            <a:extLst>
              <a:ext uri="{FF2B5EF4-FFF2-40B4-BE49-F238E27FC236}">
                <a16:creationId xmlns:a16="http://schemas.microsoft.com/office/drawing/2014/main" id="{506C0468-E5C0-5855-2212-C254DA7F1BA5}"/>
              </a:ext>
            </a:extLst>
          </p:cNvPr>
          <p:cNvSpPr/>
          <p:nvPr/>
        </p:nvSpPr>
        <p:spPr bwMode="auto">
          <a:xfrm>
            <a:off x="579825" y="3126765"/>
            <a:ext cx="5451506" cy="3351779"/>
          </a:xfrm>
          <a:prstGeom prst="roundRect">
            <a:avLst>
              <a:gd name="adj" fmla="val 9066"/>
            </a:avLst>
          </a:prstGeom>
          <a:solidFill>
            <a:srgbClr val="FFFFFF"/>
          </a:solidFill>
          <a:ln w="9525" cap="flat" cmpd="sng" algn="ctr">
            <a:solidFill>
              <a:srgbClr val="FFFFFF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674688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A93E384B-6955-0450-FFF1-98F75E5BAE12}"/>
              </a:ext>
            </a:extLst>
          </p:cNvPr>
          <p:cNvGrpSpPr/>
          <p:nvPr/>
        </p:nvGrpSpPr>
        <p:grpSpPr>
          <a:xfrm>
            <a:off x="721602" y="2855752"/>
            <a:ext cx="2971813" cy="389105"/>
            <a:chOff x="850575" y="1431746"/>
            <a:chExt cx="2971813" cy="389105"/>
          </a:xfrm>
        </p:grpSpPr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31CCCC09-B5B2-929D-A914-B72706710F37}"/>
                </a:ext>
              </a:extLst>
            </p:cNvPr>
            <p:cNvSpPr txBox="1"/>
            <p:nvPr/>
          </p:nvSpPr>
          <p:spPr>
            <a:xfrm>
              <a:off x="850575" y="1431746"/>
              <a:ext cx="2971813" cy="3528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625475" algn="l"/>
                </a:tabLst>
                <a:defRPr/>
              </a:pPr>
              <a:r>
                <a:rPr kumimoji="0" lang="en-US" sz="1800" b="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WAG TheSans"/>
                </a:rPr>
                <a:t>	Annex Overview SVT</a:t>
              </a:r>
            </a:p>
          </p:txBody>
        </p:sp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6B48EC99-FFA9-BBD0-2936-AADF2E219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599" y="1467966"/>
              <a:ext cx="352885" cy="352885"/>
            </a:xfrm>
            <a:prstGeom prst="rect">
              <a:avLst/>
            </a:prstGeom>
          </p:spPr>
        </p:pic>
      </p:grpSp>
      <p:sp>
        <p:nvSpPr>
          <p:cNvPr id="3" name="Rechteck 2">
            <a:extLst>
              <a:ext uri="{FF2B5EF4-FFF2-40B4-BE49-F238E27FC236}">
                <a16:creationId xmlns:a16="http://schemas.microsoft.com/office/drawing/2014/main" id="{D7F0ABC0-49D5-72B9-8821-A1793F9A5328}"/>
              </a:ext>
            </a:extLst>
          </p:cNvPr>
          <p:cNvSpPr/>
          <p:nvPr/>
        </p:nvSpPr>
        <p:spPr>
          <a:xfrm>
            <a:off x="1081623" y="3443368"/>
            <a:ext cx="2193977" cy="3528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Scope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9D659809-ED1F-C61D-9BCA-6A89EA094369}"/>
              </a:ext>
            </a:extLst>
          </p:cNvPr>
          <p:cNvSpPr/>
          <p:nvPr/>
        </p:nvSpPr>
        <p:spPr>
          <a:xfrm>
            <a:off x="1081622" y="4134143"/>
            <a:ext cx="2193977" cy="469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Procedure of V&amp;V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4CCDB54-0AB1-8943-DAF9-702A136DC393}"/>
              </a:ext>
            </a:extLst>
          </p:cNvPr>
          <p:cNvSpPr/>
          <p:nvPr/>
        </p:nvSpPr>
        <p:spPr>
          <a:xfrm>
            <a:off x="1081622" y="4905986"/>
            <a:ext cx="2193977" cy="469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Procedure of certification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D636C84E-2E9C-B863-2A9B-E02FD5E401E7}"/>
              </a:ext>
            </a:extLst>
          </p:cNvPr>
          <p:cNvSpPr/>
          <p:nvPr/>
        </p:nvSpPr>
        <p:spPr>
          <a:xfrm>
            <a:off x="1081622" y="5695063"/>
            <a:ext cx="2193977" cy="469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Acceptation and SVT-Report</a:t>
            </a:r>
            <a:r>
              <a:rPr lang="en-US" sz="1200" dirty="0"/>
              <a:t> 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ADF43481-F447-7BCE-FE9A-3B55150D9DEF}"/>
              </a:ext>
            </a:extLst>
          </p:cNvPr>
          <p:cNvCxnSpPr>
            <a:cxnSpLocks/>
          </p:cNvCxnSpPr>
          <p:nvPr/>
        </p:nvCxnSpPr>
        <p:spPr>
          <a:xfrm>
            <a:off x="2178611" y="3816069"/>
            <a:ext cx="0" cy="31398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FB9E9D97-4827-650A-6E2D-6067A567BE29}"/>
              </a:ext>
            </a:extLst>
          </p:cNvPr>
          <p:cNvCxnSpPr>
            <a:cxnSpLocks/>
          </p:cNvCxnSpPr>
          <p:nvPr/>
        </p:nvCxnSpPr>
        <p:spPr>
          <a:xfrm>
            <a:off x="2206572" y="4611847"/>
            <a:ext cx="1" cy="3172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5BDF7B1E-A691-22A1-1694-8D3B15B18F5B}"/>
              </a:ext>
            </a:extLst>
          </p:cNvPr>
          <p:cNvCxnSpPr>
            <a:cxnSpLocks/>
          </p:cNvCxnSpPr>
          <p:nvPr/>
        </p:nvCxnSpPr>
        <p:spPr>
          <a:xfrm>
            <a:off x="2215606" y="5388409"/>
            <a:ext cx="1" cy="3172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Rechteck 28">
            <a:extLst>
              <a:ext uri="{FF2B5EF4-FFF2-40B4-BE49-F238E27FC236}">
                <a16:creationId xmlns:a16="http://schemas.microsoft.com/office/drawing/2014/main" id="{E673A65F-0C3C-0196-AD72-502F9945DB45}"/>
              </a:ext>
            </a:extLst>
          </p:cNvPr>
          <p:cNvSpPr/>
          <p:nvPr/>
        </p:nvSpPr>
        <p:spPr>
          <a:xfrm>
            <a:off x="3531731" y="3356920"/>
            <a:ext cx="2193977" cy="43927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Preparation of approval process 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F955232B-0D48-2C2B-E391-30A66DCE43AB}"/>
              </a:ext>
            </a:extLst>
          </p:cNvPr>
          <p:cNvSpPr/>
          <p:nvPr/>
        </p:nvSpPr>
        <p:spPr>
          <a:xfrm>
            <a:off x="3531730" y="4134143"/>
            <a:ext cx="2193977" cy="469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Definition of simulation cases 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F3B2B014-EF8E-70A5-3528-1BCB25248F73}"/>
              </a:ext>
            </a:extLst>
          </p:cNvPr>
          <p:cNvSpPr/>
          <p:nvPr/>
        </p:nvSpPr>
        <p:spPr>
          <a:xfrm>
            <a:off x="3531730" y="4905986"/>
            <a:ext cx="2193977" cy="469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SVT ECE R10 items  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045FEC64-D495-CAA9-9A4D-72543F327061}"/>
              </a:ext>
            </a:extLst>
          </p:cNvPr>
          <p:cNvSpPr/>
          <p:nvPr/>
        </p:nvSpPr>
        <p:spPr>
          <a:xfrm>
            <a:off x="3531730" y="5695063"/>
            <a:ext cx="2193977" cy="4697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Approval </a:t>
            </a:r>
            <a:endParaRPr lang="en-US" sz="1200" dirty="0"/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94D9406A-F964-6FFF-AC30-1B975452B0BE}"/>
              </a:ext>
            </a:extLst>
          </p:cNvPr>
          <p:cNvCxnSpPr>
            <a:cxnSpLocks/>
          </p:cNvCxnSpPr>
          <p:nvPr/>
        </p:nvCxnSpPr>
        <p:spPr>
          <a:xfrm>
            <a:off x="4628719" y="3816069"/>
            <a:ext cx="0" cy="31398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D6614EB6-DF7D-0DAA-3CFF-D687198A8FC3}"/>
              </a:ext>
            </a:extLst>
          </p:cNvPr>
          <p:cNvCxnSpPr>
            <a:cxnSpLocks/>
          </p:cNvCxnSpPr>
          <p:nvPr/>
        </p:nvCxnSpPr>
        <p:spPr>
          <a:xfrm>
            <a:off x="4656680" y="4611847"/>
            <a:ext cx="1" cy="3172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02759032-1D31-F467-3B21-F9CB61A17F9B}"/>
              </a:ext>
            </a:extLst>
          </p:cNvPr>
          <p:cNvCxnSpPr>
            <a:cxnSpLocks/>
          </p:cNvCxnSpPr>
          <p:nvPr/>
        </p:nvCxnSpPr>
        <p:spPr>
          <a:xfrm>
            <a:off x="4665714" y="5388409"/>
            <a:ext cx="1" cy="3172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Abgerundetes Rechteck 94">
            <a:extLst>
              <a:ext uri="{FF2B5EF4-FFF2-40B4-BE49-F238E27FC236}">
                <a16:creationId xmlns:a16="http://schemas.microsoft.com/office/drawing/2014/main" id="{A3848D3E-4333-4563-327A-50E96ED55968}"/>
              </a:ext>
            </a:extLst>
          </p:cNvPr>
          <p:cNvSpPr/>
          <p:nvPr/>
        </p:nvSpPr>
        <p:spPr bwMode="auto">
          <a:xfrm>
            <a:off x="6277948" y="3351516"/>
            <a:ext cx="5347021" cy="3146049"/>
          </a:xfrm>
          <a:prstGeom prst="roundRect">
            <a:avLst>
              <a:gd name="adj" fmla="val 8493"/>
            </a:avLst>
          </a:prstGeom>
          <a:solidFill>
            <a:srgbClr val="FFFFFF"/>
          </a:solidFill>
          <a:ln w="9525" cap="flat" cmpd="sng" algn="ctr">
            <a:solidFill>
              <a:srgbClr val="FFFFFF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674688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80627AE5-6EC1-A8C6-99CD-90069E6BFDE0}"/>
              </a:ext>
            </a:extLst>
          </p:cNvPr>
          <p:cNvGrpSpPr/>
          <p:nvPr/>
        </p:nvGrpSpPr>
        <p:grpSpPr>
          <a:xfrm>
            <a:off x="6423572" y="3082984"/>
            <a:ext cx="1863307" cy="458746"/>
            <a:chOff x="928665" y="1515168"/>
            <a:chExt cx="1863307" cy="458746"/>
          </a:xfrm>
        </p:grpSpPr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46AA7A07-AF92-2A60-19A8-787309788906}"/>
                </a:ext>
              </a:extLst>
            </p:cNvPr>
            <p:cNvSpPr txBox="1"/>
            <p:nvPr/>
          </p:nvSpPr>
          <p:spPr>
            <a:xfrm>
              <a:off x="928665" y="1515168"/>
              <a:ext cx="1863307" cy="3528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625475" algn="l"/>
                </a:tabLst>
                <a:defRPr/>
              </a:pPr>
              <a:r>
                <a: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WAG TheSans"/>
                </a:rPr>
                <a:t>	SVT Scope</a:t>
              </a:r>
            </a:p>
          </p:txBody>
        </p:sp>
        <p:pic>
          <p:nvPicPr>
            <p:cNvPr id="39" name="Grafik 38">
              <a:extLst>
                <a:ext uri="{FF2B5EF4-FFF2-40B4-BE49-F238E27FC236}">
                  <a16:creationId xmlns:a16="http://schemas.microsoft.com/office/drawing/2014/main" id="{B9885BED-5CA6-28E0-FA17-5FAA34FC83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2780" y="1621029"/>
              <a:ext cx="352885" cy="352885"/>
            </a:xfrm>
            <a:prstGeom prst="rect">
              <a:avLst/>
            </a:prstGeom>
          </p:spPr>
        </p:pic>
      </p:grpSp>
      <p:sp>
        <p:nvSpPr>
          <p:cNvPr id="40" name="Textfeld 39">
            <a:extLst>
              <a:ext uri="{FF2B5EF4-FFF2-40B4-BE49-F238E27FC236}">
                <a16:creationId xmlns:a16="http://schemas.microsoft.com/office/drawing/2014/main" id="{BEF5A04A-80B8-E88D-ED61-ADA7E18B161A}"/>
              </a:ext>
            </a:extLst>
          </p:cNvPr>
          <p:cNvSpPr txBox="1"/>
          <p:nvPr/>
        </p:nvSpPr>
        <p:spPr>
          <a:xfrm>
            <a:off x="6440208" y="3710822"/>
            <a:ext cx="498722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b="1" ker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4.4</a:t>
            </a:r>
            <a:r>
              <a:rPr lang="en-US" sz="1600" ker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 As alternative to physical test procedures (SVT  ECE R10), virtual testing can be used as  complementary technical means to demonstrate compliances to specific electromagnetic compatibility requirements. </a:t>
            </a:r>
          </a:p>
          <a:p>
            <a:endParaRPr lang="en-US" sz="1600" kern="0">
              <a:solidFill>
                <a:srgbClr val="000000"/>
              </a:solidFill>
              <a:latin typeface="+mn-lt"/>
              <a:sym typeface="Wingdings" panose="05000000000000000000" pitchFamily="2" charset="2"/>
            </a:endParaRPr>
          </a:p>
          <a:p>
            <a:r>
              <a:rPr lang="en-US" sz="1600" b="1" ker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4.4.1</a:t>
            </a:r>
            <a:r>
              <a:rPr lang="en-US" sz="1600" ker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 Information about virtual testing procedure is shown in Annex (SVT part)</a:t>
            </a:r>
          </a:p>
          <a:p>
            <a:endParaRPr lang="en-US" sz="1600">
              <a:sym typeface="Wingdings" panose="05000000000000000000" pitchFamily="2" charset="2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6716058-1E46-219E-B878-8750EBBBE298}"/>
              </a:ext>
            </a:extLst>
          </p:cNvPr>
          <p:cNvSpPr txBox="1"/>
          <p:nvPr/>
        </p:nvSpPr>
        <p:spPr>
          <a:xfrm>
            <a:off x="9359164" y="386923"/>
            <a:ext cx="2269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IWG-EMC-49-10</a:t>
            </a:r>
          </a:p>
        </p:txBody>
      </p:sp>
    </p:spTree>
    <p:extLst>
      <p:ext uri="{BB962C8B-B14F-4D97-AF65-F5344CB8AC3E}">
        <p14:creationId xmlns:p14="http://schemas.microsoft.com/office/powerpoint/2010/main" val="1802119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785AFB-949C-5CE8-F003-A45134000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A19086-7C35-6739-14E5-849D52385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50106"/>
          </a:xfrm>
        </p:spPr>
        <p:txBody>
          <a:bodyPr/>
          <a:lstStyle/>
          <a:p>
            <a:r>
              <a:rPr lang="de-DE" sz="4400" b="1" dirty="0">
                <a:latin typeface="+mn-lt"/>
              </a:rPr>
              <a:t>EMC TF SVT: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  <a:endParaRPr lang="fr-FR" dirty="0"/>
          </a:p>
        </p:txBody>
      </p:sp>
      <p:pic>
        <p:nvPicPr>
          <p:cNvPr id="45" name="Grafik 44">
            <a:extLst>
              <a:ext uri="{FF2B5EF4-FFF2-40B4-BE49-F238E27FC236}">
                <a16:creationId xmlns:a16="http://schemas.microsoft.com/office/drawing/2014/main" id="{0CA202E0-03B3-EEF8-6D91-8D61EF2B7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63" y="1645214"/>
            <a:ext cx="10972800" cy="2324100"/>
          </a:xfrm>
          <a:prstGeom prst="rect">
            <a:avLst/>
          </a:prstGeom>
        </p:spPr>
      </p:pic>
      <p:sp>
        <p:nvSpPr>
          <p:cNvPr id="46" name="Textfeld 45">
            <a:extLst>
              <a:ext uri="{FF2B5EF4-FFF2-40B4-BE49-F238E27FC236}">
                <a16:creationId xmlns:a16="http://schemas.microsoft.com/office/drawing/2014/main" id="{619ABECB-1D51-F876-275A-9CA381B07749}"/>
              </a:ext>
            </a:extLst>
          </p:cNvPr>
          <p:cNvSpPr txBox="1"/>
          <p:nvPr/>
        </p:nvSpPr>
        <p:spPr>
          <a:xfrm>
            <a:off x="407368" y="1196752"/>
            <a:ext cx="45266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40"/>
            <a:r>
              <a:rPr lang="en-US" sz="2400" b="1">
                <a:solidFill>
                  <a:prstClr val="black"/>
                </a:solidFill>
                <a:latin typeface="VW Text Office"/>
              </a:rPr>
              <a:t>General part: EMC SVT draft</a:t>
            </a:r>
            <a:endParaRPr lang="de-DE" sz="2400">
              <a:solidFill>
                <a:prstClr val="black"/>
              </a:solidFill>
              <a:latin typeface="VW Text Office"/>
            </a:endParaRPr>
          </a:p>
        </p:txBody>
      </p:sp>
      <p:pic>
        <p:nvPicPr>
          <p:cNvPr id="47" name="Grafik 46">
            <a:extLst>
              <a:ext uri="{FF2B5EF4-FFF2-40B4-BE49-F238E27FC236}">
                <a16:creationId xmlns:a16="http://schemas.microsoft.com/office/drawing/2014/main" id="{5CD82788-9A76-3520-BA90-A9DC1D645E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376" y="4526199"/>
            <a:ext cx="2818865" cy="19246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8" name="Textfeld 47">
            <a:extLst>
              <a:ext uri="{FF2B5EF4-FFF2-40B4-BE49-F238E27FC236}">
                <a16:creationId xmlns:a16="http://schemas.microsoft.com/office/drawing/2014/main" id="{96534D5C-2295-0775-4DDE-26D2D6806A0A}"/>
              </a:ext>
            </a:extLst>
          </p:cNvPr>
          <p:cNvSpPr txBox="1"/>
          <p:nvPr/>
        </p:nvSpPr>
        <p:spPr>
          <a:xfrm rot="20673696">
            <a:off x="651924" y="5328647"/>
            <a:ext cx="269322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CE-Onboard charger</a:t>
            </a:r>
          </a:p>
        </p:txBody>
      </p:sp>
      <p:pic>
        <p:nvPicPr>
          <p:cNvPr id="49" name="Grafik 48">
            <a:extLst>
              <a:ext uri="{FF2B5EF4-FFF2-40B4-BE49-F238E27FC236}">
                <a16:creationId xmlns:a16="http://schemas.microsoft.com/office/drawing/2014/main" id="{D533F190-9E6D-6BD1-49D9-6ACE92384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3224" y="4489784"/>
            <a:ext cx="3885552" cy="20348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0" name="Textfeld 49">
            <a:extLst>
              <a:ext uri="{FF2B5EF4-FFF2-40B4-BE49-F238E27FC236}">
                <a16:creationId xmlns:a16="http://schemas.microsoft.com/office/drawing/2014/main" id="{2DBF9CC6-A593-2D2A-7ED6-A0C14583050B}"/>
              </a:ext>
            </a:extLst>
          </p:cNvPr>
          <p:cNvSpPr txBox="1"/>
          <p:nvPr/>
        </p:nvSpPr>
        <p:spPr>
          <a:xfrm rot="20673696">
            <a:off x="5025946" y="5147348"/>
            <a:ext cx="214010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RE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0BC7206B-7AF9-E06D-4562-22BC65B5AA8F}"/>
              </a:ext>
            </a:extLst>
          </p:cNvPr>
          <p:cNvSpPr txBox="1"/>
          <p:nvPr/>
        </p:nvSpPr>
        <p:spPr>
          <a:xfrm>
            <a:off x="376035" y="4016924"/>
            <a:ext cx="45266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40"/>
            <a:r>
              <a:rPr lang="en-US" sz="2400" b="1">
                <a:solidFill>
                  <a:prstClr val="black"/>
                </a:solidFill>
                <a:latin typeface="VW Text Office"/>
              </a:rPr>
              <a:t>Technical part: EMC SVT draft</a:t>
            </a:r>
            <a:endParaRPr lang="de-DE" sz="2400">
              <a:solidFill>
                <a:prstClr val="black"/>
              </a:solidFill>
              <a:latin typeface="VW Text Office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0517DA5-014A-C2C0-D025-9F2CEF96A93E}"/>
              </a:ext>
            </a:extLst>
          </p:cNvPr>
          <p:cNvSpPr txBox="1"/>
          <p:nvPr/>
        </p:nvSpPr>
        <p:spPr>
          <a:xfrm rot="20673696">
            <a:off x="4213847" y="2509498"/>
            <a:ext cx="347023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General requirements for SVT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11D60E5-1C28-8EAD-521F-30D8A0B806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4159" y="4473308"/>
            <a:ext cx="1995555" cy="21100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" name="Textfeld 52">
            <a:extLst>
              <a:ext uri="{FF2B5EF4-FFF2-40B4-BE49-F238E27FC236}">
                <a16:creationId xmlns:a16="http://schemas.microsoft.com/office/drawing/2014/main" id="{78878A07-B257-8F3E-BC91-801982F4BE19}"/>
              </a:ext>
            </a:extLst>
          </p:cNvPr>
          <p:cNvSpPr txBox="1"/>
          <p:nvPr/>
        </p:nvSpPr>
        <p:spPr>
          <a:xfrm rot="20673696">
            <a:off x="9201882" y="4880815"/>
            <a:ext cx="214010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 RF-Immunity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3C408F-C2D4-3EE9-538F-CBB8A69F4E02}"/>
              </a:ext>
            </a:extLst>
          </p:cNvPr>
          <p:cNvSpPr txBox="1"/>
          <p:nvPr/>
        </p:nvSpPr>
        <p:spPr>
          <a:xfrm>
            <a:off x="9359164" y="386923"/>
            <a:ext cx="2269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IWG-EMC-49-10</a:t>
            </a:r>
          </a:p>
        </p:txBody>
      </p:sp>
    </p:spTree>
    <p:extLst>
      <p:ext uri="{BB962C8B-B14F-4D97-AF65-F5344CB8AC3E}">
        <p14:creationId xmlns:p14="http://schemas.microsoft.com/office/powerpoint/2010/main" val="2140266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C516CA-92F8-20C6-98BF-A924DA7701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640E24-9734-77D8-188C-5E1B71E47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09926"/>
          </a:xfrm>
        </p:spPr>
        <p:txBody>
          <a:bodyPr/>
          <a:lstStyle/>
          <a:p>
            <a:r>
              <a:rPr lang="en-US" sz="4400" b="1" dirty="0">
                <a:latin typeface="+mn-lt"/>
              </a:rPr>
              <a:t>EMC TF SVT: Roadmap </a:t>
            </a:r>
            <a:endParaRPr lang="fr-FR" dirty="0"/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F8A64910-C73E-76F5-8CF5-A1D5B6556A31}"/>
              </a:ext>
            </a:extLst>
          </p:cNvPr>
          <p:cNvCxnSpPr>
            <a:cxnSpLocks/>
          </p:cNvCxnSpPr>
          <p:nvPr/>
        </p:nvCxnSpPr>
        <p:spPr>
          <a:xfrm>
            <a:off x="75587" y="3104140"/>
            <a:ext cx="12087671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55C9EBDA-63E0-7723-41F9-9456AB4A7215}"/>
              </a:ext>
            </a:extLst>
          </p:cNvPr>
          <p:cNvSpPr txBox="1"/>
          <p:nvPr/>
        </p:nvSpPr>
        <p:spPr>
          <a:xfrm>
            <a:off x="10371812" y="3205037"/>
            <a:ext cx="1210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dirty="0">
                <a:solidFill>
                  <a:prstClr val="black"/>
                </a:solidFill>
                <a:latin typeface="VW Text Office"/>
              </a:rPr>
              <a:t>May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W Text Office"/>
              </a:rPr>
              <a:t>-25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990E57E1-D992-1C0F-F90A-9F703635408D}"/>
              </a:ext>
            </a:extLst>
          </p:cNvPr>
          <p:cNvSpPr txBox="1"/>
          <p:nvPr/>
        </p:nvSpPr>
        <p:spPr>
          <a:xfrm>
            <a:off x="4953920" y="3193977"/>
            <a:ext cx="11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dirty="0">
                <a:solidFill>
                  <a:prstClr val="black"/>
                </a:solidFill>
                <a:latin typeface="VW Text Office"/>
              </a:rPr>
              <a:t>Apr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W Text Office"/>
              </a:rPr>
              <a:t>-24</a:t>
            </a:r>
          </a:p>
        </p:txBody>
      </p:sp>
      <p:sp>
        <p:nvSpPr>
          <p:cNvPr id="28" name="Raute 27">
            <a:extLst>
              <a:ext uri="{FF2B5EF4-FFF2-40B4-BE49-F238E27FC236}">
                <a16:creationId xmlns:a16="http://schemas.microsoft.com/office/drawing/2014/main" id="{E92A1C20-A9BF-933D-43A8-73464C43A987}"/>
              </a:ext>
            </a:extLst>
          </p:cNvPr>
          <p:cNvSpPr/>
          <p:nvPr/>
        </p:nvSpPr>
        <p:spPr>
          <a:xfrm>
            <a:off x="5443160" y="2773434"/>
            <a:ext cx="258391" cy="295020"/>
          </a:xfrm>
          <a:prstGeom prst="diamond">
            <a:avLst/>
          </a:prstGeom>
          <a:solidFill>
            <a:srgbClr val="FF0000"/>
          </a:solidFill>
          <a:ln w="25400" cap="flat" cmpd="sng" algn="ctr">
            <a:solidFill>
              <a:srgbClr val="00437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29" name="Abgerundetes Rechteck 24">
            <a:extLst>
              <a:ext uri="{FF2B5EF4-FFF2-40B4-BE49-F238E27FC236}">
                <a16:creationId xmlns:a16="http://schemas.microsoft.com/office/drawing/2014/main" id="{9F566133-C3A9-A244-2403-02F877E66BF4}"/>
              </a:ext>
            </a:extLst>
          </p:cNvPr>
          <p:cNvSpPr/>
          <p:nvPr/>
        </p:nvSpPr>
        <p:spPr>
          <a:xfrm>
            <a:off x="3361635" y="2516535"/>
            <a:ext cx="1788545" cy="566142"/>
          </a:xfrm>
          <a:prstGeom prst="roundRect">
            <a:avLst/>
          </a:prstGeom>
          <a:solidFill>
            <a:srgbClr val="0082D6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44C5AA16-E74B-A615-2F0A-0CBCE021E660}"/>
              </a:ext>
            </a:extLst>
          </p:cNvPr>
          <p:cNvSpPr/>
          <p:nvPr/>
        </p:nvSpPr>
        <p:spPr>
          <a:xfrm>
            <a:off x="6849278" y="2515667"/>
            <a:ext cx="14068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56C94A22-FE23-60C5-98D4-D8336B2DAACE}"/>
              </a:ext>
            </a:extLst>
          </p:cNvPr>
          <p:cNvSpPr/>
          <p:nvPr/>
        </p:nvSpPr>
        <p:spPr>
          <a:xfrm>
            <a:off x="3399358" y="2577412"/>
            <a:ext cx="178854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prstClr val="black"/>
                </a:solidFill>
                <a:latin typeface="VW Text Office"/>
              </a:rPr>
              <a:t>Working on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W Text Office"/>
              </a:rPr>
              <a:t>CE onboard Charger topic </a:t>
            </a:r>
          </a:p>
        </p:txBody>
      </p:sp>
      <p:sp>
        <p:nvSpPr>
          <p:cNvPr id="39" name="Abgerundetes Rechteck 22">
            <a:extLst>
              <a:ext uri="{FF2B5EF4-FFF2-40B4-BE49-F238E27FC236}">
                <a16:creationId xmlns:a16="http://schemas.microsoft.com/office/drawing/2014/main" id="{7CAEFFBB-BA08-1090-9EC7-AFF52B7009A3}"/>
              </a:ext>
            </a:extLst>
          </p:cNvPr>
          <p:cNvSpPr/>
          <p:nvPr/>
        </p:nvSpPr>
        <p:spPr>
          <a:xfrm>
            <a:off x="6140464" y="2505538"/>
            <a:ext cx="1981974" cy="579020"/>
          </a:xfrm>
          <a:prstGeom prst="roundRect">
            <a:avLst/>
          </a:prstGeom>
          <a:solidFill>
            <a:srgbClr val="0082D6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E56B726A-5A5D-97B3-5A2F-2D6A7AD41146}"/>
              </a:ext>
            </a:extLst>
          </p:cNvPr>
          <p:cNvSpPr/>
          <p:nvPr/>
        </p:nvSpPr>
        <p:spPr>
          <a:xfrm>
            <a:off x="6178187" y="2583273"/>
            <a:ext cx="190274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W Text Office"/>
              </a:rPr>
              <a:t>Preparation of Radiated emission topic 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88571D36-5292-F37E-6BCD-9C1F0BEE763E}"/>
              </a:ext>
            </a:extLst>
          </p:cNvPr>
          <p:cNvSpPr/>
          <p:nvPr/>
        </p:nvSpPr>
        <p:spPr>
          <a:xfrm>
            <a:off x="10148421" y="2516198"/>
            <a:ext cx="14068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sp>
        <p:nvSpPr>
          <p:cNvPr id="46" name="Abgerundetes Rechteck 22">
            <a:extLst>
              <a:ext uri="{FF2B5EF4-FFF2-40B4-BE49-F238E27FC236}">
                <a16:creationId xmlns:a16="http://schemas.microsoft.com/office/drawing/2014/main" id="{CC8C3486-52F8-2C3A-28FE-5221CA54A2E7}"/>
              </a:ext>
            </a:extLst>
          </p:cNvPr>
          <p:cNvSpPr/>
          <p:nvPr/>
        </p:nvSpPr>
        <p:spPr>
          <a:xfrm>
            <a:off x="8999409" y="2531175"/>
            <a:ext cx="2004555" cy="579020"/>
          </a:xfrm>
          <a:prstGeom prst="roundRect">
            <a:avLst/>
          </a:prstGeom>
          <a:solidFill>
            <a:srgbClr val="0082D6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E1FDB131-8FC4-7986-552B-B028C839E2A1}"/>
              </a:ext>
            </a:extLst>
          </p:cNvPr>
          <p:cNvSpPr/>
          <p:nvPr/>
        </p:nvSpPr>
        <p:spPr>
          <a:xfrm>
            <a:off x="9062166" y="2615127"/>
            <a:ext cx="200455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W Text Office"/>
              </a:rPr>
              <a:t>Preparation of Radiated immunity topic 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64AED79F-CAEA-8C65-3B51-7D57505341BF}"/>
              </a:ext>
            </a:extLst>
          </p:cNvPr>
          <p:cNvSpPr txBox="1"/>
          <p:nvPr/>
        </p:nvSpPr>
        <p:spPr>
          <a:xfrm>
            <a:off x="7643443" y="3203056"/>
            <a:ext cx="1186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dirty="0">
                <a:solidFill>
                  <a:prstClr val="black"/>
                </a:solidFill>
                <a:latin typeface="VW Text Office"/>
              </a:rPr>
              <a:t>Nov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W Text Office"/>
              </a:rPr>
              <a:t>-24</a:t>
            </a:r>
          </a:p>
        </p:txBody>
      </p:sp>
      <p:sp>
        <p:nvSpPr>
          <p:cNvPr id="69" name="Raute 68">
            <a:extLst>
              <a:ext uri="{FF2B5EF4-FFF2-40B4-BE49-F238E27FC236}">
                <a16:creationId xmlns:a16="http://schemas.microsoft.com/office/drawing/2014/main" id="{0B59766C-D336-4DDF-B281-9CA3C3B9BFBA}"/>
              </a:ext>
            </a:extLst>
          </p:cNvPr>
          <p:cNvSpPr/>
          <p:nvPr/>
        </p:nvSpPr>
        <p:spPr>
          <a:xfrm>
            <a:off x="2674795" y="2748834"/>
            <a:ext cx="258391" cy="295020"/>
          </a:xfrm>
          <a:prstGeom prst="diamond">
            <a:avLst/>
          </a:prstGeom>
          <a:solidFill>
            <a:srgbClr val="FF0000"/>
          </a:solidFill>
          <a:ln w="25400" cap="flat" cmpd="sng" algn="ctr">
            <a:solidFill>
              <a:srgbClr val="00437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70" name="Abgerundetes Rechteck 38">
            <a:extLst>
              <a:ext uri="{FF2B5EF4-FFF2-40B4-BE49-F238E27FC236}">
                <a16:creationId xmlns:a16="http://schemas.microsoft.com/office/drawing/2014/main" id="{1FE45F86-A985-3EA7-9B2E-1359CCE2ABE3}"/>
              </a:ext>
            </a:extLst>
          </p:cNvPr>
          <p:cNvSpPr/>
          <p:nvPr/>
        </p:nvSpPr>
        <p:spPr>
          <a:xfrm>
            <a:off x="2436500" y="1837296"/>
            <a:ext cx="735930" cy="517564"/>
          </a:xfrm>
          <a:prstGeom prst="roundRect">
            <a:avLst/>
          </a:prstGeom>
          <a:gradFill rotWithShape="1">
            <a:gsLst>
              <a:gs pos="0">
                <a:srgbClr val="00437A">
                  <a:tint val="50000"/>
                  <a:satMod val="300000"/>
                </a:srgbClr>
              </a:gs>
              <a:gs pos="35000">
                <a:srgbClr val="00437A">
                  <a:tint val="37000"/>
                  <a:satMod val="300000"/>
                </a:srgbClr>
              </a:gs>
              <a:gs pos="100000">
                <a:srgbClr val="00437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4C84691D-92E8-33AF-D030-A75F10283E70}"/>
              </a:ext>
            </a:extLst>
          </p:cNvPr>
          <p:cNvSpPr/>
          <p:nvPr/>
        </p:nvSpPr>
        <p:spPr>
          <a:xfrm>
            <a:off x="2315179" y="1921914"/>
            <a:ext cx="9699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prstClr val="black"/>
                </a:solidFill>
                <a:latin typeface="VW Text Office"/>
              </a:rPr>
              <a:t>SVT TF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B3769B1B-15D5-A531-DB53-E4FD850988FA}"/>
              </a:ext>
            </a:extLst>
          </p:cNvPr>
          <p:cNvSpPr txBox="1"/>
          <p:nvPr/>
        </p:nvSpPr>
        <p:spPr>
          <a:xfrm>
            <a:off x="2206872" y="3123414"/>
            <a:ext cx="1186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W Text Office"/>
              </a:rPr>
              <a:t>Jun-23</a:t>
            </a:r>
          </a:p>
        </p:txBody>
      </p:sp>
      <p:sp>
        <p:nvSpPr>
          <p:cNvPr id="74" name="Abgerundetes Rechteck 24">
            <a:extLst>
              <a:ext uri="{FF2B5EF4-FFF2-40B4-BE49-F238E27FC236}">
                <a16:creationId xmlns:a16="http://schemas.microsoft.com/office/drawing/2014/main" id="{0072ADE7-EEE0-9DAA-A019-93F11C02B048}"/>
              </a:ext>
            </a:extLst>
          </p:cNvPr>
          <p:cNvSpPr/>
          <p:nvPr/>
        </p:nvSpPr>
        <p:spPr>
          <a:xfrm>
            <a:off x="461667" y="2515667"/>
            <a:ext cx="1882178" cy="566142"/>
          </a:xfrm>
          <a:prstGeom prst="roundRect">
            <a:avLst/>
          </a:prstGeom>
          <a:solidFill>
            <a:srgbClr val="0082D6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F93D919D-CB92-A745-FE4D-80D2B805ACD6}"/>
              </a:ext>
            </a:extLst>
          </p:cNvPr>
          <p:cNvSpPr/>
          <p:nvPr/>
        </p:nvSpPr>
        <p:spPr>
          <a:xfrm>
            <a:off x="488182" y="2567414"/>
            <a:ext cx="18533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prstClr val="black"/>
                </a:solidFill>
                <a:latin typeface="VW Text Office"/>
              </a:rPr>
              <a:t>Working on general part of the draft 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F3754168-2B70-C1F4-3E9D-AC2E3DAB9DE6}"/>
              </a:ext>
            </a:extLst>
          </p:cNvPr>
          <p:cNvCxnSpPr/>
          <p:nvPr/>
        </p:nvCxnSpPr>
        <p:spPr>
          <a:xfrm>
            <a:off x="391030" y="5647315"/>
            <a:ext cx="11403222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sp>
        <p:nvSpPr>
          <p:cNvPr id="93" name="Textfeld 92">
            <a:extLst>
              <a:ext uri="{FF2B5EF4-FFF2-40B4-BE49-F238E27FC236}">
                <a16:creationId xmlns:a16="http://schemas.microsoft.com/office/drawing/2014/main" id="{DAF6EDD3-DCF1-9F77-F3B1-C716E4BCE206}"/>
              </a:ext>
            </a:extLst>
          </p:cNvPr>
          <p:cNvSpPr txBox="1"/>
          <p:nvPr/>
        </p:nvSpPr>
        <p:spPr>
          <a:xfrm>
            <a:off x="3240450" y="5695100"/>
            <a:ext cx="1643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W Text Office"/>
              </a:rPr>
              <a:t>May-25</a:t>
            </a:r>
          </a:p>
        </p:txBody>
      </p:sp>
      <p:sp>
        <p:nvSpPr>
          <p:cNvPr id="94" name="Raute 93">
            <a:extLst>
              <a:ext uri="{FF2B5EF4-FFF2-40B4-BE49-F238E27FC236}">
                <a16:creationId xmlns:a16="http://schemas.microsoft.com/office/drawing/2014/main" id="{94731EE5-2C42-1EBF-E4C8-842D3283A25C}"/>
              </a:ext>
            </a:extLst>
          </p:cNvPr>
          <p:cNvSpPr/>
          <p:nvPr/>
        </p:nvSpPr>
        <p:spPr>
          <a:xfrm>
            <a:off x="3773537" y="5278785"/>
            <a:ext cx="258391" cy="295020"/>
          </a:xfrm>
          <a:prstGeom prst="diamond">
            <a:avLst/>
          </a:prstGeom>
          <a:solidFill>
            <a:srgbClr val="FF0000"/>
          </a:solidFill>
          <a:ln w="25400" cap="flat" cmpd="sng" algn="ctr">
            <a:solidFill>
              <a:srgbClr val="00437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97" name="Abgerundetes Rechteck 38">
            <a:extLst>
              <a:ext uri="{FF2B5EF4-FFF2-40B4-BE49-F238E27FC236}">
                <a16:creationId xmlns:a16="http://schemas.microsoft.com/office/drawing/2014/main" id="{713DD8F8-905D-FB13-42C0-5B0BAEB88194}"/>
              </a:ext>
            </a:extLst>
          </p:cNvPr>
          <p:cNvSpPr/>
          <p:nvPr/>
        </p:nvSpPr>
        <p:spPr>
          <a:xfrm>
            <a:off x="4176882" y="4936305"/>
            <a:ext cx="2451333" cy="601744"/>
          </a:xfrm>
          <a:prstGeom prst="roundRect">
            <a:avLst/>
          </a:prstGeom>
          <a:gradFill rotWithShape="1">
            <a:gsLst>
              <a:gs pos="0">
                <a:srgbClr val="00437A">
                  <a:tint val="50000"/>
                  <a:satMod val="300000"/>
                </a:srgbClr>
              </a:gs>
              <a:gs pos="35000">
                <a:srgbClr val="00437A">
                  <a:tint val="37000"/>
                  <a:satMod val="300000"/>
                </a:srgbClr>
              </a:gs>
              <a:gs pos="100000">
                <a:srgbClr val="00437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B69AF542-4620-00B7-4A61-E4AEFA8F9E0B}"/>
              </a:ext>
            </a:extLst>
          </p:cNvPr>
          <p:cNvSpPr/>
          <p:nvPr/>
        </p:nvSpPr>
        <p:spPr>
          <a:xfrm>
            <a:off x="4211819" y="5127011"/>
            <a:ext cx="245133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prstClr val="black"/>
                </a:solidFill>
                <a:latin typeface="VW Text Office"/>
              </a:rPr>
              <a:t>Share the SVT proposal with OICA TF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sp>
        <p:nvSpPr>
          <p:cNvPr id="105" name="Abgerundetes Rechteck 38">
            <a:extLst>
              <a:ext uri="{FF2B5EF4-FFF2-40B4-BE49-F238E27FC236}">
                <a16:creationId xmlns:a16="http://schemas.microsoft.com/office/drawing/2014/main" id="{31CD203D-0028-5CF9-BE3B-36343D884DC8}"/>
              </a:ext>
            </a:extLst>
          </p:cNvPr>
          <p:cNvSpPr/>
          <p:nvPr/>
        </p:nvSpPr>
        <p:spPr>
          <a:xfrm>
            <a:off x="5204390" y="1837296"/>
            <a:ext cx="735930" cy="517564"/>
          </a:xfrm>
          <a:prstGeom prst="roundRect">
            <a:avLst/>
          </a:prstGeom>
          <a:gradFill rotWithShape="1">
            <a:gsLst>
              <a:gs pos="0">
                <a:srgbClr val="00437A">
                  <a:tint val="50000"/>
                  <a:satMod val="300000"/>
                </a:srgbClr>
              </a:gs>
              <a:gs pos="35000">
                <a:srgbClr val="00437A">
                  <a:tint val="37000"/>
                  <a:satMod val="300000"/>
                </a:srgbClr>
              </a:gs>
              <a:gs pos="100000">
                <a:srgbClr val="00437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96B02400-B44C-D0BE-FC4B-F797C725A7F8}"/>
              </a:ext>
            </a:extLst>
          </p:cNvPr>
          <p:cNvSpPr/>
          <p:nvPr/>
        </p:nvSpPr>
        <p:spPr>
          <a:xfrm>
            <a:off x="5083069" y="1921914"/>
            <a:ext cx="9699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prstClr val="black"/>
                </a:solidFill>
                <a:latin typeface="VW Text Office"/>
              </a:rPr>
              <a:t>SVT TF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sp>
        <p:nvSpPr>
          <p:cNvPr id="113" name="Abgerundetes Rechteck 38">
            <a:extLst>
              <a:ext uri="{FF2B5EF4-FFF2-40B4-BE49-F238E27FC236}">
                <a16:creationId xmlns:a16="http://schemas.microsoft.com/office/drawing/2014/main" id="{EA4A20E3-0E90-9857-D42D-C7CEA92D1F5B}"/>
              </a:ext>
            </a:extLst>
          </p:cNvPr>
          <p:cNvSpPr/>
          <p:nvPr/>
        </p:nvSpPr>
        <p:spPr>
          <a:xfrm>
            <a:off x="3563316" y="4158960"/>
            <a:ext cx="735930" cy="517564"/>
          </a:xfrm>
          <a:prstGeom prst="roundRect">
            <a:avLst/>
          </a:prstGeom>
          <a:gradFill rotWithShape="1">
            <a:gsLst>
              <a:gs pos="0">
                <a:srgbClr val="00437A">
                  <a:tint val="50000"/>
                  <a:satMod val="300000"/>
                </a:srgbClr>
              </a:gs>
              <a:gs pos="35000">
                <a:srgbClr val="00437A">
                  <a:tint val="37000"/>
                  <a:satMod val="300000"/>
                </a:srgbClr>
              </a:gs>
              <a:gs pos="100000">
                <a:srgbClr val="00437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0AA7EF8D-3166-6EB9-ED73-180D4F9718E6}"/>
              </a:ext>
            </a:extLst>
          </p:cNvPr>
          <p:cNvSpPr/>
          <p:nvPr/>
        </p:nvSpPr>
        <p:spPr>
          <a:xfrm>
            <a:off x="3441995" y="4243578"/>
            <a:ext cx="969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prstClr val="black"/>
                </a:solidFill>
                <a:latin typeface="VW Text Office"/>
              </a:rPr>
              <a:t>OICA EMC TF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cxnSp>
        <p:nvCxnSpPr>
          <p:cNvPr id="115" name="Gewinkelter Verbinder 54">
            <a:extLst>
              <a:ext uri="{FF2B5EF4-FFF2-40B4-BE49-F238E27FC236}">
                <a16:creationId xmlns:a16="http://schemas.microsoft.com/office/drawing/2014/main" id="{50AC3270-E38A-B3C9-EAF1-378E381E4580}"/>
              </a:ext>
            </a:extLst>
          </p:cNvPr>
          <p:cNvCxnSpPr>
            <a:cxnSpLocks/>
            <a:stCxn id="94" idx="0"/>
          </p:cNvCxnSpPr>
          <p:nvPr/>
        </p:nvCxnSpPr>
        <p:spPr>
          <a:xfrm rot="5400000" flipH="1" flipV="1">
            <a:off x="3605758" y="4981338"/>
            <a:ext cx="594422" cy="47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diamond"/>
          </a:ln>
          <a:effectLst/>
        </p:spPr>
      </p:cxnSp>
      <p:sp>
        <p:nvSpPr>
          <p:cNvPr id="124" name="Abgerundetes Rechteck 38">
            <a:extLst>
              <a:ext uri="{FF2B5EF4-FFF2-40B4-BE49-F238E27FC236}">
                <a16:creationId xmlns:a16="http://schemas.microsoft.com/office/drawing/2014/main" id="{9C483127-81B1-45F1-1B19-9ABA0343D4AE}"/>
              </a:ext>
            </a:extLst>
          </p:cNvPr>
          <p:cNvSpPr/>
          <p:nvPr/>
        </p:nvSpPr>
        <p:spPr>
          <a:xfrm>
            <a:off x="7172731" y="4972061"/>
            <a:ext cx="2100294" cy="601744"/>
          </a:xfrm>
          <a:prstGeom prst="roundRect">
            <a:avLst/>
          </a:prstGeom>
          <a:gradFill rotWithShape="1">
            <a:gsLst>
              <a:gs pos="0">
                <a:srgbClr val="00437A">
                  <a:tint val="50000"/>
                  <a:satMod val="300000"/>
                </a:srgbClr>
              </a:gs>
              <a:gs pos="35000">
                <a:srgbClr val="00437A">
                  <a:tint val="37000"/>
                  <a:satMod val="300000"/>
                </a:srgbClr>
              </a:gs>
              <a:gs pos="100000">
                <a:srgbClr val="00437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ECA870F1-BCD1-F1E3-3906-AFFF3E1AB737}"/>
              </a:ext>
            </a:extLst>
          </p:cNvPr>
          <p:cNvSpPr txBox="1"/>
          <p:nvPr/>
        </p:nvSpPr>
        <p:spPr>
          <a:xfrm>
            <a:off x="9273025" y="5701907"/>
            <a:ext cx="1643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W Text Office"/>
              </a:rPr>
              <a:t>Oct-25</a:t>
            </a:r>
          </a:p>
        </p:txBody>
      </p:sp>
      <p:sp>
        <p:nvSpPr>
          <p:cNvPr id="126" name="Raute 125">
            <a:extLst>
              <a:ext uri="{FF2B5EF4-FFF2-40B4-BE49-F238E27FC236}">
                <a16:creationId xmlns:a16="http://schemas.microsoft.com/office/drawing/2014/main" id="{C2CB4611-DCBE-D007-8635-C62DB90027A7}"/>
              </a:ext>
            </a:extLst>
          </p:cNvPr>
          <p:cNvSpPr/>
          <p:nvPr/>
        </p:nvSpPr>
        <p:spPr>
          <a:xfrm>
            <a:off x="9640648" y="5315774"/>
            <a:ext cx="258391" cy="295020"/>
          </a:xfrm>
          <a:prstGeom prst="diamond">
            <a:avLst/>
          </a:prstGeom>
          <a:solidFill>
            <a:srgbClr val="FF0000"/>
          </a:solidFill>
          <a:ln w="25400" cap="flat" cmpd="sng" algn="ctr">
            <a:solidFill>
              <a:srgbClr val="00437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127" name="Abgerundetes Rechteck 38">
            <a:extLst>
              <a:ext uri="{FF2B5EF4-FFF2-40B4-BE49-F238E27FC236}">
                <a16:creationId xmlns:a16="http://schemas.microsoft.com/office/drawing/2014/main" id="{6690D88C-1221-EC83-310B-8C040AA154C8}"/>
              </a:ext>
            </a:extLst>
          </p:cNvPr>
          <p:cNvSpPr/>
          <p:nvPr/>
        </p:nvSpPr>
        <p:spPr>
          <a:xfrm>
            <a:off x="9430427" y="4195949"/>
            <a:ext cx="735930" cy="517564"/>
          </a:xfrm>
          <a:prstGeom prst="roundRect">
            <a:avLst/>
          </a:prstGeom>
          <a:gradFill rotWithShape="1">
            <a:gsLst>
              <a:gs pos="0">
                <a:srgbClr val="00437A">
                  <a:tint val="50000"/>
                  <a:satMod val="300000"/>
                </a:srgbClr>
              </a:gs>
              <a:gs pos="35000">
                <a:srgbClr val="00437A">
                  <a:tint val="37000"/>
                  <a:satMod val="300000"/>
                </a:srgbClr>
              </a:gs>
              <a:gs pos="100000">
                <a:srgbClr val="00437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128" name="Rechteck 127">
            <a:extLst>
              <a:ext uri="{FF2B5EF4-FFF2-40B4-BE49-F238E27FC236}">
                <a16:creationId xmlns:a16="http://schemas.microsoft.com/office/drawing/2014/main" id="{7C8B726A-4541-7D7F-0AAA-2DAD0FC1EBC4}"/>
              </a:ext>
            </a:extLst>
          </p:cNvPr>
          <p:cNvSpPr/>
          <p:nvPr/>
        </p:nvSpPr>
        <p:spPr>
          <a:xfrm>
            <a:off x="9474876" y="4290985"/>
            <a:ext cx="5899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prstClr val="black"/>
                </a:solidFill>
                <a:latin typeface="VW Text Office"/>
              </a:rPr>
              <a:t>IWG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cxnSp>
        <p:nvCxnSpPr>
          <p:cNvPr id="129" name="Gewinkelter Verbinder 54">
            <a:extLst>
              <a:ext uri="{FF2B5EF4-FFF2-40B4-BE49-F238E27FC236}">
                <a16:creationId xmlns:a16="http://schemas.microsoft.com/office/drawing/2014/main" id="{E49AEFE8-853C-37DE-105D-E2C5BA415EB0}"/>
              </a:ext>
            </a:extLst>
          </p:cNvPr>
          <p:cNvCxnSpPr>
            <a:cxnSpLocks/>
            <a:stCxn id="126" idx="0"/>
          </p:cNvCxnSpPr>
          <p:nvPr/>
        </p:nvCxnSpPr>
        <p:spPr>
          <a:xfrm rot="5400000" flipH="1" flipV="1">
            <a:off x="9472869" y="5018327"/>
            <a:ext cx="594422" cy="47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diamond"/>
          </a:ln>
          <a:effectLst/>
        </p:spPr>
      </p:cxnSp>
      <p:sp>
        <p:nvSpPr>
          <p:cNvPr id="130" name="Rechteck 129">
            <a:extLst>
              <a:ext uri="{FF2B5EF4-FFF2-40B4-BE49-F238E27FC236}">
                <a16:creationId xmlns:a16="http://schemas.microsoft.com/office/drawing/2014/main" id="{6A031366-A225-D63B-E700-E2331E8D0BAB}"/>
              </a:ext>
            </a:extLst>
          </p:cNvPr>
          <p:cNvSpPr/>
          <p:nvPr/>
        </p:nvSpPr>
        <p:spPr>
          <a:xfrm>
            <a:off x="7316796" y="5090559"/>
            <a:ext cx="175930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prstClr val="black"/>
                </a:solidFill>
                <a:latin typeface="VW Text Office"/>
              </a:rPr>
              <a:t>Working on feedback items from the OICA TF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sp>
        <p:nvSpPr>
          <p:cNvPr id="131" name="Raute 130">
            <a:extLst>
              <a:ext uri="{FF2B5EF4-FFF2-40B4-BE49-F238E27FC236}">
                <a16:creationId xmlns:a16="http://schemas.microsoft.com/office/drawing/2014/main" id="{94A728BE-1362-925B-288E-22291CF504A1}"/>
              </a:ext>
            </a:extLst>
          </p:cNvPr>
          <p:cNvSpPr/>
          <p:nvPr/>
        </p:nvSpPr>
        <p:spPr>
          <a:xfrm>
            <a:off x="6756938" y="5281749"/>
            <a:ext cx="258391" cy="295020"/>
          </a:xfrm>
          <a:prstGeom prst="diamond">
            <a:avLst/>
          </a:prstGeom>
          <a:solidFill>
            <a:srgbClr val="FF0000"/>
          </a:solidFill>
          <a:ln w="25400" cap="flat" cmpd="sng" algn="ctr">
            <a:solidFill>
              <a:srgbClr val="00437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132" name="Abgerundetes Rechteck 38">
            <a:extLst>
              <a:ext uri="{FF2B5EF4-FFF2-40B4-BE49-F238E27FC236}">
                <a16:creationId xmlns:a16="http://schemas.microsoft.com/office/drawing/2014/main" id="{07F5ED07-317E-1677-774F-266CD7A0182C}"/>
              </a:ext>
            </a:extLst>
          </p:cNvPr>
          <p:cNvSpPr/>
          <p:nvPr/>
        </p:nvSpPr>
        <p:spPr>
          <a:xfrm>
            <a:off x="6546717" y="4161924"/>
            <a:ext cx="735930" cy="517564"/>
          </a:xfrm>
          <a:prstGeom prst="roundRect">
            <a:avLst/>
          </a:prstGeom>
          <a:gradFill rotWithShape="1">
            <a:gsLst>
              <a:gs pos="0">
                <a:srgbClr val="00437A">
                  <a:tint val="50000"/>
                  <a:satMod val="300000"/>
                </a:srgbClr>
              </a:gs>
              <a:gs pos="35000">
                <a:srgbClr val="00437A">
                  <a:tint val="37000"/>
                  <a:satMod val="300000"/>
                </a:srgbClr>
              </a:gs>
              <a:gs pos="100000">
                <a:srgbClr val="00437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E590EC0F-996C-1F11-ED70-C55B39B823CC}"/>
              </a:ext>
            </a:extLst>
          </p:cNvPr>
          <p:cNvSpPr/>
          <p:nvPr/>
        </p:nvSpPr>
        <p:spPr>
          <a:xfrm>
            <a:off x="6425396" y="4246542"/>
            <a:ext cx="969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prstClr val="black"/>
                </a:solidFill>
                <a:latin typeface="VW Text Office"/>
              </a:rPr>
              <a:t>OICA EMC TF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cxnSp>
        <p:nvCxnSpPr>
          <p:cNvPr id="134" name="Gewinkelter Verbinder 54">
            <a:extLst>
              <a:ext uri="{FF2B5EF4-FFF2-40B4-BE49-F238E27FC236}">
                <a16:creationId xmlns:a16="http://schemas.microsoft.com/office/drawing/2014/main" id="{D96CB2AF-3AAD-B8D4-2EC3-430F1CE43E5F}"/>
              </a:ext>
            </a:extLst>
          </p:cNvPr>
          <p:cNvCxnSpPr>
            <a:cxnSpLocks/>
            <a:stCxn id="131" idx="0"/>
          </p:cNvCxnSpPr>
          <p:nvPr/>
        </p:nvCxnSpPr>
        <p:spPr>
          <a:xfrm rot="5400000" flipH="1" flipV="1">
            <a:off x="6589159" y="4984302"/>
            <a:ext cx="594422" cy="47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diamond"/>
          </a:ln>
          <a:effectLst/>
        </p:spPr>
      </p:cxnSp>
      <p:cxnSp>
        <p:nvCxnSpPr>
          <p:cNvPr id="5" name="Gewinkelter Verbinder 54">
            <a:extLst>
              <a:ext uri="{FF2B5EF4-FFF2-40B4-BE49-F238E27FC236}">
                <a16:creationId xmlns:a16="http://schemas.microsoft.com/office/drawing/2014/main" id="{4454FCED-A429-0AA9-0B34-7252819CE1DD}"/>
              </a:ext>
            </a:extLst>
          </p:cNvPr>
          <p:cNvCxnSpPr>
            <a:cxnSpLocks/>
            <a:stCxn id="69" idx="0"/>
            <a:endCxn id="70" idx="2"/>
          </p:cNvCxnSpPr>
          <p:nvPr/>
        </p:nvCxnSpPr>
        <p:spPr>
          <a:xfrm rot="5400000" flipH="1" flipV="1">
            <a:off x="2607241" y="2551610"/>
            <a:ext cx="393974" cy="474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diamond"/>
          </a:ln>
          <a:effectLst/>
        </p:spPr>
      </p:cxnSp>
      <p:cxnSp>
        <p:nvCxnSpPr>
          <p:cNvPr id="8" name="Gewinkelter Verbinder 54">
            <a:extLst>
              <a:ext uri="{FF2B5EF4-FFF2-40B4-BE49-F238E27FC236}">
                <a16:creationId xmlns:a16="http://schemas.microsoft.com/office/drawing/2014/main" id="{B586AFB0-B4F0-2EDB-CE0D-78702BB07A2B}"/>
              </a:ext>
            </a:extLst>
          </p:cNvPr>
          <p:cNvCxnSpPr>
            <a:cxnSpLocks/>
            <a:stCxn id="28" idx="0"/>
            <a:endCxn id="105" idx="2"/>
          </p:cNvCxnSpPr>
          <p:nvPr/>
        </p:nvCxnSpPr>
        <p:spPr>
          <a:xfrm rot="16200000" flipV="1">
            <a:off x="5363069" y="2564146"/>
            <a:ext cx="418574" cy="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diamond"/>
          </a:ln>
          <a:effectLst/>
        </p:spPr>
      </p:cxnSp>
      <p:sp>
        <p:nvSpPr>
          <p:cNvPr id="19" name="Raute 18">
            <a:extLst>
              <a:ext uri="{FF2B5EF4-FFF2-40B4-BE49-F238E27FC236}">
                <a16:creationId xmlns:a16="http://schemas.microsoft.com/office/drawing/2014/main" id="{6143D72B-1EB8-97FC-E3E5-930DF9B2D040}"/>
              </a:ext>
            </a:extLst>
          </p:cNvPr>
          <p:cNvSpPr/>
          <p:nvPr/>
        </p:nvSpPr>
        <p:spPr>
          <a:xfrm>
            <a:off x="8359250" y="2769821"/>
            <a:ext cx="258391" cy="295020"/>
          </a:xfrm>
          <a:prstGeom prst="diamond">
            <a:avLst/>
          </a:prstGeom>
          <a:solidFill>
            <a:srgbClr val="FF0000"/>
          </a:solidFill>
          <a:ln w="25400" cap="flat" cmpd="sng" algn="ctr">
            <a:solidFill>
              <a:srgbClr val="00437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21" name="Abgerundetes Rechteck 38">
            <a:extLst>
              <a:ext uri="{FF2B5EF4-FFF2-40B4-BE49-F238E27FC236}">
                <a16:creationId xmlns:a16="http://schemas.microsoft.com/office/drawing/2014/main" id="{6759A712-FF91-49DA-F960-74AB5B33E314}"/>
              </a:ext>
            </a:extLst>
          </p:cNvPr>
          <p:cNvSpPr/>
          <p:nvPr/>
        </p:nvSpPr>
        <p:spPr>
          <a:xfrm>
            <a:off x="8120955" y="1858283"/>
            <a:ext cx="735930" cy="517564"/>
          </a:xfrm>
          <a:prstGeom prst="roundRect">
            <a:avLst/>
          </a:prstGeom>
          <a:gradFill rotWithShape="1">
            <a:gsLst>
              <a:gs pos="0">
                <a:srgbClr val="00437A">
                  <a:tint val="50000"/>
                  <a:satMod val="300000"/>
                </a:srgbClr>
              </a:gs>
              <a:gs pos="35000">
                <a:srgbClr val="00437A">
                  <a:tint val="37000"/>
                  <a:satMod val="300000"/>
                </a:srgbClr>
              </a:gs>
              <a:gs pos="100000">
                <a:srgbClr val="00437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6949BFA8-F30E-7993-4D02-D905E39A35F5}"/>
              </a:ext>
            </a:extLst>
          </p:cNvPr>
          <p:cNvSpPr/>
          <p:nvPr/>
        </p:nvSpPr>
        <p:spPr>
          <a:xfrm>
            <a:off x="7999634" y="1942901"/>
            <a:ext cx="9699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prstClr val="black"/>
                </a:solidFill>
                <a:latin typeface="VW Text Office"/>
              </a:rPr>
              <a:t>SVT TF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cxnSp>
        <p:nvCxnSpPr>
          <p:cNvPr id="23" name="Gewinkelter Verbinder 54">
            <a:extLst>
              <a:ext uri="{FF2B5EF4-FFF2-40B4-BE49-F238E27FC236}">
                <a16:creationId xmlns:a16="http://schemas.microsoft.com/office/drawing/2014/main" id="{0B5E98E5-5070-DBFB-9CB9-B3D91BAEA494}"/>
              </a:ext>
            </a:extLst>
          </p:cNvPr>
          <p:cNvCxnSpPr>
            <a:cxnSpLocks/>
            <a:stCxn id="19" idx="0"/>
            <a:endCxn id="21" idx="2"/>
          </p:cNvCxnSpPr>
          <p:nvPr/>
        </p:nvCxnSpPr>
        <p:spPr>
          <a:xfrm rot="5400000" flipH="1" flipV="1">
            <a:off x="8291696" y="2572597"/>
            <a:ext cx="393974" cy="474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diamond"/>
          </a:ln>
          <a:effectLst/>
        </p:spPr>
      </p:cxnSp>
      <p:sp>
        <p:nvSpPr>
          <p:cNvPr id="24" name="Raute 23">
            <a:extLst>
              <a:ext uri="{FF2B5EF4-FFF2-40B4-BE49-F238E27FC236}">
                <a16:creationId xmlns:a16="http://schemas.microsoft.com/office/drawing/2014/main" id="{E67890BC-69F1-3B4A-C183-5D7432D360ED}"/>
              </a:ext>
            </a:extLst>
          </p:cNvPr>
          <p:cNvSpPr/>
          <p:nvPr/>
        </p:nvSpPr>
        <p:spPr>
          <a:xfrm>
            <a:off x="11133159" y="2798717"/>
            <a:ext cx="258391" cy="295020"/>
          </a:xfrm>
          <a:prstGeom prst="diamond">
            <a:avLst/>
          </a:prstGeom>
          <a:solidFill>
            <a:srgbClr val="FF0000"/>
          </a:solidFill>
          <a:ln w="25400" cap="flat" cmpd="sng" algn="ctr">
            <a:solidFill>
              <a:srgbClr val="00437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25" name="Abgerundetes Rechteck 38">
            <a:extLst>
              <a:ext uri="{FF2B5EF4-FFF2-40B4-BE49-F238E27FC236}">
                <a16:creationId xmlns:a16="http://schemas.microsoft.com/office/drawing/2014/main" id="{4DC312E6-9435-FF6C-B899-0949545E09AC}"/>
              </a:ext>
            </a:extLst>
          </p:cNvPr>
          <p:cNvSpPr/>
          <p:nvPr/>
        </p:nvSpPr>
        <p:spPr>
          <a:xfrm>
            <a:off x="10894864" y="1887179"/>
            <a:ext cx="735930" cy="517564"/>
          </a:xfrm>
          <a:prstGeom prst="roundRect">
            <a:avLst/>
          </a:prstGeom>
          <a:gradFill rotWithShape="1">
            <a:gsLst>
              <a:gs pos="0">
                <a:srgbClr val="00437A">
                  <a:tint val="50000"/>
                  <a:satMod val="300000"/>
                </a:srgbClr>
              </a:gs>
              <a:gs pos="35000">
                <a:srgbClr val="00437A">
                  <a:tint val="37000"/>
                  <a:satMod val="300000"/>
                </a:srgbClr>
              </a:gs>
              <a:gs pos="100000">
                <a:srgbClr val="00437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1DA11CF-39FD-5ECA-6518-6698D4D20CED}"/>
              </a:ext>
            </a:extLst>
          </p:cNvPr>
          <p:cNvSpPr/>
          <p:nvPr/>
        </p:nvSpPr>
        <p:spPr>
          <a:xfrm>
            <a:off x="10894864" y="1992005"/>
            <a:ext cx="7359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prstClr val="black"/>
                </a:solidFill>
                <a:latin typeface="VW Text Office"/>
              </a:rPr>
              <a:t>SVT TF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cxnSp>
        <p:nvCxnSpPr>
          <p:cNvPr id="32" name="Gewinkelter Verbinder 54">
            <a:extLst>
              <a:ext uri="{FF2B5EF4-FFF2-40B4-BE49-F238E27FC236}">
                <a16:creationId xmlns:a16="http://schemas.microsoft.com/office/drawing/2014/main" id="{6F65BE08-B249-C23E-93AA-A0DE96F65F1A}"/>
              </a:ext>
            </a:extLst>
          </p:cNvPr>
          <p:cNvCxnSpPr>
            <a:cxnSpLocks/>
            <a:stCxn id="24" idx="0"/>
            <a:endCxn id="25" idx="2"/>
          </p:cNvCxnSpPr>
          <p:nvPr/>
        </p:nvCxnSpPr>
        <p:spPr>
          <a:xfrm rot="5400000" flipH="1" flipV="1">
            <a:off x="11065605" y="2601493"/>
            <a:ext cx="393974" cy="474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diamond"/>
          </a:ln>
          <a:effectLst/>
        </p:spPr>
      </p:cxnSp>
      <p:sp>
        <p:nvSpPr>
          <p:cNvPr id="117" name="Abgerundetes Rechteck 38">
            <a:extLst>
              <a:ext uri="{FF2B5EF4-FFF2-40B4-BE49-F238E27FC236}">
                <a16:creationId xmlns:a16="http://schemas.microsoft.com/office/drawing/2014/main" id="{7B981EBD-46FC-958B-7EEF-28E83478BBED}"/>
              </a:ext>
            </a:extLst>
          </p:cNvPr>
          <p:cNvSpPr/>
          <p:nvPr/>
        </p:nvSpPr>
        <p:spPr>
          <a:xfrm>
            <a:off x="10700489" y="5039877"/>
            <a:ext cx="881911" cy="517564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118" name="Rechteck 117">
            <a:extLst>
              <a:ext uri="{FF2B5EF4-FFF2-40B4-BE49-F238E27FC236}">
                <a16:creationId xmlns:a16="http://schemas.microsoft.com/office/drawing/2014/main" id="{9C447E92-6970-2CBB-BAB4-BDD67FC9814D}"/>
              </a:ext>
            </a:extLst>
          </p:cNvPr>
          <p:cNvSpPr/>
          <p:nvPr/>
        </p:nvSpPr>
        <p:spPr>
          <a:xfrm>
            <a:off x="10797003" y="5054164"/>
            <a:ext cx="7853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prstClr val="black"/>
                </a:solidFill>
                <a:latin typeface="VW Text Office"/>
              </a:rPr>
              <a:t>ECE R10 r8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pic>
        <p:nvPicPr>
          <p:cNvPr id="138" name="Grafik 137" descr="Volltreffer mit einfarbiger Füllung">
            <a:extLst>
              <a:ext uri="{FF2B5EF4-FFF2-40B4-BE49-F238E27FC236}">
                <a16:creationId xmlns:a16="http://schemas.microsoft.com/office/drawing/2014/main" id="{60A8A00B-5388-9F62-E71A-2B5ACF3383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51278" y="4476689"/>
            <a:ext cx="608065" cy="60806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3F115AC-3AB6-B088-CF29-C5BD91ADDE7B}"/>
              </a:ext>
            </a:extLst>
          </p:cNvPr>
          <p:cNvSpPr txBox="1"/>
          <p:nvPr/>
        </p:nvSpPr>
        <p:spPr>
          <a:xfrm>
            <a:off x="6308891" y="5709249"/>
            <a:ext cx="1643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W Text Office"/>
              </a:rPr>
              <a:t>Oct-25</a:t>
            </a:r>
          </a:p>
        </p:txBody>
      </p:sp>
      <p:sp>
        <p:nvSpPr>
          <p:cNvPr id="7" name="Abgerundetes Rechteck 38">
            <a:extLst>
              <a:ext uri="{FF2B5EF4-FFF2-40B4-BE49-F238E27FC236}">
                <a16:creationId xmlns:a16="http://schemas.microsoft.com/office/drawing/2014/main" id="{B5F6542F-ACD8-A0B6-4F2D-4B27497C537C}"/>
              </a:ext>
            </a:extLst>
          </p:cNvPr>
          <p:cNvSpPr/>
          <p:nvPr/>
        </p:nvSpPr>
        <p:spPr>
          <a:xfrm>
            <a:off x="978844" y="4980877"/>
            <a:ext cx="2451333" cy="601744"/>
          </a:xfrm>
          <a:prstGeom prst="roundRect">
            <a:avLst/>
          </a:prstGeom>
          <a:gradFill rotWithShape="1">
            <a:gsLst>
              <a:gs pos="0">
                <a:srgbClr val="00437A">
                  <a:tint val="50000"/>
                  <a:satMod val="300000"/>
                </a:srgbClr>
              </a:gs>
              <a:gs pos="35000">
                <a:srgbClr val="00437A">
                  <a:tint val="37000"/>
                  <a:satMod val="300000"/>
                </a:srgbClr>
              </a:gs>
              <a:gs pos="100000">
                <a:srgbClr val="00437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C3B3F9E-9553-1257-7955-30F166633AEA}"/>
              </a:ext>
            </a:extLst>
          </p:cNvPr>
          <p:cNvSpPr/>
          <p:nvPr/>
        </p:nvSpPr>
        <p:spPr>
          <a:xfrm>
            <a:off x="1043205" y="5098036"/>
            <a:ext cx="245133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prstClr val="black"/>
                </a:solidFill>
                <a:latin typeface="VW Text Office"/>
              </a:rPr>
              <a:t>Presentation of the SVT draft  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AFF2BE5-7EC5-9A4D-599E-BFDA4A2A25C4}"/>
              </a:ext>
            </a:extLst>
          </p:cNvPr>
          <p:cNvSpPr txBox="1"/>
          <p:nvPr/>
        </p:nvSpPr>
        <p:spPr>
          <a:xfrm>
            <a:off x="9359164" y="386923"/>
            <a:ext cx="2269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IWG-EMC-49-10</a:t>
            </a:r>
          </a:p>
        </p:txBody>
      </p:sp>
    </p:spTree>
    <p:extLst>
      <p:ext uri="{BB962C8B-B14F-4D97-AF65-F5344CB8AC3E}">
        <p14:creationId xmlns:p14="http://schemas.microsoft.com/office/powerpoint/2010/main" val="2257734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9DE9D-67AF-CA91-BA9A-D4F6C80C5B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2B7CEF-1283-DE55-8564-4E21E555F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09926"/>
          </a:xfrm>
        </p:spPr>
        <p:txBody>
          <a:bodyPr/>
          <a:lstStyle/>
          <a:p>
            <a:r>
              <a:rPr lang="en-US" sz="4400" b="1" dirty="0">
                <a:latin typeface="+mn-lt"/>
              </a:rPr>
              <a:t>Status from</a:t>
            </a:r>
            <a:r>
              <a:rPr lang="de-DE" b="1" dirty="0"/>
              <a:t> ISO/TC22/SC32/WG3</a:t>
            </a:r>
            <a:endParaRPr lang="fr-FR" dirty="0"/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E71C1D40-6E95-8F83-2C7F-4A5CFB56C62A}"/>
              </a:ext>
            </a:extLst>
          </p:cNvPr>
          <p:cNvCxnSpPr/>
          <p:nvPr/>
        </p:nvCxnSpPr>
        <p:spPr>
          <a:xfrm>
            <a:off x="391030" y="5647315"/>
            <a:ext cx="11403222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sp>
        <p:nvSpPr>
          <p:cNvPr id="93" name="Textfeld 92">
            <a:extLst>
              <a:ext uri="{FF2B5EF4-FFF2-40B4-BE49-F238E27FC236}">
                <a16:creationId xmlns:a16="http://schemas.microsoft.com/office/drawing/2014/main" id="{B1DA8763-ED5F-937C-ABEE-7383AD7345F7}"/>
              </a:ext>
            </a:extLst>
          </p:cNvPr>
          <p:cNvSpPr txBox="1"/>
          <p:nvPr/>
        </p:nvSpPr>
        <p:spPr>
          <a:xfrm>
            <a:off x="2042829" y="5701907"/>
            <a:ext cx="1125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W Text Office"/>
              </a:rPr>
              <a:t>Oct-25</a:t>
            </a:r>
          </a:p>
        </p:txBody>
      </p:sp>
      <p:sp>
        <p:nvSpPr>
          <p:cNvPr id="94" name="Raute 93">
            <a:extLst>
              <a:ext uri="{FF2B5EF4-FFF2-40B4-BE49-F238E27FC236}">
                <a16:creationId xmlns:a16="http://schemas.microsoft.com/office/drawing/2014/main" id="{1B04CD08-D0D9-D6C4-1744-6E5AB6F54461}"/>
              </a:ext>
            </a:extLst>
          </p:cNvPr>
          <p:cNvSpPr/>
          <p:nvPr/>
        </p:nvSpPr>
        <p:spPr>
          <a:xfrm>
            <a:off x="2476289" y="5304511"/>
            <a:ext cx="258391" cy="295020"/>
          </a:xfrm>
          <a:prstGeom prst="diamond">
            <a:avLst/>
          </a:prstGeom>
          <a:solidFill>
            <a:srgbClr val="FF0000"/>
          </a:solidFill>
          <a:ln w="25400" cap="flat" cmpd="sng" algn="ctr">
            <a:solidFill>
              <a:srgbClr val="00437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97" name="Abgerundetes Rechteck 38">
            <a:extLst>
              <a:ext uri="{FF2B5EF4-FFF2-40B4-BE49-F238E27FC236}">
                <a16:creationId xmlns:a16="http://schemas.microsoft.com/office/drawing/2014/main" id="{EE191984-4D93-1B52-9E09-6C33CA961BFD}"/>
              </a:ext>
            </a:extLst>
          </p:cNvPr>
          <p:cNvSpPr/>
          <p:nvPr/>
        </p:nvSpPr>
        <p:spPr>
          <a:xfrm>
            <a:off x="6752404" y="4954022"/>
            <a:ext cx="1190212" cy="601744"/>
          </a:xfrm>
          <a:prstGeom prst="roundRect">
            <a:avLst/>
          </a:prstGeom>
          <a:gradFill rotWithShape="1">
            <a:gsLst>
              <a:gs pos="0">
                <a:srgbClr val="00437A">
                  <a:tint val="50000"/>
                  <a:satMod val="300000"/>
                </a:srgbClr>
              </a:gs>
              <a:gs pos="35000">
                <a:srgbClr val="00437A">
                  <a:tint val="37000"/>
                  <a:satMod val="300000"/>
                </a:srgbClr>
              </a:gs>
              <a:gs pos="100000">
                <a:srgbClr val="00437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5C132BE6-464B-62BE-239E-8D24E0462B75}"/>
              </a:ext>
            </a:extLst>
          </p:cNvPr>
          <p:cNvSpPr/>
          <p:nvPr/>
        </p:nvSpPr>
        <p:spPr>
          <a:xfrm>
            <a:off x="6752403" y="5043538"/>
            <a:ext cx="122614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prstClr val="black"/>
                </a:solidFill>
                <a:latin typeface="VW Text Office"/>
              </a:rPr>
              <a:t>Share the one pager with WGs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sp>
        <p:nvSpPr>
          <p:cNvPr id="113" name="Abgerundetes Rechteck 38">
            <a:extLst>
              <a:ext uri="{FF2B5EF4-FFF2-40B4-BE49-F238E27FC236}">
                <a16:creationId xmlns:a16="http://schemas.microsoft.com/office/drawing/2014/main" id="{8E27E950-CFB4-F613-683A-0DA12B45DCEC}"/>
              </a:ext>
            </a:extLst>
          </p:cNvPr>
          <p:cNvSpPr/>
          <p:nvPr/>
        </p:nvSpPr>
        <p:spPr>
          <a:xfrm>
            <a:off x="2266068" y="4184686"/>
            <a:ext cx="735930" cy="517564"/>
          </a:xfrm>
          <a:prstGeom prst="roundRect">
            <a:avLst/>
          </a:prstGeom>
          <a:gradFill rotWithShape="1">
            <a:gsLst>
              <a:gs pos="0">
                <a:srgbClr val="00437A">
                  <a:tint val="50000"/>
                  <a:satMod val="300000"/>
                </a:srgbClr>
              </a:gs>
              <a:gs pos="35000">
                <a:srgbClr val="00437A">
                  <a:tint val="37000"/>
                  <a:satMod val="300000"/>
                </a:srgbClr>
              </a:gs>
              <a:gs pos="100000">
                <a:srgbClr val="00437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6F82EB32-B0AE-8173-DAD9-F3E5BD7682E5}"/>
              </a:ext>
            </a:extLst>
          </p:cNvPr>
          <p:cNvSpPr/>
          <p:nvPr/>
        </p:nvSpPr>
        <p:spPr>
          <a:xfrm>
            <a:off x="2122407" y="4242719"/>
            <a:ext cx="9699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prstClr val="black"/>
                </a:solidFill>
                <a:latin typeface="VW Text Office"/>
              </a:rPr>
              <a:t>STF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cxnSp>
        <p:nvCxnSpPr>
          <p:cNvPr id="115" name="Gewinkelter Verbinder 54">
            <a:extLst>
              <a:ext uri="{FF2B5EF4-FFF2-40B4-BE49-F238E27FC236}">
                <a16:creationId xmlns:a16="http://schemas.microsoft.com/office/drawing/2014/main" id="{0D135C0A-ECAE-B9B1-382E-4BBACC855140}"/>
              </a:ext>
            </a:extLst>
          </p:cNvPr>
          <p:cNvCxnSpPr>
            <a:cxnSpLocks/>
            <a:stCxn id="94" idx="0"/>
          </p:cNvCxnSpPr>
          <p:nvPr/>
        </p:nvCxnSpPr>
        <p:spPr>
          <a:xfrm rot="5400000" flipH="1" flipV="1">
            <a:off x="2308510" y="5007064"/>
            <a:ext cx="594422" cy="47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diamond"/>
          </a:ln>
          <a:effectLst/>
        </p:spPr>
      </p:cxnSp>
      <p:sp>
        <p:nvSpPr>
          <p:cNvPr id="124" name="Abgerundetes Rechteck 38">
            <a:extLst>
              <a:ext uri="{FF2B5EF4-FFF2-40B4-BE49-F238E27FC236}">
                <a16:creationId xmlns:a16="http://schemas.microsoft.com/office/drawing/2014/main" id="{7634073C-2473-9DC5-D238-F23E8A679647}"/>
              </a:ext>
            </a:extLst>
          </p:cNvPr>
          <p:cNvSpPr/>
          <p:nvPr/>
        </p:nvSpPr>
        <p:spPr>
          <a:xfrm>
            <a:off x="3363576" y="4954022"/>
            <a:ext cx="2392918" cy="601744"/>
          </a:xfrm>
          <a:prstGeom prst="roundRect">
            <a:avLst/>
          </a:prstGeom>
          <a:gradFill rotWithShape="1">
            <a:gsLst>
              <a:gs pos="0">
                <a:srgbClr val="00437A">
                  <a:tint val="50000"/>
                  <a:satMod val="300000"/>
                </a:srgbClr>
              </a:gs>
              <a:gs pos="35000">
                <a:srgbClr val="00437A">
                  <a:tint val="37000"/>
                  <a:satMod val="300000"/>
                </a:srgbClr>
              </a:gs>
              <a:gs pos="100000">
                <a:srgbClr val="00437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DB6AE401-AC1A-CBC9-FBBB-C3235E5661D0}"/>
              </a:ext>
            </a:extLst>
          </p:cNvPr>
          <p:cNvSpPr txBox="1"/>
          <p:nvPr/>
        </p:nvSpPr>
        <p:spPr>
          <a:xfrm>
            <a:off x="5559574" y="5696827"/>
            <a:ext cx="1643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W Text Office"/>
              </a:rPr>
              <a:t>Feb-26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sp>
        <p:nvSpPr>
          <p:cNvPr id="126" name="Raute 125">
            <a:extLst>
              <a:ext uri="{FF2B5EF4-FFF2-40B4-BE49-F238E27FC236}">
                <a16:creationId xmlns:a16="http://schemas.microsoft.com/office/drawing/2014/main" id="{A7A9EACB-C399-3484-C124-67637109DDA0}"/>
              </a:ext>
            </a:extLst>
          </p:cNvPr>
          <p:cNvSpPr/>
          <p:nvPr/>
        </p:nvSpPr>
        <p:spPr>
          <a:xfrm>
            <a:off x="8214969" y="5315774"/>
            <a:ext cx="258391" cy="295020"/>
          </a:xfrm>
          <a:prstGeom prst="diamond">
            <a:avLst/>
          </a:prstGeom>
          <a:solidFill>
            <a:srgbClr val="FF0000"/>
          </a:solidFill>
          <a:ln w="25400" cap="flat" cmpd="sng" algn="ctr">
            <a:solidFill>
              <a:srgbClr val="00437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127" name="Abgerundetes Rechteck 38">
            <a:extLst>
              <a:ext uri="{FF2B5EF4-FFF2-40B4-BE49-F238E27FC236}">
                <a16:creationId xmlns:a16="http://schemas.microsoft.com/office/drawing/2014/main" id="{772E41C4-C799-4F58-D5E7-71D423F47CDE}"/>
              </a:ext>
            </a:extLst>
          </p:cNvPr>
          <p:cNvSpPr/>
          <p:nvPr/>
        </p:nvSpPr>
        <p:spPr>
          <a:xfrm>
            <a:off x="7867099" y="4195949"/>
            <a:ext cx="967570" cy="517564"/>
          </a:xfrm>
          <a:prstGeom prst="roundRect">
            <a:avLst/>
          </a:prstGeom>
          <a:gradFill rotWithShape="1">
            <a:gsLst>
              <a:gs pos="0">
                <a:srgbClr val="00437A">
                  <a:tint val="50000"/>
                  <a:satMod val="300000"/>
                </a:srgbClr>
              </a:gs>
              <a:gs pos="35000">
                <a:srgbClr val="00437A">
                  <a:tint val="37000"/>
                  <a:satMod val="300000"/>
                </a:srgbClr>
              </a:gs>
              <a:gs pos="100000">
                <a:srgbClr val="00437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128" name="Rechteck 127">
            <a:extLst>
              <a:ext uri="{FF2B5EF4-FFF2-40B4-BE49-F238E27FC236}">
                <a16:creationId xmlns:a16="http://schemas.microsoft.com/office/drawing/2014/main" id="{CC869BB8-BB1A-2B84-8F32-176DCB9413A6}"/>
              </a:ext>
            </a:extLst>
          </p:cNvPr>
          <p:cNvSpPr/>
          <p:nvPr/>
        </p:nvSpPr>
        <p:spPr>
          <a:xfrm>
            <a:off x="7839730" y="4163797"/>
            <a:ext cx="9675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prstClr val="black"/>
                </a:solidFill>
                <a:latin typeface="VW Text Office"/>
              </a:rPr>
              <a:t>CISPR/D</a:t>
            </a:r>
          </a:p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prstClr val="black"/>
                </a:solidFill>
                <a:latin typeface="VW Text Office"/>
              </a:rPr>
              <a:t>WG2/WG3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cxnSp>
        <p:nvCxnSpPr>
          <p:cNvPr id="129" name="Gewinkelter Verbinder 54">
            <a:extLst>
              <a:ext uri="{FF2B5EF4-FFF2-40B4-BE49-F238E27FC236}">
                <a16:creationId xmlns:a16="http://schemas.microsoft.com/office/drawing/2014/main" id="{A1C2DDA8-4C4E-4D7C-D58E-9C1B6274907A}"/>
              </a:ext>
            </a:extLst>
          </p:cNvPr>
          <p:cNvCxnSpPr>
            <a:cxnSpLocks/>
            <a:stCxn id="126" idx="0"/>
          </p:cNvCxnSpPr>
          <p:nvPr/>
        </p:nvCxnSpPr>
        <p:spPr>
          <a:xfrm rot="5400000" flipH="1" flipV="1">
            <a:off x="8047190" y="5018327"/>
            <a:ext cx="594422" cy="47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diamond"/>
          </a:ln>
          <a:effectLst/>
        </p:spPr>
      </p:cxnSp>
      <p:sp>
        <p:nvSpPr>
          <p:cNvPr id="130" name="Rechteck 129">
            <a:extLst>
              <a:ext uri="{FF2B5EF4-FFF2-40B4-BE49-F238E27FC236}">
                <a16:creationId xmlns:a16="http://schemas.microsoft.com/office/drawing/2014/main" id="{BAC96F5C-77E7-EACD-C18B-EEFF096A16A4}"/>
              </a:ext>
            </a:extLst>
          </p:cNvPr>
          <p:cNvSpPr/>
          <p:nvPr/>
        </p:nvSpPr>
        <p:spPr>
          <a:xfrm>
            <a:off x="3438506" y="4980358"/>
            <a:ext cx="229260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prstClr val="black"/>
                </a:solidFill>
                <a:latin typeface="VW Text Office"/>
              </a:rPr>
              <a:t>technical discussion and prepare of SVT roadmap 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sp>
        <p:nvSpPr>
          <p:cNvPr id="131" name="Raute 130">
            <a:extLst>
              <a:ext uri="{FF2B5EF4-FFF2-40B4-BE49-F238E27FC236}">
                <a16:creationId xmlns:a16="http://schemas.microsoft.com/office/drawing/2014/main" id="{04FEBDF6-5686-7638-10BC-744CF53F4A4F}"/>
              </a:ext>
            </a:extLst>
          </p:cNvPr>
          <p:cNvSpPr/>
          <p:nvPr/>
        </p:nvSpPr>
        <p:spPr>
          <a:xfrm>
            <a:off x="5966110" y="5310258"/>
            <a:ext cx="258391" cy="295020"/>
          </a:xfrm>
          <a:prstGeom prst="diamond">
            <a:avLst/>
          </a:prstGeom>
          <a:solidFill>
            <a:srgbClr val="FF0000"/>
          </a:solidFill>
          <a:ln w="25400" cap="flat" cmpd="sng" algn="ctr">
            <a:solidFill>
              <a:srgbClr val="00437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132" name="Abgerundetes Rechteck 38">
            <a:extLst>
              <a:ext uri="{FF2B5EF4-FFF2-40B4-BE49-F238E27FC236}">
                <a16:creationId xmlns:a16="http://schemas.microsoft.com/office/drawing/2014/main" id="{7865F137-0567-68B0-B6BE-70A6F8E5336C}"/>
              </a:ext>
            </a:extLst>
          </p:cNvPr>
          <p:cNvSpPr/>
          <p:nvPr/>
        </p:nvSpPr>
        <p:spPr>
          <a:xfrm>
            <a:off x="5755889" y="4190433"/>
            <a:ext cx="735930" cy="517564"/>
          </a:xfrm>
          <a:prstGeom prst="roundRect">
            <a:avLst/>
          </a:prstGeom>
          <a:gradFill rotWithShape="1">
            <a:gsLst>
              <a:gs pos="0">
                <a:srgbClr val="00437A">
                  <a:tint val="50000"/>
                  <a:satMod val="300000"/>
                </a:srgbClr>
              </a:gs>
              <a:gs pos="35000">
                <a:srgbClr val="00437A">
                  <a:tint val="37000"/>
                  <a:satMod val="300000"/>
                </a:srgbClr>
              </a:gs>
              <a:gs pos="100000">
                <a:srgbClr val="00437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29567226-161F-E5A8-18CE-270CBFD05537}"/>
              </a:ext>
            </a:extLst>
          </p:cNvPr>
          <p:cNvSpPr/>
          <p:nvPr/>
        </p:nvSpPr>
        <p:spPr>
          <a:xfrm>
            <a:off x="5634568" y="4275051"/>
            <a:ext cx="9699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prstClr val="black"/>
                </a:solidFill>
                <a:latin typeface="VW Text Office"/>
              </a:rPr>
              <a:t>SFT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cxnSp>
        <p:nvCxnSpPr>
          <p:cNvPr id="134" name="Gewinkelter Verbinder 54">
            <a:extLst>
              <a:ext uri="{FF2B5EF4-FFF2-40B4-BE49-F238E27FC236}">
                <a16:creationId xmlns:a16="http://schemas.microsoft.com/office/drawing/2014/main" id="{585A1EDC-F02A-624F-1E01-6778AE4C203D}"/>
              </a:ext>
            </a:extLst>
          </p:cNvPr>
          <p:cNvCxnSpPr>
            <a:cxnSpLocks/>
            <a:stCxn id="131" idx="0"/>
          </p:cNvCxnSpPr>
          <p:nvPr/>
        </p:nvCxnSpPr>
        <p:spPr>
          <a:xfrm rot="5400000" flipH="1" flipV="1">
            <a:off x="5798331" y="5012811"/>
            <a:ext cx="594422" cy="47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diamond"/>
          </a:ln>
          <a:effectLst/>
        </p:spPr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439642F8-C75D-2CF5-892E-696A990FFA24}"/>
              </a:ext>
            </a:extLst>
          </p:cNvPr>
          <p:cNvSpPr txBox="1"/>
          <p:nvPr/>
        </p:nvSpPr>
        <p:spPr>
          <a:xfrm>
            <a:off x="7918908" y="5751390"/>
            <a:ext cx="1643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W Text Office"/>
              </a:rPr>
              <a:t>Mar-26</a:t>
            </a:r>
          </a:p>
        </p:txBody>
      </p:sp>
      <p:sp>
        <p:nvSpPr>
          <p:cNvPr id="7" name="Abgerundetes Rechteck 38">
            <a:extLst>
              <a:ext uri="{FF2B5EF4-FFF2-40B4-BE49-F238E27FC236}">
                <a16:creationId xmlns:a16="http://schemas.microsoft.com/office/drawing/2014/main" id="{90314833-8E59-EE3C-DEFE-A54877C391C4}"/>
              </a:ext>
            </a:extLst>
          </p:cNvPr>
          <p:cNvSpPr/>
          <p:nvPr/>
        </p:nvSpPr>
        <p:spPr>
          <a:xfrm>
            <a:off x="440023" y="4958151"/>
            <a:ext cx="1880804" cy="601744"/>
          </a:xfrm>
          <a:prstGeom prst="roundRect">
            <a:avLst/>
          </a:prstGeom>
          <a:gradFill rotWithShape="1">
            <a:gsLst>
              <a:gs pos="0">
                <a:srgbClr val="00437A">
                  <a:tint val="50000"/>
                  <a:satMod val="300000"/>
                </a:srgbClr>
              </a:gs>
              <a:gs pos="35000">
                <a:srgbClr val="00437A">
                  <a:tint val="37000"/>
                  <a:satMod val="300000"/>
                </a:srgbClr>
              </a:gs>
              <a:gs pos="100000">
                <a:srgbClr val="00437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437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  <a:ea typeface="+mn-ea"/>
              <a:cs typeface="+mn-cs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16A2C31-C320-4FF4-2B92-D982B98D71E6}"/>
              </a:ext>
            </a:extLst>
          </p:cNvPr>
          <p:cNvSpPr/>
          <p:nvPr/>
        </p:nvSpPr>
        <p:spPr>
          <a:xfrm>
            <a:off x="534755" y="5057489"/>
            <a:ext cx="15876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prstClr val="black"/>
                </a:solidFill>
                <a:latin typeface="VW Text Office"/>
              </a:rPr>
              <a:t>Kick-off and prepare the one pager   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W Text Office"/>
            </a:endParaRP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7EE40927-5410-D249-E9A5-AD806D788AB5}"/>
              </a:ext>
            </a:extLst>
          </p:cNvPr>
          <p:cNvGrpSpPr/>
          <p:nvPr/>
        </p:nvGrpSpPr>
        <p:grpSpPr>
          <a:xfrm>
            <a:off x="151106" y="1244021"/>
            <a:ext cx="5580006" cy="2627270"/>
            <a:chOff x="7578632" y="1759797"/>
            <a:chExt cx="3393398" cy="2319594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A00D56E3-63B6-30A3-C67C-F1F1DB8D7FB3}"/>
                </a:ext>
              </a:extLst>
            </p:cNvPr>
            <p:cNvSpPr/>
            <p:nvPr/>
          </p:nvSpPr>
          <p:spPr bwMode="auto">
            <a:xfrm>
              <a:off x="7578632" y="1759797"/>
              <a:ext cx="3393395" cy="308861"/>
            </a:xfrm>
            <a:prstGeom prst="rect">
              <a:avLst/>
            </a:prstGeom>
            <a:solidFill>
              <a:srgbClr val="2E578F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74688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1600" b="1" noProof="0" dirty="0">
                  <a:solidFill>
                    <a:srgbClr val="FFFFFF"/>
                  </a:solidFill>
                  <a:latin typeface="+mn-lt"/>
                </a:rPr>
                <a:t>Documents shared in WG</a:t>
              </a:r>
              <a:endParaRPr lang="en-US" sz="1050" i="1" noProof="0" dirty="0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49A54D5C-121B-8A8D-6DA7-876F26A9B454}"/>
                </a:ext>
              </a:extLst>
            </p:cNvPr>
            <p:cNvSpPr txBox="1"/>
            <p:nvPr/>
          </p:nvSpPr>
          <p:spPr>
            <a:xfrm>
              <a:off x="7578636" y="2068659"/>
              <a:ext cx="3393394" cy="20107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2000" tIns="72000" rIns="72000" bIns="72000" rtlCol="0">
              <a:noAutofit/>
            </a:bodyPr>
            <a:lstStyle/>
            <a:p>
              <a:pPr lvl="0" defTabSz="958850">
                <a:lnSpc>
                  <a:spcPct val="110000"/>
                </a:lnSpc>
                <a:spcBef>
                  <a:spcPct val="0"/>
                </a:spcBef>
                <a:spcAft>
                  <a:spcPct val="25000"/>
                </a:spcAft>
              </a:pPr>
              <a:endParaRPr lang="de-DE" sz="1200" kern="0" dirty="0">
                <a:solidFill>
                  <a:srgbClr val="000000"/>
                </a:solidFill>
                <a:latin typeface="VWAG TheSans" panose="020B0502050302020203" pitchFamily="34" charset="0"/>
              </a:endParaRPr>
            </a:p>
          </p:txBody>
        </p:sp>
      </p:grpSp>
      <p:sp>
        <p:nvSpPr>
          <p:cNvPr id="15" name="Textfeld 14">
            <a:extLst>
              <a:ext uri="{FF2B5EF4-FFF2-40B4-BE49-F238E27FC236}">
                <a16:creationId xmlns:a16="http://schemas.microsoft.com/office/drawing/2014/main" id="{5B8CC767-2D22-91C1-0DA7-1B7D080A0E74}"/>
              </a:ext>
            </a:extLst>
          </p:cNvPr>
          <p:cNvSpPr txBox="1"/>
          <p:nvPr/>
        </p:nvSpPr>
        <p:spPr>
          <a:xfrm>
            <a:off x="151106" y="1650489"/>
            <a:ext cx="570497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LiberationSans"/>
              </a:rPr>
              <a:t>Japan proposal about virtual testing one pager (</a:t>
            </a:r>
            <a:r>
              <a:rPr lang="en-US" sz="1800" b="1" i="0" u="none" strike="noStrike" baseline="0" dirty="0">
                <a:latin typeface="LiberationSans-Bold"/>
              </a:rPr>
              <a:t>N 3397</a:t>
            </a:r>
            <a:r>
              <a:rPr lang="en-US" sz="1800" b="0" i="0" u="none" strike="noStrike" baseline="0" dirty="0">
                <a:latin typeface="LiberationSans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noProof="0" dirty="0">
                <a:latin typeface="LiberationSans"/>
              </a:rPr>
              <a:t>German proposal about Virtual testing for ISO </a:t>
            </a:r>
            <a:r>
              <a:rPr lang="de-DE" sz="1800" b="0" i="0" u="none" strike="noStrike" baseline="0" dirty="0">
                <a:latin typeface="LiberationSans"/>
              </a:rPr>
              <a:t>(</a:t>
            </a:r>
            <a:r>
              <a:rPr lang="de-DE" sz="1800" b="1" i="0" u="none" strike="noStrike" baseline="0" dirty="0">
                <a:latin typeface="LiberationSans-Bold"/>
              </a:rPr>
              <a:t>N 3520</a:t>
            </a:r>
            <a:r>
              <a:rPr lang="de-DE" sz="1800" b="0" i="0" u="none" strike="noStrike" baseline="0" dirty="0">
                <a:latin typeface="LiberationSans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noProof="0" dirty="0">
                <a:latin typeface="LiberationSans"/>
              </a:rPr>
              <a:t>Remind previous meeting documents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LiberationSans"/>
              </a:rPr>
              <a:t>German NC one pager about Virtual testing (</a:t>
            </a:r>
            <a:r>
              <a:rPr lang="en-US" sz="1800" b="1" i="0" u="none" strike="noStrike" baseline="0" dirty="0">
                <a:latin typeface="LiberationSans-Bold"/>
              </a:rPr>
              <a:t>N 3384</a:t>
            </a:r>
            <a:r>
              <a:rPr lang="en-US" sz="1800" b="0" i="0" u="none" strike="noStrike" baseline="0" dirty="0">
                <a:latin typeface="LiberationSans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LiberationSans"/>
              </a:rPr>
              <a:t>French NC contribution about Virtual testing (</a:t>
            </a:r>
            <a:r>
              <a:rPr lang="en-US" sz="1800" b="1" i="0" u="none" strike="noStrike" baseline="0" dirty="0">
                <a:latin typeface="LiberationSans-Bold"/>
              </a:rPr>
              <a:t>N 3409</a:t>
            </a:r>
            <a:r>
              <a:rPr lang="en-US" sz="1800" b="0" i="0" u="none" strike="noStrike" baseline="0" dirty="0">
                <a:latin typeface="LiberationSans"/>
              </a:rPr>
              <a:t>)</a:t>
            </a:r>
            <a:endParaRPr lang="de-DE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D513F9B6-636B-A4AA-FB5D-9726D80D855C}"/>
              </a:ext>
            </a:extLst>
          </p:cNvPr>
          <p:cNvGrpSpPr/>
          <p:nvPr/>
        </p:nvGrpSpPr>
        <p:grpSpPr>
          <a:xfrm>
            <a:off x="6010683" y="1239509"/>
            <a:ext cx="5948659" cy="2627270"/>
            <a:chOff x="7578632" y="1759797"/>
            <a:chExt cx="3393398" cy="2319594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05FABCE6-34A1-51CC-305F-16B136A7F558}"/>
                </a:ext>
              </a:extLst>
            </p:cNvPr>
            <p:cNvSpPr/>
            <p:nvPr/>
          </p:nvSpPr>
          <p:spPr bwMode="auto">
            <a:xfrm>
              <a:off x="7578632" y="1759797"/>
              <a:ext cx="3393395" cy="308861"/>
            </a:xfrm>
            <a:prstGeom prst="rect">
              <a:avLst/>
            </a:prstGeom>
            <a:solidFill>
              <a:srgbClr val="2E578F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600" b="1" noProof="0" dirty="0">
                  <a:solidFill>
                    <a:srgbClr val="FFFFFF"/>
                  </a:solidFill>
                  <a:latin typeface="+mn-lt"/>
                </a:rPr>
                <a:t>Resolution 851: Virtual testing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C41D4DF0-EAFF-34B6-48D0-DA562042289E}"/>
                </a:ext>
              </a:extLst>
            </p:cNvPr>
            <p:cNvSpPr txBox="1"/>
            <p:nvPr/>
          </p:nvSpPr>
          <p:spPr>
            <a:xfrm>
              <a:off x="7578636" y="2068659"/>
              <a:ext cx="3393394" cy="20107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2000" tIns="72000" rIns="72000" bIns="72000" rtlCol="0">
              <a:noAutofit/>
            </a:bodyPr>
            <a:lstStyle/>
            <a:p>
              <a:pPr lvl="0" defTabSz="958850">
                <a:lnSpc>
                  <a:spcPct val="110000"/>
                </a:lnSpc>
                <a:spcBef>
                  <a:spcPct val="0"/>
                </a:spcBef>
                <a:spcAft>
                  <a:spcPct val="25000"/>
                </a:spcAft>
              </a:pPr>
              <a:endParaRPr lang="de-DE" sz="1200" kern="0" dirty="0">
                <a:solidFill>
                  <a:srgbClr val="000000"/>
                </a:solidFill>
                <a:latin typeface="VWAG TheSans" panose="020B0502050302020203" pitchFamily="34" charset="0"/>
              </a:endParaRPr>
            </a:p>
          </p:txBody>
        </p:sp>
      </p:grpSp>
      <p:sp>
        <p:nvSpPr>
          <p:cNvPr id="33" name="Textfeld 32">
            <a:extLst>
              <a:ext uri="{FF2B5EF4-FFF2-40B4-BE49-F238E27FC236}">
                <a16:creationId xmlns:a16="http://schemas.microsoft.com/office/drawing/2014/main" id="{B73BEF8F-D13A-2AA7-8BF8-9ED6926E6DB5}"/>
              </a:ext>
            </a:extLst>
          </p:cNvPr>
          <p:cNvSpPr txBox="1"/>
          <p:nvPr/>
        </p:nvSpPr>
        <p:spPr>
          <a:xfrm>
            <a:off x="6048147" y="1770293"/>
            <a:ext cx="591119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LiberationSans"/>
              </a:rPr>
              <a:t>Decision was made to establish a STF to prepare a 1 pager explaining the intention of the WG3 experts and to ask to CISPR/D and IEC/TC47/SC47A/WG2 if they wish to participate on a Joint Task Force (JTF) with ISO/TC22/SC32/WG3 for working on Virtual Testing in Automotive </a:t>
            </a:r>
            <a:r>
              <a:rPr lang="de-DE" dirty="0">
                <a:latin typeface="LiberationSans"/>
              </a:rPr>
              <a:t>EMC.</a:t>
            </a:r>
            <a:endParaRPr lang="de-DE" dirty="0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4BA77E91-EE4A-0DFD-7541-72B53F332596}"/>
              </a:ext>
            </a:extLst>
          </p:cNvPr>
          <p:cNvSpPr txBox="1"/>
          <p:nvPr/>
        </p:nvSpPr>
        <p:spPr>
          <a:xfrm>
            <a:off x="8954304" y="4954022"/>
            <a:ext cx="583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809470578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.potx  -  Schreibgeschützt" id="{861A0D25-554F-4947-A1F9-3732F4095526}" vid="{25D0C80B-0E68-462F-A17D-E429CD719764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b1c9b508-7c6e-42bd-bedf-808292653d6c}" enabled="1" method="Standard" siteId="{2882be50-2012-4d88-ac86-544124e120c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OICA_SVT_IWG</Template>
  <TotalTime>3</TotalTime>
  <Words>958</Words>
  <Application>Microsoft Office PowerPoint</Application>
  <PresentationFormat>Grand écran</PresentationFormat>
  <Paragraphs>169</Paragraphs>
  <Slides>11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21" baseType="lpstr">
      <vt:lpstr>Arial</vt:lpstr>
      <vt:lpstr>Calibri</vt:lpstr>
      <vt:lpstr>Courier New</vt:lpstr>
      <vt:lpstr>LiberationSans</vt:lpstr>
      <vt:lpstr>LiberationSans-Bold</vt:lpstr>
      <vt:lpstr>VW Head Office Bold</vt:lpstr>
      <vt:lpstr>VW Text Office</vt:lpstr>
      <vt:lpstr>VWAG TheSans</vt:lpstr>
      <vt:lpstr>Wingdings</vt:lpstr>
      <vt:lpstr>Masque présentation OICA</vt:lpstr>
      <vt:lpstr>OICA TF EMC: Simulation and virtual testing</vt:lpstr>
      <vt:lpstr>State of the art and motivation   </vt:lpstr>
      <vt:lpstr>State of the art and motivation   </vt:lpstr>
      <vt:lpstr>Overview of SVT EMC homologation</vt:lpstr>
      <vt:lpstr>Overview of SVT EMC process </vt:lpstr>
      <vt:lpstr>Status of SVT OICA EMC TF </vt:lpstr>
      <vt:lpstr>EMC TF SVT: proposal</vt:lpstr>
      <vt:lpstr>EMC TF SVT: Roadmap </vt:lpstr>
      <vt:lpstr>Status from ISO/TC22/SC32/WG3</vt:lpstr>
      <vt:lpstr>EMC TF SVT: Q&amp;A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Sassi, Oussama (EGNH/3)</dc:creator>
  <cp:lastModifiedBy>Jean-Marc Prigent</cp:lastModifiedBy>
  <cp:revision>7</cp:revision>
  <dcterms:created xsi:type="dcterms:W3CDTF">2025-01-28T09:04:40Z</dcterms:created>
  <dcterms:modified xsi:type="dcterms:W3CDTF">2025-10-23T11:59:20Z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Masque présentation OICA:3</vt:lpwstr>
  </property>
  <property fmtid="{D5CDD505-2E9C-101B-9397-08002B2CF9AE}" pid="3" name="ClassificationContentMarkingFooterText">
    <vt:lpwstr>INTERNAL</vt:lpwstr>
  </property>
</Properties>
</file>