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5" r:id="rId3"/>
  </p:sldIdLst>
  <p:sldSz cx="12192000" cy="6858000"/>
  <p:notesSz cx="6807200" cy="99393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1485BFA-235A-4C18-7ADE-DCF8520E1909}"/>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EDB80477-348C-8840-53AB-43C7EB190D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2749ED88-0177-C6A8-E6FB-C156D5ED0C1C}"/>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3C9AC419-D2F3-75D6-2B21-1133F3BABD3D}"/>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EB0A78A-2A71-A3C1-0B10-ED55BDDF9364}"/>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1578590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DCC6272-FEC5-8D64-0598-514E3BC25BA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F71AA494-88DC-3463-0316-AC9FA0500F71}"/>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1FB20292-2F28-CA51-015F-A576FF645279}"/>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688C9832-26D7-E765-1C6E-9DC7E5EA869C}"/>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F12CC43-F237-8028-6E8D-1E1F18AB0588}"/>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2323449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D51B512D-DC1B-F8C0-3B2B-37252DFFE74E}"/>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C447DB16-845C-1AF1-3422-DE312EEA0876}"/>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C3AF4BFE-36D4-4D10-D2CF-964894AB57EF}"/>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3E673646-4A76-FEB5-D4FE-01F71841D5C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53DE761B-77FF-209E-C7FD-21E466520655}"/>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1050984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847C69F-D608-B394-597E-C157870198F7}"/>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6B94EB81-9294-59F9-F907-3A21AD3F6FA9}"/>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69397E9F-EF1E-1EF9-BB20-770B9643BFE2}"/>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937E53D6-8291-9094-56CE-43C675E3867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C19C5396-08DA-55FC-BE53-810D37DE2625}"/>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3042867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8EEB06-CC74-9847-735C-16F4D400F4FC}"/>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14D6860F-037F-984C-1AA8-36B5998397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E4040992-7818-A7C8-8AEF-44A71D094387}"/>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B659DAF9-F5B1-92F5-6AFD-B78BE254EB4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8602682B-E89F-C159-1844-C413EF669336}"/>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338137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8CB5271-7AE9-69B3-29D0-D0BA95B791DA}"/>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3AE7F2D7-1004-A454-17F7-422D0E646E1D}"/>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7D99AABA-31AE-4F01-94BC-310AC7992A38}"/>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AD6FABB7-A07C-1432-E225-AFB52E594AE0}"/>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6" name="바닥글 개체 틀 5">
            <a:extLst>
              <a:ext uri="{FF2B5EF4-FFF2-40B4-BE49-F238E27FC236}">
                <a16:creationId xmlns:a16="http://schemas.microsoft.com/office/drawing/2014/main" id="{8005FFC5-D252-FF56-D520-DAF634B74D0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AD15E49E-DF27-4B3A-CEBE-3FA285310BB9}"/>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4132915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76E7345-DCAE-F8CD-BA24-DEAEDA640AF5}"/>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FE8E2925-0DF5-48E9-F7EA-93E06102B9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A0C8045B-10E7-D982-5B00-D77EA7DBE41D}"/>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BD395652-7AC8-3197-3A72-F6EDE44F75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F08177FF-F7CE-1DD3-55BC-C544B5DA264B}"/>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0D4C6964-06A2-D499-3B20-565C4AAC1CDF}"/>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8" name="바닥글 개체 틀 7">
            <a:extLst>
              <a:ext uri="{FF2B5EF4-FFF2-40B4-BE49-F238E27FC236}">
                <a16:creationId xmlns:a16="http://schemas.microsoft.com/office/drawing/2014/main" id="{B62149DC-B420-7CAE-D399-2FC4EDDF64BA}"/>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2B42CBEA-EF63-50F1-E5F6-2138CFA0970A}"/>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3873321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07A9E72-1571-9BE6-5298-90C834611087}"/>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498B2876-3D7E-E0B1-0969-54D20F91A663}"/>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4" name="바닥글 개체 틀 3">
            <a:extLst>
              <a:ext uri="{FF2B5EF4-FFF2-40B4-BE49-F238E27FC236}">
                <a16:creationId xmlns:a16="http://schemas.microsoft.com/office/drawing/2014/main" id="{129D2417-28E2-F5D2-1ECF-20C04F88CEB9}"/>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8714FAAB-4F32-6941-C481-5C32FA3264CE}"/>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124086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F7DDA516-5079-D388-0A8F-689F40C7D60D}"/>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3" name="바닥글 개체 틀 2">
            <a:extLst>
              <a:ext uri="{FF2B5EF4-FFF2-40B4-BE49-F238E27FC236}">
                <a16:creationId xmlns:a16="http://schemas.microsoft.com/office/drawing/2014/main" id="{3F6A1EBC-096F-0341-2040-6E54B3FD2E23}"/>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C757482-2CEE-A35D-3E44-DE18BF7FF7B4}"/>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3766558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687D7CA-E9D8-F62C-9581-79056299A7A4}"/>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C8B6339D-EDC4-4319-B1F5-FB5A8242B1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EC09058E-87A9-A680-DF77-89B96E51E6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27DACDD2-23F4-A143-0469-C29A1430D432}"/>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6" name="바닥글 개체 틀 5">
            <a:extLst>
              <a:ext uri="{FF2B5EF4-FFF2-40B4-BE49-F238E27FC236}">
                <a16:creationId xmlns:a16="http://schemas.microsoft.com/office/drawing/2014/main" id="{1796CC2F-C4C6-4B90-8822-40AD05806D64}"/>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35674530-F567-E161-5FC1-899339C90E62}"/>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1655646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D31AF27-96CF-7700-DC38-F19C734C406B}"/>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7423299A-8D01-CFC8-59A2-5ADBC1E98D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B7136FBF-8D6C-702C-FD92-DF98B2E71F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4D381EF2-D884-6FFD-840A-B4F2C92BDCA7}"/>
              </a:ext>
            </a:extLst>
          </p:cNvPr>
          <p:cNvSpPr>
            <a:spLocks noGrp="1"/>
          </p:cNvSpPr>
          <p:nvPr>
            <p:ph type="dt" sz="half" idx="10"/>
          </p:nvPr>
        </p:nvSpPr>
        <p:spPr/>
        <p:txBody>
          <a:bodyPr/>
          <a:lstStyle/>
          <a:p>
            <a:fld id="{16B152A9-996A-43D5-A5AF-013694B49B6B}" type="datetimeFigureOut">
              <a:rPr lang="ko-KR" altLang="en-US" smtClean="0"/>
              <a:t>2025-11-10</a:t>
            </a:fld>
            <a:endParaRPr lang="ko-KR" altLang="en-US"/>
          </a:p>
        </p:txBody>
      </p:sp>
      <p:sp>
        <p:nvSpPr>
          <p:cNvPr id="6" name="바닥글 개체 틀 5">
            <a:extLst>
              <a:ext uri="{FF2B5EF4-FFF2-40B4-BE49-F238E27FC236}">
                <a16:creationId xmlns:a16="http://schemas.microsoft.com/office/drawing/2014/main" id="{738C1F78-2B95-9B2F-1B9A-94D403E580FD}"/>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A1E70DD7-A604-E6B7-AA55-6B819116CA8B}"/>
              </a:ext>
            </a:extLst>
          </p:cNvPr>
          <p:cNvSpPr>
            <a:spLocks noGrp="1"/>
          </p:cNvSpPr>
          <p:nvPr>
            <p:ph type="sldNum" sz="quarter" idx="12"/>
          </p:nvPr>
        </p:nvSpPr>
        <p:spPr/>
        <p:txBody>
          <a:body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2316097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70EF727B-C9AC-C07C-0754-744280762B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9D359CB2-D120-81E8-AC54-A100D93368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4A51A92C-BB54-3799-98A6-5D85C7450C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B152A9-996A-43D5-A5AF-013694B49B6B}" type="datetimeFigureOut">
              <a:rPr lang="ko-KR" altLang="en-US" smtClean="0"/>
              <a:t>2025-11-10</a:t>
            </a:fld>
            <a:endParaRPr lang="ko-KR" altLang="en-US"/>
          </a:p>
        </p:txBody>
      </p:sp>
      <p:sp>
        <p:nvSpPr>
          <p:cNvPr id="5" name="바닥글 개체 틀 4">
            <a:extLst>
              <a:ext uri="{FF2B5EF4-FFF2-40B4-BE49-F238E27FC236}">
                <a16:creationId xmlns:a16="http://schemas.microsoft.com/office/drawing/2014/main" id="{940B48AA-987C-F2AB-4BFD-87BBE4906F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540B7847-CFA0-5C97-C090-43ACAE2333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FB06F-7770-4A45-BAF8-61B277BB43A1}" type="slidenum">
              <a:rPr lang="ko-KR" altLang="en-US" smtClean="0"/>
              <a:t>‹#›</a:t>
            </a:fld>
            <a:endParaRPr lang="ko-KR" altLang="en-US"/>
          </a:p>
        </p:txBody>
      </p:sp>
    </p:spTree>
    <p:extLst>
      <p:ext uri="{BB962C8B-B14F-4D97-AF65-F5344CB8AC3E}">
        <p14:creationId xmlns:p14="http://schemas.microsoft.com/office/powerpoint/2010/main" val="116053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p:cNvGraphicFramePr>
            <a:graphicFrameLocks noGrp="1"/>
          </p:cNvGraphicFramePr>
          <p:nvPr>
            <p:extLst>
              <p:ext uri="{D42A27DB-BD31-4B8C-83A1-F6EECF244321}">
                <p14:modId xmlns:p14="http://schemas.microsoft.com/office/powerpoint/2010/main" val="4164516519"/>
              </p:ext>
            </p:extLst>
          </p:nvPr>
        </p:nvGraphicFramePr>
        <p:xfrm>
          <a:off x="365580" y="436245"/>
          <a:ext cx="11340997" cy="4959618"/>
        </p:xfrm>
        <a:graphic>
          <a:graphicData uri="http://schemas.openxmlformats.org/drawingml/2006/table">
            <a:tbl>
              <a:tblPr firstRow="1" bandRow="1">
                <a:tableStyleId>{5C22544A-7EE6-4342-B048-85BDC9FD1C3A}</a:tableStyleId>
              </a:tblPr>
              <a:tblGrid>
                <a:gridCol w="6883429">
                  <a:extLst>
                    <a:ext uri="{9D8B030D-6E8A-4147-A177-3AD203B41FA5}">
                      <a16:colId xmlns:a16="http://schemas.microsoft.com/office/drawing/2014/main" val="2311141056"/>
                    </a:ext>
                  </a:extLst>
                </a:gridCol>
                <a:gridCol w="1114392">
                  <a:extLst>
                    <a:ext uri="{9D8B030D-6E8A-4147-A177-3AD203B41FA5}">
                      <a16:colId xmlns:a16="http://schemas.microsoft.com/office/drawing/2014/main" val="2945780191"/>
                    </a:ext>
                  </a:extLst>
                </a:gridCol>
                <a:gridCol w="1114392">
                  <a:extLst>
                    <a:ext uri="{9D8B030D-6E8A-4147-A177-3AD203B41FA5}">
                      <a16:colId xmlns:a16="http://schemas.microsoft.com/office/drawing/2014/main" val="701636101"/>
                    </a:ext>
                  </a:extLst>
                </a:gridCol>
                <a:gridCol w="1114392">
                  <a:extLst>
                    <a:ext uri="{9D8B030D-6E8A-4147-A177-3AD203B41FA5}">
                      <a16:colId xmlns:a16="http://schemas.microsoft.com/office/drawing/2014/main" val="273333799"/>
                    </a:ext>
                  </a:extLst>
                </a:gridCol>
                <a:gridCol w="1114392">
                  <a:extLst>
                    <a:ext uri="{9D8B030D-6E8A-4147-A177-3AD203B41FA5}">
                      <a16:colId xmlns:a16="http://schemas.microsoft.com/office/drawing/2014/main" val="658543277"/>
                    </a:ext>
                  </a:extLst>
                </a:gridCol>
              </a:tblGrid>
              <a:tr h="819789">
                <a:tc>
                  <a:txBody>
                    <a:bodyPr/>
                    <a:lstStyle/>
                    <a:p>
                      <a:pPr algn="ctr" latinLnBrk="1"/>
                      <a:r>
                        <a:rPr lang="en-US" altLang="ko-KR" sz="1400" dirty="0" smtClean="0">
                          <a:solidFill>
                            <a:schemeClr val="tx1"/>
                          </a:solidFill>
                        </a:rPr>
                        <a:t>Contents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R94</a:t>
                      </a:r>
                    </a:p>
                    <a:p>
                      <a:pPr algn="ctr" latinLnBrk="1"/>
                      <a:r>
                        <a:rPr lang="en-US" altLang="ko-KR" sz="1400" b="1" kern="1200" smtClean="0">
                          <a:solidFill>
                            <a:schemeClr val="tx1"/>
                          </a:solidFill>
                          <a:latin typeface="+mn-lt"/>
                          <a:ea typeface="+mn-ea"/>
                          <a:cs typeface="+mn-cs"/>
                        </a:rPr>
                        <a:t>(Offset)</a:t>
                      </a:r>
                      <a:endParaRPr lang="ko-KR" altLang="en-US" sz="1400" b="1"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R95</a:t>
                      </a:r>
                    </a:p>
                    <a:p>
                      <a:pPr algn="ctr" latinLnBrk="1"/>
                      <a:r>
                        <a:rPr lang="en-US" altLang="ko-KR" sz="1400" smtClean="0">
                          <a:solidFill>
                            <a:schemeClr val="tx1"/>
                          </a:solidFill>
                        </a:rPr>
                        <a:t>(Side)</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R135</a:t>
                      </a:r>
                    </a:p>
                    <a:p>
                      <a:pPr algn="ctr" latinLnBrk="1"/>
                      <a:r>
                        <a:rPr lang="en-US" altLang="ko-KR" sz="1400" smtClean="0">
                          <a:solidFill>
                            <a:schemeClr val="tx1"/>
                          </a:solidFill>
                        </a:rPr>
                        <a:t>(Pole)</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dirty="0" smtClean="0">
                          <a:solidFill>
                            <a:schemeClr val="tx1"/>
                          </a:solidFill>
                        </a:rPr>
                        <a:t>R137</a:t>
                      </a:r>
                    </a:p>
                    <a:p>
                      <a:pPr algn="ctr" latinLnBrk="1"/>
                      <a:r>
                        <a:rPr lang="en-US" altLang="ko-KR" sz="1400" dirty="0" smtClean="0">
                          <a:solidFill>
                            <a:schemeClr val="tx1"/>
                          </a:solidFill>
                        </a:rPr>
                        <a:t>(Frontal)</a:t>
                      </a:r>
                      <a:endParaRPr lang="ko-KR" alt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6018807"/>
                  </a:ext>
                </a:extLst>
              </a:tr>
              <a:tr h="482229">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400" b="0" kern="1200" dirty="0" smtClean="0">
                          <a:solidFill>
                            <a:schemeClr val="dk1"/>
                          </a:solidFill>
                          <a:effectLst/>
                          <a:latin typeface="+mn-lt"/>
                          <a:ea typeface="+mn-ea"/>
                          <a:cs typeface="+mn-cs"/>
                        </a:rPr>
                        <a:t>“except</a:t>
                      </a:r>
                      <a:r>
                        <a:rPr lang="ko-KR" altLang="en-US" sz="1400" b="0" kern="1200" dirty="0" smtClean="0">
                          <a:solidFill>
                            <a:schemeClr val="dk1"/>
                          </a:solidFill>
                          <a:effectLst/>
                          <a:latin typeface="+mn-lt"/>
                          <a:ea typeface="+mn-ea"/>
                          <a:cs typeface="+mn-cs"/>
                        </a:rPr>
                        <a:t> </a:t>
                      </a:r>
                      <a:r>
                        <a:rPr lang="en-US" altLang="ko-KR" sz="1400" b="0" kern="1200" dirty="0" smtClean="0">
                          <a:solidFill>
                            <a:schemeClr val="dk1"/>
                          </a:solidFill>
                          <a:effectLst/>
                          <a:latin typeface="+mn-lt"/>
                          <a:ea typeface="+mn-ea"/>
                          <a:cs typeface="+mn-cs"/>
                        </a:rPr>
                        <a:t>for those necessary to support the weight of the dummy”</a:t>
                      </a:r>
                      <a:endParaRPr lang="ko-KR" altLang="ko-KR" sz="1400" b="0" kern="1200" dirty="0" smtClean="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0478349"/>
                  </a:ext>
                </a:extLst>
              </a:tr>
              <a:tr h="482229">
                <a:tc>
                  <a:txBody>
                    <a:bodyPr/>
                    <a:lstStyle/>
                    <a:p>
                      <a:pPr algn="l" latinLnBrk="1"/>
                      <a:r>
                        <a:rPr lang="en-US" altLang="ko-KR" sz="1400" b="0" dirty="0" smtClean="0">
                          <a:solidFill>
                            <a:schemeClr val="tx1"/>
                          </a:solidFill>
                        </a:rPr>
                        <a:t>“This</a:t>
                      </a:r>
                      <a:r>
                        <a:rPr lang="en-US" altLang="ko-KR" sz="1400" b="0" baseline="0" dirty="0" smtClean="0">
                          <a:solidFill>
                            <a:schemeClr val="tx1"/>
                          </a:solidFill>
                        </a:rPr>
                        <a:t> is not applicable to convertibles where the top can be easily opened to allow the evacuation of the occupants”</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9394582"/>
                  </a:ext>
                </a:extLst>
              </a:tr>
              <a:tr h="482229">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tx1"/>
                          </a:solidFill>
                        </a:rPr>
                        <a:t>“In case no displacement system is available for the evacuation of a rear seated occupant,</a:t>
                      </a:r>
                      <a:r>
                        <a:rPr lang="en-US" altLang="ko-KR" sz="1400" b="0" baseline="0" dirty="0" smtClean="0">
                          <a:solidFill>
                            <a:schemeClr val="tx1"/>
                          </a:solidFill>
                        </a:rPr>
                        <a:t> it shall be shown that a 50</a:t>
                      </a:r>
                      <a:r>
                        <a:rPr lang="en-US" altLang="ko-KR" sz="1400" b="0" baseline="30000" dirty="0" smtClean="0">
                          <a:solidFill>
                            <a:schemeClr val="tx1"/>
                          </a:solidFill>
                        </a:rPr>
                        <a:t>th</a:t>
                      </a:r>
                      <a:r>
                        <a:rPr lang="en-US" altLang="ko-KR" sz="1400" b="0" baseline="0" dirty="0" smtClean="0">
                          <a:solidFill>
                            <a:schemeClr val="tx1"/>
                          </a:solidFill>
                        </a:rPr>
                        <a:t> percentile manikin can be evacuated without the use of any devices to support its weight and any other tools”</a:t>
                      </a:r>
                      <a:endParaRPr lang="ko-KR" altLang="en-US" sz="1400" b="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17258613"/>
                  </a:ext>
                </a:extLst>
              </a:tr>
              <a:tr h="482229">
                <a:tc>
                  <a:txBody>
                    <a:bodyPr/>
                    <a:lstStyle/>
                    <a:p>
                      <a:pPr algn="l" latinLnBrk="1"/>
                      <a:r>
                        <a:rPr lang="en-US" altLang="ko-KR" sz="1400" b="0" dirty="0" smtClean="0">
                          <a:solidFill>
                            <a:schemeClr val="tx1"/>
                          </a:solidFill>
                        </a:rPr>
                        <a:t>“For vehicles of category N1 this evacuation may be done via an emergency window</a:t>
                      </a:r>
                      <a:r>
                        <a:rPr lang="en-US" altLang="ko-KR" sz="1400" b="0" baseline="0" dirty="0" smtClean="0">
                          <a:solidFill>
                            <a:schemeClr val="tx1"/>
                          </a:solidFill>
                        </a:rPr>
                        <a:t> if this window can be easily opened, but if tools are necessary,(e.g. for breaking the window) those tools shall then be provided by the manufacturer and shall be visible and located in proximity to that emergency window”</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3012018"/>
                  </a:ext>
                </a:extLst>
              </a:tr>
              <a:tr h="482229">
                <a:tc>
                  <a:txBody>
                    <a:bodyPr/>
                    <a:lstStyle/>
                    <a:p>
                      <a:pPr algn="l" latinLnBrk="1"/>
                      <a:r>
                        <a:rPr lang="en-US" altLang="ko-KR" sz="1400" b="0" dirty="0" smtClean="0">
                          <a:solidFill>
                            <a:schemeClr val="tx1"/>
                          </a:solidFill>
                        </a:rPr>
                        <a:t>“shall be</a:t>
                      </a:r>
                      <a:r>
                        <a:rPr lang="en-US" altLang="ko-KR" sz="1400" b="0" baseline="0" dirty="0" smtClean="0">
                          <a:solidFill>
                            <a:schemeClr val="tx1"/>
                          </a:solidFill>
                        </a:rPr>
                        <a:t> capable of being released by a maximum force of 60/100 N on the </a:t>
                      </a:r>
                      <a:r>
                        <a:rPr lang="en-US" altLang="ko-KR" sz="1400" b="0" baseline="0" dirty="0" err="1" smtClean="0">
                          <a:solidFill>
                            <a:schemeClr val="tx1"/>
                          </a:solidFill>
                        </a:rPr>
                        <a:t>centre</a:t>
                      </a:r>
                      <a:r>
                        <a:rPr lang="en-US" altLang="ko-KR" sz="1400" b="0" baseline="0" dirty="0" smtClean="0">
                          <a:solidFill>
                            <a:schemeClr val="tx1"/>
                          </a:solidFill>
                        </a:rPr>
                        <a:t> of the release control”</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tx1"/>
                          </a:solidFill>
                        </a:rPr>
                        <a:t>O</a:t>
                      </a:r>
                      <a:r>
                        <a:rPr lang="en-US" altLang="ko-KR" sz="1400" b="0" dirty="0" smtClean="0">
                          <a:solidFill>
                            <a:schemeClr val="tx1"/>
                          </a:solidFill>
                          <a:latin typeface="맑은 고딕" panose="020B0503020000020004" pitchFamily="50" charset="-127"/>
                          <a:ea typeface="맑은 고딕" panose="020B0503020000020004" pitchFamily="50" charset="-127"/>
                        </a:rPr>
                        <a:t/>
                      </a:r>
                      <a:br>
                        <a:rPr lang="en-US" altLang="ko-KR" sz="1400" b="0" dirty="0" smtClean="0">
                          <a:solidFill>
                            <a:schemeClr val="tx1"/>
                          </a:solidFill>
                          <a:latin typeface="맑은 고딕" panose="020B0503020000020004" pitchFamily="50" charset="-127"/>
                          <a:ea typeface="맑은 고딕" panose="020B0503020000020004" pitchFamily="50" charset="-127"/>
                        </a:rPr>
                      </a:br>
                      <a:r>
                        <a:rPr lang="en-US" altLang="ko-KR" sz="1400" b="0" dirty="0" smtClean="0">
                          <a:solidFill>
                            <a:schemeClr val="tx1"/>
                          </a:solidFill>
                          <a:latin typeface="맑은 고딕" panose="020B0503020000020004" pitchFamily="50" charset="-127"/>
                          <a:ea typeface="맑은 고딕" panose="020B0503020000020004" pitchFamily="50" charset="-127"/>
                        </a:rPr>
                        <a:t>(but, no force)</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2535096"/>
                  </a:ext>
                </a:extLst>
              </a:tr>
              <a:tr h="482229">
                <a:tc>
                  <a:txBody>
                    <a:bodyPr/>
                    <a:lstStyle/>
                    <a:p>
                      <a:pPr algn="l" latinLnBrk="1"/>
                      <a:r>
                        <a:rPr lang="en-US" altLang="ko-KR" sz="1400" b="0" dirty="0" smtClean="0">
                          <a:solidFill>
                            <a:schemeClr val="tx1"/>
                          </a:solidFill>
                        </a:rPr>
                        <a:t>“remove the dummies without</a:t>
                      </a:r>
                      <a:r>
                        <a:rPr lang="en-US" altLang="ko-KR" sz="1400" b="0" baseline="0" dirty="0" smtClean="0">
                          <a:solidFill>
                            <a:schemeClr val="tx1"/>
                          </a:solidFill>
                        </a:rPr>
                        <a:t> adjustment of the </a:t>
                      </a:r>
                      <a:r>
                        <a:rPr lang="en-US" altLang="ko-KR" sz="1400" b="0" baseline="0" dirty="0" smtClean="0">
                          <a:solidFill>
                            <a:schemeClr val="tx1"/>
                          </a:solidFill>
                        </a:rPr>
                        <a:t>seats</a:t>
                      </a:r>
                      <a:r>
                        <a:rPr lang="en-US" altLang="ko-KR" sz="1400" b="0" baseline="0" dirty="0" smtClean="0">
                          <a:solidFill>
                            <a:schemeClr val="tx1"/>
                          </a:solidFill>
                        </a:rPr>
                        <a:t>”</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400" b="0" dirty="0" smtClean="0">
                          <a:solidFill>
                            <a:schemeClr val="tx1"/>
                          </a:solidFill>
                        </a:rPr>
                        <a:t>O</a:t>
                      </a:r>
                      <a:endParaRPr lang="en-US" altLang="ko-KR" sz="1400" b="0" dirty="0" smtClean="0">
                        <a:solidFill>
                          <a:schemeClr val="tx1"/>
                        </a:solidFill>
                        <a:latin typeface="맑은 고딕" panose="020B0503020000020004" pitchFamily="50" charset="-127"/>
                        <a:ea typeface="+mn-ea"/>
                      </a:endParaRPr>
                    </a:p>
                    <a:p>
                      <a:pPr algn="ctr" latinLnBrk="1"/>
                      <a:r>
                        <a:rPr lang="en-US" altLang="ko-KR" sz="1400" b="0" dirty="0" smtClean="0">
                          <a:solidFill>
                            <a:schemeClr val="tx1"/>
                          </a:solidFill>
                          <a:latin typeface="맑은 고딕" panose="020B0503020000020004" pitchFamily="50" charset="-127"/>
                          <a:ea typeface="+mn-ea"/>
                        </a:rPr>
                        <a:t>(but, no ‘without~’)</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X</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tx1"/>
                          </a:solidFill>
                        </a:rPr>
                        <a:t>O</a:t>
                      </a:r>
                      <a:endParaRPr lang="ko-KR"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7706468"/>
                  </a:ext>
                </a:extLst>
              </a:tr>
            </a:tbl>
          </a:graphicData>
        </a:graphic>
      </p:graphicFrame>
    </p:spTree>
    <p:extLst>
      <p:ext uri="{BB962C8B-B14F-4D97-AF65-F5344CB8AC3E}">
        <p14:creationId xmlns:p14="http://schemas.microsoft.com/office/powerpoint/2010/main" val="3016867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p:cNvGraphicFramePr>
            <a:graphicFrameLocks noGrp="1"/>
          </p:cNvGraphicFramePr>
          <p:nvPr>
            <p:extLst>
              <p:ext uri="{D42A27DB-BD31-4B8C-83A1-F6EECF244321}">
                <p14:modId xmlns:p14="http://schemas.microsoft.com/office/powerpoint/2010/main" val="1654698547"/>
              </p:ext>
            </p:extLst>
          </p:nvPr>
        </p:nvGraphicFramePr>
        <p:xfrm>
          <a:off x="365581" y="436245"/>
          <a:ext cx="11435893" cy="6035040"/>
        </p:xfrm>
        <a:graphic>
          <a:graphicData uri="http://schemas.openxmlformats.org/drawingml/2006/table">
            <a:tbl>
              <a:tblPr firstRow="1" bandRow="1">
                <a:tableStyleId>{5C22544A-7EE6-4342-B048-85BDC9FD1C3A}</a:tableStyleId>
              </a:tblPr>
              <a:tblGrid>
                <a:gridCol w="6320008">
                  <a:extLst>
                    <a:ext uri="{9D8B030D-6E8A-4147-A177-3AD203B41FA5}">
                      <a16:colId xmlns:a16="http://schemas.microsoft.com/office/drawing/2014/main" val="2311141056"/>
                    </a:ext>
                  </a:extLst>
                </a:gridCol>
                <a:gridCol w="1023177">
                  <a:extLst>
                    <a:ext uri="{9D8B030D-6E8A-4147-A177-3AD203B41FA5}">
                      <a16:colId xmlns:a16="http://schemas.microsoft.com/office/drawing/2014/main" val="2945780191"/>
                    </a:ext>
                  </a:extLst>
                </a:gridCol>
                <a:gridCol w="1023177">
                  <a:extLst>
                    <a:ext uri="{9D8B030D-6E8A-4147-A177-3AD203B41FA5}">
                      <a16:colId xmlns:a16="http://schemas.microsoft.com/office/drawing/2014/main" val="701636101"/>
                    </a:ext>
                  </a:extLst>
                </a:gridCol>
                <a:gridCol w="1023177">
                  <a:extLst>
                    <a:ext uri="{9D8B030D-6E8A-4147-A177-3AD203B41FA5}">
                      <a16:colId xmlns:a16="http://schemas.microsoft.com/office/drawing/2014/main" val="273333799"/>
                    </a:ext>
                  </a:extLst>
                </a:gridCol>
                <a:gridCol w="1023177">
                  <a:extLst>
                    <a:ext uri="{9D8B030D-6E8A-4147-A177-3AD203B41FA5}">
                      <a16:colId xmlns:a16="http://schemas.microsoft.com/office/drawing/2014/main" val="658543277"/>
                    </a:ext>
                  </a:extLst>
                </a:gridCol>
                <a:gridCol w="1023177">
                  <a:extLst>
                    <a:ext uri="{9D8B030D-6E8A-4147-A177-3AD203B41FA5}">
                      <a16:colId xmlns:a16="http://schemas.microsoft.com/office/drawing/2014/main" val="4158009644"/>
                    </a:ext>
                  </a:extLst>
                </a:gridCol>
              </a:tblGrid>
              <a:tr h="505324">
                <a:tc>
                  <a:txBody>
                    <a:bodyPr/>
                    <a:lstStyle/>
                    <a:p>
                      <a:pPr algn="ctr" latinLnBrk="1"/>
                      <a:r>
                        <a:rPr lang="en-US" altLang="ko-KR" sz="1400" dirty="0" smtClean="0">
                          <a:solidFill>
                            <a:schemeClr val="tx1"/>
                          </a:solidFill>
                        </a:rPr>
                        <a:t>Contents</a:t>
                      </a:r>
                      <a:endParaRPr lang="ko-KR" alt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R94</a:t>
                      </a:r>
                    </a:p>
                    <a:p>
                      <a:pPr algn="ctr" latinLnBrk="1"/>
                      <a:r>
                        <a:rPr lang="en-US" altLang="ko-KR" sz="1400" b="1" kern="1200" smtClean="0">
                          <a:solidFill>
                            <a:schemeClr val="tx1"/>
                          </a:solidFill>
                          <a:latin typeface="+mn-lt"/>
                          <a:ea typeface="+mn-ea"/>
                          <a:cs typeface="+mn-cs"/>
                        </a:rPr>
                        <a:t>(Offset)</a:t>
                      </a:r>
                      <a:endParaRPr lang="ko-KR" altLang="en-US" sz="1400" b="1"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R95</a:t>
                      </a:r>
                    </a:p>
                    <a:p>
                      <a:pPr algn="ctr" latinLnBrk="1"/>
                      <a:r>
                        <a:rPr lang="en-US" altLang="ko-KR" sz="1400" smtClean="0">
                          <a:solidFill>
                            <a:schemeClr val="tx1"/>
                          </a:solidFill>
                        </a:rPr>
                        <a:t>(Side)</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R135</a:t>
                      </a:r>
                    </a:p>
                    <a:p>
                      <a:pPr algn="ctr" latinLnBrk="1"/>
                      <a:r>
                        <a:rPr lang="en-US" altLang="ko-KR" sz="1400" smtClean="0">
                          <a:solidFill>
                            <a:schemeClr val="tx1"/>
                          </a:solidFill>
                        </a:rPr>
                        <a:t>(Pole)</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R137</a:t>
                      </a:r>
                    </a:p>
                    <a:p>
                      <a:pPr algn="ctr" latinLnBrk="1"/>
                      <a:r>
                        <a:rPr lang="en-US" altLang="ko-KR" sz="1400" smtClean="0">
                          <a:solidFill>
                            <a:schemeClr val="tx1"/>
                          </a:solidFill>
                        </a:rPr>
                        <a:t>(Frontal)</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latinLnBrk="1"/>
                      <a:r>
                        <a:rPr lang="en-US" altLang="ko-KR" sz="1400" smtClean="0">
                          <a:solidFill>
                            <a:schemeClr val="tx1"/>
                          </a:solidFill>
                        </a:rPr>
                        <a:t>R153</a:t>
                      </a:r>
                    </a:p>
                    <a:p>
                      <a:pPr algn="ctr" latinLnBrk="1"/>
                      <a:r>
                        <a:rPr lang="en-US" altLang="ko-KR" sz="1400" smtClean="0">
                          <a:solidFill>
                            <a:schemeClr val="tx1"/>
                          </a:solidFill>
                        </a:rPr>
                        <a:t>(REAR)</a:t>
                      </a:r>
                      <a:endParaRPr lang="ko-KR" altLang="en-US" sz="14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6018807"/>
                  </a:ext>
                </a:extLst>
              </a:tr>
              <a:tr h="297249">
                <a:tc>
                  <a:txBody>
                    <a:bodyPr/>
                    <a:lstStyle/>
                    <a:p>
                      <a:pPr algn="l" latinLnBrk="1"/>
                      <a:r>
                        <a:rPr lang="en-GB" altLang="ko-KR" sz="1400" kern="1200" smtClean="0">
                          <a:solidFill>
                            <a:schemeClr val="bg1">
                              <a:lumMod val="75000"/>
                            </a:schemeClr>
                          </a:solidFill>
                          <a:effectLst/>
                          <a:latin typeface="+mn-lt"/>
                          <a:ea typeface="+mn-ea"/>
                          <a:cs typeface="+mn-cs"/>
                        </a:rPr>
                        <a:t>No door shall open</a:t>
                      </a:r>
                      <a:r>
                        <a:rPr lang="en-GB" altLang="ko-KR" sz="1400" kern="1200" baseline="0" smtClean="0">
                          <a:solidFill>
                            <a:schemeClr val="bg1">
                              <a:lumMod val="75000"/>
                            </a:schemeClr>
                          </a:solidFill>
                          <a:effectLst/>
                          <a:latin typeface="+mn-lt"/>
                          <a:ea typeface="+mn-ea"/>
                          <a:cs typeface="+mn-cs"/>
                        </a:rPr>
                        <a:t> during the test</a:t>
                      </a:r>
                      <a:endParaRPr lang="ko-KR" altLang="en-US" sz="140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bg1">
                              <a:lumMod val="75000"/>
                            </a:schemeClr>
                          </a:solidFill>
                        </a:rPr>
                        <a:t>O</a:t>
                      </a:r>
                      <a:endParaRPr lang="ko-KR" altLang="en-US" sz="1400" b="0" dirty="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603882"/>
                  </a:ext>
                </a:extLst>
              </a:tr>
              <a:tr h="297249">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GB" altLang="ko-KR" sz="1400" b="1" kern="1200" smtClean="0">
                          <a:solidFill>
                            <a:schemeClr val="dk1"/>
                          </a:solidFill>
                          <a:effectLst/>
                          <a:latin typeface="+mn-lt"/>
                          <a:ea typeface="+mn-ea"/>
                          <a:cs typeface="+mn-cs"/>
                        </a:rPr>
                        <a:t>Doors unlocked</a:t>
                      </a:r>
                      <a:r>
                        <a:rPr lang="en-GB" altLang="ko-KR" sz="1400" b="1" kern="1200" baseline="0" smtClean="0">
                          <a:solidFill>
                            <a:schemeClr val="dk1"/>
                          </a:solidFill>
                          <a:effectLst/>
                          <a:latin typeface="+mn-lt"/>
                          <a:ea typeface="+mn-ea"/>
                          <a:cs typeface="+mn-cs"/>
                        </a:rPr>
                        <a:t> after test</a:t>
                      </a:r>
                      <a:endParaRPr lang="ko-KR" altLang="ko-KR" sz="1400" b="1" kern="1200" smtClean="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70478349"/>
                  </a:ext>
                </a:extLst>
              </a:tr>
              <a:tr h="297249">
                <a:tc>
                  <a:txBody>
                    <a:bodyPr/>
                    <a:lstStyle/>
                    <a:p>
                      <a:pPr algn="l" latinLnBrk="1"/>
                      <a:r>
                        <a:rPr lang="en-GB" altLang="ko-KR" sz="1400" b="1" kern="1200" smtClean="0">
                          <a:solidFill>
                            <a:schemeClr val="dk1"/>
                          </a:solidFill>
                          <a:effectLst/>
                          <a:latin typeface="+mn-lt"/>
                          <a:ea typeface="+mn-ea"/>
                          <a:cs typeface="+mn-cs"/>
                        </a:rPr>
                        <a:t>Open at least one door per row of seats</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49394582"/>
                  </a:ext>
                </a:extLst>
              </a:tr>
              <a:tr h="505324">
                <a:tc>
                  <a:txBody>
                    <a:bodyPr/>
                    <a:lstStyle/>
                    <a:p>
                      <a:pPr algn="l" latinLnBrk="1"/>
                      <a:r>
                        <a:rPr lang="en-GB" altLang="ko-KR" sz="1400" b="1" kern="1200" smtClean="0">
                          <a:solidFill>
                            <a:schemeClr val="dk1"/>
                          </a:solidFill>
                          <a:effectLst/>
                          <a:latin typeface="+mn-lt"/>
                          <a:ea typeface="+mn-ea"/>
                          <a:cs typeface="+mn-cs"/>
                        </a:rPr>
                        <a:t>To release the dummies from their restraint system</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p>
                    <a:p>
                      <a:pPr algn="ctr" latinLnBrk="1"/>
                      <a:r>
                        <a:rPr lang="en-US" altLang="ko-KR" sz="1400" b="1" smtClean="0">
                          <a:solidFill>
                            <a:schemeClr val="tx1"/>
                          </a:solidFill>
                        </a:rPr>
                        <a:t>(60N)</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p>
                    <a:p>
                      <a:pPr algn="ctr" latinLnBrk="1"/>
                      <a:r>
                        <a:rPr lang="en-US" altLang="ko-KR" sz="1400" b="1" smtClean="0">
                          <a:solidFill>
                            <a:schemeClr val="tx1"/>
                          </a:solidFill>
                        </a:rPr>
                        <a:t>(60N)</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17258613"/>
                  </a:ext>
                </a:extLst>
              </a:tr>
              <a:tr h="297249">
                <a:tc>
                  <a:txBody>
                    <a:bodyPr/>
                    <a:lstStyle/>
                    <a:p>
                      <a:pPr algn="l" latinLnBrk="1"/>
                      <a:r>
                        <a:rPr lang="en-GB" altLang="ko-KR" sz="1400" b="1" kern="1200" smtClean="0">
                          <a:solidFill>
                            <a:schemeClr val="dk1"/>
                          </a:solidFill>
                          <a:effectLst/>
                          <a:latin typeface="+mn-lt"/>
                          <a:ea typeface="+mn-ea"/>
                          <a:cs typeface="+mn-cs"/>
                        </a:rPr>
                        <a:t>To remove the dummies from the vehicle </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O</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latinLnBrk="1"/>
                      <a:r>
                        <a:rPr lang="en-US" altLang="ko-KR" sz="1400" b="1" smtClean="0">
                          <a:solidFill>
                            <a:schemeClr val="tx1"/>
                          </a:solidFill>
                        </a:rPr>
                        <a:t>X</a:t>
                      </a:r>
                      <a:endParaRPr lang="ko-KR" altLang="en-US" sz="1400" b="1">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93012018"/>
                  </a:ext>
                </a:extLst>
              </a:tr>
              <a:tr h="713398">
                <a:tc>
                  <a:txBody>
                    <a:bodyPr/>
                    <a:lstStyle/>
                    <a:p>
                      <a:pPr algn="l" latinLnBrk="1"/>
                      <a:r>
                        <a:rPr lang="en-GB" altLang="ko-KR" sz="1400" kern="1200" smtClean="0">
                          <a:solidFill>
                            <a:schemeClr val="bg1">
                              <a:lumMod val="75000"/>
                            </a:schemeClr>
                          </a:solidFill>
                          <a:effectLst/>
                          <a:latin typeface="+mn-lt"/>
                          <a:ea typeface="+mn-ea"/>
                          <a:cs typeface="+mn-cs"/>
                        </a:rPr>
                        <a:t>No interior device or component shall become detached in such a way as noticeably to increase the risk of injury from sharp projections or jagged edges;</a:t>
                      </a:r>
                      <a:endParaRPr lang="ko-KR" altLang="en-US" sz="140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2248753"/>
                  </a:ext>
                </a:extLst>
              </a:tr>
              <a:tr h="505324">
                <a:tc>
                  <a:txBody>
                    <a:bodyPr/>
                    <a:lstStyle/>
                    <a:p>
                      <a:pPr algn="l" latinLnBrk="1"/>
                      <a:r>
                        <a:rPr lang="en-GB" altLang="ko-KR" sz="1400" kern="1200" smtClean="0">
                          <a:solidFill>
                            <a:schemeClr val="bg1">
                              <a:lumMod val="75000"/>
                            </a:schemeClr>
                          </a:solidFill>
                          <a:effectLst/>
                          <a:latin typeface="+mn-lt"/>
                          <a:ea typeface="+mn-ea"/>
                          <a:cs typeface="+mn-cs"/>
                        </a:rPr>
                        <a:t>Ruptures, resulting from permanent deformation are acceptable, provided these do not increase the risk of injury;</a:t>
                      </a:r>
                      <a:endParaRPr lang="ko-KR" altLang="en-US" sz="140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40092960"/>
                  </a:ext>
                </a:extLst>
              </a:tr>
              <a:tr h="505324">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GB" altLang="ko-KR" sz="1400" kern="1200" smtClean="0">
                          <a:solidFill>
                            <a:schemeClr val="bg1">
                              <a:lumMod val="75000"/>
                            </a:schemeClr>
                          </a:solidFill>
                          <a:effectLst/>
                          <a:latin typeface="+mn-lt"/>
                          <a:ea typeface="+mn-ea"/>
                          <a:cs typeface="+mn-cs"/>
                        </a:rPr>
                        <a:t>Any side door which impacts the pole shall not separate totally from the vehicle.</a:t>
                      </a:r>
                      <a:endParaRPr lang="ko-KR" altLang="ko-KR" sz="1400" kern="1200" smtClean="0">
                        <a:solidFill>
                          <a:schemeClr val="bg1">
                            <a:lumMod val="75000"/>
                          </a:schemeClr>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9858559"/>
                  </a:ext>
                </a:extLst>
              </a:tr>
              <a:tr h="1961844">
                <a:tc>
                  <a:txBody>
                    <a:bodyPr/>
                    <a:lstStyle/>
                    <a:p>
                      <a:pPr algn="l" latinLnBrk="1"/>
                      <a:r>
                        <a:rPr lang="en-GB" altLang="ko-KR" sz="1400" kern="1200" dirty="0" smtClean="0">
                          <a:solidFill>
                            <a:schemeClr val="bg1">
                              <a:lumMod val="75000"/>
                            </a:schemeClr>
                          </a:solidFill>
                          <a:effectLst/>
                          <a:latin typeface="+mn-lt"/>
                          <a:ea typeface="+mn-ea"/>
                          <a:cs typeface="+mn-cs"/>
                        </a:rPr>
                        <a:t>Any door which does not impact the pole and is not wholly partitioned from the passenger compartment by a permanently attached partition or fixed or fold-down seat back, shall meet the following requirements: </a:t>
                      </a:r>
                    </a:p>
                    <a:p>
                      <a:pPr marL="0" marR="0" lvl="0" indent="0" algn="l" defTabSz="914400" rtl="0" eaLnBrk="1" fontAlgn="auto" latinLnBrk="1" hangingPunct="1">
                        <a:lnSpc>
                          <a:spcPct val="100000"/>
                        </a:lnSpc>
                        <a:spcBef>
                          <a:spcPts val="0"/>
                        </a:spcBef>
                        <a:spcAft>
                          <a:spcPts val="0"/>
                        </a:spcAft>
                        <a:buClrTx/>
                        <a:buSzTx/>
                        <a:buFontTx/>
                        <a:buNone/>
                        <a:tabLst/>
                        <a:defRPr/>
                      </a:pPr>
                      <a:r>
                        <a:rPr lang="en-GB" altLang="ko-KR" sz="1400" kern="1200" dirty="0" smtClean="0">
                          <a:solidFill>
                            <a:schemeClr val="bg1">
                              <a:lumMod val="75000"/>
                            </a:schemeClr>
                          </a:solidFill>
                          <a:effectLst/>
                          <a:latin typeface="+mn-lt"/>
                          <a:ea typeface="+mn-ea"/>
                          <a:cs typeface="+mn-cs"/>
                        </a:rPr>
                        <a:t>1) The door shall remain latched;</a:t>
                      </a:r>
                      <a:endParaRPr lang="ko-KR" altLang="ko-KR" sz="1400" kern="1200" dirty="0" smtClean="0">
                        <a:solidFill>
                          <a:schemeClr val="bg1">
                            <a:lumMod val="75000"/>
                          </a:schemeClr>
                        </a:solidFill>
                        <a:effectLst/>
                        <a:latin typeface="+mn-lt"/>
                        <a:ea typeface="+mn-ea"/>
                        <a:cs typeface="+mn-cs"/>
                      </a:endParaRPr>
                    </a:p>
                    <a:p>
                      <a:pPr algn="l" latinLnBrk="1"/>
                      <a:r>
                        <a:rPr lang="en-GB" altLang="ko-KR" sz="1400" kern="1200" dirty="0" smtClean="0">
                          <a:solidFill>
                            <a:schemeClr val="bg1">
                              <a:lumMod val="75000"/>
                            </a:schemeClr>
                          </a:solidFill>
                          <a:effectLst/>
                          <a:latin typeface="+mn-lt"/>
                          <a:ea typeface="+mn-ea"/>
                          <a:cs typeface="+mn-cs"/>
                        </a:rPr>
                        <a:t>2) The latch shall not separate from the striker;</a:t>
                      </a:r>
                    </a:p>
                    <a:p>
                      <a:pPr algn="l" latinLnBrk="1"/>
                      <a:r>
                        <a:rPr lang="en-GB" altLang="ko-KR" sz="1400" kern="1200" dirty="0" smtClean="0">
                          <a:solidFill>
                            <a:schemeClr val="bg1">
                              <a:lumMod val="75000"/>
                            </a:schemeClr>
                          </a:solidFill>
                          <a:effectLst/>
                          <a:latin typeface="+mn-lt"/>
                          <a:ea typeface="+mn-ea"/>
                          <a:cs typeface="+mn-cs"/>
                        </a:rPr>
                        <a:t>3) The hinge components shall not separate from each other or from their attachment to the vehicle; and</a:t>
                      </a:r>
                    </a:p>
                    <a:p>
                      <a:pPr algn="l" latinLnBrk="1"/>
                      <a:r>
                        <a:rPr lang="en-GB" altLang="ko-KR" sz="1400" kern="1200" dirty="0" smtClean="0">
                          <a:solidFill>
                            <a:schemeClr val="bg1">
                              <a:lumMod val="75000"/>
                            </a:schemeClr>
                          </a:solidFill>
                          <a:effectLst/>
                          <a:latin typeface="+mn-lt"/>
                          <a:ea typeface="+mn-ea"/>
                          <a:cs typeface="+mn-cs"/>
                        </a:rPr>
                        <a:t>4) Neither the latch nor the hinge systems of the door shall pull out of their anchorages.</a:t>
                      </a:r>
                      <a:endParaRPr lang="ko-KR" altLang="en-US" sz="1400" dirty="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O</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smtClean="0">
                          <a:solidFill>
                            <a:schemeClr val="bg1">
                              <a:lumMod val="75000"/>
                            </a:schemeClr>
                          </a:solidFill>
                        </a:rPr>
                        <a:t>X</a:t>
                      </a:r>
                      <a:endParaRPr lang="ko-KR" altLang="en-US" sz="1400" b="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latinLnBrk="1"/>
                      <a:r>
                        <a:rPr lang="en-US" altLang="ko-KR" sz="1400" b="0" dirty="0" smtClean="0">
                          <a:solidFill>
                            <a:schemeClr val="bg1">
                              <a:lumMod val="75000"/>
                            </a:schemeClr>
                          </a:solidFill>
                        </a:rPr>
                        <a:t>X</a:t>
                      </a:r>
                      <a:endParaRPr lang="ko-KR" altLang="en-US" sz="1400" b="0" dirty="0">
                        <a:solidFill>
                          <a:schemeClr val="bg1">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9777279"/>
                  </a:ext>
                </a:extLst>
              </a:tr>
            </a:tbl>
          </a:graphicData>
        </a:graphic>
      </p:graphicFrame>
    </p:spTree>
    <p:extLst>
      <p:ext uri="{BB962C8B-B14F-4D97-AF65-F5344CB8AC3E}">
        <p14:creationId xmlns:p14="http://schemas.microsoft.com/office/powerpoint/2010/main" val="987176011"/>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55AECABBB2A674ABC9B322DAD0681C4" ma:contentTypeVersion="18" ma:contentTypeDescription="Ein neues Dokument erstellen." ma:contentTypeScope="" ma:versionID="207c5c8bd17afe750567328b802f4c48">
  <xsd:schema xmlns:xsd="http://www.w3.org/2001/XMLSchema" xmlns:xs="http://www.w3.org/2001/XMLSchema" xmlns:p="http://schemas.microsoft.com/office/2006/metadata/properties" xmlns:ns2="2a3fb2cc-5f38-47d7-9908-d050719f8639" xmlns:ns3="e81dc004-5eed-49b2-aa1a-01cff2859a94" targetNamespace="http://schemas.microsoft.com/office/2006/metadata/properties" ma:root="true" ma:fieldsID="d0df98d25a8d4e60ff4936152bdc2ad5" ns2:_="" ns3:_="">
    <xsd:import namespace="2a3fb2cc-5f38-47d7-9908-d050719f8639"/>
    <xsd:import namespace="e81dc004-5eed-49b2-aa1a-01cff2859a9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OCR"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fb2cc-5f38-47d7-9908-d050719f86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9304a2f2-5654-4392-bac9-cc8d75b659a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1dc004-5eed-49b2-aa1a-01cff2859a94"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384af8a3-f246-4c80-814a-2bc1721e13f8}" ma:internalName="TaxCatchAll" ma:showField="CatchAllData" ma:web="e81dc004-5eed-49b2-aa1a-01cff2859a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a3fb2cc-5f38-47d7-9908-d050719f8639">
      <Terms xmlns="http://schemas.microsoft.com/office/infopath/2007/PartnerControls"/>
    </lcf76f155ced4ddcb4097134ff3c332f>
    <TaxCatchAll xmlns="e81dc004-5eed-49b2-aa1a-01cff2859a94" xsi:nil="true"/>
  </documentManagement>
</p:properties>
</file>

<file path=customXml/itemProps1.xml><?xml version="1.0" encoding="utf-8"?>
<ds:datastoreItem xmlns:ds="http://schemas.openxmlformats.org/officeDocument/2006/customXml" ds:itemID="{E5D94BAF-4BF1-4FBB-8A65-49D4627BADB1}"/>
</file>

<file path=customXml/itemProps2.xml><?xml version="1.0" encoding="utf-8"?>
<ds:datastoreItem xmlns:ds="http://schemas.openxmlformats.org/officeDocument/2006/customXml" ds:itemID="{AD097BE5-63C2-483E-89C5-B4586BCEDFAC}"/>
</file>

<file path=customXml/itemProps3.xml><?xml version="1.0" encoding="utf-8"?>
<ds:datastoreItem xmlns:ds="http://schemas.openxmlformats.org/officeDocument/2006/customXml" ds:itemID="{14A4549A-74DB-40AB-A5A1-6C6B51B16C4D}"/>
</file>

<file path=docProps/app.xml><?xml version="1.0" encoding="utf-8"?>
<Properties xmlns="http://schemas.openxmlformats.org/officeDocument/2006/extended-properties" xmlns:vt="http://schemas.openxmlformats.org/officeDocument/2006/docPropsVTypes">
  <TotalTime>198</TotalTime>
  <Words>478</Words>
  <Application>Microsoft Office PowerPoint</Application>
  <PresentationFormat>와이드스크린</PresentationFormat>
  <Paragraphs>111</Paragraphs>
  <Slides>2</Slides>
  <Notes>0</Notes>
  <HiddenSlides>0</HiddenSlides>
  <MMClips>0</MMClips>
  <ScaleCrop>false</ScaleCrop>
  <HeadingPairs>
    <vt:vector size="6" baseType="variant">
      <vt:variant>
        <vt:lpstr>사용한 글꼴</vt:lpstr>
      </vt:variant>
      <vt:variant>
        <vt:i4>2</vt:i4>
      </vt:variant>
      <vt:variant>
        <vt:lpstr>테마</vt:lpstr>
      </vt:variant>
      <vt:variant>
        <vt:i4>1</vt:i4>
      </vt:variant>
      <vt:variant>
        <vt:lpstr>슬라이드 제목</vt:lpstr>
      </vt:variant>
      <vt:variant>
        <vt:i4>2</vt:i4>
      </vt:variant>
    </vt:vector>
  </HeadingPairs>
  <TitlesOfParts>
    <vt:vector size="5" baseType="lpstr">
      <vt:lpstr>맑은 고딕</vt:lpstr>
      <vt:lpstr>Arial</vt:lpstr>
      <vt:lpstr>Office 테마</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user</cp:lastModifiedBy>
  <cp:revision>23</cp:revision>
  <cp:lastPrinted>2025-11-10T01:44:02Z</cp:lastPrinted>
  <dcterms:created xsi:type="dcterms:W3CDTF">2025-10-31T05:43:57Z</dcterms:created>
  <dcterms:modified xsi:type="dcterms:W3CDTF">2025-11-10T09:17:24Z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0x010100155AECABBB2A674ABC9B322DAD0681C4</vt:lpwstr>
  </property>
</Properties>
</file>