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58" r:id="rId5"/>
    <p:sldId id="260" r:id="rId6"/>
    <p:sldId id="261" r:id="rId7"/>
    <p:sldId id="262" r:id="rId8"/>
    <p:sldId id="263" r:id="rId9"/>
    <p:sldId id="264" r:id="rId1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3" autoAdjust="0"/>
    <p:restoredTop sz="94660"/>
  </p:normalViewPr>
  <p:slideViewPr>
    <p:cSldViewPr snapToGrid="0">
      <p:cViewPr varScale="1">
        <p:scale>
          <a:sx n="76" d="100"/>
          <a:sy n="76" d="100"/>
        </p:scale>
        <p:origin x="1926" y="89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B11501-E0E3-4693-8650-34CA5E76C8BF}"/>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05ADE815-6971-42C4-9219-C250B4DC2D5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9DA6744F-0B6B-4C24-B08A-5BE5AEA5139C}"/>
              </a:ext>
            </a:extLst>
          </p:cNvPr>
          <p:cNvSpPr>
            <a:spLocks noGrp="1"/>
          </p:cNvSpPr>
          <p:nvPr>
            <p:ph type="dt" sz="half" idx="10"/>
          </p:nvPr>
        </p:nvSpPr>
        <p:spPr/>
        <p:txBody>
          <a:bodyPr/>
          <a:lstStyle/>
          <a:p>
            <a:fld id="{E0260780-7752-4DEB-819F-DA926649255F}" type="datetimeFigureOut">
              <a:rPr lang="fr-FR" smtClean="0"/>
              <a:t>23/10/2025</a:t>
            </a:fld>
            <a:endParaRPr lang="fr-FR"/>
          </a:p>
        </p:txBody>
      </p:sp>
      <p:sp>
        <p:nvSpPr>
          <p:cNvPr id="5" name="Espace réservé du pied de page 4">
            <a:extLst>
              <a:ext uri="{FF2B5EF4-FFF2-40B4-BE49-F238E27FC236}">
                <a16:creationId xmlns:a16="http://schemas.microsoft.com/office/drawing/2014/main" id="{CDEE7253-8499-4BBC-B07A-D32922DE6AE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42B7B60-01CA-4D6F-8134-E858FB3C5C8B}"/>
              </a:ext>
            </a:extLst>
          </p:cNvPr>
          <p:cNvSpPr>
            <a:spLocks noGrp="1"/>
          </p:cNvSpPr>
          <p:nvPr>
            <p:ph type="sldNum" sz="quarter" idx="12"/>
          </p:nvPr>
        </p:nvSpPr>
        <p:spPr/>
        <p:txBody>
          <a:bodyPr/>
          <a:lstStyle/>
          <a:p>
            <a:fld id="{2B8246F5-5573-4694-A972-E42FE1A4C242}" type="slidenum">
              <a:rPr lang="fr-FR" smtClean="0"/>
              <a:t>‹N°›</a:t>
            </a:fld>
            <a:endParaRPr lang="fr-FR"/>
          </a:p>
        </p:txBody>
      </p:sp>
    </p:spTree>
    <p:extLst>
      <p:ext uri="{BB962C8B-B14F-4D97-AF65-F5344CB8AC3E}">
        <p14:creationId xmlns:p14="http://schemas.microsoft.com/office/powerpoint/2010/main" val="1941824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AD19182-D32E-483B-8D16-9EE249C8ACB1}"/>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4ECC1949-EB93-4E66-836B-D3C1F32C2224}"/>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1CC1367-F05A-4603-B323-9519E6767C60}"/>
              </a:ext>
            </a:extLst>
          </p:cNvPr>
          <p:cNvSpPr>
            <a:spLocks noGrp="1"/>
          </p:cNvSpPr>
          <p:nvPr>
            <p:ph type="dt" sz="half" idx="10"/>
          </p:nvPr>
        </p:nvSpPr>
        <p:spPr/>
        <p:txBody>
          <a:bodyPr/>
          <a:lstStyle/>
          <a:p>
            <a:fld id="{E0260780-7752-4DEB-819F-DA926649255F}" type="datetimeFigureOut">
              <a:rPr lang="fr-FR" smtClean="0"/>
              <a:t>23/10/2025</a:t>
            </a:fld>
            <a:endParaRPr lang="fr-FR"/>
          </a:p>
        </p:txBody>
      </p:sp>
      <p:sp>
        <p:nvSpPr>
          <p:cNvPr id="5" name="Espace réservé du pied de page 4">
            <a:extLst>
              <a:ext uri="{FF2B5EF4-FFF2-40B4-BE49-F238E27FC236}">
                <a16:creationId xmlns:a16="http://schemas.microsoft.com/office/drawing/2014/main" id="{EDB04F9D-74A0-45A5-9ECD-84F25AD5489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0187409-03B8-4ECC-BAFC-279B32B5A0E0}"/>
              </a:ext>
            </a:extLst>
          </p:cNvPr>
          <p:cNvSpPr>
            <a:spLocks noGrp="1"/>
          </p:cNvSpPr>
          <p:nvPr>
            <p:ph type="sldNum" sz="quarter" idx="12"/>
          </p:nvPr>
        </p:nvSpPr>
        <p:spPr/>
        <p:txBody>
          <a:bodyPr/>
          <a:lstStyle/>
          <a:p>
            <a:fld id="{2B8246F5-5573-4694-A972-E42FE1A4C242}" type="slidenum">
              <a:rPr lang="fr-FR" smtClean="0"/>
              <a:t>‹N°›</a:t>
            </a:fld>
            <a:endParaRPr lang="fr-FR"/>
          </a:p>
        </p:txBody>
      </p:sp>
    </p:spTree>
    <p:extLst>
      <p:ext uri="{BB962C8B-B14F-4D97-AF65-F5344CB8AC3E}">
        <p14:creationId xmlns:p14="http://schemas.microsoft.com/office/powerpoint/2010/main" val="1020160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A3823E87-6593-4ADA-B644-D6D016C18D7F}"/>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1EDF2644-9A09-428F-9F0D-7CA3D43D2CBA}"/>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4243AB2-17F4-470D-BFEE-402A56A87018}"/>
              </a:ext>
            </a:extLst>
          </p:cNvPr>
          <p:cNvSpPr>
            <a:spLocks noGrp="1"/>
          </p:cNvSpPr>
          <p:nvPr>
            <p:ph type="dt" sz="half" idx="10"/>
          </p:nvPr>
        </p:nvSpPr>
        <p:spPr/>
        <p:txBody>
          <a:bodyPr/>
          <a:lstStyle/>
          <a:p>
            <a:fld id="{E0260780-7752-4DEB-819F-DA926649255F}" type="datetimeFigureOut">
              <a:rPr lang="fr-FR" smtClean="0"/>
              <a:t>23/10/2025</a:t>
            </a:fld>
            <a:endParaRPr lang="fr-FR"/>
          </a:p>
        </p:txBody>
      </p:sp>
      <p:sp>
        <p:nvSpPr>
          <p:cNvPr id="5" name="Espace réservé du pied de page 4">
            <a:extLst>
              <a:ext uri="{FF2B5EF4-FFF2-40B4-BE49-F238E27FC236}">
                <a16:creationId xmlns:a16="http://schemas.microsoft.com/office/drawing/2014/main" id="{3B8D5936-E4E4-42C2-86D9-38A69291C12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56A5779-623D-428A-81AE-263C853D0726}"/>
              </a:ext>
            </a:extLst>
          </p:cNvPr>
          <p:cNvSpPr>
            <a:spLocks noGrp="1"/>
          </p:cNvSpPr>
          <p:nvPr>
            <p:ph type="sldNum" sz="quarter" idx="12"/>
          </p:nvPr>
        </p:nvSpPr>
        <p:spPr/>
        <p:txBody>
          <a:bodyPr/>
          <a:lstStyle/>
          <a:p>
            <a:fld id="{2B8246F5-5573-4694-A972-E42FE1A4C242}" type="slidenum">
              <a:rPr lang="fr-FR" smtClean="0"/>
              <a:t>‹N°›</a:t>
            </a:fld>
            <a:endParaRPr lang="fr-FR"/>
          </a:p>
        </p:txBody>
      </p:sp>
    </p:spTree>
    <p:extLst>
      <p:ext uri="{BB962C8B-B14F-4D97-AF65-F5344CB8AC3E}">
        <p14:creationId xmlns:p14="http://schemas.microsoft.com/office/powerpoint/2010/main" val="3300535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FF20E90-55C7-41EF-86B3-A8B565034FF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01785A1-187B-4573-AFAB-AB5C1EFC14A2}"/>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F05F41D-52A7-4F94-9053-91193627CBEE}"/>
              </a:ext>
            </a:extLst>
          </p:cNvPr>
          <p:cNvSpPr>
            <a:spLocks noGrp="1"/>
          </p:cNvSpPr>
          <p:nvPr>
            <p:ph type="dt" sz="half" idx="10"/>
          </p:nvPr>
        </p:nvSpPr>
        <p:spPr/>
        <p:txBody>
          <a:bodyPr/>
          <a:lstStyle/>
          <a:p>
            <a:fld id="{E0260780-7752-4DEB-819F-DA926649255F}" type="datetimeFigureOut">
              <a:rPr lang="fr-FR" smtClean="0"/>
              <a:t>23/10/2025</a:t>
            </a:fld>
            <a:endParaRPr lang="fr-FR"/>
          </a:p>
        </p:txBody>
      </p:sp>
      <p:sp>
        <p:nvSpPr>
          <p:cNvPr id="5" name="Espace réservé du pied de page 4">
            <a:extLst>
              <a:ext uri="{FF2B5EF4-FFF2-40B4-BE49-F238E27FC236}">
                <a16:creationId xmlns:a16="http://schemas.microsoft.com/office/drawing/2014/main" id="{B05A4C97-17F1-40B6-8705-ECA1456BABD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32E85C8-34F8-48F1-A1E8-B35BD590D5D3}"/>
              </a:ext>
            </a:extLst>
          </p:cNvPr>
          <p:cNvSpPr>
            <a:spLocks noGrp="1"/>
          </p:cNvSpPr>
          <p:nvPr>
            <p:ph type="sldNum" sz="quarter" idx="12"/>
          </p:nvPr>
        </p:nvSpPr>
        <p:spPr/>
        <p:txBody>
          <a:bodyPr/>
          <a:lstStyle/>
          <a:p>
            <a:fld id="{2B8246F5-5573-4694-A972-E42FE1A4C242}" type="slidenum">
              <a:rPr lang="fr-FR" smtClean="0"/>
              <a:t>‹N°›</a:t>
            </a:fld>
            <a:endParaRPr lang="fr-FR"/>
          </a:p>
        </p:txBody>
      </p:sp>
    </p:spTree>
    <p:extLst>
      <p:ext uri="{BB962C8B-B14F-4D97-AF65-F5344CB8AC3E}">
        <p14:creationId xmlns:p14="http://schemas.microsoft.com/office/powerpoint/2010/main" val="1368359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F9E1AA-30F0-49B4-BE60-0E1363C1FFB2}"/>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737F5FC6-402E-44C8-B4DE-EADFE7DDBD8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F9C14D9B-39E9-4939-BA63-D745926005FC}"/>
              </a:ext>
            </a:extLst>
          </p:cNvPr>
          <p:cNvSpPr>
            <a:spLocks noGrp="1"/>
          </p:cNvSpPr>
          <p:nvPr>
            <p:ph type="dt" sz="half" idx="10"/>
          </p:nvPr>
        </p:nvSpPr>
        <p:spPr/>
        <p:txBody>
          <a:bodyPr/>
          <a:lstStyle/>
          <a:p>
            <a:fld id="{E0260780-7752-4DEB-819F-DA926649255F}" type="datetimeFigureOut">
              <a:rPr lang="fr-FR" smtClean="0"/>
              <a:t>23/10/2025</a:t>
            </a:fld>
            <a:endParaRPr lang="fr-FR"/>
          </a:p>
        </p:txBody>
      </p:sp>
      <p:sp>
        <p:nvSpPr>
          <p:cNvPr id="5" name="Espace réservé du pied de page 4">
            <a:extLst>
              <a:ext uri="{FF2B5EF4-FFF2-40B4-BE49-F238E27FC236}">
                <a16:creationId xmlns:a16="http://schemas.microsoft.com/office/drawing/2014/main" id="{BC52AE0C-76B2-4140-91CC-1DF2F598F2B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08F357F-55A3-4091-A722-5B2685813866}"/>
              </a:ext>
            </a:extLst>
          </p:cNvPr>
          <p:cNvSpPr>
            <a:spLocks noGrp="1"/>
          </p:cNvSpPr>
          <p:nvPr>
            <p:ph type="sldNum" sz="quarter" idx="12"/>
          </p:nvPr>
        </p:nvSpPr>
        <p:spPr/>
        <p:txBody>
          <a:bodyPr/>
          <a:lstStyle/>
          <a:p>
            <a:fld id="{2B8246F5-5573-4694-A972-E42FE1A4C242}" type="slidenum">
              <a:rPr lang="fr-FR" smtClean="0"/>
              <a:t>‹N°›</a:t>
            </a:fld>
            <a:endParaRPr lang="fr-FR"/>
          </a:p>
        </p:txBody>
      </p:sp>
    </p:spTree>
    <p:extLst>
      <p:ext uri="{BB962C8B-B14F-4D97-AF65-F5344CB8AC3E}">
        <p14:creationId xmlns:p14="http://schemas.microsoft.com/office/powerpoint/2010/main" val="508988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6D5092-0C14-46EE-8EF7-C3C85BFA6C9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2992C68-7FF8-4410-8888-B579BE26FBC3}"/>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32727D84-486F-448E-83C8-3E4BACC9212B}"/>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0A9E0C12-F1AE-4C74-88E7-0F391545E206}"/>
              </a:ext>
            </a:extLst>
          </p:cNvPr>
          <p:cNvSpPr>
            <a:spLocks noGrp="1"/>
          </p:cNvSpPr>
          <p:nvPr>
            <p:ph type="dt" sz="half" idx="10"/>
          </p:nvPr>
        </p:nvSpPr>
        <p:spPr/>
        <p:txBody>
          <a:bodyPr/>
          <a:lstStyle/>
          <a:p>
            <a:fld id="{E0260780-7752-4DEB-819F-DA926649255F}" type="datetimeFigureOut">
              <a:rPr lang="fr-FR" smtClean="0"/>
              <a:t>23/10/2025</a:t>
            </a:fld>
            <a:endParaRPr lang="fr-FR"/>
          </a:p>
        </p:txBody>
      </p:sp>
      <p:sp>
        <p:nvSpPr>
          <p:cNvPr id="6" name="Espace réservé du pied de page 5">
            <a:extLst>
              <a:ext uri="{FF2B5EF4-FFF2-40B4-BE49-F238E27FC236}">
                <a16:creationId xmlns:a16="http://schemas.microsoft.com/office/drawing/2014/main" id="{0200FD32-F950-4BCB-87AA-0C069FA0027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3AE07B3-EBDB-49FB-A8CC-C7B8C8B7A859}"/>
              </a:ext>
            </a:extLst>
          </p:cNvPr>
          <p:cNvSpPr>
            <a:spLocks noGrp="1"/>
          </p:cNvSpPr>
          <p:nvPr>
            <p:ph type="sldNum" sz="quarter" idx="12"/>
          </p:nvPr>
        </p:nvSpPr>
        <p:spPr/>
        <p:txBody>
          <a:bodyPr/>
          <a:lstStyle/>
          <a:p>
            <a:fld id="{2B8246F5-5573-4694-A972-E42FE1A4C242}" type="slidenum">
              <a:rPr lang="fr-FR" smtClean="0"/>
              <a:t>‹N°›</a:t>
            </a:fld>
            <a:endParaRPr lang="fr-FR"/>
          </a:p>
        </p:txBody>
      </p:sp>
    </p:spTree>
    <p:extLst>
      <p:ext uri="{BB962C8B-B14F-4D97-AF65-F5344CB8AC3E}">
        <p14:creationId xmlns:p14="http://schemas.microsoft.com/office/powerpoint/2010/main" val="341689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FBEF39A-49E2-4AB4-A8CC-1883A64A7EB3}"/>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8A9DEE08-8620-4612-80B0-0D5FFE1D6A4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E1B29463-42E4-4955-8FDE-3DD14950B6F0}"/>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7BB71111-3E93-400A-937A-F57B2A9252C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9C0C3E4B-9192-4089-8AED-8CBA81905294}"/>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3790B020-E0C0-4553-86D7-924C1CBC8D29}"/>
              </a:ext>
            </a:extLst>
          </p:cNvPr>
          <p:cNvSpPr>
            <a:spLocks noGrp="1"/>
          </p:cNvSpPr>
          <p:nvPr>
            <p:ph type="dt" sz="half" idx="10"/>
          </p:nvPr>
        </p:nvSpPr>
        <p:spPr/>
        <p:txBody>
          <a:bodyPr/>
          <a:lstStyle/>
          <a:p>
            <a:fld id="{E0260780-7752-4DEB-819F-DA926649255F}" type="datetimeFigureOut">
              <a:rPr lang="fr-FR" smtClean="0"/>
              <a:t>23/10/2025</a:t>
            </a:fld>
            <a:endParaRPr lang="fr-FR"/>
          </a:p>
        </p:txBody>
      </p:sp>
      <p:sp>
        <p:nvSpPr>
          <p:cNvPr id="8" name="Espace réservé du pied de page 7">
            <a:extLst>
              <a:ext uri="{FF2B5EF4-FFF2-40B4-BE49-F238E27FC236}">
                <a16:creationId xmlns:a16="http://schemas.microsoft.com/office/drawing/2014/main" id="{7620141D-4F83-4E97-82E6-77B87B5A120F}"/>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0F098D61-2B3B-4F6D-A58C-2E75095595DC}"/>
              </a:ext>
            </a:extLst>
          </p:cNvPr>
          <p:cNvSpPr>
            <a:spLocks noGrp="1"/>
          </p:cNvSpPr>
          <p:nvPr>
            <p:ph type="sldNum" sz="quarter" idx="12"/>
          </p:nvPr>
        </p:nvSpPr>
        <p:spPr/>
        <p:txBody>
          <a:bodyPr/>
          <a:lstStyle/>
          <a:p>
            <a:fld id="{2B8246F5-5573-4694-A972-E42FE1A4C242}" type="slidenum">
              <a:rPr lang="fr-FR" smtClean="0"/>
              <a:t>‹N°›</a:t>
            </a:fld>
            <a:endParaRPr lang="fr-FR"/>
          </a:p>
        </p:txBody>
      </p:sp>
    </p:spTree>
    <p:extLst>
      <p:ext uri="{BB962C8B-B14F-4D97-AF65-F5344CB8AC3E}">
        <p14:creationId xmlns:p14="http://schemas.microsoft.com/office/powerpoint/2010/main" val="3619765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2713702-26B6-4A17-968A-A22A91348F5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5B7F7C40-6C3A-489C-8CDA-D3AC848E1755}"/>
              </a:ext>
            </a:extLst>
          </p:cNvPr>
          <p:cNvSpPr>
            <a:spLocks noGrp="1"/>
          </p:cNvSpPr>
          <p:nvPr>
            <p:ph type="dt" sz="half" idx="10"/>
          </p:nvPr>
        </p:nvSpPr>
        <p:spPr/>
        <p:txBody>
          <a:bodyPr/>
          <a:lstStyle/>
          <a:p>
            <a:fld id="{E0260780-7752-4DEB-819F-DA926649255F}" type="datetimeFigureOut">
              <a:rPr lang="fr-FR" smtClean="0"/>
              <a:t>23/10/2025</a:t>
            </a:fld>
            <a:endParaRPr lang="fr-FR"/>
          </a:p>
        </p:txBody>
      </p:sp>
      <p:sp>
        <p:nvSpPr>
          <p:cNvPr id="4" name="Espace réservé du pied de page 3">
            <a:extLst>
              <a:ext uri="{FF2B5EF4-FFF2-40B4-BE49-F238E27FC236}">
                <a16:creationId xmlns:a16="http://schemas.microsoft.com/office/drawing/2014/main" id="{6D857369-15BF-462A-BDE7-928E425B650A}"/>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C63CAE1D-99BA-4068-B598-3E28DF0BDE45}"/>
              </a:ext>
            </a:extLst>
          </p:cNvPr>
          <p:cNvSpPr>
            <a:spLocks noGrp="1"/>
          </p:cNvSpPr>
          <p:nvPr>
            <p:ph type="sldNum" sz="quarter" idx="12"/>
          </p:nvPr>
        </p:nvSpPr>
        <p:spPr/>
        <p:txBody>
          <a:bodyPr/>
          <a:lstStyle/>
          <a:p>
            <a:fld id="{2B8246F5-5573-4694-A972-E42FE1A4C242}" type="slidenum">
              <a:rPr lang="fr-FR" smtClean="0"/>
              <a:t>‹N°›</a:t>
            </a:fld>
            <a:endParaRPr lang="fr-FR"/>
          </a:p>
        </p:txBody>
      </p:sp>
    </p:spTree>
    <p:extLst>
      <p:ext uri="{BB962C8B-B14F-4D97-AF65-F5344CB8AC3E}">
        <p14:creationId xmlns:p14="http://schemas.microsoft.com/office/powerpoint/2010/main" val="1717034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75D05042-A6F8-4CCA-876E-A66C1FAA2CD5}"/>
              </a:ext>
            </a:extLst>
          </p:cNvPr>
          <p:cNvSpPr>
            <a:spLocks noGrp="1"/>
          </p:cNvSpPr>
          <p:nvPr>
            <p:ph type="dt" sz="half" idx="10"/>
          </p:nvPr>
        </p:nvSpPr>
        <p:spPr/>
        <p:txBody>
          <a:bodyPr/>
          <a:lstStyle/>
          <a:p>
            <a:fld id="{E0260780-7752-4DEB-819F-DA926649255F}" type="datetimeFigureOut">
              <a:rPr lang="fr-FR" smtClean="0"/>
              <a:t>23/10/2025</a:t>
            </a:fld>
            <a:endParaRPr lang="fr-FR"/>
          </a:p>
        </p:txBody>
      </p:sp>
      <p:sp>
        <p:nvSpPr>
          <p:cNvPr id="3" name="Espace réservé du pied de page 2">
            <a:extLst>
              <a:ext uri="{FF2B5EF4-FFF2-40B4-BE49-F238E27FC236}">
                <a16:creationId xmlns:a16="http://schemas.microsoft.com/office/drawing/2014/main" id="{3B4119BF-2DC0-4D42-9323-4FD4F15A45F4}"/>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4A7C17AC-8868-414F-BD2B-2A366257A0E4}"/>
              </a:ext>
            </a:extLst>
          </p:cNvPr>
          <p:cNvSpPr>
            <a:spLocks noGrp="1"/>
          </p:cNvSpPr>
          <p:nvPr>
            <p:ph type="sldNum" sz="quarter" idx="12"/>
          </p:nvPr>
        </p:nvSpPr>
        <p:spPr/>
        <p:txBody>
          <a:bodyPr/>
          <a:lstStyle/>
          <a:p>
            <a:fld id="{2B8246F5-5573-4694-A972-E42FE1A4C242}" type="slidenum">
              <a:rPr lang="fr-FR" smtClean="0"/>
              <a:t>‹N°›</a:t>
            </a:fld>
            <a:endParaRPr lang="fr-FR"/>
          </a:p>
        </p:txBody>
      </p:sp>
    </p:spTree>
    <p:extLst>
      <p:ext uri="{BB962C8B-B14F-4D97-AF65-F5344CB8AC3E}">
        <p14:creationId xmlns:p14="http://schemas.microsoft.com/office/powerpoint/2010/main" val="1006634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586686-CCB3-46FA-B1AD-12CEA0901C29}"/>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8B4EDB62-4991-4F5E-B2F3-C6320AE8D83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6F23A0AC-2268-4EF7-B5D6-4FEE78B1BA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87C2DC1-1B94-40B7-B1F1-3D8A1ED4EE71}"/>
              </a:ext>
            </a:extLst>
          </p:cNvPr>
          <p:cNvSpPr>
            <a:spLocks noGrp="1"/>
          </p:cNvSpPr>
          <p:nvPr>
            <p:ph type="dt" sz="half" idx="10"/>
          </p:nvPr>
        </p:nvSpPr>
        <p:spPr/>
        <p:txBody>
          <a:bodyPr/>
          <a:lstStyle/>
          <a:p>
            <a:fld id="{E0260780-7752-4DEB-819F-DA926649255F}" type="datetimeFigureOut">
              <a:rPr lang="fr-FR" smtClean="0"/>
              <a:t>23/10/2025</a:t>
            </a:fld>
            <a:endParaRPr lang="fr-FR"/>
          </a:p>
        </p:txBody>
      </p:sp>
      <p:sp>
        <p:nvSpPr>
          <p:cNvPr id="6" name="Espace réservé du pied de page 5">
            <a:extLst>
              <a:ext uri="{FF2B5EF4-FFF2-40B4-BE49-F238E27FC236}">
                <a16:creationId xmlns:a16="http://schemas.microsoft.com/office/drawing/2014/main" id="{4579CB22-2013-47E0-BD3C-E991C1FF669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6471D3C2-E9CB-49F9-9171-1052C5FD41BE}"/>
              </a:ext>
            </a:extLst>
          </p:cNvPr>
          <p:cNvSpPr>
            <a:spLocks noGrp="1"/>
          </p:cNvSpPr>
          <p:nvPr>
            <p:ph type="sldNum" sz="quarter" idx="12"/>
          </p:nvPr>
        </p:nvSpPr>
        <p:spPr/>
        <p:txBody>
          <a:bodyPr/>
          <a:lstStyle/>
          <a:p>
            <a:fld id="{2B8246F5-5573-4694-A972-E42FE1A4C242}" type="slidenum">
              <a:rPr lang="fr-FR" smtClean="0"/>
              <a:t>‹N°›</a:t>
            </a:fld>
            <a:endParaRPr lang="fr-FR"/>
          </a:p>
        </p:txBody>
      </p:sp>
    </p:spTree>
    <p:extLst>
      <p:ext uri="{BB962C8B-B14F-4D97-AF65-F5344CB8AC3E}">
        <p14:creationId xmlns:p14="http://schemas.microsoft.com/office/powerpoint/2010/main" val="20020114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F1F1398-75E0-4420-9581-1B5D3E614250}"/>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46522859-4BC4-4FE9-BFA6-157A2EBAFF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E45A07A8-6826-4DD3-A61F-4870B1ECE7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7D4C12BB-D9A6-4F2F-BEDD-C2EB7301DE6D}"/>
              </a:ext>
            </a:extLst>
          </p:cNvPr>
          <p:cNvSpPr>
            <a:spLocks noGrp="1"/>
          </p:cNvSpPr>
          <p:nvPr>
            <p:ph type="dt" sz="half" idx="10"/>
          </p:nvPr>
        </p:nvSpPr>
        <p:spPr/>
        <p:txBody>
          <a:bodyPr/>
          <a:lstStyle/>
          <a:p>
            <a:fld id="{E0260780-7752-4DEB-819F-DA926649255F}" type="datetimeFigureOut">
              <a:rPr lang="fr-FR" smtClean="0"/>
              <a:t>23/10/2025</a:t>
            </a:fld>
            <a:endParaRPr lang="fr-FR"/>
          </a:p>
        </p:txBody>
      </p:sp>
      <p:sp>
        <p:nvSpPr>
          <p:cNvPr id="6" name="Espace réservé du pied de page 5">
            <a:extLst>
              <a:ext uri="{FF2B5EF4-FFF2-40B4-BE49-F238E27FC236}">
                <a16:creationId xmlns:a16="http://schemas.microsoft.com/office/drawing/2014/main" id="{BF0B6451-5D75-48AA-AD93-BBCD52FBFD9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511D33CD-0629-4BAE-AD26-FF77A4E55803}"/>
              </a:ext>
            </a:extLst>
          </p:cNvPr>
          <p:cNvSpPr>
            <a:spLocks noGrp="1"/>
          </p:cNvSpPr>
          <p:nvPr>
            <p:ph type="sldNum" sz="quarter" idx="12"/>
          </p:nvPr>
        </p:nvSpPr>
        <p:spPr/>
        <p:txBody>
          <a:bodyPr/>
          <a:lstStyle/>
          <a:p>
            <a:fld id="{2B8246F5-5573-4694-A972-E42FE1A4C242}" type="slidenum">
              <a:rPr lang="fr-FR" smtClean="0"/>
              <a:t>‹N°›</a:t>
            </a:fld>
            <a:endParaRPr lang="fr-FR"/>
          </a:p>
        </p:txBody>
      </p:sp>
    </p:spTree>
    <p:extLst>
      <p:ext uri="{BB962C8B-B14F-4D97-AF65-F5344CB8AC3E}">
        <p14:creationId xmlns:p14="http://schemas.microsoft.com/office/powerpoint/2010/main" val="1194111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209E902-D9F6-4F2E-8373-83BB9A725F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7B6B54A8-7A83-40E2-BDA0-3390B31B185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B71E725-B6F4-4098-9FCC-335C30DA2F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260780-7752-4DEB-819F-DA926649255F}" type="datetimeFigureOut">
              <a:rPr lang="fr-FR" smtClean="0"/>
              <a:t>23/10/2025</a:t>
            </a:fld>
            <a:endParaRPr lang="fr-FR"/>
          </a:p>
        </p:txBody>
      </p:sp>
      <p:sp>
        <p:nvSpPr>
          <p:cNvPr id="5" name="Espace réservé du pied de page 4">
            <a:extLst>
              <a:ext uri="{FF2B5EF4-FFF2-40B4-BE49-F238E27FC236}">
                <a16:creationId xmlns:a16="http://schemas.microsoft.com/office/drawing/2014/main" id="{A4839611-F703-4ECA-B695-0B979D3B5B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77E5FA70-54E9-49B4-8B91-133C0D63E3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8246F5-5573-4694-A972-E42FE1A4C242}" type="slidenum">
              <a:rPr lang="fr-FR" smtClean="0"/>
              <a:t>‹N°›</a:t>
            </a:fld>
            <a:endParaRPr lang="fr-FR"/>
          </a:p>
        </p:txBody>
      </p:sp>
    </p:spTree>
    <p:extLst>
      <p:ext uri="{BB962C8B-B14F-4D97-AF65-F5344CB8AC3E}">
        <p14:creationId xmlns:p14="http://schemas.microsoft.com/office/powerpoint/2010/main" val="36320409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unece.org/transport/vehicle-regulations/wp29/resolution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A510CCA-99E4-4970-869B-6A9E2DCDB7A5}"/>
              </a:ext>
            </a:extLst>
          </p:cNvPr>
          <p:cNvSpPr>
            <a:spLocks noGrp="1"/>
          </p:cNvSpPr>
          <p:nvPr>
            <p:ph type="ctrTitle"/>
          </p:nvPr>
        </p:nvSpPr>
        <p:spPr/>
        <p:txBody>
          <a:bodyPr>
            <a:normAutofit fontScale="90000"/>
          </a:bodyPr>
          <a:lstStyle/>
          <a:p>
            <a:r>
              <a:rPr lang="en-GB" dirty="0"/>
              <a:t>8</a:t>
            </a:r>
            <a:r>
              <a:rPr lang="en-GB" baseline="30000" dirty="0"/>
              <a:t>th</a:t>
            </a:r>
            <a:r>
              <a:rPr lang="en-GB" dirty="0"/>
              <a:t> joint meeting of the WP.29 expert groups on regulatory fitness for ADS</a:t>
            </a:r>
            <a:endParaRPr lang="fr-FR" dirty="0"/>
          </a:p>
        </p:txBody>
      </p:sp>
      <p:sp>
        <p:nvSpPr>
          <p:cNvPr id="3" name="Sous-titre 2">
            <a:extLst>
              <a:ext uri="{FF2B5EF4-FFF2-40B4-BE49-F238E27FC236}">
                <a16:creationId xmlns:a16="http://schemas.microsoft.com/office/drawing/2014/main" id="{E8A27595-3256-4A81-A696-93B22B1F8CE6}"/>
              </a:ext>
            </a:extLst>
          </p:cNvPr>
          <p:cNvSpPr>
            <a:spLocks noGrp="1"/>
          </p:cNvSpPr>
          <p:nvPr>
            <p:ph type="subTitle" idx="1"/>
          </p:nvPr>
        </p:nvSpPr>
        <p:spPr/>
        <p:txBody>
          <a:bodyPr/>
          <a:lstStyle/>
          <a:p>
            <a:r>
              <a:rPr lang="en-GB" dirty="0"/>
              <a:t>Supporting material from GRVA TF FADS</a:t>
            </a:r>
            <a:endParaRPr lang="fr-FR" dirty="0"/>
          </a:p>
        </p:txBody>
      </p:sp>
    </p:spTree>
    <p:extLst>
      <p:ext uri="{BB962C8B-B14F-4D97-AF65-F5344CB8AC3E}">
        <p14:creationId xmlns:p14="http://schemas.microsoft.com/office/powerpoint/2010/main" val="1852408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8551FB-5E25-4F8D-B035-CA56ED9B80AE}"/>
              </a:ext>
            </a:extLst>
          </p:cNvPr>
          <p:cNvSpPr>
            <a:spLocks noGrp="1"/>
          </p:cNvSpPr>
          <p:nvPr>
            <p:ph type="title"/>
          </p:nvPr>
        </p:nvSpPr>
        <p:spPr/>
        <p:txBody>
          <a:bodyPr/>
          <a:lstStyle/>
          <a:p>
            <a:r>
              <a:rPr lang="en-GB" dirty="0"/>
              <a:t>Category X and general safety</a:t>
            </a:r>
            <a:endParaRPr lang="fr-FR" dirty="0"/>
          </a:p>
        </p:txBody>
      </p:sp>
      <p:sp>
        <p:nvSpPr>
          <p:cNvPr id="3" name="Espace réservé du contenu 2">
            <a:extLst>
              <a:ext uri="{FF2B5EF4-FFF2-40B4-BE49-F238E27FC236}">
                <a16:creationId xmlns:a16="http://schemas.microsoft.com/office/drawing/2014/main" id="{BBC74F5D-4EA2-414A-A43F-2AB80FABD975}"/>
              </a:ext>
            </a:extLst>
          </p:cNvPr>
          <p:cNvSpPr>
            <a:spLocks noGrp="1"/>
          </p:cNvSpPr>
          <p:nvPr>
            <p:ph idx="1"/>
          </p:nvPr>
        </p:nvSpPr>
        <p:spPr/>
        <p:txBody>
          <a:bodyPr>
            <a:normAutofit/>
          </a:bodyPr>
          <a:lstStyle/>
          <a:p>
            <a:r>
              <a:rPr lang="en-GB" dirty="0"/>
              <a:t>FADS acknowledges the fact that GRSG TF AVRS does not wish to exempt certain vehicles of Category X from the scope of certain regulations (R46, R121, R125…)</a:t>
            </a:r>
          </a:p>
          <a:p>
            <a:r>
              <a:rPr lang="en-GB" dirty="0"/>
              <a:t>FADS proposes to strengthen the requirements for “special manual controls” in R13, R13-H and R79 in a way that would allow this exemption</a:t>
            </a:r>
          </a:p>
          <a:p>
            <a:pPr lvl="1"/>
            <a:r>
              <a:rPr lang="en-GB" dirty="0"/>
              <a:t>FADS could also consider requirements on preventing the overuse or misuse of this special controls in R13, R13-H and R79</a:t>
            </a:r>
          </a:p>
        </p:txBody>
      </p:sp>
    </p:spTree>
    <p:extLst>
      <p:ext uri="{BB962C8B-B14F-4D97-AF65-F5344CB8AC3E}">
        <p14:creationId xmlns:p14="http://schemas.microsoft.com/office/powerpoint/2010/main" val="7916788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075DA98-B50B-4CDC-AF06-6CF37A65D6D0}"/>
              </a:ext>
            </a:extLst>
          </p:cNvPr>
          <p:cNvSpPr>
            <a:spLocks noGrp="1"/>
          </p:cNvSpPr>
          <p:nvPr>
            <p:ph type="title"/>
          </p:nvPr>
        </p:nvSpPr>
        <p:spPr/>
        <p:txBody>
          <a:bodyPr/>
          <a:lstStyle/>
          <a:p>
            <a:r>
              <a:rPr lang="en-GB" dirty="0"/>
              <a:t>“Logic signal”</a:t>
            </a:r>
            <a:endParaRPr lang="fr-FR" dirty="0"/>
          </a:p>
        </p:txBody>
      </p:sp>
      <p:sp>
        <p:nvSpPr>
          <p:cNvPr id="3" name="Espace réservé du contenu 2">
            <a:extLst>
              <a:ext uri="{FF2B5EF4-FFF2-40B4-BE49-F238E27FC236}">
                <a16:creationId xmlns:a16="http://schemas.microsoft.com/office/drawing/2014/main" id="{A7C1629C-AD92-4884-837E-8DE2E5EE1021}"/>
              </a:ext>
            </a:extLst>
          </p:cNvPr>
          <p:cNvSpPr>
            <a:spLocks noGrp="1"/>
          </p:cNvSpPr>
          <p:nvPr>
            <p:ph idx="1"/>
          </p:nvPr>
        </p:nvSpPr>
        <p:spPr/>
        <p:txBody>
          <a:bodyPr/>
          <a:lstStyle/>
          <a:p>
            <a:r>
              <a:rPr lang="en-GB" dirty="0"/>
              <a:t>Several GRs have been using the words “logic signal” or “logical signal” to describe the signal sent from other vehicle systems to an ADS</a:t>
            </a:r>
          </a:p>
          <a:p>
            <a:r>
              <a:rPr lang="en-GB" dirty="0"/>
              <a:t>FADS would like to emphasise the fact that “logic signal” means a binary 0/1 signal, and is not technologically neutral. </a:t>
            </a:r>
          </a:p>
          <a:p>
            <a:r>
              <a:rPr lang="en-GB" dirty="0"/>
              <a:t>FADS therefore recommends to use only the word “signal” </a:t>
            </a:r>
          </a:p>
          <a:p>
            <a:endParaRPr lang="fr-FR" dirty="0"/>
          </a:p>
        </p:txBody>
      </p:sp>
    </p:spTree>
    <p:extLst>
      <p:ext uri="{BB962C8B-B14F-4D97-AF65-F5344CB8AC3E}">
        <p14:creationId xmlns:p14="http://schemas.microsoft.com/office/powerpoint/2010/main" val="570416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FD8DFC3-91B5-4D6E-95F0-1C4A60061E66}"/>
              </a:ext>
            </a:extLst>
          </p:cNvPr>
          <p:cNvSpPr>
            <a:spLocks noGrp="1"/>
          </p:cNvSpPr>
          <p:nvPr>
            <p:ph type="title"/>
          </p:nvPr>
        </p:nvSpPr>
        <p:spPr/>
        <p:txBody>
          <a:bodyPr/>
          <a:lstStyle/>
          <a:p>
            <a:r>
              <a:rPr lang="en-GB" dirty="0"/>
              <a:t>“Complies with UNR ADS”</a:t>
            </a:r>
            <a:endParaRPr lang="fr-FR" dirty="0"/>
          </a:p>
        </p:txBody>
      </p:sp>
      <p:sp>
        <p:nvSpPr>
          <p:cNvPr id="3" name="Espace réservé du contenu 2">
            <a:extLst>
              <a:ext uri="{FF2B5EF4-FFF2-40B4-BE49-F238E27FC236}">
                <a16:creationId xmlns:a16="http://schemas.microsoft.com/office/drawing/2014/main" id="{896451FC-BF7B-4EF9-94A4-038BD1919BCF}"/>
              </a:ext>
            </a:extLst>
          </p:cNvPr>
          <p:cNvSpPr>
            <a:spLocks noGrp="1"/>
          </p:cNvSpPr>
          <p:nvPr>
            <p:ph idx="1"/>
          </p:nvPr>
        </p:nvSpPr>
        <p:spPr/>
        <p:txBody>
          <a:bodyPr/>
          <a:lstStyle/>
          <a:p>
            <a:r>
              <a:rPr lang="en-GB" dirty="0"/>
              <a:t>FADS recommends to use the following words:</a:t>
            </a:r>
          </a:p>
          <a:p>
            <a:r>
              <a:rPr lang="en-US" b="1" dirty="0"/>
              <a:t>“…provided that the ADS complies with the requirements of UN Regulation No. [ADS] [or UN Regulation No. 157] according to its original version or later series of amendments.”</a:t>
            </a:r>
          </a:p>
          <a:p>
            <a:endParaRPr lang="fr-FR" dirty="0"/>
          </a:p>
          <a:p>
            <a:r>
              <a:rPr lang="en-GB" dirty="0"/>
              <a:t>“or UN Regulation No. 157” should be included in most cases, but not in cases where it should not apply to an ALKS (e.g., because ALKS is an ADSF-1)</a:t>
            </a:r>
          </a:p>
        </p:txBody>
      </p:sp>
    </p:spTree>
    <p:extLst>
      <p:ext uri="{BB962C8B-B14F-4D97-AF65-F5344CB8AC3E}">
        <p14:creationId xmlns:p14="http://schemas.microsoft.com/office/powerpoint/2010/main" val="1345133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F76764-027F-43E1-951A-168E6B815D13}"/>
              </a:ext>
            </a:extLst>
          </p:cNvPr>
          <p:cNvSpPr>
            <a:spLocks noGrp="1"/>
          </p:cNvSpPr>
          <p:nvPr>
            <p:ph type="title"/>
          </p:nvPr>
        </p:nvSpPr>
        <p:spPr/>
        <p:txBody>
          <a:bodyPr/>
          <a:lstStyle/>
          <a:p>
            <a:r>
              <a:rPr lang="en-GB" dirty="0"/>
              <a:t>Deactivation / reactivation</a:t>
            </a:r>
            <a:endParaRPr lang="fr-FR" dirty="0"/>
          </a:p>
        </p:txBody>
      </p:sp>
      <p:sp>
        <p:nvSpPr>
          <p:cNvPr id="3" name="Espace réservé du contenu 2">
            <a:extLst>
              <a:ext uri="{FF2B5EF4-FFF2-40B4-BE49-F238E27FC236}">
                <a16:creationId xmlns:a16="http://schemas.microsoft.com/office/drawing/2014/main" id="{FFF1DB4D-106B-45BE-B17A-B1D0F5ECD889}"/>
              </a:ext>
            </a:extLst>
          </p:cNvPr>
          <p:cNvSpPr>
            <a:spLocks noGrp="1"/>
          </p:cNvSpPr>
          <p:nvPr>
            <p:ph idx="1"/>
          </p:nvPr>
        </p:nvSpPr>
        <p:spPr>
          <a:xfrm>
            <a:off x="838200" y="1384300"/>
            <a:ext cx="10515600" cy="5108575"/>
          </a:xfrm>
        </p:spPr>
        <p:txBody>
          <a:bodyPr>
            <a:normAutofit fontScale="77500" lnSpcReduction="20000"/>
          </a:bodyPr>
          <a:lstStyle/>
          <a:p>
            <a:pPr algn="just">
              <a:lnSpc>
                <a:spcPts val="1200"/>
              </a:lnSpc>
              <a:spcAft>
                <a:spcPts val="600"/>
              </a:spcAft>
            </a:pPr>
            <a:endParaRPr lang="en-GB" sz="1800" b="1" dirty="0">
              <a:effectLst/>
              <a:latin typeface="Times New Roman" panose="02020603050405020304" pitchFamily="18" charset="0"/>
              <a:ea typeface="MS Mincho" panose="02020609040205080304" pitchFamily="49" charset="-128"/>
            </a:endParaRPr>
          </a:p>
          <a:p>
            <a:pPr>
              <a:spcAft>
                <a:spcPts val="600"/>
              </a:spcAft>
            </a:pPr>
            <a:r>
              <a:rPr lang="en-GB" dirty="0"/>
              <a:t>FADS recommends to use the following words for all functions that should not be ON at the same time as an ADS:</a:t>
            </a:r>
          </a:p>
          <a:p>
            <a:pPr>
              <a:spcAft>
                <a:spcPts val="600"/>
              </a:spcAft>
            </a:pPr>
            <a:r>
              <a:rPr lang="en-GB" b="1" dirty="0"/>
              <a:t>“[</a:t>
            </a:r>
            <a:r>
              <a:rPr lang="en-GB" b="1" dirty="0">
                <a:solidFill>
                  <a:srgbClr val="FF0000"/>
                </a:solidFill>
              </a:rPr>
              <a:t>The function</a:t>
            </a:r>
            <a:r>
              <a:rPr lang="en-GB" b="1" dirty="0"/>
              <a:t>] shall be [</a:t>
            </a:r>
            <a:r>
              <a:rPr lang="en-GB" b="1" dirty="0">
                <a:solidFill>
                  <a:srgbClr val="FF0000"/>
                </a:solidFill>
              </a:rPr>
              <a:t>deactivated</a:t>
            </a:r>
            <a:r>
              <a:rPr lang="en-GB" b="1" dirty="0"/>
              <a:t>] upon activation of an ADS feature, and shall not be able to be [</a:t>
            </a:r>
            <a:r>
              <a:rPr lang="en-GB" b="1" dirty="0">
                <a:solidFill>
                  <a:srgbClr val="FF0000"/>
                </a:solidFill>
              </a:rPr>
              <a:t>activated</a:t>
            </a:r>
            <a:r>
              <a:rPr lang="en-GB" b="1" dirty="0"/>
              <a:t>] whilst an ADS feature is active.”</a:t>
            </a:r>
          </a:p>
          <a:p>
            <a:pPr lvl="1">
              <a:spcAft>
                <a:spcPts val="600"/>
              </a:spcAft>
            </a:pPr>
            <a:r>
              <a:rPr lang="en-GB" dirty="0"/>
              <a:t>This should be adapted to the wording of each regulation, e.g. in R171 “DCAS shall be switched to 'OFF' mode upon activation of an ADS feature, and shall not be able to be switched to 'ON' mode whilst an ADS feature is active.“</a:t>
            </a:r>
          </a:p>
          <a:p>
            <a:pPr>
              <a:spcAft>
                <a:spcPts val="600"/>
              </a:spcAft>
            </a:pPr>
            <a:r>
              <a:rPr lang="en-GB" dirty="0"/>
              <a:t>Also, for functions or systems that are automatically activated at the initiation of the powertrain): </a:t>
            </a:r>
            <a:r>
              <a:rPr lang="en-GB" b="1" dirty="0"/>
              <a:t>“[</a:t>
            </a:r>
            <a:r>
              <a:rPr lang="en-GB" b="1" dirty="0">
                <a:solidFill>
                  <a:srgbClr val="FF0000"/>
                </a:solidFill>
              </a:rPr>
              <a:t>The function</a:t>
            </a:r>
            <a:r>
              <a:rPr lang="en-GB" b="1" dirty="0"/>
              <a:t>] shall be automatically </a:t>
            </a:r>
            <a:r>
              <a:rPr lang="en-GB" b="1" dirty="0">
                <a:solidFill>
                  <a:srgbClr val="FF0000"/>
                </a:solidFill>
              </a:rPr>
              <a:t>reactivated/reinstated/etc. </a:t>
            </a:r>
            <a:r>
              <a:rPr lang="en-GB" b="1" dirty="0"/>
              <a:t>upon deactivation of an ADS feature.”</a:t>
            </a:r>
            <a:endParaRPr lang="fr-FR" b="1" dirty="0"/>
          </a:p>
          <a:p>
            <a:pPr marL="228600" lvl="1">
              <a:spcBef>
                <a:spcPts val="1000"/>
              </a:spcBef>
              <a:spcAft>
                <a:spcPts val="600"/>
              </a:spcAft>
            </a:pPr>
            <a:r>
              <a:rPr lang="fr-FR" sz="2800" dirty="0"/>
              <a:t>For </a:t>
            </a:r>
            <a:r>
              <a:rPr lang="fr-FR" sz="2800" dirty="0" err="1"/>
              <a:t>functions</a:t>
            </a:r>
            <a:r>
              <a:rPr lang="fr-FR" sz="2800" dirty="0"/>
              <a:t> </a:t>
            </a:r>
            <a:r>
              <a:rPr lang="fr-FR" sz="2800" dirty="0" err="1"/>
              <a:t>that</a:t>
            </a:r>
            <a:r>
              <a:rPr lang="fr-FR" sz="2800" dirty="0"/>
              <a:t> are not </a:t>
            </a:r>
            <a:r>
              <a:rPr lang="fr-FR" sz="2800" dirty="0" err="1"/>
              <a:t>automatically</a:t>
            </a:r>
            <a:r>
              <a:rPr lang="fr-FR" sz="2800" dirty="0"/>
              <a:t> </a:t>
            </a:r>
            <a:r>
              <a:rPr lang="fr-FR" sz="2800" dirty="0" err="1"/>
              <a:t>activated</a:t>
            </a:r>
            <a:r>
              <a:rPr lang="fr-FR" sz="2800" dirty="0"/>
              <a:t> at the initiation of the </a:t>
            </a:r>
            <a:r>
              <a:rPr lang="fr-FR" sz="2800" dirty="0" err="1"/>
              <a:t>powertrain</a:t>
            </a:r>
            <a:r>
              <a:rPr lang="fr-FR" sz="2800" dirty="0"/>
              <a:t>, </a:t>
            </a:r>
            <a:r>
              <a:rPr lang="fr-FR" sz="2800" b="1" dirty="0"/>
              <a:t>FADS proposes not to </a:t>
            </a:r>
            <a:r>
              <a:rPr lang="fr-FR" sz="2800" b="1" dirty="0" err="1"/>
              <a:t>include</a:t>
            </a:r>
            <a:r>
              <a:rPr lang="fr-FR" sz="2800" b="1" dirty="0"/>
              <a:t> </a:t>
            </a:r>
            <a:r>
              <a:rPr lang="fr-FR" sz="2800" b="1" dirty="0" err="1"/>
              <a:t>any</a:t>
            </a:r>
            <a:r>
              <a:rPr lang="fr-FR" sz="2800" b="1" dirty="0"/>
              <a:t> </a:t>
            </a:r>
            <a:r>
              <a:rPr lang="fr-FR" sz="2800" b="1" dirty="0" err="1"/>
              <a:t>text</a:t>
            </a:r>
            <a:r>
              <a:rPr lang="fr-FR" sz="2800" b="1" dirty="0"/>
              <a:t> about </a:t>
            </a:r>
            <a:r>
              <a:rPr lang="fr-FR" sz="2800" b="1" dirty="0" err="1"/>
              <a:t>their</a:t>
            </a:r>
            <a:r>
              <a:rPr lang="fr-FR" sz="2800" b="1" dirty="0"/>
              <a:t> </a:t>
            </a:r>
            <a:r>
              <a:rPr lang="fr-FR" sz="2800" b="1" dirty="0" err="1"/>
              <a:t>automatic</a:t>
            </a:r>
            <a:r>
              <a:rPr lang="fr-FR" sz="2800" b="1" dirty="0"/>
              <a:t> </a:t>
            </a:r>
            <a:r>
              <a:rPr lang="fr-FR" sz="2800" b="1" dirty="0" err="1"/>
              <a:t>reactivation</a:t>
            </a:r>
            <a:r>
              <a:rPr lang="fr-FR" sz="2800" dirty="0"/>
              <a:t>. This </a:t>
            </a:r>
            <a:r>
              <a:rPr lang="fr-FR" sz="2800" dirty="0" err="1"/>
              <a:t>implies</a:t>
            </a:r>
            <a:r>
              <a:rPr lang="fr-FR" sz="2800" dirty="0"/>
              <a:t> </a:t>
            </a:r>
            <a:r>
              <a:rPr lang="fr-FR" sz="2800" dirty="0" err="1"/>
              <a:t>that</a:t>
            </a:r>
            <a:r>
              <a:rPr lang="fr-FR" sz="2800" dirty="0"/>
              <a:t> the driver must </a:t>
            </a:r>
            <a:r>
              <a:rPr lang="fr-FR" sz="2800" dirty="0" err="1"/>
              <a:t>activate</a:t>
            </a:r>
            <a:r>
              <a:rPr lang="fr-FR" sz="2800" dirty="0"/>
              <a:t> </a:t>
            </a:r>
            <a:r>
              <a:rPr lang="fr-FR" sz="2800" dirty="0" err="1"/>
              <a:t>them</a:t>
            </a:r>
            <a:r>
              <a:rPr lang="fr-FR" sz="2800" dirty="0"/>
              <a:t> </a:t>
            </a:r>
            <a:r>
              <a:rPr lang="fr-FR" sz="2800" dirty="0" err="1"/>
              <a:t>automatically</a:t>
            </a:r>
            <a:r>
              <a:rPr lang="fr-FR" sz="2800" dirty="0"/>
              <a:t> </a:t>
            </a:r>
            <a:r>
              <a:rPr lang="fr-FR" sz="2800" dirty="0" err="1"/>
              <a:t>after</a:t>
            </a:r>
            <a:r>
              <a:rPr lang="fr-FR" sz="2800" dirty="0"/>
              <a:t> </a:t>
            </a:r>
            <a:r>
              <a:rPr lang="fr-FR" sz="2800" dirty="0" err="1"/>
              <a:t>deactivation</a:t>
            </a:r>
            <a:r>
              <a:rPr lang="fr-FR" sz="2800" dirty="0"/>
              <a:t> of the ADS </a:t>
            </a:r>
            <a:r>
              <a:rPr lang="fr-FR" sz="2800" dirty="0" err="1"/>
              <a:t>feature</a:t>
            </a:r>
            <a:r>
              <a:rPr lang="fr-FR" sz="2800" dirty="0"/>
              <a:t>.</a:t>
            </a:r>
          </a:p>
          <a:p>
            <a:pPr marL="685800" lvl="2">
              <a:spcBef>
                <a:spcPts val="1000"/>
              </a:spcBef>
              <a:spcAft>
                <a:spcPts val="600"/>
              </a:spcAft>
            </a:pPr>
            <a:r>
              <a:rPr lang="fr-FR" sz="2400" dirty="0"/>
              <a:t>FADS has not </a:t>
            </a:r>
            <a:r>
              <a:rPr lang="fr-FR" sz="2400" dirty="0" err="1"/>
              <a:t>encountered</a:t>
            </a:r>
            <a:r>
              <a:rPr lang="fr-FR" sz="2400" dirty="0"/>
              <a:t> </a:t>
            </a:r>
            <a:r>
              <a:rPr lang="fr-FR" sz="2400" dirty="0" err="1"/>
              <a:t>any</a:t>
            </a:r>
            <a:r>
              <a:rPr lang="fr-FR" sz="2400" dirty="0"/>
              <a:t> GRVA </a:t>
            </a:r>
            <a:r>
              <a:rPr lang="fr-FR" sz="2400" dirty="0" err="1"/>
              <a:t>function</a:t>
            </a:r>
            <a:r>
              <a:rPr lang="fr-FR" sz="2400" dirty="0"/>
              <a:t> or system </a:t>
            </a:r>
            <a:r>
              <a:rPr lang="fr-FR" sz="2400" dirty="0" err="1"/>
              <a:t>that</a:t>
            </a:r>
            <a:r>
              <a:rPr lang="fr-FR" sz="2400" dirty="0"/>
              <a:t> </a:t>
            </a:r>
            <a:r>
              <a:rPr lang="fr-FR" sz="2400" dirty="0" err="1"/>
              <a:t>is</a:t>
            </a:r>
            <a:r>
              <a:rPr lang="fr-FR" sz="2400" dirty="0"/>
              <a:t> not </a:t>
            </a:r>
            <a:r>
              <a:rPr lang="fr-FR" sz="2400" dirty="0" err="1"/>
              <a:t>automatically</a:t>
            </a:r>
            <a:r>
              <a:rPr lang="fr-FR" sz="2400" dirty="0"/>
              <a:t> </a:t>
            </a:r>
            <a:r>
              <a:rPr lang="fr-FR" sz="2400" dirty="0" err="1"/>
              <a:t>activated</a:t>
            </a:r>
            <a:r>
              <a:rPr lang="fr-FR" sz="2400" dirty="0"/>
              <a:t> at the initiation of the </a:t>
            </a:r>
            <a:r>
              <a:rPr lang="fr-FR" sz="2400" dirty="0" err="1"/>
              <a:t>powertrain</a:t>
            </a:r>
            <a:r>
              <a:rPr lang="fr-FR" sz="2400" dirty="0"/>
              <a:t>, and </a:t>
            </a:r>
            <a:r>
              <a:rPr lang="fr-FR" sz="2400" dirty="0" err="1"/>
              <a:t>that</a:t>
            </a:r>
            <a:r>
              <a:rPr lang="fr-FR" sz="2400" dirty="0"/>
              <a:t> FADS </a:t>
            </a:r>
            <a:r>
              <a:rPr lang="fr-FR" sz="2400" dirty="0" err="1"/>
              <a:t>believes</a:t>
            </a:r>
            <a:r>
              <a:rPr lang="fr-FR" sz="2400" dirty="0"/>
              <a:t> </a:t>
            </a:r>
            <a:r>
              <a:rPr lang="fr-FR" sz="2400" dirty="0" err="1"/>
              <a:t>should</a:t>
            </a:r>
            <a:r>
              <a:rPr lang="fr-FR" sz="2400" dirty="0"/>
              <a:t> </a:t>
            </a:r>
            <a:r>
              <a:rPr lang="fr-FR" sz="2400" dirty="0" err="1"/>
              <a:t>be</a:t>
            </a:r>
            <a:r>
              <a:rPr lang="fr-FR" sz="2400" dirty="0"/>
              <a:t> </a:t>
            </a:r>
            <a:r>
              <a:rPr lang="fr-FR" sz="2400" dirty="0" err="1"/>
              <a:t>reactivated</a:t>
            </a:r>
            <a:r>
              <a:rPr lang="fr-FR" sz="2400" dirty="0"/>
              <a:t> </a:t>
            </a:r>
            <a:r>
              <a:rPr lang="fr-FR" sz="2400" dirty="0" err="1"/>
              <a:t>automatically</a:t>
            </a:r>
            <a:r>
              <a:rPr lang="fr-FR" sz="2400" dirty="0"/>
              <a:t>.</a:t>
            </a:r>
            <a:endParaRPr lang="fr-FR" sz="1400" dirty="0">
              <a:latin typeface="Times New Roman" panose="02020603050405020304" pitchFamily="18" charset="0"/>
              <a:ea typeface="MS Mincho" panose="02020609040205080304" pitchFamily="49" charset="-128"/>
            </a:endParaRPr>
          </a:p>
          <a:p>
            <a:pPr marL="457200" lvl="1" indent="0" algn="just">
              <a:lnSpc>
                <a:spcPts val="1200"/>
              </a:lnSpc>
              <a:spcAft>
                <a:spcPts val="600"/>
              </a:spcAft>
              <a:buNone/>
            </a:pPr>
            <a:endParaRPr lang="fr-FR" sz="1400" dirty="0">
              <a:effectLst/>
              <a:latin typeface="Times New Roman" panose="02020603050405020304" pitchFamily="18" charset="0"/>
              <a:ea typeface="MS Mincho" panose="02020609040205080304" pitchFamily="49" charset="-128"/>
            </a:endParaRPr>
          </a:p>
        </p:txBody>
      </p:sp>
    </p:spTree>
    <p:extLst>
      <p:ext uri="{BB962C8B-B14F-4D97-AF65-F5344CB8AC3E}">
        <p14:creationId xmlns:p14="http://schemas.microsoft.com/office/powerpoint/2010/main" val="4183300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6D074C-8BB4-4A26-AC21-21D50B1FDAA9}"/>
              </a:ext>
            </a:extLst>
          </p:cNvPr>
          <p:cNvSpPr>
            <a:spLocks noGrp="1"/>
          </p:cNvSpPr>
          <p:nvPr>
            <p:ph type="title"/>
          </p:nvPr>
        </p:nvSpPr>
        <p:spPr/>
        <p:txBody>
          <a:bodyPr/>
          <a:lstStyle/>
          <a:p>
            <a:r>
              <a:rPr lang="en-GB" dirty="0"/>
              <a:t>Ignition / turned on / master control switch	</a:t>
            </a:r>
            <a:endParaRPr lang="fr-FR" dirty="0"/>
          </a:p>
        </p:txBody>
      </p:sp>
      <p:sp>
        <p:nvSpPr>
          <p:cNvPr id="3" name="Espace réservé du contenu 2">
            <a:extLst>
              <a:ext uri="{FF2B5EF4-FFF2-40B4-BE49-F238E27FC236}">
                <a16:creationId xmlns:a16="http://schemas.microsoft.com/office/drawing/2014/main" id="{533B9702-8BF9-40D7-89F2-AB8C99316289}"/>
              </a:ext>
            </a:extLst>
          </p:cNvPr>
          <p:cNvSpPr>
            <a:spLocks noGrp="1"/>
          </p:cNvSpPr>
          <p:nvPr>
            <p:ph idx="1"/>
          </p:nvPr>
        </p:nvSpPr>
        <p:spPr/>
        <p:txBody>
          <a:bodyPr/>
          <a:lstStyle/>
          <a:p>
            <a:r>
              <a:rPr lang="en-GB" dirty="0"/>
              <a:t>Please note that several GRs are currently harmonising the wording across regulations to only refer to the notion of “powertrain” (M.R.2)</a:t>
            </a:r>
          </a:p>
          <a:p>
            <a:pPr lvl="1"/>
            <a:endParaRPr lang="en-GB" dirty="0"/>
          </a:p>
          <a:p>
            <a:r>
              <a:rPr lang="en-GB" dirty="0"/>
              <a:t>This is not usually relevant for our groups but if a task force is already planning to change a paragraph where the words “ignition, key ON, master control switch” etc. are used, FADS suggests to consider using “powertrain” instead in the whole regulation.</a:t>
            </a:r>
            <a:endParaRPr lang="fr-FR" dirty="0"/>
          </a:p>
        </p:txBody>
      </p:sp>
    </p:spTree>
    <p:extLst>
      <p:ext uri="{BB962C8B-B14F-4D97-AF65-F5344CB8AC3E}">
        <p14:creationId xmlns:p14="http://schemas.microsoft.com/office/powerpoint/2010/main" val="926991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51499A-D616-4C3F-A9D6-3B52E1F13DDF}"/>
              </a:ext>
            </a:extLst>
          </p:cNvPr>
          <p:cNvSpPr>
            <a:spLocks noGrp="1"/>
          </p:cNvSpPr>
          <p:nvPr>
            <p:ph type="title"/>
          </p:nvPr>
        </p:nvSpPr>
        <p:spPr/>
        <p:txBody>
          <a:bodyPr/>
          <a:lstStyle/>
          <a:p>
            <a:r>
              <a:rPr lang="en-GB" dirty="0"/>
              <a:t>Which definitions to include in each regulation</a:t>
            </a:r>
            <a:endParaRPr lang="fr-FR" dirty="0"/>
          </a:p>
        </p:txBody>
      </p:sp>
      <p:sp>
        <p:nvSpPr>
          <p:cNvPr id="3" name="Espace réservé du contenu 2">
            <a:extLst>
              <a:ext uri="{FF2B5EF4-FFF2-40B4-BE49-F238E27FC236}">
                <a16:creationId xmlns:a16="http://schemas.microsoft.com/office/drawing/2014/main" id="{9C353F60-74B2-4020-B197-C66429ED0812}"/>
              </a:ext>
            </a:extLst>
          </p:cNvPr>
          <p:cNvSpPr>
            <a:spLocks noGrp="1"/>
          </p:cNvSpPr>
          <p:nvPr>
            <p:ph idx="1"/>
          </p:nvPr>
        </p:nvSpPr>
        <p:spPr/>
        <p:txBody>
          <a:bodyPr>
            <a:normAutofit fontScale="92500" lnSpcReduction="10000"/>
          </a:bodyPr>
          <a:lstStyle/>
          <a:p>
            <a:r>
              <a:rPr lang="en-GB" b="1" dirty="0"/>
              <a:t>Definitions for ADS, DDT, and categories X and Y no longer need to be included </a:t>
            </a:r>
            <a:r>
              <a:rPr lang="en-GB" dirty="0"/>
              <a:t>(a footnote to R.E.3 rev 8 can be used instead)</a:t>
            </a:r>
          </a:p>
          <a:p>
            <a:endParaRPr lang="en-GB" dirty="0"/>
          </a:p>
          <a:p>
            <a:r>
              <a:rPr lang="en-GB" dirty="0"/>
              <a:t>Definitions for ADSF-1 ADSF-2</a:t>
            </a:r>
            <a:r>
              <a:rPr lang="fr-FR" dirty="0"/>
              <a:t> </a:t>
            </a:r>
            <a:r>
              <a:rPr lang="fr-FR" dirty="0" err="1"/>
              <a:t>may</a:t>
            </a:r>
            <a:r>
              <a:rPr lang="fr-FR" dirty="0"/>
              <a:t> </a:t>
            </a:r>
            <a:r>
              <a:rPr lang="fr-FR" dirty="0" err="1"/>
              <a:t>be</a:t>
            </a:r>
            <a:r>
              <a:rPr lang="fr-FR" dirty="0"/>
              <a:t> </a:t>
            </a:r>
            <a:r>
              <a:rPr lang="fr-FR" dirty="0" err="1"/>
              <a:t>included</a:t>
            </a:r>
            <a:r>
              <a:rPr lang="fr-FR" dirty="0"/>
              <a:t> as </a:t>
            </a:r>
            <a:r>
              <a:rPr lang="fr-FR" dirty="0" err="1"/>
              <a:t>they</a:t>
            </a:r>
            <a:r>
              <a:rPr lang="fr-FR" dirty="0"/>
              <a:t> are not </a:t>
            </a:r>
            <a:r>
              <a:rPr lang="fr-FR" dirty="0" err="1"/>
              <a:t>present</a:t>
            </a:r>
            <a:r>
              <a:rPr lang="fr-FR" dirty="0"/>
              <a:t> in R.E.3.</a:t>
            </a:r>
          </a:p>
          <a:p>
            <a:endParaRPr lang="en-GB" dirty="0"/>
          </a:p>
          <a:p>
            <a:r>
              <a:rPr lang="en-GB" dirty="0"/>
              <a:t>FADS does not recommend using definitions from UNR ADS that could clash with definitions from other regulations (e.g., using a definition of “driver” based on the DDT)</a:t>
            </a:r>
          </a:p>
          <a:p>
            <a:r>
              <a:rPr lang="en-GB" dirty="0"/>
              <a:t>FADS does not recommend using other ADS-related definitions (ODD, etc.) unless absolutely necessary.</a:t>
            </a:r>
          </a:p>
        </p:txBody>
      </p:sp>
    </p:spTree>
    <p:extLst>
      <p:ext uri="{BB962C8B-B14F-4D97-AF65-F5344CB8AC3E}">
        <p14:creationId xmlns:p14="http://schemas.microsoft.com/office/powerpoint/2010/main" val="2578614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302196-857D-4EAE-A545-69072CFC6116}"/>
              </a:ext>
            </a:extLst>
          </p:cNvPr>
          <p:cNvSpPr>
            <a:spLocks noGrp="1"/>
          </p:cNvSpPr>
          <p:nvPr>
            <p:ph type="title"/>
          </p:nvPr>
        </p:nvSpPr>
        <p:spPr/>
        <p:txBody>
          <a:bodyPr/>
          <a:lstStyle/>
          <a:p>
            <a:r>
              <a:rPr lang="en-GB" dirty="0"/>
              <a:t>Other standard text templates</a:t>
            </a:r>
            <a:endParaRPr lang="fr-FR" dirty="0"/>
          </a:p>
        </p:txBody>
      </p:sp>
      <p:sp>
        <p:nvSpPr>
          <p:cNvPr id="3" name="Espace réservé du contenu 2">
            <a:extLst>
              <a:ext uri="{FF2B5EF4-FFF2-40B4-BE49-F238E27FC236}">
                <a16:creationId xmlns:a16="http://schemas.microsoft.com/office/drawing/2014/main" id="{1E069034-A39B-42D3-AF24-0C8BB8747DC0}"/>
              </a:ext>
            </a:extLst>
          </p:cNvPr>
          <p:cNvSpPr>
            <a:spLocks noGrp="1"/>
          </p:cNvSpPr>
          <p:nvPr>
            <p:ph idx="1"/>
          </p:nvPr>
        </p:nvSpPr>
        <p:spPr/>
        <p:txBody>
          <a:bodyPr>
            <a:normAutofit lnSpcReduction="10000"/>
          </a:bodyPr>
          <a:lstStyle/>
          <a:p>
            <a:r>
              <a:rPr lang="en-GB" dirty="0"/>
              <a:t>“1.2. This regulation does not apply to:</a:t>
            </a:r>
          </a:p>
          <a:p>
            <a:pPr lvl="1"/>
            <a:r>
              <a:rPr lang="en-GB" dirty="0"/>
              <a:t>1.2.x. [Vehicles of categories X</a:t>
            </a:r>
            <a:r>
              <a:rPr lang="en-GB" baseline="30000" dirty="0"/>
              <a:t>1</a:t>
            </a:r>
            <a:r>
              <a:rPr lang="en-GB" dirty="0"/>
              <a:t> and Y</a:t>
            </a:r>
            <a:r>
              <a:rPr lang="en-GB" baseline="30000" dirty="0"/>
              <a:t>1</a:t>
            </a:r>
            <a:r>
              <a:rPr lang="en-GB" dirty="0"/>
              <a:t>] / [Vehicles of category Y</a:t>
            </a:r>
            <a:r>
              <a:rPr lang="en-GB" baseline="30000" dirty="0"/>
              <a:t>1</a:t>
            </a:r>
            <a:r>
              <a:rPr lang="en-GB" dirty="0"/>
              <a:t>]”</a:t>
            </a:r>
          </a:p>
          <a:p>
            <a:pPr lvl="2"/>
            <a:r>
              <a:rPr lang="en-GB" sz="3200" baseline="30000" dirty="0"/>
              <a:t>1 </a:t>
            </a:r>
            <a:r>
              <a:rPr lang="en-GB" sz="2400" dirty="0"/>
              <a:t>As defined in the Consolidated Resolution on the Construction of Vehicles (R.E.3.), document ECE/TRANS/WP.29/78/Rev.8, </a:t>
            </a:r>
            <a:r>
              <a:rPr lang="en-GB" sz="2400" dirty="0">
                <a:hlinkClick r:id="rId2">
                  <a:extLst>
                    <a:ext uri="{A12FA001-AC4F-418D-AE19-62706E023703}">
                      <ahyp:hlinkClr xmlns:ahyp="http://schemas.microsoft.com/office/drawing/2018/hyperlinkcolor" val="tx"/>
                    </a:ext>
                  </a:extLst>
                </a:hlinkClick>
              </a:rPr>
              <a:t>https://unece.org/transport/vehicle-regulations/wp29/resolutions</a:t>
            </a:r>
            <a:r>
              <a:rPr lang="en-GB" sz="2400" dirty="0"/>
              <a:t>."</a:t>
            </a:r>
            <a:endParaRPr lang="fr-FR" sz="2400" dirty="0"/>
          </a:p>
          <a:p>
            <a:pPr lvl="2"/>
            <a:endParaRPr lang="en-GB" dirty="0"/>
          </a:p>
          <a:p>
            <a:r>
              <a:rPr lang="en-GB" dirty="0"/>
              <a:t>“Whilst an ADS feature is active”</a:t>
            </a:r>
          </a:p>
          <a:p>
            <a:r>
              <a:rPr lang="en-GB" dirty="0"/>
              <a:t>“In the case of vehicles equipped with an ADS[F-2], …” or “For vehicles equipped…”</a:t>
            </a:r>
          </a:p>
          <a:p>
            <a:r>
              <a:rPr lang="en-GB" dirty="0"/>
              <a:t>“In the case of vehicles of [categories X and Y], …” or “For vehicles of categories…”</a:t>
            </a:r>
          </a:p>
          <a:p>
            <a:endParaRPr lang="en-GB" dirty="0"/>
          </a:p>
        </p:txBody>
      </p:sp>
    </p:spTree>
    <p:extLst>
      <p:ext uri="{BB962C8B-B14F-4D97-AF65-F5344CB8AC3E}">
        <p14:creationId xmlns:p14="http://schemas.microsoft.com/office/powerpoint/2010/main" val="953287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302196-857D-4EAE-A545-69072CFC6116}"/>
              </a:ext>
            </a:extLst>
          </p:cNvPr>
          <p:cNvSpPr>
            <a:spLocks noGrp="1"/>
          </p:cNvSpPr>
          <p:nvPr>
            <p:ph type="title"/>
          </p:nvPr>
        </p:nvSpPr>
        <p:spPr>
          <a:xfrm>
            <a:off x="838200" y="365125"/>
            <a:ext cx="10515600" cy="752475"/>
          </a:xfrm>
        </p:spPr>
        <p:txBody>
          <a:bodyPr>
            <a:normAutofit fontScale="90000"/>
          </a:bodyPr>
          <a:lstStyle/>
          <a:p>
            <a:r>
              <a:rPr lang="en-GB" dirty="0"/>
              <a:t>Other standard text templates: testing (replace text in red as appropriate)</a:t>
            </a:r>
            <a:endParaRPr lang="fr-FR" dirty="0"/>
          </a:p>
        </p:txBody>
      </p:sp>
      <p:sp>
        <p:nvSpPr>
          <p:cNvPr id="3" name="Espace réservé du contenu 2">
            <a:extLst>
              <a:ext uri="{FF2B5EF4-FFF2-40B4-BE49-F238E27FC236}">
                <a16:creationId xmlns:a16="http://schemas.microsoft.com/office/drawing/2014/main" id="{1E069034-A39B-42D3-AF24-0C8BB8747DC0}"/>
              </a:ext>
            </a:extLst>
          </p:cNvPr>
          <p:cNvSpPr>
            <a:spLocks noGrp="1"/>
          </p:cNvSpPr>
          <p:nvPr>
            <p:ph idx="1"/>
          </p:nvPr>
        </p:nvSpPr>
        <p:spPr>
          <a:xfrm>
            <a:off x="838200" y="1433512"/>
            <a:ext cx="10515600" cy="5059363"/>
          </a:xfrm>
        </p:spPr>
        <p:txBody>
          <a:bodyPr>
            <a:normAutofit fontScale="85000" lnSpcReduction="20000"/>
          </a:bodyPr>
          <a:lstStyle/>
          <a:p>
            <a:pPr lvl="1">
              <a:spcAft>
                <a:spcPts val="600"/>
              </a:spcAft>
            </a:pPr>
            <a:r>
              <a:rPr lang="en-GB" dirty="0"/>
              <a:t>For vehicles of categories X and Y, all tests in this annex shall be conducted, and all respective requirements shall be fulfilled. In the absence of manual driving controls, tests shall be conducted using dedicated activation methods, which may include:</a:t>
            </a:r>
            <a:endParaRPr lang="fr-FR" dirty="0"/>
          </a:p>
          <a:p>
            <a:pPr marL="457200" lvl="1" indent="0">
              <a:spcAft>
                <a:spcPts val="600"/>
              </a:spcAft>
              <a:buNone/>
            </a:pPr>
            <a:r>
              <a:rPr lang="en-GB" dirty="0"/>
              <a:t>	(a)	A test mode allowing to manually control or trigger the </a:t>
            </a:r>
            <a:r>
              <a:rPr lang="en-GB" b="1" dirty="0">
                <a:solidFill>
                  <a:srgbClr val="FF0000"/>
                </a:solidFill>
              </a:rPr>
              <a:t>acceleration</a:t>
            </a:r>
            <a:r>
              <a:rPr lang="en-GB" dirty="0"/>
              <a:t> functions, or</a:t>
            </a:r>
            <a:endParaRPr lang="fr-FR" dirty="0"/>
          </a:p>
          <a:p>
            <a:pPr marL="457200" lvl="1" indent="0">
              <a:spcAft>
                <a:spcPts val="600"/>
              </a:spcAft>
              <a:buNone/>
            </a:pPr>
            <a:r>
              <a:rPr lang="en-GB" dirty="0"/>
              <a:t>	(b)	Any other method subject to agreement between the vehicle manufacturer and 		the technical service, ensuring that the evaluation accurately reflects real-world 		ADS performance.</a:t>
            </a:r>
            <a:endParaRPr lang="fr-FR" dirty="0"/>
          </a:p>
          <a:p>
            <a:pPr lvl="1">
              <a:spcAft>
                <a:spcPts val="600"/>
              </a:spcAft>
            </a:pPr>
            <a:r>
              <a:rPr lang="en-GB" dirty="0"/>
              <a:t>Wherever this annex details a manual control being actuated or an action being applied on it, that shall be understood as an </a:t>
            </a:r>
            <a:r>
              <a:rPr lang="en-GB" b="1" dirty="0">
                <a:solidFill>
                  <a:srgbClr val="FF0000"/>
                </a:solidFill>
              </a:rPr>
              <a:t>acceleration demand </a:t>
            </a:r>
            <a:r>
              <a:rPr lang="en-GB" dirty="0"/>
              <a:t>being made through the selected activation method above. The manufacturer shall demonstrate that the test activation method accurately replicates ADS performance, and a detailed description of the method used shall be included in the test report. The </a:t>
            </a:r>
            <a:r>
              <a:rPr lang="en-GB" b="1" dirty="0">
                <a:solidFill>
                  <a:srgbClr val="FF0000"/>
                </a:solidFill>
              </a:rPr>
              <a:t>acceleration demand </a:t>
            </a:r>
            <a:r>
              <a:rPr lang="en-GB" dirty="0"/>
              <a:t>made shall be recorded in the test report alongside the results of each test.</a:t>
            </a:r>
            <a:endParaRPr lang="fr-FR" dirty="0"/>
          </a:p>
          <a:p>
            <a:pPr lvl="1">
              <a:spcAft>
                <a:spcPts val="600"/>
              </a:spcAft>
            </a:pPr>
            <a:r>
              <a:rPr lang="en-GB" dirty="0"/>
              <a:t>For vehicles equipped with an ADS, other than those of categories X and Y, the tests in this annex shall be performed at least in the manual driving mode. Tests do not have to be performed in ADS mode providing the manufacturer can demonstrate to the technical service that the same </a:t>
            </a:r>
            <a:r>
              <a:rPr lang="en-GB" b="1" dirty="0">
                <a:solidFill>
                  <a:srgbClr val="FF0000"/>
                </a:solidFill>
              </a:rPr>
              <a:t>SLF performance </a:t>
            </a:r>
            <a:r>
              <a:rPr lang="en-GB" dirty="0"/>
              <a:t>can be achieved when </a:t>
            </a:r>
            <a:r>
              <a:rPr lang="en-GB" b="1" dirty="0">
                <a:solidFill>
                  <a:srgbClr val="FF0000"/>
                </a:solidFill>
              </a:rPr>
              <a:t>acceleration demands </a:t>
            </a:r>
            <a:r>
              <a:rPr lang="en-GB" dirty="0"/>
              <a:t>are made by the ADS. However, testing to verify this shall be performed at the request of the technical service."</a:t>
            </a:r>
            <a:endParaRPr lang="fr-FR" dirty="0"/>
          </a:p>
          <a:p>
            <a:endParaRPr lang="en-GB" dirty="0"/>
          </a:p>
        </p:txBody>
      </p:sp>
    </p:spTree>
    <p:extLst>
      <p:ext uri="{BB962C8B-B14F-4D97-AF65-F5344CB8AC3E}">
        <p14:creationId xmlns:p14="http://schemas.microsoft.com/office/powerpoint/2010/main" val="3097709099"/>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203</TotalTime>
  <Words>1087</Words>
  <Application>Microsoft Office PowerPoint</Application>
  <PresentationFormat>Grand écran</PresentationFormat>
  <Paragraphs>48</Paragraphs>
  <Slides>9</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9</vt:i4>
      </vt:variant>
    </vt:vector>
  </HeadingPairs>
  <TitlesOfParts>
    <vt:vector size="14" baseType="lpstr">
      <vt:lpstr>Arial</vt:lpstr>
      <vt:lpstr>Calibri</vt:lpstr>
      <vt:lpstr>Calibri Light</vt:lpstr>
      <vt:lpstr>Times New Roman</vt:lpstr>
      <vt:lpstr>Thème Office</vt:lpstr>
      <vt:lpstr>8th joint meeting of the WP.29 expert groups on regulatory fitness for ADS</vt:lpstr>
      <vt:lpstr>Category X and general safety</vt:lpstr>
      <vt:lpstr>“Logic signal”</vt:lpstr>
      <vt:lpstr>“Complies with UNR ADS”</vt:lpstr>
      <vt:lpstr>Deactivation / reactivation</vt:lpstr>
      <vt:lpstr>Ignition / turned on / master control switch </vt:lpstr>
      <vt:lpstr>Which definitions to include in each regulation</vt:lpstr>
      <vt:lpstr>Other standard text templates</vt:lpstr>
      <vt:lpstr>Other standard text templates: testing (replace text in red as appropriate)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Supporting material for the 8th joint meeting…</dc:title>
  <dc:creator>PESSIA Romain</dc:creator>
  <cp:lastModifiedBy>PESSIA Romain</cp:lastModifiedBy>
  <cp:revision>9</cp:revision>
  <dcterms:created xsi:type="dcterms:W3CDTF">2025-10-23T10:19:30Z</dcterms:created>
  <dcterms:modified xsi:type="dcterms:W3CDTF">2025-10-23T13:43:20Z</dcterms:modified>
</cp:coreProperties>
</file>