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72" r:id="rId3"/>
    <p:sldId id="280" r:id="rId4"/>
    <p:sldId id="266" r:id="rId5"/>
    <p:sldId id="275" r:id="rId6"/>
    <p:sldId id="273" r:id="rId7"/>
    <p:sldId id="274" r:id="rId8"/>
    <p:sldId id="276" r:id="rId9"/>
    <p:sldId id="277" r:id="rId10"/>
    <p:sldId id="279" r:id="rId11"/>
    <p:sldId id="281" r:id="rId12"/>
    <p:sldId id="283" r:id="rId13"/>
    <p:sldId id="282" r:id="rId14"/>
    <p:sldId id="284" r:id="rId15"/>
    <p:sldId id="285" r:id="rId16"/>
    <p:sldId id="286" r:id="rId17"/>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4" autoAdjust="0"/>
    <p:restoredTop sz="94660"/>
  </p:normalViewPr>
  <p:slideViewPr>
    <p:cSldViewPr snapToGrid="0">
      <p:cViewPr varScale="1">
        <p:scale>
          <a:sx n="63" d="100"/>
          <a:sy n="63" d="100"/>
        </p:scale>
        <p:origin x="61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4B7E7D7-9274-15F9-BDC8-4BBDC093CAA8}"/>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18E83DCD-39E8-5167-1190-2FF0F9B0C3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F2AFF28D-AAC5-C73D-FCAF-579E7816AF67}"/>
              </a:ext>
            </a:extLst>
          </p:cNvPr>
          <p:cNvSpPr>
            <a:spLocks noGrp="1"/>
          </p:cNvSpPr>
          <p:nvPr>
            <p:ph type="dt" sz="half" idx="10"/>
          </p:nvPr>
        </p:nvSpPr>
        <p:spPr/>
        <p:txBody>
          <a:bodyPr/>
          <a:lstStyle/>
          <a:p>
            <a:fld id="{3D81EE95-D82B-4173-96DB-EAAAFC7E638D}" type="datetimeFigureOut">
              <a:rPr lang="ko-KR" altLang="en-US" smtClean="0"/>
              <a:t>2025-11-25</a:t>
            </a:fld>
            <a:endParaRPr lang="ko-KR" altLang="en-US"/>
          </a:p>
        </p:txBody>
      </p:sp>
      <p:sp>
        <p:nvSpPr>
          <p:cNvPr id="5" name="바닥글 개체 틀 4">
            <a:extLst>
              <a:ext uri="{FF2B5EF4-FFF2-40B4-BE49-F238E27FC236}">
                <a16:creationId xmlns:a16="http://schemas.microsoft.com/office/drawing/2014/main" id="{45EC98E6-D298-786D-C75F-E2FC95B49A23}"/>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01305254-5327-4E98-3D8A-CB05E319714F}"/>
              </a:ext>
            </a:extLst>
          </p:cNvPr>
          <p:cNvSpPr>
            <a:spLocks noGrp="1"/>
          </p:cNvSpPr>
          <p:nvPr>
            <p:ph type="sldNum" sz="quarter" idx="12"/>
          </p:nvPr>
        </p:nvSpPr>
        <p:spPr/>
        <p:txBody>
          <a:bodyPr/>
          <a:lstStyle/>
          <a:p>
            <a:fld id="{2D9B9942-A2A9-46F7-B356-116492F25A4B}" type="slidenum">
              <a:rPr lang="ko-KR" altLang="en-US" smtClean="0"/>
              <a:t>‹#›</a:t>
            </a:fld>
            <a:endParaRPr lang="ko-KR" altLang="en-US"/>
          </a:p>
        </p:txBody>
      </p:sp>
    </p:spTree>
    <p:extLst>
      <p:ext uri="{BB962C8B-B14F-4D97-AF65-F5344CB8AC3E}">
        <p14:creationId xmlns:p14="http://schemas.microsoft.com/office/powerpoint/2010/main" val="2208824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6851B08-A826-33EE-A617-58CDCAF73641}"/>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F6F79FA0-83A8-1FEE-A333-26FBDC5DB867}"/>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BA65FB36-73C3-CC22-6E58-E23607A3A154}"/>
              </a:ext>
            </a:extLst>
          </p:cNvPr>
          <p:cNvSpPr>
            <a:spLocks noGrp="1"/>
          </p:cNvSpPr>
          <p:nvPr>
            <p:ph type="dt" sz="half" idx="10"/>
          </p:nvPr>
        </p:nvSpPr>
        <p:spPr/>
        <p:txBody>
          <a:bodyPr/>
          <a:lstStyle/>
          <a:p>
            <a:fld id="{3D81EE95-D82B-4173-96DB-EAAAFC7E638D}" type="datetimeFigureOut">
              <a:rPr lang="ko-KR" altLang="en-US" smtClean="0"/>
              <a:t>2025-11-25</a:t>
            </a:fld>
            <a:endParaRPr lang="ko-KR" altLang="en-US"/>
          </a:p>
        </p:txBody>
      </p:sp>
      <p:sp>
        <p:nvSpPr>
          <p:cNvPr id="5" name="바닥글 개체 틀 4">
            <a:extLst>
              <a:ext uri="{FF2B5EF4-FFF2-40B4-BE49-F238E27FC236}">
                <a16:creationId xmlns:a16="http://schemas.microsoft.com/office/drawing/2014/main" id="{E0882FC3-1467-BA09-E08F-5CCECD1E4D8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11C0F132-DEB2-C8EC-8C7F-33B4231D2D75}"/>
              </a:ext>
            </a:extLst>
          </p:cNvPr>
          <p:cNvSpPr>
            <a:spLocks noGrp="1"/>
          </p:cNvSpPr>
          <p:nvPr>
            <p:ph type="sldNum" sz="quarter" idx="12"/>
          </p:nvPr>
        </p:nvSpPr>
        <p:spPr/>
        <p:txBody>
          <a:bodyPr/>
          <a:lstStyle/>
          <a:p>
            <a:fld id="{2D9B9942-A2A9-46F7-B356-116492F25A4B}" type="slidenum">
              <a:rPr lang="ko-KR" altLang="en-US" smtClean="0"/>
              <a:t>‹#›</a:t>
            </a:fld>
            <a:endParaRPr lang="ko-KR" altLang="en-US"/>
          </a:p>
        </p:txBody>
      </p:sp>
    </p:spTree>
    <p:extLst>
      <p:ext uri="{BB962C8B-B14F-4D97-AF65-F5344CB8AC3E}">
        <p14:creationId xmlns:p14="http://schemas.microsoft.com/office/powerpoint/2010/main" val="1802953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C271240A-3C87-78FD-DAFA-2C4AEEED3B19}"/>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71CEECE8-9210-1300-0919-FA89494CA94B}"/>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C4805810-0E00-D18F-1E6D-277605A2961F}"/>
              </a:ext>
            </a:extLst>
          </p:cNvPr>
          <p:cNvSpPr>
            <a:spLocks noGrp="1"/>
          </p:cNvSpPr>
          <p:nvPr>
            <p:ph type="dt" sz="half" idx="10"/>
          </p:nvPr>
        </p:nvSpPr>
        <p:spPr/>
        <p:txBody>
          <a:bodyPr/>
          <a:lstStyle/>
          <a:p>
            <a:fld id="{3D81EE95-D82B-4173-96DB-EAAAFC7E638D}" type="datetimeFigureOut">
              <a:rPr lang="ko-KR" altLang="en-US" smtClean="0"/>
              <a:t>2025-11-25</a:t>
            </a:fld>
            <a:endParaRPr lang="ko-KR" altLang="en-US"/>
          </a:p>
        </p:txBody>
      </p:sp>
      <p:sp>
        <p:nvSpPr>
          <p:cNvPr id="5" name="바닥글 개체 틀 4">
            <a:extLst>
              <a:ext uri="{FF2B5EF4-FFF2-40B4-BE49-F238E27FC236}">
                <a16:creationId xmlns:a16="http://schemas.microsoft.com/office/drawing/2014/main" id="{A0D3E545-119A-9FB2-1304-2EAC1897CC7B}"/>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DDC20EB0-CB83-B9E0-3813-A2775DB2899D}"/>
              </a:ext>
            </a:extLst>
          </p:cNvPr>
          <p:cNvSpPr>
            <a:spLocks noGrp="1"/>
          </p:cNvSpPr>
          <p:nvPr>
            <p:ph type="sldNum" sz="quarter" idx="12"/>
          </p:nvPr>
        </p:nvSpPr>
        <p:spPr/>
        <p:txBody>
          <a:bodyPr/>
          <a:lstStyle/>
          <a:p>
            <a:fld id="{2D9B9942-A2A9-46F7-B356-116492F25A4B}" type="slidenum">
              <a:rPr lang="ko-KR" altLang="en-US" smtClean="0"/>
              <a:t>‹#›</a:t>
            </a:fld>
            <a:endParaRPr lang="ko-KR" altLang="en-US"/>
          </a:p>
        </p:txBody>
      </p:sp>
    </p:spTree>
    <p:extLst>
      <p:ext uri="{BB962C8B-B14F-4D97-AF65-F5344CB8AC3E}">
        <p14:creationId xmlns:p14="http://schemas.microsoft.com/office/powerpoint/2010/main" val="6413485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0424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E11D6FB-DDC1-AC21-2D97-CF57564F21BF}"/>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D5B1E025-2527-D43F-BE96-49553D137FAE}"/>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A30B543B-BE1D-E2BD-99B8-2D57C1C7FBF0}"/>
              </a:ext>
            </a:extLst>
          </p:cNvPr>
          <p:cNvSpPr>
            <a:spLocks noGrp="1"/>
          </p:cNvSpPr>
          <p:nvPr>
            <p:ph type="dt" sz="half" idx="10"/>
          </p:nvPr>
        </p:nvSpPr>
        <p:spPr/>
        <p:txBody>
          <a:bodyPr/>
          <a:lstStyle/>
          <a:p>
            <a:fld id="{3D81EE95-D82B-4173-96DB-EAAAFC7E638D}" type="datetimeFigureOut">
              <a:rPr lang="ko-KR" altLang="en-US" smtClean="0"/>
              <a:t>2025-11-25</a:t>
            </a:fld>
            <a:endParaRPr lang="ko-KR" altLang="en-US"/>
          </a:p>
        </p:txBody>
      </p:sp>
      <p:sp>
        <p:nvSpPr>
          <p:cNvPr id="5" name="바닥글 개체 틀 4">
            <a:extLst>
              <a:ext uri="{FF2B5EF4-FFF2-40B4-BE49-F238E27FC236}">
                <a16:creationId xmlns:a16="http://schemas.microsoft.com/office/drawing/2014/main" id="{56139CC2-3BC5-14E2-2D17-27C5761A6C11}"/>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360E67F6-31CC-DC68-7FC6-6278BFF3BFFD}"/>
              </a:ext>
            </a:extLst>
          </p:cNvPr>
          <p:cNvSpPr>
            <a:spLocks noGrp="1"/>
          </p:cNvSpPr>
          <p:nvPr>
            <p:ph type="sldNum" sz="quarter" idx="12"/>
          </p:nvPr>
        </p:nvSpPr>
        <p:spPr/>
        <p:txBody>
          <a:bodyPr/>
          <a:lstStyle/>
          <a:p>
            <a:fld id="{2D9B9942-A2A9-46F7-B356-116492F25A4B}" type="slidenum">
              <a:rPr lang="ko-KR" altLang="en-US" smtClean="0"/>
              <a:t>‹#›</a:t>
            </a:fld>
            <a:endParaRPr lang="ko-KR" altLang="en-US"/>
          </a:p>
        </p:txBody>
      </p:sp>
    </p:spTree>
    <p:extLst>
      <p:ext uri="{BB962C8B-B14F-4D97-AF65-F5344CB8AC3E}">
        <p14:creationId xmlns:p14="http://schemas.microsoft.com/office/powerpoint/2010/main" val="2802495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6D4F44D-F6B3-E818-2999-6B8635D29C29}"/>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657ECAEE-A82D-E60F-4DCA-31E7FB21A0F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C634C23C-FC52-D299-84F4-A04383891A92}"/>
              </a:ext>
            </a:extLst>
          </p:cNvPr>
          <p:cNvSpPr>
            <a:spLocks noGrp="1"/>
          </p:cNvSpPr>
          <p:nvPr>
            <p:ph type="dt" sz="half" idx="10"/>
          </p:nvPr>
        </p:nvSpPr>
        <p:spPr/>
        <p:txBody>
          <a:bodyPr/>
          <a:lstStyle/>
          <a:p>
            <a:fld id="{3D81EE95-D82B-4173-96DB-EAAAFC7E638D}" type="datetimeFigureOut">
              <a:rPr lang="ko-KR" altLang="en-US" smtClean="0"/>
              <a:t>2025-11-25</a:t>
            </a:fld>
            <a:endParaRPr lang="ko-KR" altLang="en-US"/>
          </a:p>
        </p:txBody>
      </p:sp>
      <p:sp>
        <p:nvSpPr>
          <p:cNvPr id="5" name="바닥글 개체 틀 4">
            <a:extLst>
              <a:ext uri="{FF2B5EF4-FFF2-40B4-BE49-F238E27FC236}">
                <a16:creationId xmlns:a16="http://schemas.microsoft.com/office/drawing/2014/main" id="{0ACA471C-A5FF-8723-3F92-F7092BB1AAB1}"/>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8C3F4910-7B66-70A9-97BD-751DB24552C6}"/>
              </a:ext>
            </a:extLst>
          </p:cNvPr>
          <p:cNvSpPr>
            <a:spLocks noGrp="1"/>
          </p:cNvSpPr>
          <p:nvPr>
            <p:ph type="sldNum" sz="quarter" idx="12"/>
          </p:nvPr>
        </p:nvSpPr>
        <p:spPr/>
        <p:txBody>
          <a:bodyPr/>
          <a:lstStyle/>
          <a:p>
            <a:fld id="{2D9B9942-A2A9-46F7-B356-116492F25A4B}" type="slidenum">
              <a:rPr lang="ko-KR" altLang="en-US" smtClean="0"/>
              <a:t>‹#›</a:t>
            </a:fld>
            <a:endParaRPr lang="ko-KR" altLang="en-US"/>
          </a:p>
        </p:txBody>
      </p:sp>
    </p:spTree>
    <p:extLst>
      <p:ext uri="{BB962C8B-B14F-4D97-AF65-F5344CB8AC3E}">
        <p14:creationId xmlns:p14="http://schemas.microsoft.com/office/powerpoint/2010/main" val="369823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E2ACAE6-56E2-4356-7FCB-EAAF1F69C7C1}"/>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AEC4604A-4C41-83A4-61B5-4B04C3A58A5C}"/>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EE31971C-4DB1-92F4-6ECF-A6A94A374A01}"/>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C60C0C63-1C32-63C1-C099-ACDE72176ACA}"/>
              </a:ext>
            </a:extLst>
          </p:cNvPr>
          <p:cNvSpPr>
            <a:spLocks noGrp="1"/>
          </p:cNvSpPr>
          <p:nvPr>
            <p:ph type="dt" sz="half" idx="10"/>
          </p:nvPr>
        </p:nvSpPr>
        <p:spPr/>
        <p:txBody>
          <a:bodyPr/>
          <a:lstStyle/>
          <a:p>
            <a:fld id="{3D81EE95-D82B-4173-96DB-EAAAFC7E638D}" type="datetimeFigureOut">
              <a:rPr lang="ko-KR" altLang="en-US" smtClean="0"/>
              <a:t>2025-11-25</a:t>
            </a:fld>
            <a:endParaRPr lang="ko-KR" altLang="en-US"/>
          </a:p>
        </p:txBody>
      </p:sp>
      <p:sp>
        <p:nvSpPr>
          <p:cNvPr id="6" name="바닥글 개체 틀 5">
            <a:extLst>
              <a:ext uri="{FF2B5EF4-FFF2-40B4-BE49-F238E27FC236}">
                <a16:creationId xmlns:a16="http://schemas.microsoft.com/office/drawing/2014/main" id="{09F067DF-C50E-D8BB-C8D1-76CC3412294B}"/>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5C4326E1-3DC6-691F-BD96-10AB74F06498}"/>
              </a:ext>
            </a:extLst>
          </p:cNvPr>
          <p:cNvSpPr>
            <a:spLocks noGrp="1"/>
          </p:cNvSpPr>
          <p:nvPr>
            <p:ph type="sldNum" sz="quarter" idx="12"/>
          </p:nvPr>
        </p:nvSpPr>
        <p:spPr/>
        <p:txBody>
          <a:bodyPr/>
          <a:lstStyle/>
          <a:p>
            <a:fld id="{2D9B9942-A2A9-46F7-B356-116492F25A4B}" type="slidenum">
              <a:rPr lang="ko-KR" altLang="en-US" smtClean="0"/>
              <a:t>‹#›</a:t>
            </a:fld>
            <a:endParaRPr lang="ko-KR" altLang="en-US"/>
          </a:p>
        </p:txBody>
      </p:sp>
    </p:spTree>
    <p:extLst>
      <p:ext uri="{BB962C8B-B14F-4D97-AF65-F5344CB8AC3E}">
        <p14:creationId xmlns:p14="http://schemas.microsoft.com/office/powerpoint/2010/main" val="907282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1B70C85-4AE1-E417-1E44-080A2C186F91}"/>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C0925274-EA0A-D1FC-8790-6A66C8A03D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F75CD7B3-537E-978B-9BDB-CD7A890B4146}"/>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9ACAAFD1-4128-A5F1-962F-168EBDE354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08D6D61D-A995-ABD3-30E2-DD9F64C63F3F}"/>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AE4283A1-CB86-0137-8581-72F7C99D065C}"/>
              </a:ext>
            </a:extLst>
          </p:cNvPr>
          <p:cNvSpPr>
            <a:spLocks noGrp="1"/>
          </p:cNvSpPr>
          <p:nvPr>
            <p:ph type="dt" sz="half" idx="10"/>
          </p:nvPr>
        </p:nvSpPr>
        <p:spPr/>
        <p:txBody>
          <a:bodyPr/>
          <a:lstStyle/>
          <a:p>
            <a:fld id="{3D81EE95-D82B-4173-96DB-EAAAFC7E638D}" type="datetimeFigureOut">
              <a:rPr lang="ko-KR" altLang="en-US" smtClean="0"/>
              <a:t>2025-11-25</a:t>
            </a:fld>
            <a:endParaRPr lang="ko-KR" altLang="en-US"/>
          </a:p>
        </p:txBody>
      </p:sp>
      <p:sp>
        <p:nvSpPr>
          <p:cNvPr id="8" name="바닥글 개체 틀 7">
            <a:extLst>
              <a:ext uri="{FF2B5EF4-FFF2-40B4-BE49-F238E27FC236}">
                <a16:creationId xmlns:a16="http://schemas.microsoft.com/office/drawing/2014/main" id="{347D49E6-8A97-C566-4EA9-8E971824EFCC}"/>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1B4EAB74-4C0F-78B7-1B4F-D275373982E2}"/>
              </a:ext>
            </a:extLst>
          </p:cNvPr>
          <p:cNvSpPr>
            <a:spLocks noGrp="1"/>
          </p:cNvSpPr>
          <p:nvPr>
            <p:ph type="sldNum" sz="quarter" idx="12"/>
          </p:nvPr>
        </p:nvSpPr>
        <p:spPr/>
        <p:txBody>
          <a:bodyPr/>
          <a:lstStyle/>
          <a:p>
            <a:fld id="{2D9B9942-A2A9-46F7-B356-116492F25A4B}" type="slidenum">
              <a:rPr lang="ko-KR" altLang="en-US" smtClean="0"/>
              <a:t>‹#›</a:t>
            </a:fld>
            <a:endParaRPr lang="ko-KR" altLang="en-US"/>
          </a:p>
        </p:txBody>
      </p:sp>
    </p:spTree>
    <p:extLst>
      <p:ext uri="{BB962C8B-B14F-4D97-AF65-F5344CB8AC3E}">
        <p14:creationId xmlns:p14="http://schemas.microsoft.com/office/powerpoint/2010/main" val="3425133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05042C2-F106-0D7E-2BBE-6A4CF623FD3A}"/>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5A68A5DF-5601-82C0-2836-882B297A1E4C}"/>
              </a:ext>
            </a:extLst>
          </p:cNvPr>
          <p:cNvSpPr>
            <a:spLocks noGrp="1"/>
          </p:cNvSpPr>
          <p:nvPr>
            <p:ph type="dt" sz="half" idx="10"/>
          </p:nvPr>
        </p:nvSpPr>
        <p:spPr/>
        <p:txBody>
          <a:bodyPr/>
          <a:lstStyle/>
          <a:p>
            <a:fld id="{3D81EE95-D82B-4173-96DB-EAAAFC7E638D}" type="datetimeFigureOut">
              <a:rPr lang="ko-KR" altLang="en-US" smtClean="0"/>
              <a:t>2025-11-25</a:t>
            </a:fld>
            <a:endParaRPr lang="ko-KR" altLang="en-US"/>
          </a:p>
        </p:txBody>
      </p:sp>
      <p:sp>
        <p:nvSpPr>
          <p:cNvPr id="4" name="바닥글 개체 틀 3">
            <a:extLst>
              <a:ext uri="{FF2B5EF4-FFF2-40B4-BE49-F238E27FC236}">
                <a16:creationId xmlns:a16="http://schemas.microsoft.com/office/drawing/2014/main" id="{4FDB547B-B912-FCA5-5F3E-4176A5CC7A68}"/>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74C66081-D831-61FE-5259-A6A039E7559F}"/>
              </a:ext>
            </a:extLst>
          </p:cNvPr>
          <p:cNvSpPr>
            <a:spLocks noGrp="1"/>
          </p:cNvSpPr>
          <p:nvPr>
            <p:ph type="sldNum" sz="quarter" idx="12"/>
          </p:nvPr>
        </p:nvSpPr>
        <p:spPr/>
        <p:txBody>
          <a:bodyPr/>
          <a:lstStyle/>
          <a:p>
            <a:fld id="{2D9B9942-A2A9-46F7-B356-116492F25A4B}" type="slidenum">
              <a:rPr lang="ko-KR" altLang="en-US" smtClean="0"/>
              <a:t>‹#›</a:t>
            </a:fld>
            <a:endParaRPr lang="ko-KR" altLang="en-US"/>
          </a:p>
        </p:txBody>
      </p:sp>
    </p:spTree>
    <p:extLst>
      <p:ext uri="{BB962C8B-B14F-4D97-AF65-F5344CB8AC3E}">
        <p14:creationId xmlns:p14="http://schemas.microsoft.com/office/powerpoint/2010/main" val="3015977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3D92302C-ACF1-55B1-A26A-0E92D0A0F6EE}"/>
              </a:ext>
            </a:extLst>
          </p:cNvPr>
          <p:cNvSpPr>
            <a:spLocks noGrp="1"/>
          </p:cNvSpPr>
          <p:nvPr>
            <p:ph type="dt" sz="half" idx="10"/>
          </p:nvPr>
        </p:nvSpPr>
        <p:spPr/>
        <p:txBody>
          <a:bodyPr/>
          <a:lstStyle/>
          <a:p>
            <a:fld id="{3D81EE95-D82B-4173-96DB-EAAAFC7E638D}" type="datetimeFigureOut">
              <a:rPr lang="ko-KR" altLang="en-US" smtClean="0"/>
              <a:t>2025-11-25</a:t>
            </a:fld>
            <a:endParaRPr lang="ko-KR" altLang="en-US"/>
          </a:p>
        </p:txBody>
      </p:sp>
      <p:sp>
        <p:nvSpPr>
          <p:cNvPr id="3" name="바닥글 개체 틀 2">
            <a:extLst>
              <a:ext uri="{FF2B5EF4-FFF2-40B4-BE49-F238E27FC236}">
                <a16:creationId xmlns:a16="http://schemas.microsoft.com/office/drawing/2014/main" id="{BC442B87-1447-8E66-BB06-CA9D5ECFEE52}"/>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8C4F9CD7-3971-8BA6-7436-AC97E9BAB27E}"/>
              </a:ext>
            </a:extLst>
          </p:cNvPr>
          <p:cNvSpPr>
            <a:spLocks noGrp="1"/>
          </p:cNvSpPr>
          <p:nvPr>
            <p:ph type="sldNum" sz="quarter" idx="12"/>
          </p:nvPr>
        </p:nvSpPr>
        <p:spPr/>
        <p:txBody>
          <a:bodyPr/>
          <a:lstStyle/>
          <a:p>
            <a:fld id="{2D9B9942-A2A9-46F7-B356-116492F25A4B}" type="slidenum">
              <a:rPr lang="ko-KR" altLang="en-US" smtClean="0"/>
              <a:t>‹#›</a:t>
            </a:fld>
            <a:endParaRPr lang="ko-KR" altLang="en-US"/>
          </a:p>
        </p:txBody>
      </p:sp>
    </p:spTree>
    <p:extLst>
      <p:ext uri="{BB962C8B-B14F-4D97-AF65-F5344CB8AC3E}">
        <p14:creationId xmlns:p14="http://schemas.microsoft.com/office/powerpoint/2010/main" val="1968432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A49F148-574A-3D7D-0FD0-15B91315FBC8}"/>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855C8A29-6DC3-6C9D-BB0F-DE7493D6E7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35B6B6B6-5B74-2A57-A238-5173747604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C9DA7E26-F661-3FB0-F2BF-C5A827E585D7}"/>
              </a:ext>
            </a:extLst>
          </p:cNvPr>
          <p:cNvSpPr>
            <a:spLocks noGrp="1"/>
          </p:cNvSpPr>
          <p:nvPr>
            <p:ph type="dt" sz="half" idx="10"/>
          </p:nvPr>
        </p:nvSpPr>
        <p:spPr/>
        <p:txBody>
          <a:bodyPr/>
          <a:lstStyle/>
          <a:p>
            <a:fld id="{3D81EE95-D82B-4173-96DB-EAAAFC7E638D}" type="datetimeFigureOut">
              <a:rPr lang="ko-KR" altLang="en-US" smtClean="0"/>
              <a:t>2025-11-25</a:t>
            </a:fld>
            <a:endParaRPr lang="ko-KR" altLang="en-US"/>
          </a:p>
        </p:txBody>
      </p:sp>
      <p:sp>
        <p:nvSpPr>
          <p:cNvPr id="6" name="바닥글 개체 틀 5">
            <a:extLst>
              <a:ext uri="{FF2B5EF4-FFF2-40B4-BE49-F238E27FC236}">
                <a16:creationId xmlns:a16="http://schemas.microsoft.com/office/drawing/2014/main" id="{61427226-12E5-53C4-B9E1-C74A91969C8B}"/>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BE6A659C-19FF-7C9B-F0C4-0DD94612E2DC}"/>
              </a:ext>
            </a:extLst>
          </p:cNvPr>
          <p:cNvSpPr>
            <a:spLocks noGrp="1"/>
          </p:cNvSpPr>
          <p:nvPr>
            <p:ph type="sldNum" sz="quarter" idx="12"/>
          </p:nvPr>
        </p:nvSpPr>
        <p:spPr/>
        <p:txBody>
          <a:bodyPr/>
          <a:lstStyle/>
          <a:p>
            <a:fld id="{2D9B9942-A2A9-46F7-B356-116492F25A4B}" type="slidenum">
              <a:rPr lang="ko-KR" altLang="en-US" smtClean="0"/>
              <a:t>‹#›</a:t>
            </a:fld>
            <a:endParaRPr lang="ko-KR" altLang="en-US"/>
          </a:p>
        </p:txBody>
      </p:sp>
    </p:spTree>
    <p:extLst>
      <p:ext uri="{BB962C8B-B14F-4D97-AF65-F5344CB8AC3E}">
        <p14:creationId xmlns:p14="http://schemas.microsoft.com/office/powerpoint/2010/main" val="1915829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9CEA810-51D6-033D-EDB0-D3184CCC01CE}"/>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6D9396D1-CDBC-49CD-2A3D-2A95EE44AE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005F0A5D-F7F6-154B-06AA-DF01905279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77B904BA-CE9A-4749-6ABC-0B0AA6A8A71A}"/>
              </a:ext>
            </a:extLst>
          </p:cNvPr>
          <p:cNvSpPr>
            <a:spLocks noGrp="1"/>
          </p:cNvSpPr>
          <p:nvPr>
            <p:ph type="dt" sz="half" idx="10"/>
          </p:nvPr>
        </p:nvSpPr>
        <p:spPr/>
        <p:txBody>
          <a:bodyPr/>
          <a:lstStyle/>
          <a:p>
            <a:fld id="{3D81EE95-D82B-4173-96DB-EAAAFC7E638D}" type="datetimeFigureOut">
              <a:rPr lang="ko-KR" altLang="en-US" smtClean="0"/>
              <a:t>2025-11-25</a:t>
            </a:fld>
            <a:endParaRPr lang="ko-KR" altLang="en-US"/>
          </a:p>
        </p:txBody>
      </p:sp>
      <p:sp>
        <p:nvSpPr>
          <p:cNvPr id="6" name="바닥글 개체 틀 5">
            <a:extLst>
              <a:ext uri="{FF2B5EF4-FFF2-40B4-BE49-F238E27FC236}">
                <a16:creationId xmlns:a16="http://schemas.microsoft.com/office/drawing/2014/main" id="{5976CF6A-4E87-2D32-8B6C-0E2ACDDD88FB}"/>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6EF47B15-953D-D1EA-4D28-71784D7F461F}"/>
              </a:ext>
            </a:extLst>
          </p:cNvPr>
          <p:cNvSpPr>
            <a:spLocks noGrp="1"/>
          </p:cNvSpPr>
          <p:nvPr>
            <p:ph type="sldNum" sz="quarter" idx="12"/>
          </p:nvPr>
        </p:nvSpPr>
        <p:spPr/>
        <p:txBody>
          <a:bodyPr/>
          <a:lstStyle/>
          <a:p>
            <a:fld id="{2D9B9942-A2A9-46F7-B356-116492F25A4B}" type="slidenum">
              <a:rPr lang="ko-KR" altLang="en-US" smtClean="0"/>
              <a:t>‹#›</a:t>
            </a:fld>
            <a:endParaRPr lang="ko-KR" altLang="en-US"/>
          </a:p>
        </p:txBody>
      </p:sp>
    </p:spTree>
    <p:extLst>
      <p:ext uri="{BB962C8B-B14F-4D97-AF65-F5344CB8AC3E}">
        <p14:creationId xmlns:p14="http://schemas.microsoft.com/office/powerpoint/2010/main" val="1253176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87EBE017-5B52-23D1-931B-23B086E4AE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B682305B-DBFB-5525-DA0A-1D6C15FFD3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22A2BA6C-4341-9447-6D5F-8D1D812897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D81EE95-D82B-4173-96DB-EAAAFC7E638D}" type="datetimeFigureOut">
              <a:rPr lang="ko-KR" altLang="en-US" smtClean="0"/>
              <a:t>2025-11-25</a:t>
            </a:fld>
            <a:endParaRPr lang="ko-KR" altLang="en-US"/>
          </a:p>
        </p:txBody>
      </p:sp>
      <p:sp>
        <p:nvSpPr>
          <p:cNvPr id="5" name="바닥글 개체 틀 4">
            <a:extLst>
              <a:ext uri="{FF2B5EF4-FFF2-40B4-BE49-F238E27FC236}">
                <a16:creationId xmlns:a16="http://schemas.microsoft.com/office/drawing/2014/main" id="{C70EEB9C-C954-D6A2-D73F-C7F34C1EE7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F4752EB9-3520-568F-FA1F-6D37F4AB21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D9B9942-A2A9-46F7-B356-116492F25A4B}" type="slidenum">
              <a:rPr lang="ko-KR" altLang="en-US" smtClean="0"/>
              <a:t>‹#›</a:t>
            </a:fld>
            <a:endParaRPr lang="ko-KR" altLang="en-US"/>
          </a:p>
        </p:txBody>
      </p:sp>
      <p:sp>
        <p:nvSpPr>
          <p:cNvPr id="9" name="TextBox 8">
            <a:extLst>
              <a:ext uri="{FF2B5EF4-FFF2-40B4-BE49-F238E27FC236}">
                <a16:creationId xmlns:a16="http://schemas.microsoft.com/office/drawing/2014/main" id="{E248F400-9BA9-F731-98D7-B7B9B3D55DE9}"/>
              </a:ext>
            </a:extLst>
          </p:cNvPr>
          <p:cNvSpPr txBox="1"/>
          <p:nvPr userDrawn="1">
            <p:extLst>
              <p:ext uri="{1162E1C5-73C7-4A58-AE30-91384D911F3F}">
                <p184:classification xmlns:p184="http://schemas.microsoft.com/office/powerpoint/2018/4/main" val="hdr"/>
              </p:ext>
            </p:extLst>
          </p:nvPr>
        </p:nvSpPr>
        <p:spPr>
          <a:xfrm>
            <a:off x="5609400" y="63500"/>
            <a:ext cx="1009650" cy="213360"/>
          </a:xfrm>
          <a:prstGeom prst="rect">
            <a:avLst/>
          </a:prstGeom>
        </p:spPr>
        <p:txBody>
          <a:bodyPr horzOverflow="overflow" lIns="0" tIns="0" rIns="0" bIns="0">
            <a:spAutoFit/>
          </a:bodyPr>
          <a:lstStyle/>
          <a:p>
            <a:pPr algn="l"/>
            <a:r>
              <a:rPr lang="en-AU" sz="1400">
                <a:solidFill>
                  <a:srgbClr val="FF0000">
                    <a:alpha val="50000"/>
                  </a:srgbClr>
                </a:solidFill>
                <a:latin typeface="Aptos" panose="020B0004020202020204" pitchFamily="34" charset="0"/>
              </a:rPr>
              <a:t>UNOFFICIAL</a:t>
            </a:r>
          </a:p>
        </p:txBody>
      </p:sp>
      <p:sp>
        <p:nvSpPr>
          <p:cNvPr id="10" name="TextBox 9">
            <a:extLst>
              <a:ext uri="{FF2B5EF4-FFF2-40B4-BE49-F238E27FC236}">
                <a16:creationId xmlns:a16="http://schemas.microsoft.com/office/drawing/2014/main" id="{4BFDE6FD-BCE9-5F68-DA95-DA440B134F14}"/>
              </a:ext>
            </a:extLst>
          </p:cNvPr>
          <p:cNvSpPr txBox="1"/>
          <p:nvPr userDrawn="1">
            <p:extLst>
              <p:ext uri="{1162E1C5-73C7-4A58-AE30-91384D911F3F}">
                <p184:classification xmlns:p184="http://schemas.microsoft.com/office/powerpoint/2018/4/main" val="ftr"/>
              </p:ext>
            </p:extLst>
          </p:nvPr>
        </p:nvSpPr>
        <p:spPr>
          <a:xfrm>
            <a:off x="5609400" y="6581140"/>
            <a:ext cx="1009650" cy="213360"/>
          </a:xfrm>
          <a:prstGeom prst="rect">
            <a:avLst/>
          </a:prstGeom>
        </p:spPr>
        <p:txBody>
          <a:bodyPr horzOverflow="overflow" lIns="0" tIns="0" rIns="0" bIns="0">
            <a:spAutoFit/>
          </a:bodyPr>
          <a:lstStyle/>
          <a:p>
            <a:pPr algn="l"/>
            <a:r>
              <a:rPr lang="en-AU" sz="1400">
                <a:solidFill>
                  <a:srgbClr val="FF0000">
                    <a:alpha val="50000"/>
                  </a:srgbClr>
                </a:solidFill>
                <a:latin typeface="Aptos" panose="020B0004020202020204" pitchFamily="34" charset="0"/>
              </a:rPr>
              <a:t>UNOFFICIAL</a:t>
            </a:r>
          </a:p>
        </p:txBody>
      </p:sp>
    </p:spTree>
    <p:extLst>
      <p:ext uri="{BB962C8B-B14F-4D97-AF65-F5344CB8AC3E}">
        <p14:creationId xmlns:p14="http://schemas.microsoft.com/office/powerpoint/2010/main" val="1656293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0764" y="4607"/>
            <a:ext cx="10536933" cy="6858000"/>
          </a:xfrm>
          <a:prstGeom prst="rect">
            <a:avLst/>
          </a:prstGeom>
        </p:spPr>
      </p:pic>
      <p:sp>
        <p:nvSpPr>
          <p:cNvPr id="7" name="TextBox 6"/>
          <p:cNvSpPr txBox="1"/>
          <p:nvPr/>
        </p:nvSpPr>
        <p:spPr>
          <a:xfrm>
            <a:off x="0" y="2473787"/>
            <a:ext cx="12192000" cy="861711"/>
          </a:xfrm>
          <a:prstGeom prst="rect">
            <a:avLst/>
          </a:prstGeom>
          <a:noFill/>
        </p:spPr>
        <p:txBody>
          <a:bodyPr wrap="square" rtlCol="0">
            <a:spAutoFit/>
          </a:bodyPr>
          <a:lstStyle/>
          <a:p>
            <a:pPr algn="ctr">
              <a:lnSpc>
                <a:spcPct val="120000"/>
              </a:lnSpc>
            </a:pPr>
            <a:r>
              <a:rPr lang="en-US" altLang="ko-KR" sz="4800" b="1" dirty="0">
                <a:latin typeface="Arial Unicode MS" pitchFamily="50" charset="-127"/>
                <a:ea typeface="Arial Unicode MS" pitchFamily="50" charset="-127"/>
                <a:cs typeface="Arial Unicode MS" pitchFamily="50" charset="-127"/>
              </a:rPr>
              <a:t>Feedback on the draft GTR (KOREA)</a:t>
            </a:r>
          </a:p>
        </p:txBody>
      </p:sp>
      <p:sp>
        <p:nvSpPr>
          <p:cNvPr id="6" name="TextBox 5"/>
          <p:cNvSpPr txBox="1"/>
          <p:nvPr/>
        </p:nvSpPr>
        <p:spPr>
          <a:xfrm>
            <a:off x="152400" y="3921587"/>
            <a:ext cx="12192000" cy="1421928"/>
          </a:xfrm>
          <a:prstGeom prst="rect">
            <a:avLst/>
          </a:prstGeom>
          <a:noFill/>
        </p:spPr>
        <p:txBody>
          <a:bodyPr wrap="square" rtlCol="0">
            <a:spAutoFit/>
          </a:bodyPr>
          <a:lstStyle/>
          <a:p>
            <a:pPr algn="ctr">
              <a:lnSpc>
                <a:spcPct val="120000"/>
              </a:lnSpc>
            </a:pPr>
            <a:r>
              <a:rPr lang="en-US" altLang="ko-KR" sz="2400" b="1" dirty="0">
                <a:latin typeface="Arial Unicode MS" pitchFamily="50" charset="-127"/>
                <a:ea typeface="Arial Unicode MS" pitchFamily="50" charset="-127"/>
                <a:cs typeface="Arial Unicode MS" pitchFamily="50" charset="-127"/>
              </a:rPr>
              <a:t>Korea Automobile Testing and Research Institute (KATRI)</a:t>
            </a:r>
          </a:p>
          <a:p>
            <a:pPr algn="ctr">
              <a:lnSpc>
                <a:spcPct val="120000"/>
              </a:lnSpc>
            </a:pPr>
            <a:endParaRPr lang="en-US" altLang="ko-KR" sz="1600" b="1" dirty="0">
              <a:latin typeface="Arial Unicode MS" pitchFamily="50" charset="-127"/>
              <a:ea typeface="Arial Unicode MS" pitchFamily="50" charset="-127"/>
              <a:cs typeface="Arial Unicode MS" pitchFamily="50" charset="-127"/>
            </a:endParaRPr>
          </a:p>
          <a:p>
            <a:pPr algn="ctr">
              <a:lnSpc>
                <a:spcPct val="120000"/>
              </a:lnSpc>
            </a:pPr>
            <a:r>
              <a:rPr lang="en-US" altLang="ko-KR" sz="1600" b="1" dirty="0">
                <a:latin typeface="Arial Unicode MS" pitchFamily="50" charset="-127"/>
                <a:ea typeface="Arial Unicode MS" pitchFamily="50" charset="-127"/>
                <a:cs typeface="Arial Unicode MS" pitchFamily="50" charset="-127"/>
              </a:rPr>
              <a:t>Chief researcher </a:t>
            </a:r>
            <a:r>
              <a:rPr lang="en-US" altLang="ko-KR" sz="1600" b="1" dirty="0" err="1">
                <a:latin typeface="Arial Unicode MS" pitchFamily="50" charset="-127"/>
                <a:ea typeface="Arial Unicode MS" pitchFamily="50" charset="-127"/>
                <a:cs typeface="Arial Unicode MS" pitchFamily="50" charset="-127"/>
              </a:rPr>
              <a:t>Kil</a:t>
            </a:r>
            <a:r>
              <a:rPr lang="en-US" altLang="ko-KR" sz="1600" b="1" dirty="0">
                <a:latin typeface="Arial Unicode MS" pitchFamily="50" charset="-127"/>
                <a:ea typeface="Arial Unicode MS" pitchFamily="50" charset="-127"/>
                <a:cs typeface="Arial Unicode MS" pitchFamily="50" charset="-127"/>
              </a:rPr>
              <a:t> ho MAENG</a:t>
            </a:r>
          </a:p>
          <a:p>
            <a:pPr algn="ctr">
              <a:lnSpc>
                <a:spcPct val="120000"/>
              </a:lnSpc>
            </a:pPr>
            <a:r>
              <a:rPr lang="en-US" altLang="ko-KR" sz="1600" b="1" dirty="0">
                <a:latin typeface="Arial Unicode MS" pitchFamily="50" charset="-127"/>
                <a:ea typeface="Arial Unicode MS" pitchFamily="50" charset="-127"/>
                <a:cs typeface="Arial Unicode MS" pitchFamily="50" charset="-127"/>
              </a:rPr>
              <a:t>(helper@kotsa.or.kr)</a:t>
            </a:r>
          </a:p>
        </p:txBody>
      </p:sp>
    </p:spTree>
    <p:extLst>
      <p:ext uri="{BB962C8B-B14F-4D97-AF65-F5344CB8AC3E}">
        <p14:creationId xmlns:p14="http://schemas.microsoft.com/office/powerpoint/2010/main" val="202334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CF9F0F-75E9-1F3A-762E-7F01787DDCFC}"/>
              </a:ext>
            </a:extLst>
          </p:cNvPr>
          <p:cNvSpPr txBox="1"/>
          <p:nvPr/>
        </p:nvSpPr>
        <p:spPr>
          <a:xfrm>
            <a:off x="126460" y="372488"/>
            <a:ext cx="11414868" cy="461665"/>
          </a:xfrm>
          <a:prstGeom prst="rect">
            <a:avLst/>
          </a:prstGeom>
          <a:noFill/>
        </p:spPr>
        <p:txBody>
          <a:bodyPr wrap="square" rtlCol="0">
            <a:spAutoFit/>
          </a:bodyPr>
          <a:lstStyle/>
          <a:p>
            <a:r>
              <a:rPr lang="en-US" altLang="ko-KR" sz="2400" b="1" dirty="0">
                <a:solidFill>
                  <a:srgbClr val="0000FF"/>
                </a:solidFill>
              </a:rPr>
              <a:t>Comparative Review of Deactivation Requirements</a:t>
            </a:r>
            <a:endParaRPr lang="ko-KR" altLang="en-US" sz="2400" b="1" dirty="0">
              <a:solidFill>
                <a:srgbClr val="0000FF"/>
              </a:solidFill>
            </a:endParaRPr>
          </a:p>
        </p:txBody>
      </p:sp>
      <p:sp>
        <p:nvSpPr>
          <p:cNvPr id="8" name="TextBox 7"/>
          <p:cNvSpPr txBox="1"/>
          <p:nvPr/>
        </p:nvSpPr>
        <p:spPr>
          <a:xfrm>
            <a:off x="10917936" y="6281928"/>
            <a:ext cx="1179576" cy="374904"/>
          </a:xfrm>
          <a:prstGeom prst="rect">
            <a:avLst/>
          </a:prstGeom>
          <a:noFill/>
        </p:spPr>
        <p:txBody>
          <a:bodyPr wrap="square" rtlCol="0">
            <a:spAutoFit/>
          </a:bodyPr>
          <a:lstStyle/>
          <a:p>
            <a:r>
              <a:rPr lang="en-US" altLang="ko-KR" dirty="0"/>
              <a:t>Page 7</a:t>
            </a:r>
            <a:endParaRPr lang="ko-KR" altLang="en-US" dirty="0"/>
          </a:p>
        </p:txBody>
      </p:sp>
      <p:sp>
        <p:nvSpPr>
          <p:cNvPr id="9" name="TextBox 8">
            <a:extLst>
              <a:ext uri="{FF2B5EF4-FFF2-40B4-BE49-F238E27FC236}">
                <a16:creationId xmlns:a16="http://schemas.microsoft.com/office/drawing/2014/main" id="{E6DD1CC6-088E-D3C6-A444-D85E190D1F81}"/>
              </a:ext>
            </a:extLst>
          </p:cNvPr>
          <p:cNvSpPr txBox="1"/>
          <p:nvPr/>
        </p:nvSpPr>
        <p:spPr>
          <a:xfrm>
            <a:off x="340710" y="956077"/>
            <a:ext cx="11427618" cy="4385816"/>
          </a:xfrm>
          <a:prstGeom prst="rect">
            <a:avLst/>
          </a:prstGeom>
          <a:noFill/>
        </p:spPr>
        <p:txBody>
          <a:bodyPr wrap="square" rtlCol="0">
            <a:spAutoFit/>
          </a:bodyPr>
          <a:lstStyle/>
          <a:p>
            <a:pPr>
              <a:lnSpc>
                <a:spcPct val="150000"/>
              </a:lnSpc>
            </a:pPr>
            <a:r>
              <a:rPr lang="en-US" altLang="ko-KR" dirty="0">
                <a:latin typeface="맑은 고딕" panose="020B0503020000020004" pitchFamily="50" charset="-127"/>
                <a:ea typeface="맑은 고딕" panose="020B0503020000020004" pitchFamily="50" charset="-127"/>
              </a:rPr>
              <a:t>○ Conclusion</a:t>
            </a:r>
          </a:p>
          <a:p>
            <a:pPr marL="357188" indent="-357188">
              <a:lnSpc>
                <a:spcPct val="150000"/>
              </a:lnSpc>
            </a:pPr>
            <a:r>
              <a:rPr lang="en-US" altLang="ko-KR" dirty="0"/>
              <a:t>  - Most regulations do not require to repeat performance test after deactivation. There are only test procedures for checking proper operation after deactivation.</a:t>
            </a:r>
          </a:p>
          <a:p>
            <a:pPr>
              <a:lnSpc>
                <a:spcPct val="150000"/>
              </a:lnSpc>
            </a:pPr>
            <a:r>
              <a:rPr lang="en-US" altLang="ko-KR" dirty="0"/>
              <a:t>  - Some indicators are mentioned as “may used” for showing the status of device deactivation.</a:t>
            </a:r>
          </a:p>
          <a:p>
            <a:pPr>
              <a:lnSpc>
                <a:spcPct val="150000"/>
              </a:lnSpc>
            </a:pPr>
            <a:r>
              <a:rPr lang="en-US" altLang="ko-KR" dirty="0"/>
              <a:t>  (UN R121 is not checked yet)</a:t>
            </a:r>
          </a:p>
          <a:p>
            <a:endParaRPr lang="en-US" altLang="ko-KR" dirty="0"/>
          </a:p>
          <a:p>
            <a:endParaRPr lang="en-US" altLang="ko-KR" dirty="0">
              <a:latin typeface="맑은 고딕" panose="020B0503020000020004" pitchFamily="50" charset="-127"/>
            </a:endParaRPr>
          </a:p>
          <a:p>
            <a:pPr>
              <a:lnSpc>
                <a:spcPct val="150000"/>
              </a:lnSpc>
            </a:pPr>
            <a:r>
              <a:rPr lang="en-US" altLang="ko-KR" dirty="0">
                <a:latin typeface="맑은 고딕" panose="020B0503020000020004" pitchFamily="50" charset="-127"/>
              </a:rPr>
              <a:t>○ For consideration</a:t>
            </a:r>
            <a:endParaRPr lang="en-US" altLang="ko-KR" dirty="0"/>
          </a:p>
          <a:p>
            <a:pPr>
              <a:lnSpc>
                <a:spcPct val="150000"/>
              </a:lnSpc>
            </a:pPr>
            <a:r>
              <a:rPr lang="en-US" altLang="ko-KR" dirty="0"/>
              <a:t>  - Conducting performance test after short/long term deactivation would be deemed stringent.</a:t>
            </a:r>
          </a:p>
          <a:p>
            <a:pPr>
              <a:lnSpc>
                <a:spcPct val="150000"/>
              </a:lnSpc>
            </a:pPr>
            <a:r>
              <a:rPr lang="en-US" altLang="ko-KR" dirty="0"/>
              <a:t>  - The purpose of CLIV Indicator/tell-tale is not clear.</a:t>
            </a:r>
          </a:p>
          <a:p>
            <a:pPr>
              <a:lnSpc>
                <a:spcPct val="150000"/>
              </a:lnSpc>
            </a:pPr>
            <a:r>
              <a:rPr lang="en-US" altLang="ko-KR" dirty="0"/>
              <a:t>     </a:t>
            </a:r>
            <a:r>
              <a:rPr lang="en-US" altLang="ko-KR" dirty="0">
                <a:latin typeface="맑은 고딕" panose="020B0503020000020004" pitchFamily="50" charset="-127"/>
                <a:ea typeface="맑은 고딕" panose="020B0503020000020004" pitchFamily="50" charset="-127"/>
              </a:rPr>
              <a:t>⇒ </a:t>
            </a:r>
            <a:r>
              <a:rPr lang="en-US" altLang="ko-KR" dirty="0"/>
              <a:t>Deactivation/Activation </a:t>
            </a:r>
          </a:p>
        </p:txBody>
      </p:sp>
    </p:spTree>
    <p:extLst>
      <p:ext uri="{BB962C8B-B14F-4D97-AF65-F5344CB8AC3E}">
        <p14:creationId xmlns:p14="http://schemas.microsoft.com/office/powerpoint/2010/main" val="2720907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0764" y="4607"/>
            <a:ext cx="10536933" cy="6858000"/>
          </a:xfrm>
          <a:prstGeom prst="rect">
            <a:avLst/>
          </a:prstGeom>
        </p:spPr>
      </p:pic>
      <p:sp>
        <p:nvSpPr>
          <p:cNvPr id="7" name="TextBox 6"/>
          <p:cNvSpPr txBox="1"/>
          <p:nvPr/>
        </p:nvSpPr>
        <p:spPr>
          <a:xfrm>
            <a:off x="0" y="2473787"/>
            <a:ext cx="12192000" cy="1569660"/>
          </a:xfrm>
          <a:prstGeom prst="rect">
            <a:avLst/>
          </a:prstGeom>
          <a:noFill/>
        </p:spPr>
        <p:txBody>
          <a:bodyPr wrap="square" rtlCol="0">
            <a:spAutoFit/>
          </a:bodyPr>
          <a:lstStyle/>
          <a:p>
            <a:pPr algn="ctr">
              <a:lnSpc>
                <a:spcPct val="120000"/>
              </a:lnSpc>
            </a:pPr>
            <a:r>
              <a:rPr lang="en-US" altLang="ko-KR" sz="4400" b="1" dirty="0">
                <a:latin typeface="Arial Unicode MS" pitchFamily="50" charset="-127"/>
                <a:ea typeface="Arial Unicode MS" pitchFamily="50" charset="-127"/>
                <a:cs typeface="Arial Unicode MS" pitchFamily="50" charset="-127"/>
              </a:rPr>
              <a:t>Cases of vehicles for carrying children</a:t>
            </a:r>
          </a:p>
          <a:p>
            <a:pPr algn="ctr">
              <a:lnSpc>
                <a:spcPct val="120000"/>
              </a:lnSpc>
            </a:pPr>
            <a:r>
              <a:rPr lang="en-US" altLang="ko-KR" sz="3600" b="1" dirty="0">
                <a:latin typeface="Arial Unicode MS" pitchFamily="50" charset="-127"/>
                <a:ea typeface="Arial Unicode MS" pitchFamily="50" charset="-127"/>
                <a:cs typeface="Arial Unicode MS" pitchFamily="50" charset="-127"/>
              </a:rPr>
              <a:t>* South Korea and the United States</a:t>
            </a:r>
            <a:endParaRPr lang="ko-KR" altLang="en-US" sz="3600" b="1" dirty="0">
              <a:latin typeface="Arial Unicode MS" pitchFamily="50" charset="-127"/>
              <a:ea typeface="Arial Unicode MS" pitchFamily="50" charset="-127"/>
              <a:cs typeface="Arial Unicode MS" pitchFamily="50" charset="-127"/>
            </a:endParaRPr>
          </a:p>
        </p:txBody>
      </p:sp>
    </p:spTree>
    <p:extLst>
      <p:ext uri="{BB962C8B-B14F-4D97-AF65-F5344CB8AC3E}">
        <p14:creationId xmlns:p14="http://schemas.microsoft.com/office/powerpoint/2010/main" val="2841778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CF9F0F-75E9-1F3A-762E-7F01787DDCFC}"/>
              </a:ext>
            </a:extLst>
          </p:cNvPr>
          <p:cNvSpPr txBox="1"/>
          <p:nvPr/>
        </p:nvSpPr>
        <p:spPr>
          <a:xfrm>
            <a:off x="126460" y="372488"/>
            <a:ext cx="11414868" cy="461665"/>
          </a:xfrm>
          <a:prstGeom prst="rect">
            <a:avLst/>
          </a:prstGeom>
          <a:noFill/>
        </p:spPr>
        <p:txBody>
          <a:bodyPr wrap="square" rtlCol="0">
            <a:spAutoFit/>
          </a:bodyPr>
          <a:lstStyle/>
          <a:p>
            <a:r>
              <a:rPr lang="en-US" altLang="ko-KR" sz="2400" b="1" dirty="0">
                <a:solidFill>
                  <a:srgbClr val="0000FF"/>
                </a:solidFill>
              </a:rPr>
              <a:t>Cases of vehicles for carrying children</a:t>
            </a:r>
            <a:endParaRPr lang="ko-KR" altLang="en-US" sz="2400" b="1" dirty="0">
              <a:solidFill>
                <a:srgbClr val="0000FF"/>
              </a:solidFill>
            </a:endParaRPr>
          </a:p>
        </p:txBody>
      </p:sp>
      <p:sp>
        <p:nvSpPr>
          <p:cNvPr id="8" name="TextBox 7"/>
          <p:cNvSpPr txBox="1"/>
          <p:nvPr/>
        </p:nvSpPr>
        <p:spPr>
          <a:xfrm>
            <a:off x="10917936" y="6281928"/>
            <a:ext cx="1179576" cy="374904"/>
          </a:xfrm>
          <a:prstGeom prst="rect">
            <a:avLst/>
          </a:prstGeom>
          <a:noFill/>
        </p:spPr>
        <p:txBody>
          <a:bodyPr wrap="square" rtlCol="0">
            <a:spAutoFit/>
          </a:bodyPr>
          <a:lstStyle/>
          <a:p>
            <a:r>
              <a:rPr lang="en-US" altLang="ko-KR" dirty="0"/>
              <a:t>Page 9</a:t>
            </a:r>
            <a:endParaRPr lang="ko-KR" altLang="en-US" dirty="0"/>
          </a:p>
        </p:txBody>
      </p:sp>
      <p:sp>
        <p:nvSpPr>
          <p:cNvPr id="9" name="TextBox 8">
            <a:extLst>
              <a:ext uri="{FF2B5EF4-FFF2-40B4-BE49-F238E27FC236}">
                <a16:creationId xmlns:a16="http://schemas.microsoft.com/office/drawing/2014/main" id="{E6DD1CC6-088E-D3C6-A444-D85E190D1F81}"/>
              </a:ext>
            </a:extLst>
          </p:cNvPr>
          <p:cNvSpPr txBox="1"/>
          <p:nvPr/>
        </p:nvSpPr>
        <p:spPr>
          <a:xfrm>
            <a:off x="340710" y="956077"/>
            <a:ext cx="11295434" cy="3000821"/>
          </a:xfrm>
          <a:prstGeom prst="rect">
            <a:avLst/>
          </a:prstGeom>
          <a:noFill/>
        </p:spPr>
        <p:txBody>
          <a:bodyPr wrap="square" rtlCol="0">
            <a:spAutoFit/>
          </a:bodyPr>
          <a:lstStyle/>
          <a:p>
            <a:pPr>
              <a:lnSpc>
                <a:spcPct val="150000"/>
              </a:lnSpc>
            </a:pPr>
            <a:r>
              <a:rPr lang="en-US" altLang="ko-KR" dirty="0">
                <a:latin typeface="맑은 고딕" panose="020B0503020000020004" pitchFamily="50" charset="-127"/>
                <a:ea typeface="맑은 고딕" panose="020B0503020000020004" pitchFamily="50" charset="-127"/>
              </a:rPr>
              <a:t>○ Vehicle specification in KOREA</a:t>
            </a:r>
          </a:p>
          <a:p>
            <a:pPr>
              <a:lnSpc>
                <a:spcPct val="150000"/>
              </a:lnSpc>
            </a:pPr>
            <a:r>
              <a:rPr lang="en-US" altLang="ko-KR" dirty="0">
                <a:latin typeface="맑은 고딕" panose="020B0503020000020004" pitchFamily="50" charset="-127"/>
                <a:ea typeface="맑은 고딕" panose="020B0503020000020004" pitchFamily="50" charset="-127"/>
              </a:rPr>
              <a:t> - Maker: Korea bodybuilder</a:t>
            </a:r>
          </a:p>
          <a:p>
            <a:pPr>
              <a:lnSpc>
                <a:spcPct val="150000"/>
              </a:lnSpc>
            </a:pPr>
            <a:r>
              <a:rPr lang="en-US" altLang="ko-KR" dirty="0">
                <a:latin typeface="맑은 고딕" panose="020B0503020000020004" pitchFamily="50" charset="-127"/>
                <a:ea typeface="맑은 고딕" panose="020B0503020000020004" pitchFamily="50" charset="-127"/>
              </a:rPr>
              <a:t> - Seating capacity of children: 20</a:t>
            </a:r>
          </a:p>
          <a:p>
            <a:pPr>
              <a:lnSpc>
                <a:spcPct val="150000"/>
              </a:lnSpc>
            </a:pPr>
            <a:r>
              <a:rPr lang="en-US" altLang="ko-KR" dirty="0">
                <a:latin typeface="맑은 고딕" panose="020B0503020000020004" pitchFamily="50" charset="-127"/>
                <a:ea typeface="맑은 고딕" panose="020B0503020000020004" pitchFamily="50" charset="-127"/>
              </a:rPr>
              <a:t> - L,W,H: 5,915/2,040/2,760 mm</a:t>
            </a:r>
          </a:p>
          <a:p>
            <a:pPr>
              <a:lnSpc>
                <a:spcPct val="150000"/>
              </a:lnSpc>
            </a:pPr>
            <a:r>
              <a:rPr lang="en-US" altLang="ko-KR" dirty="0">
                <a:latin typeface="맑은 고딕" panose="020B0503020000020004" pitchFamily="50" charset="-127"/>
              </a:rPr>
              <a:t> - Alarm</a:t>
            </a:r>
          </a:p>
          <a:p>
            <a:pPr>
              <a:lnSpc>
                <a:spcPct val="150000"/>
              </a:lnSpc>
            </a:pPr>
            <a:r>
              <a:rPr lang="en-US" altLang="ko-KR" dirty="0">
                <a:latin typeface="맑은 고딕" panose="020B0503020000020004" pitchFamily="50" charset="-127"/>
              </a:rPr>
              <a:t>  1) Additional device </a:t>
            </a:r>
            <a:r>
              <a:rPr lang="en-US" altLang="ko-KR" sz="1100" dirty="0">
                <a:latin typeface="맑은 고딕" panose="020B0503020000020004" pitchFamily="50" charset="-127"/>
              </a:rPr>
              <a:t>(</a:t>
            </a:r>
            <a:r>
              <a:rPr lang="en-US" altLang="ko-KR" sz="1100" dirty="0"/>
              <a:t>Not horn) </a:t>
            </a:r>
            <a:r>
              <a:rPr lang="en-US" altLang="ko-KR" dirty="0"/>
              <a:t>(70~80db)</a:t>
            </a:r>
          </a:p>
          <a:p>
            <a:pPr>
              <a:lnSpc>
                <a:spcPct val="150000"/>
              </a:lnSpc>
            </a:pPr>
            <a:r>
              <a:rPr lang="en-US" altLang="ko-KR" dirty="0"/>
              <a:t>  2) After 3 minutes</a:t>
            </a:r>
          </a:p>
        </p:txBody>
      </p:sp>
      <p:pic>
        <p:nvPicPr>
          <p:cNvPr id="3" name="그림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8755" y="956077"/>
            <a:ext cx="5880170" cy="5880170"/>
          </a:xfrm>
          <a:prstGeom prst="rect">
            <a:avLst/>
          </a:prstGeom>
        </p:spPr>
      </p:pic>
      <p:pic>
        <p:nvPicPr>
          <p:cNvPr id="4" name="그림 3"/>
          <p:cNvPicPr>
            <a:picLocks noChangeAspect="1"/>
          </p:cNvPicPr>
          <p:nvPr/>
        </p:nvPicPr>
        <p:blipFill>
          <a:blip r:embed="rId3"/>
          <a:stretch>
            <a:fillRect/>
          </a:stretch>
        </p:blipFill>
        <p:spPr>
          <a:xfrm>
            <a:off x="126169" y="4500563"/>
            <a:ext cx="4442586" cy="2357437"/>
          </a:xfrm>
          <a:prstGeom prst="rect">
            <a:avLst/>
          </a:prstGeom>
        </p:spPr>
      </p:pic>
    </p:spTree>
    <p:extLst>
      <p:ext uri="{BB962C8B-B14F-4D97-AF65-F5344CB8AC3E}">
        <p14:creationId xmlns:p14="http://schemas.microsoft.com/office/powerpoint/2010/main" val="1358155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CF9F0F-75E9-1F3A-762E-7F01787DDCFC}"/>
              </a:ext>
            </a:extLst>
          </p:cNvPr>
          <p:cNvSpPr txBox="1"/>
          <p:nvPr/>
        </p:nvSpPr>
        <p:spPr>
          <a:xfrm>
            <a:off x="126460" y="372488"/>
            <a:ext cx="11414868" cy="461665"/>
          </a:xfrm>
          <a:prstGeom prst="rect">
            <a:avLst/>
          </a:prstGeom>
          <a:noFill/>
        </p:spPr>
        <p:txBody>
          <a:bodyPr wrap="square" rtlCol="0">
            <a:spAutoFit/>
          </a:bodyPr>
          <a:lstStyle/>
          <a:p>
            <a:r>
              <a:rPr lang="en-US" altLang="ko-KR" sz="2400" b="1" dirty="0">
                <a:solidFill>
                  <a:srgbClr val="0000FF"/>
                </a:solidFill>
              </a:rPr>
              <a:t>Cases of vehicles for carrying children</a:t>
            </a:r>
            <a:endParaRPr lang="ko-KR" altLang="en-US" sz="2400" b="1" dirty="0">
              <a:solidFill>
                <a:srgbClr val="0000FF"/>
              </a:solidFill>
            </a:endParaRPr>
          </a:p>
        </p:txBody>
      </p:sp>
      <p:sp>
        <p:nvSpPr>
          <p:cNvPr id="8" name="TextBox 7"/>
          <p:cNvSpPr txBox="1"/>
          <p:nvPr/>
        </p:nvSpPr>
        <p:spPr>
          <a:xfrm>
            <a:off x="10917936" y="6281928"/>
            <a:ext cx="1179576" cy="374904"/>
          </a:xfrm>
          <a:prstGeom prst="rect">
            <a:avLst/>
          </a:prstGeom>
          <a:noFill/>
        </p:spPr>
        <p:txBody>
          <a:bodyPr wrap="square" rtlCol="0">
            <a:spAutoFit/>
          </a:bodyPr>
          <a:lstStyle/>
          <a:p>
            <a:r>
              <a:rPr lang="en-US" altLang="ko-KR" dirty="0"/>
              <a:t>Page 9</a:t>
            </a:r>
            <a:endParaRPr lang="ko-KR" altLang="en-US" dirty="0"/>
          </a:p>
        </p:txBody>
      </p:sp>
      <p:sp>
        <p:nvSpPr>
          <p:cNvPr id="9" name="TextBox 8">
            <a:extLst>
              <a:ext uri="{FF2B5EF4-FFF2-40B4-BE49-F238E27FC236}">
                <a16:creationId xmlns:a16="http://schemas.microsoft.com/office/drawing/2014/main" id="{E6DD1CC6-088E-D3C6-A444-D85E190D1F81}"/>
              </a:ext>
            </a:extLst>
          </p:cNvPr>
          <p:cNvSpPr txBox="1"/>
          <p:nvPr/>
        </p:nvSpPr>
        <p:spPr>
          <a:xfrm>
            <a:off x="340710" y="956077"/>
            <a:ext cx="11500770" cy="3277820"/>
          </a:xfrm>
          <a:prstGeom prst="rect">
            <a:avLst/>
          </a:prstGeom>
          <a:noFill/>
        </p:spPr>
        <p:txBody>
          <a:bodyPr wrap="square" rtlCol="0">
            <a:spAutoFit/>
          </a:bodyPr>
          <a:lstStyle/>
          <a:p>
            <a:pPr>
              <a:lnSpc>
                <a:spcPct val="150000"/>
              </a:lnSpc>
            </a:pPr>
            <a:r>
              <a:rPr lang="en-US" altLang="ko-KR" dirty="0">
                <a:latin typeface="맑은 고딕" panose="020B0503020000020004" pitchFamily="50" charset="-127"/>
                <a:ea typeface="맑은 고딕" panose="020B0503020000020004" pitchFamily="50" charset="-127"/>
              </a:rPr>
              <a:t>○ Vehicle specification in the U.S</a:t>
            </a:r>
          </a:p>
          <a:p>
            <a:r>
              <a:rPr lang="en-US" altLang="ko-KR" dirty="0">
                <a:latin typeface="맑은 고딕" panose="020B0503020000020004" pitchFamily="50" charset="-127"/>
              </a:rPr>
              <a:t> - Maker: TRANS TECH HSST (US)</a:t>
            </a:r>
          </a:p>
          <a:p>
            <a:r>
              <a:rPr lang="en-US" altLang="ko-KR" dirty="0">
                <a:latin typeface="맑은 고딕" panose="020B0503020000020004" pitchFamily="50" charset="-127"/>
              </a:rPr>
              <a:t> - Seating capacity of children: 35</a:t>
            </a:r>
          </a:p>
          <a:p>
            <a:r>
              <a:rPr lang="en-US" altLang="ko-KR" dirty="0">
                <a:latin typeface="맑은 고딕" panose="020B0503020000020004" pitchFamily="50" charset="-127"/>
              </a:rPr>
              <a:t> - L,W,H : 7,410/2,470/2,750 mm</a:t>
            </a:r>
          </a:p>
          <a:p>
            <a:r>
              <a:rPr lang="en-US" altLang="ko-KR" dirty="0">
                <a:latin typeface="맑은 고딕" panose="020B0503020000020004" pitchFamily="50" charset="-127"/>
              </a:rPr>
              <a:t> - Alarm </a:t>
            </a:r>
          </a:p>
          <a:p>
            <a:r>
              <a:rPr lang="en-US" altLang="ko-KR" dirty="0">
                <a:latin typeface="맑은 고딕" panose="020B0503020000020004" pitchFamily="50" charset="-127"/>
              </a:rPr>
              <a:t>  1) Horn (90</a:t>
            </a:r>
            <a:r>
              <a:rPr lang="en-US" altLang="ko-KR" dirty="0">
                <a:latin typeface="맑은 고딕" panose="020B0503020000020004" pitchFamily="50" charset="-127"/>
                <a:ea typeface="맑은 고딕" panose="020B0503020000020004" pitchFamily="50" charset="-127"/>
              </a:rPr>
              <a:t>↑db)</a:t>
            </a:r>
          </a:p>
          <a:p>
            <a:r>
              <a:rPr lang="en-US" altLang="ko-KR" dirty="0">
                <a:latin typeface="맑은 고딕" panose="020B0503020000020004" pitchFamily="50" charset="-127"/>
                <a:ea typeface="맑은 고딕" panose="020B0503020000020004" pitchFamily="50" charset="-127"/>
              </a:rPr>
              <a:t>  2) End of journey → Check → Push </a:t>
            </a:r>
          </a:p>
          <a:p>
            <a:r>
              <a:rPr lang="en-US" altLang="ko-KR" dirty="0">
                <a:latin typeface="맑은 고딕" panose="020B0503020000020004" pitchFamily="50" charset="-127"/>
                <a:ea typeface="맑은 고딕" panose="020B0503020000020004" pitchFamily="50" charset="-127"/>
              </a:rPr>
              <a:t>     Button → Vehicle master switch off</a:t>
            </a:r>
          </a:p>
          <a:p>
            <a:r>
              <a:rPr lang="en-US" altLang="ko-KR" dirty="0">
                <a:latin typeface="맑은 고딕" panose="020B0503020000020004" pitchFamily="50" charset="-127"/>
                <a:ea typeface="맑은 고딕" panose="020B0503020000020004" pitchFamily="50" charset="-127"/>
              </a:rPr>
              <a:t>    </a:t>
            </a:r>
            <a:r>
              <a:rPr lang="en-US" altLang="ko-KR" dirty="0">
                <a:solidFill>
                  <a:srgbClr val="FF0000"/>
                </a:solidFill>
                <a:latin typeface="맑은 고딕" panose="020B0503020000020004" pitchFamily="50" charset="-127"/>
                <a:ea typeface="맑은 고딕" panose="020B0503020000020004" pitchFamily="50" charset="-127"/>
              </a:rPr>
              <a:t>* If vehicle master switch off without</a:t>
            </a:r>
          </a:p>
          <a:p>
            <a:r>
              <a:rPr lang="en-US" altLang="ko-KR" dirty="0">
                <a:solidFill>
                  <a:srgbClr val="FF0000"/>
                </a:solidFill>
                <a:latin typeface="맑은 고딕" panose="020B0503020000020004" pitchFamily="50" charset="-127"/>
                <a:ea typeface="맑은 고딕" panose="020B0503020000020004" pitchFamily="50" charset="-127"/>
              </a:rPr>
              <a:t>     pushing button, Alarm starts within</a:t>
            </a:r>
          </a:p>
          <a:p>
            <a:r>
              <a:rPr lang="en-US" altLang="ko-KR" dirty="0">
                <a:solidFill>
                  <a:srgbClr val="FF0000"/>
                </a:solidFill>
                <a:latin typeface="맑은 고딕" panose="020B0503020000020004" pitchFamily="50" charset="-127"/>
                <a:ea typeface="맑은 고딕" panose="020B0503020000020004" pitchFamily="50" charset="-127"/>
              </a:rPr>
              <a:t>     10 seconds. </a:t>
            </a:r>
            <a:endParaRPr lang="ko-KR" altLang="en-US" dirty="0">
              <a:solidFill>
                <a:srgbClr val="FF0000"/>
              </a:solidFill>
            </a:endParaRPr>
          </a:p>
        </p:txBody>
      </p:sp>
      <p:pic>
        <p:nvPicPr>
          <p:cNvPr id="2" name="그림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1526" y="965602"/>
            <a:ext cx="5878800" cy="5878800"/>
          </a:xfrm>
          <a:prstGeom prst="rect">
            <a:avLst/>
          </a:prstGeom>
        </p:spPr>
      </p:pic>
      <p:pic>
        <p:nvPicPr>
          <p:cNvPr id="3" name="그림 2"/>
          <p:cNvPicPr>
            <a:picLocks noChangeAspect="1"/>
          </p:cNvPicPr>
          <p:nvPr/>
        </p:nvPicPr>
        <p:blipFill>
          <a:blip r:embed="rId3"/>
          <a:stretch>
            <a:fillRect/>
          </a:stretch>
        </p:blipFill>
        <p:spPr>
          <a:xfrm>
            <a:off x="76201" y="4396477"/>
            <a:ext cx="4505325" cy="2447925"/>
          </a:xfrm>
          <a:prstGeom prst="rect">
            <a:avLst/>
          </a:prstGeom>
        </p:spPr>
      </p:pic>
    </p:spTree>
    <p:extLst>
      <p:ext uri="{BB962C8B-B14F-4D97-AF65-F5344CB8AC3E}">
        <p14:creationId xmlns:p14="http://schemas.microsoft.com/office/powerpoint/2010/main" val="40387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CF9F0F-75E9-1F3A-762E-7F01787DDCFC}"/>
              </a:ext>
            </a:extLst>
          </p:cNvPr>
          <p:cNvSpPr txBox="1"/>
          <p:nvPr/>
        </p:nvSpPr>
        <p:spPr>
          <a:xfrm>
            <a:off x="126460" y="372488"/>
            <a:ext cx="11414868" cy="461665"/>
          </a:xfrm>
          <a:prstGeom prst="rect">
            <a:avLst/>
          </a:prstGeom>
          <a:noFill/>
        </p:spPr>
        <p:txBody>
          <a:bodyPr wrap="square" rtlCol="0">
            <a:spAutoFit/>
          </a:bodyPr>
          <a:lstStyle/>
          <a:p>
            <a:r>
              <a:rPr lang="en-US" altLang="ko-KR" sz="2400" b="1" dirty="0">
                <a:solidFill>
                  <a:srgbClr val="0000FF"/>
                </a:solidFill>
              </a:rPr>
              <a:t>Cases of vehicles for carrying children</a:t>
            </a:r>
            <a:endParaRPr lang="ko-KR" altLang="en-US" sz="2400" b="1" dirty="0">
              <a:solidFill>
                <a:srgbClr val="0000FF"/>
              </a:solidFill>
            </a:endParaRPr>
          </a:p>
        </p:txBody>
      </p:sp>
      <p:sp>
        <p:nvSpPr>
          <p:cNvPr id="8" name="TextBox 7"/>
          <p:cNvSpPr txBox="1"/>
          <p:nvPr/>
        </p:nvSpPr>
        <p:spPr>
          <a:xfrm>
            <a:off x="10917936" y="6281928"/>
            <a:ext cx="1179576" cy="374904"/>
          </a:xfrm>
          <a:prstGeom prst="rect">
            <a:avLst/>
          </a:prstGeom>
          <a:noFill/>
        </p:spPr>
        <p:txBody>
          <a:bodyPr wrap="square" rtlCol="0">
            <a:spAutoFit/>
          </a:bodyPr>
          <a:lstStyle/>
          <a:p>
            <a:r>
              <a:rPr lang="en-US" altLang="ko-KR" dirty="0"/>
              <a:t>Page 10</a:t>
            </a:r>
            <a:endParaRPr lang="ko-KR" altLang="en-US" dirty="0"/>
          </a:p>
        </p:txBody>
      </p:sp>
      <p:sp>
        <p:nvSpPr>
          <p:cNvPr id="9" name="TextBox 8">
            <a:extLst>
              <a:ext uri="{FF2B5EF4-FFF2-40B4-BE49-F238E27FC236}">
                <a16:creationId xmlns:a16="http://schemas.microsoft.com/office/drawing/2014/main" id="{E6DD1CC6-088E-D3C6-A444-D85E190D1F81}"/>
              </a:ext>
            </a:extLst>
          </p:cNvPr>
          <p:cNvSpPr txBox="1"/>
          <p:nvPr/>
        </p:nvSpPr>
        <p:spPr>
          <a:xfrm>
            <a:off x="340710" y="956077"/>
            <a:ext cx="11295434" cy="369332"/>
          </a:xfrm>
          <a:prstGeom prst="rect">
            <a:avLst/>
          </a:prstGeom>
          <a:noFill/>
        </p:spPr>
        <p:txBody>
          <a:bodyPr wrap="square" rtlCol="0">
            <a:spAutoFit/>
          </a:bodyPr>
          <a:lstStyle/>
          <a:p>
            <a:r>
              <a:rPr lang="en-US" altLang="ko-KR" dirty="0">
                <a:latin typeface="맑은 고딕" panose="020B0503020000020004" pitchFamily="50" charset="-127"/>
                <a:ea typeface="맑은 고딕" panose="020B0503020000020004" pitchFamily="50" charset="-127"/>
              </a:rPr>
              <a:t>○ Checking children left in vehicle: Case 1 (KOR), Walking distance: </a:t>
            </a:r>
            <a:r>
              <a:rPr lang="en-US" altLang="ko-KR" dirty="0" err="1">
                <a:latin typeface="맑은 고딕" panose="020B0503020000020004" pitchFamily="50" charset="-127"/>
                <a:ea typeface="맑은 고딕" panose="020B0503020000020004" pitchFamily="50" charset="-127"/>
              </a:rPr>
              <a:t>apprx</a:t>
            </a:r>
            <a:r>
              <a:rPr lang="en-US" altLang="ko-KR" dirty="0">
                <a:latin typeface="맑은 고딕" panose="020B0503020000020004" pitchFamily="50" charset="-127"/>
                <a:ea typeface="맑은 고딕" panose="020B0503020000020004" pitchFamily="50" charset="-127"/>
              </a:rPr>
              <a:t>. 11m</a:t>
            </a:r>
          </a:p>
        </p:txBody>
      </p:sp>
      <p:pic>
        <p:nvPicPr>
          <p:cNvPr id="2" name="그림 1"/>
          <p:cNvPicPr>
            <a:picLocks noChangeAspect="1"/>
          </p:cNvPicPr>
          <p:nvPr/>
        </p:nvPicPr>
        <p:blipFill>
          <a:blip r:embed="rId4"/>
          <a:stretch>
            <a:fillRect/>
          </a:stretch>
        </p:blipFill>
        <p:spPr>
          <a:xfrm rot="5400000">
            <a:off x="7765030" y="2475779"/>
            <a:ext cx="4615312" cy="2238373"/>
          </a:xfrm>
          <a:prstGeom prst="rect">
            <a:avLst/>
          </a:prstGeom>
        </p:spPr>
      </p:pic>
      <p:grpSp>
        <p:nvGrpSpPr>
          <p:cNvPr id="33" name="그룹 32"/>
          <p:cNvGrpSpPr/>
          <p:nvPr/>
        </p:nvGrpSpPr>
        <p:grpSpPr>
          <a:xfrm>
            <a:off x="8953501" y="1066800"/>
            <a:ext cx="2238375" cy="4305300"/>
            <a:chOff x="8953501" y="1066800"/>
            <a:chExt cx="2238375" cy="4305300"/>
          </a:xfrm>
        </p:grpSpPr>
        <p:cxnSp>
          <p:nvCxnSpPr>
            <p:cNvPr id="17" name="직선 연결선 16"/>
            <p:cNvCxnSpPr/>
            <p:nvPr/>
          </p:nvCxnSpPr>
          <p:spPr>
            <a:xfrm flipH="1">
              <a:off x="8953501" y="2914650"/>
              <a:ext cx="295274" cy="0"/>
            </a:xfrm>
            <a:prstGeom prst="line">
              <a:avLst/>
            </a:prstGeom>
            <a:ln w="381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19" name="직선 연결선 18"/>
            <p:cNvCxnSpPr/>
            <p:nvPr/>
          </p:nvCxnSpPr>
          <p:spPr>
            <a:xfrm flipV="1">
              <a:off x="8953501" y="1066800"/>
              <a:ext cx="0" cy="1847850"/>
            </a:xfrm>
            <a:prstGeom prst="line">
              <a:avLst/>
            </a:prstGeom>
            <a:ln w="381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21" name="직선 연결선 20"/>
            <p:cNvCxnSpPr/>
            <p:nvPr/>
          </p:nvCxnSpPr>
          <p:spPr>
            <a:xfrm>
              <a:off x="8953501" y="1066800"/>
              <a:ext cx="2238374" cy="0"/>
            </a:xfrm>
            <a:prstGeom prst="line">
              <a:avLst/>
            </a:prstGeom>
            <a:ln w="381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24" name="직선 연결선 23"/>
            <p:cNvCxnSpPr/>
            <p:nvPr/>
          </p:nvCxnSpPr>
          <p:spPr>
            <a:xfrm>
              <a:off x="11191875" y="1066800"/>
              <a:ext cx="0" cy="1847850"/>
            </a:xfrm>
            <a:prstGeom prst="line">
              <a:avLst/>
            </a:prstGeom>
            <a:ln w="381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26" name="직선 연결선 25"/>
            <p:cNvCxnSpPr/>
            <p:nvPr/>
          </p:nvCxnSpPr>
          <p:spPr>
            <a:xfrm flipH="1">
              <a:off x="10106024" y="2914650"/>
              <a:ext cx="1085852" cy="0"/>
            </a:xfrm>
            <a:prstGeom prst="line">
              <a:avLst/>
            </a:prstGeom>
            <a:ln w="381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29" name="직선 연결선 28"/>
            <p:cNvCxnSpPr/>
            <p:nvPr/>
          </p:nvCxnSpPr>
          <p:spPr>
            <a:xfrm flipH="1">
              <a:off x="10106024" y="2914650"/>
              <a:ext cx="1" cy="2457450"/>
            </a:xfrm>
            <a:prstGeom prst="line">
              <a:avLst/>
            </a:prstGeom>
            <a:ln w="38100">
              <a:solidFill>
                <a:srgbClr val="FF0000"/>
              </a:solidFill>
              <a:prstDash val="sysDash"/>
            </a:ln>
          </p:spPr>
          <p:style>
            <a:lnRef idx="2">
              <a:schemeClr val="accent1"/>
            </a:lnRef>
            <a:fillRef idx="0">
              <a:schemeClr val="accent1"/>
            </a:fillRef>
            <a:effectRef idx="1">
              <a:schemeClr val="accent1"/>
            </a:effectRef>
            <a:fontRef idx="minor">
              <a:schemeClr val="tx1"/>
            </a:fontRef>
          </p:style>
        </p:cxnSp>
      </p:grpSp>
      <p:sp>
        <p:nvSpPr>
          <p:cNvPr id="34" name="이등변 삼각형 33"/>
          <p:cNvSpPr/>
          <p:nvPr/>
        </p:nvSpPr>
        <p:spPr>
          <a:xfrm rot="5400000" flipV="1">
            <a:off x="9145620" y="2820342"/>
            <a:ext cx="273346" cy="188616"/>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이등변 삼각형 35"/>
          <p:cNvSpPr/>
          <p:nvPr/>
        </p:nvSpPr>
        <p:spPr>
          <a:xfrm rot="5400000">
            <a:off x="9959106" y="951350"/>
            <a:ext cx="293834" cy="195677"/>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 name="이등변 삼각형 36"/>
          <p:cNvSpPr/>
          <p:nvPr/>
        </p:nvSpPr>
        <p:spPr>
          <a:xfrm rot="10800000" flipV="1">
            <a:off x="8819707" y="1837105"/>
            <a:ext cx="273346" cy="188616"/>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 name="이등변 삼각형 37"/>
          <p:cNvSpPr/>
          <p:nvPr/>
        </p:nvSpPr>
        <p:spPr>
          <a:xfrm flipV="1">
            <a:off x="11055201" y="1837105"/>
            <a:ext cx="273346" cy="188616"/>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 name="이등변 삼각형 38"/>
          <p:cNvSpPr/>
          <p:nvPr/>
        </p:nvSpPr>
        <p:spPr>
          <a:xfrm rot="5400000" flipV="1">
            <a:off x="10532322" y="2820342"/>
            <a:ext cx="273346" cy="188616"/>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이등변 삼각형 39"/>
          <p:cNvSpPr/>
          <p:nvPr/>
        </p:nvSpPr>
        <p:spPr>
          <a:xfrm flipV="1">
            <a:off x="9969350" y="4143375"/>
            <a:ext cx="273346" cy="188616"/>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타원 40"/>
          <p:cNvSpPr/>
          <p:nvPr/>
        </p:nvSpPr>
        <p:spPr>
          <a:xfrm>
            <a:off x="10008184" y="5295900"/>
            <a:ext cx="195678" cy="180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 name="2025-11-24_15_59_02_video"/>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70923" y="1447333"/>
            <a:ext cx="8140800" cy="4579200"/>
          </a:xfrm>
          <a:prstGeom prst="rect">
            <a:avLst/>
          </a:prstGeom>
        </p:spPr>
      </p:pic>
    </p:spTree>
    <p:extLst>
      <p:ext uri="{BB962C8B-B14F-4D97-AF65-F5344CB8AC3E}">
        <p14:creationId xmlns:p14="http://schemas.microsoft.com/office/powerpoint/2010/main" val="31234346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p:cNvPicPr>
            <a:picLocks noChangeAspect="1"/>
          </p:cNvPicPr>
          <p:nvPr/>
        </p:nvPicPr>
        <p:blipFill>
          <a:blip r:embed="rId4"/>
          <a:stretch>
            <a:fillRect/>
          </a:stretch>
        </p:blipFill>
        <p:spPr>
          <a:xfrm rot="5400000">
            <a:off x="7867651" y="2412677"/>
            <a:ext cx="4448175" cy="2381250"/>
          </a:xfrm>
          <a:prstGeom prst="rect">
            <a:avLst/>
          </a:prstGeom>
        </p:spPr>
      </p:pic>
      <p:sp>
        <p:nvSpPr>
          <p:cNvPr id="5" name="TextBox 4">
            <a:extLst>
              <a:ext uri="{FF2B5EF4-FFF2-40B4-BE49-F238E27FC236}">
                <a16:creationId xmlns:a16="http://schemas.microsoft.com/office/drawing/2014/main" id="{E3CF9F0F-75E9-1F3A-762E-7F01787DDCFC}"/>
              </a:ext>
            </a:extLst>
          </p:cNvPr>
          <p:cNvSpPr txBox="1"/>
          <p:nvPr/>
        </p:nvSpPr>
        <p:spPr>
          <a:xfrm>
            <a:off x="126460" y="372488"/>
            <a:ext cx="11414868" cy="461665"/>
          </a:xfrm>
          <a:prstGeom prst="rect">
            <a:avLst/>
          </a:prstGeom>
          <a:noFill/>
        </p:spPr>
        <p:txBody>
          <a:bodyPr wrap="square" rtlCol="0">
            <a:spAutoFit/>
          </a:bodyPr>
          <a:lstStyle/>
          <a:p>
            <a:r>
              <a:rPr lang="en-US" altLang="ko-KR" sz="2400" b="1" dirty="0">
                <a:solidFill>
                  <a:srgbClr val="0000FF"/>
                </a:solidFill>
              </a:rPr>
              <a:t>Cases of vehicles for carrying children</a:t>
            </a:r>
            <a:endParaRPr lang="ko-KR" altLang="en-US" sz="2400" b="1" dirty="0">
              <a:solidFill>
                <a:srgbClr val="0000FF"/>
              </a:solidFill>
            </a:endParaRPr>
          </a:p>
        </p:txBody>
      </p:sp>
      <p:sp>
        <p:nvSpPr>
          <p:cNvPr id="8" name="TextBox 7"/>
          <p:cNvSpPr txBox="1"/>
          <p:nvPr/>
        </p:nvSpPr>
        <p:spPr>
          <a:xfrm>
            <a:off x="10917936" y="6281928"/>
            <a:ext cx="1179576" cy="374904"/>
          </a:xfrm>
          <a:prstGeom prst="rect">
            <a:avLst/>
          </a:prstGeom>
          <a:noFill/>
        </p:spPr>
        <p:txBody>
          <a:bodyPr wrap="square" rtlCol="0">
            <a:spAutoFit/>
          </a:bodyPr>
          <a:lstStyle/>
          <a:p>
            <a:r>
              <a:rPr lang="en-US" altLang="ko-KR" dirty="0"/>
              <a:t>Page 11</a:t>
            </a:r>
            <a:endParaRPr lang="ko-KR" altLang="en-US" dirty="0"/>
          </a:p>
        </p:txBody>
      </p:sp>
      <p:sp>
        <p:nvSpPr>
          <p:cNvPr id="9" name="TextBox 8">
            <a:extLst>
              <a:ext uri="{FF2B5EF4-FFF2-40B4-BE49-F238E27FC236}">
                <a16:creationId xmlns:a16="http://schemas.microsoft.com/office/drawing/2014/main" id="{E6DD1CC6-088E-D3C6-A444-D85E190D1F81}"/>
              </a:ext>
            </a:extLst>
          </p:cNvPr>
          <p:cNvSpPr txBox="1"/>
          <p:nvPr/>
        </p:nvSpPr>
        <p:spPr>
          <a:xfrm>
            <a:off x="340710" y="956077"/>
            <a:ext cx="11295434" cy="369332"/>
          </a:xfrm>
          <a:prstGeom prst="rect">
            <a:avLst/>
          </a:prstGeom>
          <a:noFill/>
        </p:spPr>
        <p:txBody>
          <a:bodyPr wrap="square" rtlCol="0">
            <a:spAutoFit/>
          </a:bodyPr>
          <a:lstStyle/>
          <a:p>
            <a:r>
              <a:rPr lang="en-US" altLang="ko-KR" dirty="0">
                <a:latin typeface="맑은 고딕" panose="020B0503020000020004" pitchFamily="50" charset="-127"/>
                <a:ea typeface="맑은 고딕" panose="020B0503020000020004" pitchFamily="50" charset="-127"/>
              </a:rPr>
              <a:t>○ </a:t>
            </a:r>
            <a:r>
              <a:rPr lang="en-US" altLang="ko-KR" dirty="0">
                <a:latin typeface="맑은 고딕" panose="020B0503020000020004" pitchFamily="50" charset="-127"/>
              </a:rPr>
              <a:t>Checking children left in vehicle: Case </a:t>
            </a:r>
            <a:r>
              <a:rPr lang="en-US" altLang="ko-KR" dirty="0">
                <a:latin typeface="맑은 고딕" panose="020B0503020000020004" pitchFamily="50" charset="-127"/>
                <a:ea typeface="맑은 고딕" panose="020B0503020000020004" pitchFamily="50" charset="-127"/>
              </a:rPr>
              <a:t>2 (U.S), Walking distance: </a:t>
            </a:r>
            <a:r>
              <a:rPr lang="en-US" altLang="ko-KR" dirty="0" err="1">
                <a:latin typeface="맑은 고딕" panose="020B0503020000020004" pitchFamily="50" charset="-127"/>
                <a:ea typeface="맑은 고딕" panose="020B0503020000020004" pitchFamily="50" charset="-127"/>
              </a:rPr>
              <a:t>apprx</a:t>
            </a:r>
            <a:r>
              <a:rPr lang="en-US" altLang="ko-KR" dirty="0">
                <a:latin typeface="맑은 고딕" panose="020B0503020000020004" pitchFamily="50" charset="-127"/>
                <a:ea typeface="맑은 고딕" panose="020B0503020000020004" pitchFamily="50" charset="-127"/>
              </a:rPr>
              <a:t>. 5m</a:t>
            </a:r>
          </a:p>
        </p:txBody>
      </p:sp>
      <p:cxnSp>
        <p:nvCxnSpPr>
          <p:cNvPr id="29" name="직선 연결선 28"/>
          <p:cNvCxnSpPr/>
          <p:nvPr/>
        </p:nvCxnSpPr>
        <p:spPr>
          <a:xfrm>
            <a:off x="10079623" y="2676525"/>
            <a:ext cx="26402" cy="2695575"/>
          </a:xfrm>
          <a:prstGeom prst="line">
            <a:avLst/>
          </a:prstGeom>
          <a:ln w="381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0" name="이등변 삼각형 39"/>
          <p:cNvSpPr/>
          <p:nvPr/>
        </p:nvSpPr>
        <p:spPr>
          <a:xfrm flipV="1">
            <a:off x="9959825" y="3952875"/>
            <a:ext cx="273346" cy="188616"/>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타원 40"/>
          <p:cNvSpPr/>
          <p:nvPr/>
        </p:nvSpPr>
        <p:spPr>
          <a:xfrm>
            <a:off x="10008184" y="5295900"/>
            <a:ext cx="195678" cy="180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22" name="경적음 작동 후 차량내부 확인과정"/>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84129" y="1514068"/>
            <a:ext cx="8140800" cy="4579200"/>
          </a:xfrm>
          <a:prstGeom prst="rect">
            <a:avLst/>
          </a:prstGeom>
        </p:spPr>
      </p:pic>
      <p:sp>
        <p:nvSpPr>
          <p:cNvPr id="25" name="이등변 삼각형 24"/>
          <p:cNvSpPr/>
          <p:nvPr/>
        </p:nvSpPr>
        <p:spPr>
          <a:xfrm flipV="1">
            <a:off x="9941716" y="2622240"/>
            <a:ext cx="273346" cy="188616"/>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81800620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2"/>
                                        </p:tgtEl>
                                      </p:cBhvr>
                                    </p:cmd>
                                  </p:childTnLst>
                                </p:cTn>
                              </p:par>
                            </p:childTnLst>
                          </p:cTn>
                        </p:par>
                      </p:childTnLst>
                    </p:cTn>
                  </p:par>
                </p:childTnLst>
              </p:cTn>
              <p:nextCondLst>
                <p:cond evt="onClick" delay="0">
                  <p:tgtEl>
                    <p:spTgt spid="22"/>
                  </p:tgtEl>
                </p:cond>
              </p:nextCondLst>
            </p:seq>
            <p:video>
              <p:cMediaNode vol="60606">
                <p:cTn id="7" fill="hold" display="0">
                  <p:stCondLst>
                    <p:cond delay="indefinite"/>
                  </p:stCondLst>
                </p:cTn>
                <p:tgtEl>
                  <p:spTgt spid="22"/>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0764" y="4607"/>
            <a:ext cx="10536933" cy="6858000"/>
          </a:xfrm>
          <a:prstGeom prst="rect">
            <a:avLst/>
          </a:prstGeom>
        </p:spPr>
      </p:pic>
      <p:sp>
        <p:nvSpPr>
          <p:cNvPr id="7" name="TextBox 6"/>
          <p:cNvSpPr txBox="1"/>
          <p:nvPr/>
        </p:nvSpPr>
        <p:spPr>
          <a:xfrm>
            <a:off x="0" y="2473787"/>
            <a:ext cx="12192000" cy="2086725"/>
          </a:xfrm>
          <a:prstGeom prst="rect">
            <a:avLst/>
          </a:prstGeom>
          <a:noFill/>
        </p:spPr>
        <p:txBody>
          <a:bodyPr wrap="square" rtlCol="0">
            <a:spAutoFit/>
          </a:bodyPr>
          <a:lstStyle/>
          <a:p>
            <a:pPr algn="ctr">
              <a:lnSpc>
                <a:spcPct val="120000"/>
              </a:lnSpc>
            </a:pPr>
            <a:r>
              <a:rPr lang="en-US" altLang="ko-KR" sz="3600" b="1" dirty="0">
                <a:latin typeface="Arial Unicode MS" pitchFamily="50" charset="-127"/>
                <a:ea typeface="Arial Unicode MS" pitchFamily="50" charset="-127"/>
                <a:cs typeface="Arial Unicode MS" pitchFamily="50" charset="-127"/>
              </a:rPr>
              <a:t>Thank you</a:t>
            </a:r>
          </a:p>
          <a:p>
            <a:pPr algn="ctr">
              <a:lnSpc>
                <a:spcPct val="120000"/>
              </a:lnSpc>
            </a:pPr>
            <a:endParaRPr lang="en-US" altLang="ko-KR" sz="3600" b="1" dirty="0">
              <a:latin typeface="Arial Unicode MS" pitchFamily="50" charset="-127"/>
              <a:ea typeface="Arial Unicode MS" pitchFamily="50" charset="-127"/>
              <a:cs typeface="Arial Unicode MS" pitchFamily="50" charset="-127"/>
            </a:endParaRPr>
          </a:p>
          <a:p>
            <a:pPr lvl="0" algn="ctr">
              <a:lnSpc>
                <a:spcPct val="120000"/>
              </a:lnSpc>
            </a:pPr>
            <a:r>
              <a:rPr lang="en-US" altLang="ko-KR" sz="1600" b="1" dirty="0">
                <a:solidFill>
                  <a:prstClr val="black"/>
                </a:solidFill>
                <a:latin typeface="Arial Unicode MS" pitchFamily="50" charset="-127"/>
                <a:ea typeface="Arial Unicode MS" pitchFamily="50" charset="-127"/>
                <a:cs typeface="Arial Unicode MS" pitchFamily="50" charset="-127"/>
              </a:rPr>
              <a:t>Chief researcher </a:t>
            </a:r>
            <a:r>
              <a:rPr lang="en-US" altLang="ko-KR" sz="1600" b="1" dirty="0" err="1">
                <a:solidFill>
                  <a:prstClr val="black"/>
                </a:solidFill>
                <a:latin typeface="Arial Unicode MS" pitchFamily="50" charset="-127"/>
                <a:ea typeface="Arial Unicode MS" pitchFamily="50" charset="-127"/>
                <a:cs typeface="Arial Unicode MS" pitchFamily="50" charset="-127"/>
              </a:rPr>
              <a:t>Kil</a:t>
            </a:r>
            <a:r>
              <a:rPr lang="en-US" altLang="ko-KR" sz="1600" b="1" dirty="0">
                <a:solidFill>
                  <a:prstClr val="black"/>
                </a:solidFill>
                <a:latin typeface="Arial Unicode MS" pitchFamily="50" charset="-127"/>
                <a:ea typeface="Arial Unicode MS" pitchFamily="50" charset="-127"/>
                <a:cs typeface="Arial Unicode MS" pitchFamily="50" charset="-127"/>
              </a:rPr>
              <a:t> ho MAENG</a:t>
            </a:r>
          </a:p>
          <a:p>
            <a:pPr lvl="0" algn="ctr">
              <a:lnSpc>
                <a:spcPct val="120000"/>
              </a:lnSpc>
            </a:pPr>
            <a:r>
              <a:rPr lang="en-US" altLang="ko-KR" sz="1600" b="1" dirty="0">
                <a:solidFill>
                  <a:prstClr val="black"/>
                </a:solidFill>
                <a:latin typeface="Arial Unicode MS" pitchFamily="50" charset="-127"/>
                <a:ea typeface="Arial Unicode MS" pitchFamily="50" charset="-127"/>
                <a:cs typeface="Arial Unicode MS" pitchFamily="50" charset="-127"/>
              </a:rPr>
              <a:t>(helper@kotsa.or.kr)</a:t>
            </a:r>
            <a:endParaRPr lang="en-US" altLang="ko-KR" sz="3600" b="1" dirty="0">
              <a:latin typeface="Arial Unicode MS" pitchFamily="50" charset="-127"/>
              <a:ea typeface="Arial Unicode MS" pitchFamily="50" charset="-127"/>
              <a:cs typeface="Arial Unicode MS" pitchFamily="50" charset="-127"/>
            </a:endParaRPr>
          </a:p>
        </p:txBody>
      </p:sp>
    </p:spTree>
    <p:extLst>
      <p:ext uri="{BB962C8B-B14F-4D97-AF65-F5344CB8AC3E}">
        <p14:creationId xmlns:p14="http://schemas.microsoft.com/office/powerpoint/2010/main" val="1094506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0764" y="4607"/>
            <a:ext cx="10536933" cy="6858000"/>
          </a:xfrm>
          <a:prstGeom prst="rect">
            <a:avLst/>
          </a:prstGeom>
        </p:spPr>
      </p:pic>
      <p:sp>
        <p:nvSpPr>
          <p:cNvPr id="7" name="TextBox 6"/>
          <p:cNvSpPr txBox="1"/>
          <p:nvPr/>
        </p:nvSpPr>
        <p:spPr>
          <a:xfrm>
            <a:off x="422030" y="1770751"/>
            <a:ext cx="11419450" cy="541174"/>
          </a:xfrm>
          <a:prstGeom prst="rect">
            <a:avLst/>
          </a:prstGeom>
          <a:noFill/>
        </p:spPr>
        <p:txBody>
          <a:bodyPr wrap="square" rtlCol="0">
            <a:spAutoFit/>
          </a:bodyPr>
          <a:lstStyle/>
          <a:p>
            <a:pPr>
              <a:lnSpc>
                <a:spcPct val="120000"/>
              </a:lnSpc>
            </a:pPr>
            <a:r>
              <a:rPr lang="en-US" altLang="ko-KR" sz="2800" b="1" dirty="0">
                <a:latin typeface="Arial Unicode MS" pitchFamily="50" charset="-127"/>
                <a:ea typeface="Arial Unicode MS" pitchFamily="50" charset="-127"/>
                <a:cs typeface="Arial Unicode MS" pitchFamily="50" charset="-127"/>
              </a:rPr>
              <a:t>1. Comparative Review of Deactivation Requirements</a:t>
            </a:r>
          </a:p>
        </p:txBody>
      </p:sp>
      <p:sp>
        <p:nvSpPr>
          <p:cNvPr id="4" name="TextBox 3">
            <a:extLst>
              <a:ext uri="{FF2B5EF4-FFF2-40B4-BE49-F238E27FC236}">
                <a16:creationId xmlns:a16="http://schemas.microsoft.com/office/drawing/2014/main" id="{E3CF9F0F-75E9-1F3A-762E-7F01787DDCFC}"/>
              </a:ext>
            </a:extLst>
          </p:cNvPr>
          <p:cNvSpPr txBox="1"/>
          <p:nvPr/>
        </p:nvSpPr>
        <p:spPr>
          <a:xfrm>
            <a:off x="161628" y="935196"/>
            <a:ext cx="11414868" cy="584775"/>
          </a:xfrm>
          <a:prstGeom prst="rect">
            <a:avLst/>
          </a:prstGeom>
          <a:noFill/>
        </p:spPr>
        <p:txBody>
          <a:bodyPr wrap="square" rtlCol="0">
            <a:spAutoFit/>
          </a:bodyPr>
          <a:lstStyle/>
          <a:p>
            <a:r>
              <a:rPr lang="en-US" altLang="ko-KR" sz="3200" b="1" dirty="0">
                <a:solidFill>
                  <a:srgbClr val="0000FF"/>
                </a:solidFill>
              </a:rPr>
              <a:t>Contents</a:t>
            </a:r>
            <a:r>
              <a:rPr lang="en-US" altLang="ko-KR" sz="2400" b="1" dirty="0">
                <a:solidFill>
                  <a:srgbClr val="0000FF"/>
                </a:solidFill>
              </a:rPr>
              <a:t> </a:t>
            </a:r>
            <a:endParaRPr lang="ko-KR" altLang="en-US" sz="2400" b="1" dirty="0">
              <a:solidFill>
                <a:srgbClr val="0000FF"/>
              </a:solidFill>
            </a:endParaRPr>
          </a:p>
        </p:txBody>
      </p:sp>
      <p:sp>
        <p:nvSpPr>
          <p:cNvPr id="6" name="TextBox 5"/>
          <p:cNvSpPr txBox="1"/>
          <p:nvPr/>
        </p:nvSpPr>
        <p:spPr>
          <a:xfrm>
            <a:off x="422030" y="3030483"/>
            <a:ext cx="7844297" cy="1348061"/>
          </a:xfrm>
          <a:prstGeom prst="rect">
            <a:avLst/>
          </a:prstGeom>
          <a:noFill/>
        </p:spPr>
        <p:txBody>
          <a:bodyPr wrap="square" rtlCol="0">
            <a:spAutoFit/>
          </a:bodyPr>
          <a:lstStyle/>
          <a:p>
            <a:pPr>
              <a:lnSpc>
                <a:spcPct val="120000"/>
              </a:lnSpc>
            </a:pPr>
            <a:r>
              <a:rPr lang="en-US" altLang="ko-KR" sz="2800" b="1" dirty="0">
                <a:latin typeface="Arial Unicode MS" pitchFamily="50" charset="-127"/>
                <a:ea typeface="Arial Unicode MS" pitchFamily="50" charset="-127"/>
                <a:cs typeface="Arial Unicode MS" pitchFamily="50" charset="-127"/>
              </a:rPr>
              <a:t>2. Cases of Vehicles for Carrying Children</a:t>
            </a:r>
          </a:p>
          <a:p>
            <a:pPr>
              <a:lnSpc>
                <a:spcPct val="120000"/>
              </a:lnSpc>
            </a:pPr>
            <a:r>
              <a:rPr lang="en-US" altLang="ko-KR" sz="2000" b="1" dirty="0">
                <a:latin typeface="Arial Unicode MS" pitchFamily="50" charset="-127"/>
                <a:ea typeface="Arial Unicode MS" pitchFamily="50" charset="-127"/>
                <a:cs typeface="Arial Unicode MS" pitchFamily="50" charset="-127"/>
              </a:rPr>
              <a:t>         * South Korea and the United States</a:t>
            </a:r>
            <a:endParaRPr lang="ko-KR" altLang="en-US" sz="2000" b="1" dirty="0">
              <a:latin typeface="Arial Unicode MS" pitchFamily="50" charset="-127"/>
              <a:ea typeface="Arial Unicode MS" pitchFamily="50" charset="-127"/>
              <a:cs typeface="Arial Unicode MS" pitchFamily="50" charset="-127"/>
            </a:endParaRPr>
          </a:p>
          <a:p>
            <a:pPr marL="182563" algn="ctr">
              <a:lnSpc>
                <a:spcPct val="120000"/>
              </a:lnSpc>
            </a:pPr>
            <a:endParaRPr lang="ko-KR" altLang="en-US" sz="2000" b="1" dirty="0">
              <a:latin typeface="Arial Unicode MS" pitchFamily="50" charset="-127"/>
              <a:ea typeface="Arial Unicode MS" pitchFamily="50" charset="-127"/>
              <a:cs typeface="Arial Unicode MS" pitchFamily="50" charset="-127"/>
            </a:endParaRPr>
          </a:p>
        </p:txBody>
      </p:sp>
    </p:spTree>
    <p:extLst>
      <p:ext uri="{BB962C8B-B14F-4D97-AF65-F5344CB8AC3E}">
        <p14:creationId xmlns:p14="http://schemas.microsoft.com/office/powerpoint/2010/main" val="2370530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0764" y="4607"/>
            <a:ext cx="10536933" cy="6858000"/>
          </a:xfrm>
          <a:prstGeom prst="rect">
            <a:avLst/>
          </a:prstGeom>
        </p:spPr>
      </p:pic>
      <p:sp>
        <p:nvSpPr>
          <p:cNvPr id="7" name="TextBox 6"/>
          <p:cNvSpPr txBox="1"/>
          <p:nvPr/>
        </p:nvSpPr>
        <p:spPr>
          <a:xfrm>
            <a:off x="0" y="2473787"/>
            <a:ext cx="12192000" cy="669414"/>
          </a:xfrm>
          <a:prstGeom prst="rect">
            <a:avLst/>
          </a:prstGeom>
          <a:noFill/>
        </p:spPr>
        <p:txBody>
          <a:bodyPr wrap="square" rtlCol="0">
            <a:spAutoFit/>
          </a:bodyPr>
          <a:lstStyle/>
          <a:p>
            <a:pPr algn="ctr">
              <a:lnSpc>
                <a:spcPct val="120000"/>
              </a:lnSpc>
            </a:pPr>
            <a:r>
              <a:rPr lang="en-US" altLang="ko-KR" sz="3600" b="1" dirty="0">
                <a:latin typeface="Arial Unicode MS" pitchFamily="50" charset="-127"/>
                <a:ea typeface="Arial Unicode MS" pitchFamily="50" charset="-127"/>
                <a:cs typeface="Arial Unicode MS" pitchFamily="50" charset="-127"/>
              </a:rPr>
              <a:t>Comparative Review of Deactivation Requirements</a:t>
            </a:r>
          </a:p>
        </p:txBody>
      </p:sp>
    </p:spTree>
    <p:extLst>
      <p:ext uri="{BB962C8B-B14F-4D97-AF65-F5344CB8AC3E}">
        <p14:creationId xmlns:p14="http://schemas.microsoft.com/office/powerpoint/2010/main" val="695882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CF9F0F-75E9-1F3A-762E-7F01787DDCFC}"/>
              </a:ext>
            </a:extLst>
          </p:cNvPr>
          <p:cNvSpPr txBox="1"/>
          <p:nvPr/>
        </p:nvSpPr>
        <p:spPr>
          <a:xfrm>
            <a:off x="126460" y="372488"/>
            <a:ext cx="11414868" cy="461665"/>
          </a:xfrm>
          <a:prstGeom prst="rect">
            <a:avLst/>
          </a:prstGeom>
          <a:noFill/>
        </p:spPr>
        <p:txBody>
          <a:bodyPr wrap="square" rtlCol="0">
            <a:spAutoFit/>
          </a:bodyPr>
          <a:lstStyle/>
          <a:p>
            <a:r>
              <a:rPr lang="en-US" altLang="ko-KR" sz="2400" b="1" dirty="0">
                <a:solidFill>
                  <a:srgbClr val="0000FF"/>
                </a:solidFill>
              </a:rPr>
              <a:t>Comparative Review of Deactivation Requirements</a:t>
            </a:r>
            <a:endParaRPr lang="ko-KR" altLang="en-US" sz="2400" b="1" dirty="0">
              <a:solidFill>
                <a:srgbClr val="0000FF"/>
              </a:solidFill>
            </a:endParaRPr>
          </a:p>
        </p:txBody>
      </p:sp>
      <p:sp>
        <p:nvSpPr>
          <p:cNvPr id="8" name="TextBox 7"/>
          <p:cNvSpPr txBox="1"/>
          <p:nvPr/>
        </p:nvSpPr>
        <p:spPr>
          <a:xfrm>
            <a:off x="10917936" y="6281928"/>
            <a:ext cx="1179576" cy="374904"/>
          </a:xfrm>
          <a:prstGeom prst="rect">
            <a:avLst/>
          </a:prstGeom>
          <a:noFill/>
        </p:spPr>
        <p:txBody>
          <a:bodyPr wrap="square" rtlCol="0">
            <a:spAutoFit/>
          </a:bodyPr>
          <a:lstStyle/>
          <a:p>
            <a:r>
              <a:rPr lang="en-US" altLang="ko-KR" dirty="0"/>
              <a:t>Page 1</a:t>
            </a:r>
            <a:endParaRPr lang="ko-KR" altLang="en-US" dirty="0"/>
          </a:p>
        </p:txBody>
      </p:sp>
      <p:sp>
        <p:nvSpPr>
          <p:cNvPr id="9" name="TextBox 8">
            <a:extLst>
              <a:ext uri="{FF2B5EF4-FFF2-40B4-BE49-F238E27FC236}">
                <a16:creationId xmlns:a16="http://schemas.microsoft.com/office/drawing/2014/main" id="{E6DD1CC6-088E-D3C6-A444-D85E190D1F81}"/>
              </a:ext>
            </a:extLst>
          </p:cNvPr>
          <p:cNvSpPr txBox="1"/>
          <p:nvPr/>
        </p:nvSpPr>
        <p:spPr>
          <a:xfrm>
            <a:off x="340710" y="956077"/>
            <a:ext cx="11295434" cy="4524315"/>
          </a:xfrm>
          <a:prstGeom prst="rect">
            <a:avLst/>
          </a:prstGeom>
          <a:noFill/>
        </p:spPr>
        <p:txBody>
          <a:bodyPr wrap="square" rtlCol="0">
            <a:spAutoFit/>
          </a:bodyPr>
          <a:lstStyle/>
          <a:p>
            <a:pPr>
              <a:lnSpc>
                <a:spcPct val="150000"/>
              </a:lnSpc>
            </a:pPr>
            <a:r>
              <a:rPr lang="en-US" altLang="ko-KR" dirty="0">
                <a:latin typeface="맑은 고딕" panose="020B0503020000020004" pitchFamily="50" charset="-127"/>
                <a:ea typeface="맑은 고딕" panose="020B0503020000020004" pitchFamily="50" charset="-127"/>
              </a:rPr>
              <a:t>○ Background</a:t>
            </a:r>
          </a:p>
          <a:p>
            <a:pPr>
              <a:lnSpc>
                <a:spcPct val="150000"/>
              </a:lnSpc>
            </a:pPr>
            <a:r>
              <a:rPr lang="en-US" altLang="ko-KR" dirty="0"/>
              <a:t>  - At the last meeting, the IWG CLIV discussed test procedures for “Deactivation”.</a:t>
            </a:r>
          </a:p>
          <a:p>
            <a:pPr>
              <a:lnSpc>
                <a:spcPct val="150000"/>
              </a:lnSpc>
            </a:pPr>
            <a:r>
              <a:rPr lang="en-US" altLang="ko-KR" dirty="0"/>
              <a:t>  - Deactivation is not a main function of the system (same with the switching-off of the device).</a:t>
            </a:r>
          </a:p>
          <a:p>
            <a:pPr>
              <a:lnSpc>
                <a:spcPct val="150000"/>
              </a:lnSpc>
            </a:pPr>
            <a:r>
              <a:rPr lang="en-US" altLang="ko-KR" dirty="0"/>
              <a:t>  - To simplify test procedure of CLIV, deactivation of other devices have been reviewed.</a:t>
            </a:r>
          </a:p>
          <a:p>
            <a:endParaRPr lang="en-US" altLang="ko-KR" dirty="0"/>
          </a:p>
          <a:p>
            <a:pPr>
              <a:lnSpc>
                <a:spcPct val="150000"/>
              </a:lnSpc>
            </a:pPr>
            <a:r>
              <a:rPr lang="en-US" altLang="ko-KR" dirty="0">
                <a:latin typeface="맑은 고딕" panose="020B0503020000020004" pitchFamily="50" charset="-127"/>
              </a:rPr>
              <a:t>○ Reviewed UN Regulations</a:t>
            </a:r>
          </a:p>
          <a:p>
            <a:pPr>
              <a:lnSpc>
                <a:spcPct val="150000"/>
              </a:lnSpc>
            </a:pPr>
            <a:r>
              <a:rPr lang="en-US" altLang="ko-KR" dirty="0">
                <a:latin typeface="맑은 고딕" panose="020B0503020000020004" pitchFamily="50" charset="-127"/>
              </a:rPr>
              <a:t>  - 16. Safety-belts (Seatbelt reminder)</a:t>
            </a:r>
          </a:p>
          <a:p>
            <a:pPr>
              <a:lnSpc>
                <a:spcPct val="150000"/>
              </a:lnSpc>
            </a:pPr>
            <a:r>
              <a:rPr lang="en-US" altLang="ko-KR" dirty="0">
                <a:latin typeface="맑은 고딕" panose="020B0503020000020004" pitchFamily="50" charset="-127"/>
              </a:rPr>
              <a:t>  - 130. Lane Departure Warning system</a:t>
            </a:r>
          </a:p>
          <a:p>
            <a:pPr>
              <a:lnSpc>
                <a:spcPct val="150000"/>
              </a:lnSpc>
            </a:pPr>
            <a:r>
              <a:rPr lang="en-US" altLang="ko-KR" dirty="0">
                <a:latin typeface="맑은 고딕" panose="020B0503020000020004" pitchFamily="50" charset="-127"/>
              </a:rPr>
              <a:t>  - 151. Blind Spot Information System for the Detection of Bicycles</a:t>
            </a:r>
          </a:p>
          <a:p>
            <a:pPr>
              <a:lnSpc>
                <a:spcPct val="150000"/>
              </a:lnSpc>
            </a:pPr>
            <a:r>
              <a:rPr lang="en-US" altLang="ko-KR" dirty="0">
                <a:latin typeface="맑은 고딕" panose="020B0503020000020004" pitchFamily="50" charset="-127"/>
              </a:rPr>
              <a:t>  - 158. Devices for means of rear visibility or detection</a:t>
            </a:r>
          </a:p>
          <a:p>
            <a:pPr>
              <a:lnSpc>
                <a:spcPct val="150000"/>
              </a:lnSpc>
            </a:pPr>
            <a:r>
              <a:rPr lang="en-US" altLang="ko-KR" dirty="0">
                <a:latin typeface="맑은 고딕" panose="020B0503020000020004" pitchFamily="50" charset="-127"/>
              </a:rPr>
              <a:t>  - 159. Moving Off Information System</a:t>
            </a:r>
            <a:endParaRPr lang="ko-KR" altLang="en-US" dirty="0"/>
          </a:p>
        </p:txBody>
      </p:sp>
    </p:spTree>
    <p:extLst>
      <p:ext uri="{BB962C8B-B14F-4D97-AF65-F5344CB8AC3E}">
        <p14:creationId xmlns:p14="http://schemas.microsoft.com/office/powerpoint/2010/main" val="1763469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CF9F0F-75E9-1F3A-762E-7F01787DDCFC}"/>
              </a:ext>
            </a:extLst>
          </p:cNvPr>
          <p:cNvSpPr txBox="1"/>
          <p:nvPr/>
        </p:nvSpPr>
        <p:spPr>
          <a:xfrm>
            <a:off x="126460" y="372488"/>
            <a:ext cx="11414868" cy="461665"/>
          </a:xfrm>
          <a:prstGeom prst="rect">
            <a:avLst/>
          </a:prstGeom>
          <a:noFill/>
        </p:spPr>
        <p:txBody>
          <a:bodyPr wrap="square" rtlCol="0">
            <a:spAutoFit/>
          </a:bodyPr>
          <a:lstStyle/>
          <a:p>
            <a:r>
              <a:rPr lang="en-US" altLang="ko-KR" sz="2400" b="1" dirty="0">
                <a:solidFill>
                  <a:srgbClr val="0000FF"/>
                </a:solidFill>
              </a:rPr>
              <a:t>Comparative Review of Deactivation Requirements</a:t>
            </a:r>
            <a:endParaRPr lang="ko-KR" altLang="en-US" sz="2400" b="1" dirty="0">
              <a:solidFill>
                <a:srgbClr val="0000FF"/>
              </a:solidFill>
            </a:endParaRPr>
          </a:p>
        </p:txBody>
      </p:sp>
      <p:sp>
        <p:nvSpPr>
          <p:cNvPr id="8" name="TextBox 7"/>
          <p:cNvSpPr txBox="1"/>
          <p:nvPr/>
        </p:nvSpPr>
        <p:spPr>
          <a:xfrm>
            <a:off x="10917936" y="6281928"/>
            <a:ext cx="1179576" cy="374904"/>
          </a:xfrm>
          <a:prstGeom prst="rect">
            <a:avLst/>
          </a:prstGeom>
          <a:noFill/>
        </p:spPr>
        <p:txBody>
          <a:bodyPr wrap="square" rtlCol="0">
            <a:spAutoFit/>
          </a:bodyPr>
          <a:lstStyle/>
          <a:p>
            <a:r>
              <a:rPr lang="en-US" altLang="ko-KR" dirty="0"/>
              <a:t>Page 2</a:t>
            </a:r>
            <a:endParaRPr lang="ko-KR" altLang="en-US" dirty="0"/>
          </a:p>
        </p:txBody>
      </p:sp>
      <p:sp>
        <p:nvSpPr>
          <p:cNvPr id="9" name="TextBox 8">
            <a:extLst>
              <a:ext uri="{FF2B5EF4-FFF2-40B4-BE49-F238E27FC236}">
                <a16:creationId xmlns:a16="http://schemas.microsoft.com/office/drawing/2014/main" id="{E6DD1CC6-088E-D3C6-A444-D85E190D1F81}"/>
              </a:ext>
            </a:extLst>
          </p:cNvPr>
          <p:cNvSpPr txBox="1"/>
          <p:nvPr/>
        </p:nvSpPr>
        <p:spPr>
          <a:xfrm>
            <a:off x="340710" y="956077"/>
            <a:ext cx="11295434" cy="2616101"/>
          </a:xfrm>
          <a:prstGeom prst="rect">
            <a:avLst/>
          </a:prstGeom>
          <a:noFill/>
        </p:spPr>
        <p:txBody>
          <a:bodyPr wrap="square" rtlCol="0">
            <a:spAutoFit/>
          </a:bodyPr>
          <a:lstStyle/>
          <a:p>
            <a:r>
              <a:rPr lang="en-US" altLang="ko-KR" dirty="0">
                <a:latin typeface="맑은 고딕" panose="020B0503020000020004" pitchFamily="50" charset="-127"/>
                <a:ea typeface="맑은 고딕" panose="020B0503020000020004" pitchFamily="50" charset="-127"/>
              </a:rPr>
              <a:t>○ UN R 16. Seatbelts (Seatbelt reminder)</a:t>
            </a:r>
          </a:p>
          <a:p>
            <a:endParaRPr lang="en-US" altLang="ko-KR" dirty="0">
              <a:latin typeface="맑은 고딕" panose="020B0503020000020004" pitchFamily="50" charset="-127"/>
              <a:ea typeface="맑은 고딕" panose="020B0503020000020004" pitchFamily="50" charset="-127"/>
            </a:endParaRPr>
          </a:p>
          <a:p>
            <a:r>
              <a:rPr lang="en-US" altLang="ko-KR" sz="1600" dirty="0"/>
              <a:t>8.4.2.6. The safety-belt reminder may be designed to allow deactivation</a:t>
            </a:r>
          </a:p>
          <a:p>
            <a:r>
              <a:rPr lang="en-US" altLang="ko-KR" sz="1600" dirty="0"/>
              <a:t>8.4.2.6.1. In the case a short term deactivation is provided, it shall be more difficult to deactivate the safety-belt reminder than buckling the safety-belt on and off. When the ignition is switched off for more than 30 minutes and switched on again, a short-term deactivated safety-belt reminder must reactivate.</a:t>
            </a:r>
          </a:p>
          <a:p>
            <a:r>
              <a:rPr lang="en-US" altLang="ko-KR" sz="1600" dirty="0"/>
              <a:t>8.4.2.6.2. In the case that a facility for a long term deactivation is provided, it shall require a sequence of operations to deactivate, that are detailed only in the manufacturer’s technical manual and/or which requires the use of tools(mechanical, electrical, digital, etc.) that are not provided with the vehicle.</a:t>
            </a:r>
          </a:p>
          <a:p>
            <a:endParaRPr lang="ko-KR" altLang="ko-KR" sz="1600" dirty="0"/>
          </a:p>
        </p:txBody>
      </p:sp>
      <p:sp>
        <p:nvSpPr>
          <p:cNvPr id="6" name="TextBox 5">
            <a:extLst>
              <a:ext uri="{FF2B5EF4-FFF2-40B4-BE49-F238E27FC236}">
                <a16:creationId xmlns:a16="http://schemas.microsoft.com/office/drawing/2014/main" id="{052930A9-607D-C8F5-B101-37E174B79BF5}"/>
              </a:ext>
            </a:extLst>
          </p:cNvPr>
          <p:cNvSpPr txBox="1"/>
          <p:nvPr/>
        </p:nvSpPr>
        <p:spPr>
          <a:xfrm>
            <a:off x="340710" y="3525156"/>
            <a:ext cx="10710449" cy="1015663"/>
          </a:xfrm>
          <a:prstGeom prst="rect">
            <a:avLst/>
          </a:prstGeom>
          <a:noFill/>
        </p:spPr>
        <p:txBody>
          <a:bodyPr wrap="square" rtlCol="0">
            <a:spAutoFit/>
          </a:bodyPr>
          <a:lstStyle/>
          <a:p>
            <a:pPr marL="457200" indent="-457200">
              <a:buAutoNum type="arabicPeriod"/>
            </a:pPr>
            <a:r>
              <a:rPr lang="en-US" altLang="ko-KR" sz="2000" b="1" dirty="0">
                <a:solidFill>
                  <a:srgbClr val="FF0000"/>
                </a:solidFill>
              </a:rPr>
              <a:t>There is no additional test after deactivation.</a:t>
            </a:r>
          </a:p>
          <a:p>
            <a:pPr marL="457200" indent="-457200">
              <a:buAutoNum type="arabicPeriod"/>
            </a:pPr>
            <a:r>
              <a:rPr lang="en-US" altLang="ko-KR" sz="2000" b="1" dirty="0">
                <a:solidFill>
                  <a:srgbClr val="FF0000"/>
                </a:solidFill>
              </a:rPr>
              <a:t>There is no specific requirements for long term deactivation. The regulation only prohibits long term deactivation done by drivers or owners of the vehicle. </a:t>
            </a:r>
          </a:p>
        </p:txBody>
      </p:sp>
    </p:spTree>
    <p:extLst>
      <p:ext uri="{BB962C8B-B14F-4D97-AF65-F5344CB8AC3E}">
        <p14:creationId xmlns:p14="http://schemas.microsoft.com/office/powerpoint/2010/main" val="1300274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CF9F0F-75E9-1F3A-762E-7F01787DDCFC}"/>
              </a:ext>
            </a:extLst>
          </p:cNvPr>
          <p:cNvSpPr txBox="1"/>
          <p:nvPr/>
        </p:nvSpPr>
        <p:spPr>
          <a:xfrm>
            <a:off x="126460" y="372488"/>
            <a:ext cx="11414868" cy="461665"/>
          </a:xfrm>
          <a:prstGeom prst="rect">
            <a:avLst/>
          </a:prstGeom>
          <a:noFill/>
        </p:spPr>
        <p:txBody>
          <a:bodyPr wrap="square" rtlCol="0">
            <a:spAutoFit/>
          </a:bodyPr>
          <a:lstStyle/>
          <a:p>
            <a:r>
              <a:rPr lang="en-US" altLang="ko-KR" sz="2400" b="1" dirty="0">
                <a:solidFill>
                  <a:srgbClr val="0000FF"/>
                </a:solidFill>
              </a:rPr>
              <a:t>Comparative Review of Deactivation Requirements</a:t>
            </a:r>
            <a:endParaRPr lang="ko-KR" altLang="en-US" sz="2400" b="1" dirty="0">
              <a:solidFill>
                <a:srgbClr val="0000FF"/>
              </a:solidFill>
            </a:endParaRPr>
          </a:p>
        </p:txBody>
      </p:sp>
      <p:sp>
        <p:nvSpPr>
          <p:cNvPr id="8" name="TextBox 7"/>
          <p:cNvSpPr txBox="1"/>
          <p:nvPr/>
        </p:nvSpPr>
        <p:spPr>
          <a:xfrm>
            <a:off x="10917936" y="6281928"/>
            <a:ext cx="1179576" cy="374904"/>
          </a:xfrm>
          <a:prstGeom prst="rect">
            <a:avLst/>
          </a:prstGeom>
          <a:noFill/>
        </p:spPr>
        <p:txBody>
          <a:bodyPr wrap="square" rtlCol="0">
            <a:spAutoFit/>
          </a:bodyPr>
          <a:lstStyle/>
          <a:p>
            <a:r>
              <a:rPr lang="en-US" altLang="ko-KR" dirty="0"/>
              <a:t>Page 3</a:t>
            </a:r>
            <a:endParaRPr lang="ko-KR" altLang="en-US" dirty="0"/>
          </a:p>
        </p:txBody>
      </p:sp>
      <p:sp>
        <p:nvSpPr>
          <p:cNvPr id="9" name="TextBox 8">
            <a:extLst>
              <a:ext uri="{FF2B5EF4-FFF2-40B4-BE49-F238E27FC236}">
                <a16:creationId xmlns:a16="http://schemas.microsoft.com/office/drawing/2014/main" id="{E6DD1CC6-088E-D3C6-A444-D85E190D1F81}"/>
              </a:ext>
            </a:extLst>
          </p:cNvPr>
          <p:cNvSpPr txBox="1"/>
          <p:nvPr/>
        </p:nvSpPr>
        <p:spPr>
          <a:xfrm>
            <a:off x="340710" y="956077"/>
            <a:ext cx="11295434" cy="5078313"/>
          </a:xfrm>
          <a:prstGeom prst="rect">
            <a:avLst/>
          </a:prstGeom>
          <a:noFill/>
        </p:spPr>
        <p:txBody>
          <a:bodyPr wrap="square" rtlCol="0">
            <a:spAutoFit/>
          </a:bodyPr>
          <a:lstStyle/>
          <a:p>
            <a:r>
              <a:rPr lang="en-US" altLang="ko-KR" dirty="0">
                <a:latin typeface="맑은 고딕" panose="020B0503020000020004" pitchFamily="50" charset="-127"/>
                <a:ea typeface="맑은 고딕" panose="020B0503020000020004" pitchFamily="50" charset="-127"/>
              </a:rPr>
              <a:t>○ UN R 130. Lane Departure Warning System (LDWS)</a:t>
            </a:r>
          </a:p>
          <a:p>
            <a:endParaRPr lang="en-US" altLang="ko-KR" dirty="0">
              <a:latin typeface="맑은 고딕" panose="020B0503020000020004" pitchFamily="50" charset="-127"/>
              <a:ea typeface="맑은 고딕" panose="020B0503020000020004" pitchFamily="50" charset="-127"/>
            </a:endParaRPr>
          </a:p>
          <a:p>
            <a:r>
              <a:rPr lang="en-US" altLang="ko-KR" sz="1600" b="1" dirty="0"/>
              <a:t>5. Specifications </a:t>
            </a:r>
            <a:endParaRPr lang="ko-KR" altLang="ko-KR" sz="1600" dirty="0"/>
          </a:p>
          <a:p>
            <a:r>
              <a:rPr lang="en-US" altLang="ko-KR" sz="1600" dirty="0"/>
              <a:t>5.2.3. The LDWS shall be active at least at vehicle speeds above 60 km/h, unless manually deactivated as per paragraph 5.3. below. </a:t>
            </a:r>
            <a:endParaRPr lang="ko-KR" altLang="ko-KR" sz="1600" dirty="0"/>
          </a:p>
          <a:p>
            <a:r>
              <a:rPr lang="en-US" altLang="ko-KR" sz="1600" dirty="0"/>
              <a:t>5.3. If a vehicle is equipped with a means to deactivate the LDWS function, the following conditions shall apply as appropriate: </a:t>
            </a:r>
            <a:endParaRPr lang="ko-KR" altLang="ko-KR" sz="1600" dirty="0"/>
          </a:p>
          <a:p>
            <a:r>
              <a:rPr lang="en-US" altLang="ko-KR" sz="1600" dirty="0"/>
              <a:t>5.3.1. The LDWS function shall be automatically reinstated at the initiation of each new ignition "on" (run) cycle. </a:t>
            </a:r>
            <a:endParaRPr lang="ko-KR" altLang="ko-KR" sz="1600" dirty="0"/>
          </a:p>
          <a:p>
            <a:r>
              <a:rPr lang="en-US" altLang="ko-KR" sz="1600" dirty="0"/>
              <a:t>5.3.2. A constant optical warning signal shall inform the driver that the LDWS function has been deactivated. The yellow warning signal specified in paragraph 5.4.2. below may be used for this purpose.</a:t>
            </a:r>
          </a:p>
          <a:p>
            <a:endParaRPr lang="en-US" altLang="ko-KR" sz="1600" b="1" dirty="0"/>
          </a:p>
          <a:p>
            <a:r>
              <a:rPr lang="en-US" altLang="ko-KR" sz="1600" b="1" dirty="0"/>
              <a:t>6. test procedure </a:t>
            </a:r>
            <a:endParaRPr lang="ko-KR" altLang="ko-KR" sz="1600" dirty="0"/>
          </a:p>
          <a:p>
            <a:r>
              <a:rPr lang="en-US" altLang="ko-KR" sz="1600" dirty="0"/>
              <a:t>6.7. Deactivation Test </a:t>
            </a:r>
            <a:endParaRPr lang="ko-KR" altLang="ko-KR" sz="1600" dirty="0"/>
          </a:p>
          <a:p>
            <a:r>
              <a:rPr lang="en-US" altLang="ko-KR" sz="1600" dirty="0"/>
              <a:t>6.7.1 If the vehicle is equipped with means to deactivate the LDWS, turn the ignition (start) switch to the "on" (run) position and deactivate the LDWS. The warning signal mentioned in paragraph 5.3.2. above shall be activated. Turn the ignition (start) switch to the "off" position. Again, turn the ignition (start) switch to the "on" (run) position and verify that the previously activated warning signal is not reactivated, thereby indicating that the LDWS has been reinstated as specified in paragraph 5.3.1. above. If the ignition system is activated by means of a "key", the above requirement shall be fulfilled without removing the key. </a:t>
            </a:r>
            <a:endParaRPr lang="ko-KR" altLang="ko-KR" sz="1600" dirty="0"/>
          </a:p>
          <a:p>
            <a:endParaRPr lang="ko-KR" altLang="ko-KR" sz="1600" dirty="0"/>
          </a:p>
        </p:txBody>
      </p:sp>
      <p:sp>
        <p:nvSpPr>
          <p:cNvPr id="6" name="TextBox 5">
            <a:extLst>
              <a:ext uri="{FF2B5EF4-FFF2-40B4-BE49-F238E27FC236}">
                <a16:creationId xmlns:a16="http://schemas.microsoft.com/office/drawing/2014/main" id="{052930A9-607D-C8F5-B101-37E174B79BF5}"/>
              </a:ext>
            </a:extLst>
          </p:cNvPr>
          <p:cNvSpPr txBox="1"/>
          <p:nvPr/>
        </p:nvSpPr>
        <p:spPr>
          <a:xfrm>
            <a:off x="340710" y="5881818"/>
            <a:ext cx="11200618" cy="707886"/>
          </a:xfrm>
          <a:prstGeom prst="rect">
            <a:avLst/>
          </a:prstGeom>
          <a:noFill/>
        </p:spPr>
        <p:txBody>
          <a:bodyPr wrap="square" rtlCol="0">
            <a:spAutoFit/>
          </a:bodyPr>
          <a:lstStyle/>
          <a:p>
            <a:pPr marL="457200" indent="-457200">
              <a:buAutoNum type="arabicPeriod"/>
            </a:pPr>
            <a:r>
              <a:rPr lang="en-US" altLang="ko-KR" sz="2000" b="1" dirty="0">
                <a:solidFill>
                  <a:srgbClr val="FF0000"/>
                </a:solidFill>
              </a:rPr>
              <a:t>There is no additional test after deactivation. It only checks operational condition.</a:t>
            </a:r>
          </a:p>
          <a:p>
            <a:pPr marL="457200" indent="-457200">
              <a:buAutoNum type="arabicPeriod"/>
            </a:pPr>
            <a:r>
              <a:rPr lang="en-US" altLang="ko-KR" sz="2000" b="1" dirty="0">
                <a:solidFill>
                  <a:srgbClr val="FF0000"/>
                </a:solidFill>
              </a:rPr>
              <a:t>The test procedure only checks the yellow warning signal, which may be used.</a:t>
            </a:r>
          </a:p>
        </p:txBody>
      </p:sp>
    </p:spTree>
    <p:extLst>
      <p:ext uri="{BB962C8B-B14F-4D97-AF65-F5344CB8AC3E}">
        <p14:creationId xmlns:p14="http://schemas.microsoft.com/office/powerpoint/2010/main" val="2661489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CF9F0F-75E9-1F3A-762E-7F01787DDCFC}"/>
              </a:ext>
            </a:extLst>
          </p:cNvPr>
          <p:cNvSpPr txBox="1"/>
          <p:nvPr/>
        </p:nvSpPr>
        <p:spPr>
          <a:xfrm>
            <a:off x="126460" y="372488"/>
            <a:ext cx="11414868" cy="461665"/>
          </a:xfrm>
          <a:prstGeom prst="rect">
            <a:avLst/>
          </a:prstGeom>
          <a:noFill/>
        </p:spPr>
        <p:txBody>
          <a:bodyPr wrap="square" rtlCol="0">
            <a:spAutoFit/>
          </a:bodyPr>
          <a:lstStyle/>
          <a:p>
            <a:r>
              <a:rPr lang="en-US" altLang="ko-KR" sz="2400" b="1" dirty="0">
                <a:solidFill>
                  <a:srgbClr val="0000FF"/>
                </a:solidFill>
              </a:rPr>
              <a:t>Comparative Review of Deactivation Requirements</a:t>
            </a:r>
            <a:endParaRPr lang="ko-KR" altLang="en-US" sz="2400" b="1" dirty="0">
              <a:solidFill>
                <a:srgbClr val="0000FF"/>
              </a:solidFill>
            </a:endParaRPr>
          </a:p>
        </p:txBody>
      </p:sp>
      <p:sp>
        <p:nvSpPr>
          <p:cNvPr id="8" name="TextBox 7"/>
          <p:cNvSpPr txBox="1"/>
          <p:nvPr/>
        </p:nvSpPr>
        <p:spPr>
          <a:xfrm>
            <a:off x="10917936" y="6281928"/>
            <a:ext cx="1179576" cy="374904"/>
          </a:xfrm>
          <a:prstGeom prst="rect">
            <a:avLst/>
          </a:prstGeom>
          <a:noFill/>
        </p:spPr>
        <p:txBody>
          <a:bodyPr wrap="square" rtlCol="0">
            <a:spAutoFit/>
          </a:bodyPr>
          <a:lstStyle/>
          <a:p>
            <a:r>
              <a:rPr lang="en-US" altLang="ko-KR" dirty="0"/>
              <a:t>Page 4</a:t>
            </a:r>
            <a:endParaRPr lang="ko-KR" altLang="en-US" dirty="0"/>
          </a:p>
        </p:txBody>
      </p:sp>
      <p:sp>
        <p:nvSpPr>
          <p:cNvPr id="9" name="TextBox 8">
            <a:extLst>
              <a:ext uri="{FF2B5EF4-FFF2-40B4-BE49-F238E27FC236}">
                <a16:creationId xmlns:a16="http://schemas.microsoft.com/office/drawing/2014/main" id="{E6DD1CC6-088E-D3C6-A444-D85E190D1F81}"/>
              </a:ext>
            </a:extLst>
          </p:cNvPr>
          <p:cNvSpPr txBox="1"/>
          <p:nvPr/>
        </p:nvSpPr>
        <p:spPr>
          <a:xfrm>
            <a:off x="340710" y="956077"/>
            <a:ext cx="11295434" cy="4678204"/>
          </a:xfrm>
          <a:prstGeom prst="rect">
            <a:avLst/>
          </a:prstGeom>
          <a:noFill/>
        </p:spPr>
        <p:txBody>
          <a:bodyPr wrap="square" rtlCol="0">
            <a:spAutoFit/>
          </a:bodyPr>
          <a:lstStyle/>
          <a:p>
            <a:r>
              <a:rPr lang="en-US" altLang="ko-KR" dirty="0">
                <a:latin typeface="맑은 고딕" panose="020B0503020000020004" pitchFamily="50" charset="-127"/>
                <a:ea typeface="맑은 고딕" panose="020B0503020000020004" pitchFamily="50" charset="-127"/>
              </a:rPr>
              <a:t>○ UN R 151. Blind Spot Information System for the Detection of Bicycles (BSIS)</a:t>
            </a:r>
          </a:p>
          <a:p>
            <a:endParaRPr lang="en-US" altLang="ko-KR" dirty="0">
              <a:latin typeface="맑은 고딕" panose="020B0503020000020004" pitchFamily="50" charset="-127"/>
              <a:ea typeface="맑은 고딕" panose="020B0503020000020004" pitchFamily="50" charset="-127"/>
            </a:endParaRPr>
          </a:p>
          <a:p>
            <a:r>
              <a:rPr lang="en-US" altLang="ko-KR" sz="1600" dirty="0"/>
              <a:t>5.3.1.2.  The warning signal shall meet the requirements of paragraph 5.5. below. It may be deactivated manually. In the case of a manual deactivation, it shall be reactivated upon each activation of the vehicle master control switch. </a:t>
            </a:r>
            <a:endParaRPr lang="ko-KR" altLang="ko-KR" sz="1600" dirty="0"/>
          </a:p>
          <a:p>
            <a:r>
              <a:rPr lang="en-US" altLang="ko-KR" sz="1600" dirty="0"/>
              <a:t>The BSIS shall automatically deactivate if it cannot operate properly due to its </a:t>
            </a:r>
            <a:r>
              <a:rPr lang="en-US" altLang="ko-KR" sz="1600" dirty="0" err="1"/>
              <a:t>sensoring</a:t>
            </a:r>
            <a:r>
              <a:rPr lang="en-US" altLang="ko-KR" sz="1600" dirty="0"/>
              <a:t> devices being contaminated by ice, snow, mud, dirt or similar material or due to ambient light conditions below those specified in paragraph. </a:t>
            </a:r>
          </a:p>
          <a:p>
            <a:r>
              <a:rPr lang="en-US" altLang="ko-KR" sz="1600" dirty="0"/>
              <a:t>5.3.1.3. This shall be indicated as specified in paragraph 5.6.2. It shall automatically reactivate when the contamination disappears and normal function has been verified. This shall be tested in accordance with the provisions of paragraph 6.9. below</a:t>
            </a:r>
            <a:endParaRPr lang="ko-KR" altLang="ko-KR" sz="1400" dirty="0"/>
          </a:p>
          <a:p>
            <a:endParaRPr lang="en-US" altLang="ko-KR" sz="1600" b="1" dirty="0"/>
          </a:p>
          <a:p>
            <a:r>
              <a:rPr lang="en-US" altLang="ko-KR" sz="1600" b="1" dirty="0"/>
              <a:t>6. test procedure </a:t>
            </a:r>
            <a:endParaRPr lang="ko-KR" altLang="ko-KR" sz="1600" dirty="0"/>
          </a:p>
          <a:p>
            <a:r>
              <a:rPr lang="en-US" altLang="ko-KR" sz="1600" dirty="0"/>
              <a:t>6.9. Automatic deactivation test </a:t>
            </a:r>
            <a:endParaRPr lang="ko-KR" altLang="ko-KR" sz="1600" dirty="0"/>
          </a:p>
          <a:p>
            <a:r>
              <a:rPr lang="en-US" altLang="ko-KR" sz="1600" dirty="0"/>
              <a:t>6.9.1. Contaminate any of the system's sensing devices completely with a substance comparable to snow, ice or mud (e.g. based on water). The BSIS shall automatically deactivate, indicating this condition as specified in paragraph 5.6.2. </a:t>
            </a:r>
            <a:endParaRPr lang="ko-KR" altLang="ko-KR" sz="1600" dirty="0"/>
          </a:p>
          <a:p>
            <a:r>
              <a:rPr lang="en-US" altLang="ko-KR" sz="1600" dirty="0"/>
              <a:t>6.9.2. Remove any contamination from the system's sensing devices completely and </a:t>
            </a:r>
            <a:endParaRPr lang="ko-KR" altLang="ko-KR" sz="1600" dirty="0"/>
          </a:p>
          <a:p>
            <a:r>
              <a:rPr lang="en-US" altLang="ko-KR" sz="1600" dirty="0"/>
              <a:t>perform a reactivation of the vehicle master control switch. The BSIS shall automatically reactivate after a driving time not exceeding 60 seconds.</a:t>
            </a:r>
            <a:endParaRPr lang="ko-KR" altLang="ko-KR" sz="1600" dirty="0"/>
          </a:p>
          <a:p>
            <a:endParaRPr lang="ko-KR" altLang="ko-KR" sz="1600" dirty="0"/>
          </a:p>
        </p:txBody>
      </p:sp>
      <p:sp>
        <p:nvSpPr>
          <p:cNvPr id="6" name="TextBox 5">
            <a:extLst>
              <a:ext uri="{FF2B5EF4-FFF2-40B4-BE49-F238E27FC236}">
                <a16:creationId xmlns:a16="http://schemas.microsoft.com/office/drawing/2014/main" id="{052930A9-607D-C8F5-B101-37E174B79BF5}"/>
              </a:ext>
            </a:extLst>
          </p:cNvPr>
          <p:cNvSpPr txBox="1"/>
          <p:nvPr/>
        </p:nvSpPr>
        <p:spPr>
          <a:xfrm>
            <a:off x="340710" y="5356095"/>
            <a:ext cx="11200618" cy="1015663"/>
          </a:xfrm>
          <a:prstGeom prst="rect">
            <a:avLst/>
          </a:prstGeom>
          <a:noFill/>
        </p:spPr>
        <p:txBody>
          <a:bodyPr wrap="square" rtlCol="0">
            <a:spAutoFit/>
          </a:bodyPr>
          <a:lstStyle/>
          <a:p>
            <a:pPr marL="457200" indent="-457200">
              <a:buAutoNum type="arabicPeriod"/>
            </a:pPr>
            <a:r>
              <a:rPr lang="en-US" altLang="ko-KR" sz="2000" b="1" dirty="0">
                <a:solidFill>
                  <a:srgbClr val="FF0000"/>
                </a:solidFill>
              </a:rPr>
              <a:t>The regulation mentions: if contaminated, automatically deactivated.</a:t>
            </a:r>
          </a:p>
          <a:p>
            <a:pPr marL="457200" indent="-457200">
              <a:buFontTx/>
              <a:buAutoNum type="arabicPeriod"/>
            </a:pPr>
            <a:r>
              <a:rPr lang="en-US" altLang="ko-KR" sz="2000" b="1" dirty="0">
                <a:solidFill>
                  <a:srgbClr val="FF0000"/>
                </a:solidFill>
              </a:rPr>
              <a:t>There is requirement only for testing automatic deactivation performance. </a:t>
            </a:r>
          </a:p>
          <a:p>
            <a:pPr marL="457200" indent="-457200">
              <a:buFontTx/>
              <a:buAutoNum type="arabicPeriod"/>
            </a:pPr>
            <a:r>
              <a:rPr lang="en-US" altLang="ko-KR" sz="2000" b="1" dirty="0">
                <a:solidFill>
                  <a:srgbClr val="FF0000"/>
                </a:solidFill>
              </a:rPr>
              <a:t>The regulation only mentions that deactivation “shall be indicated”.</a:t>
            </a:r>
          </a:p>
        </p:txBody>
      </p:sp>
    </p:spTree>
    <p:extLst>
      <p:ext uri="{BB962C8B-B14F-4D97-AF65-F5344CB8AC3E}">
        <p14:creationId xmlns:p14="http://schemas.microsoft.com/office/powerpoint/2010/main" val="1589191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CF9F0F-75E9-1F3A-762E-7F01787DDCFC}"/>
              </a:ext>
            </a:extLst>
          </p:cNvPr>
          <p:cNvSpPr txBox="1"/>
          <p:nvPr/>
        </p:nvSpPr>
        <p:spPr>
          <a:xfrm>
            <a:off x="126460" y="372488"/>
            <a:ext cx="11414868" cy="461665"/>
          </a:xfrm>
          <a:prstGeom prst="rect">
            <a:avLst/>
          </a:prstGeom>
          <a:noFill/>
        </p:spPr>
        <p:txBody>
          <a:bodyPr wrap="square" rtlCol="0">
            <a:spAutoFit/>
          </a:bodyPr>
          <a:lstStyle/>
          <a:p>
            <a:r>
              <a:rPr lang="en-US" altLang="ko-KR" sz="2400" b="1" dirty="0">
                <a:solidFill>
                  <a:srgbClr val="0000FF"/>
                </a:solidFill>
              </a:rPr>
              <a:t>Comparative Review of Deactivation Requirements</a:t>
            </a:r>
            <a:endParaRPr lang="ko-KR" altLang="en-US" sz="2400" b="1" dirty="0">
              <a:solidFill>
                <a:srgbClr val="0000FF"/>
              </a:solidFill>
            </a:endParaRPr>
          </a:p>
        </p:txBody>
      </p:sp>
      <p:sp>
        <p:nvSpPr>
          <p:cNvPr id="8" name="TextBox 7"/>
          <p:cNvSpPr txBox="1"/>
          <p:nvPr/>
        </p:nvSpPr>
        <p:spPr>
          <a:xfrm>
            <a:off x="10917936" y="6281928"/>
            <a:ext cx="1179576" cy="374904"/>
          </a:xfrm>
          <a:prstGeom prst="rect">
            <a:avLst/>
          </a:prstGeom>
          <a:noFill/>
        </p:spPr>
        <p:txBody>
          <a:bodyPr wrap="square" rtlCol="0">
            <a:spAutoFit/>
          </a:bodyPr>
          <a:lstStyle/>
          <a:p>
            <a:r>
              <a:rPr lang="en-US" altLang="ko-KR" dirty="0"/>
              <a:t>Page 5</a:t>
            </a:r>
            <a:endParaRPr lang="ko-KR" altLang="en-US" dirty="0"/>
          </a:p>
        </p:txBody>
      </p:sp>
      <p:sp>
        <p:nvSpPr>
          <p:cNvPr id="9" name="TextBox 8">
            <a:extLst>
              <a:ext uri="{FF2B5EF4-FFF2-40B4-BE49-F238E27FC236}">
                <a16:creationId xmlns:a16="http://schemas.microsoft.com/office/drawing/2014/main" id="{E6DD1CC6-088E-D3C6-A444-D85E190D1F81}"/>
              </a:ext>
            </a:extLst>
          </p:cNvPr>
          <p:cNvSpPr txBox="1"/>
          <p:nvPr/>
        </p:nvSpPr>
        <p:spPr>
          <a:xfrm>
            <a:off x="340710" y="956077"/>
            <a:ext cx="11295434" cy="3877985"/>
          </a:xfrm>
          <a:prstGeom prst="rect">
            <a:avLst/>
          </a:prstGeom>
          <a:noFill/>
        </p:spPr>
        <p:txBody>
          <a:bodyPr wrap="square" rtlCol="0">
            <a:spAutoFit/>
          </a:bodyPr>
          <a:lstStyle/>
          <a:p>
            <a:r>
              <a:rPr lang="en-US" altLang="ko-KR" dirty="0">
                <a:latin typeface="맑은 고딕" panose="020B0503020000020004" pitchFamily="50" charset="-127"/>
                <a:ea typeface="맑은 고딕" panose="020B0503020000020004" pitchFamily="50" charset="-127"/>
              </a:rPr>
              <a:t>○ UN R 158. Devices for means of rear visibility or detection</a:t>
            </a:r>
          </a:p>
          <a:p>
            <a:endParaRPr lang="en-US" altLang="ko-KR" dirty="0">
              <a:latin typeface="맑은 고딕" panose="020B0503020000020004" pitchFamily="50" charset="-127"/>
              <a:ea typeface="맑은 고딕" panose="020B0503020000020004" pitchFamily="50" charset="-127"/>
            </a:endParaRPr>
          </a:p>
          <a:p>
            <a:r>
              <a:rPr lang="en-US" altLang="ko-KR" sz="1600" dirty="0"/>
              <a:t>16.1.1.3. Deactivation</a:t>
            </a:r>
            <a:endParaRPr lang="ko-KR" altLang="ko-KR" sz="1600" dirty="0"/>
          </a:p>
          <a:p>
            <a:r>
              <a:rPr lang="en-US" altLang="ko-KR" sz="1600" dirty="0"/>
              <a:t>The rear-view image shall remain visible during the backing event until either, the driver modifies the view, or the vehicle direction selector is no longer in the reverse position.</a:t>
            </a:r>
            <a:endParaRPr lang="ko-KR" altLang="ko-KR" sz="1600" dirty="0"/>
          </a:p>
          <a:p>
            <a:r>
              <a:rPr lang="en-US" altLang="ko-KR" sz="1600" dirty="0"/>
              <a:t>Modifying the view means to switch to any other camera views.</a:t>
            </a:r>
            <a:endParaRPr lang="ko-KR" altLang="ko-KR" sz="1600" dirty="0"/>
          </a:p>
          <a:p>
            <a:r>
              <a:rPr lang="en-US" altLang="ko-KR" sz="1600" dirty="0"/>
              <a:t>The view can be manually switched off when the vehicle is not moving rearward.</a:t>
            </a:r>
            <a:endParaRPr lang="ko-KR" altLang="ko-KR" sz="1600" dirty="0"/>
          </a:p>
          <a:p>
            <a:r>
              <a:rPr lang="en-US" altLang="ko-KR" sz="1600" dirty="0"/>
              <a:t>The system may be switched off when the vehicle detects a coupling by means of coupling device.</a:t>
            </a:r>
            <a:endParaRPr lang="ko-KR" altLang="ko-KR" sz="1600" dirty="0"/>
          </a:p>
          <a:p>
            <a:endParaRPr lang="en-US" altLang="ko-KR" sz="1400" b="1" dirty="0"/>
          </a:p>
          <a:p>
            <a:r>
              <a:rPr lang="en-US" altLang="ko-KR" sz="1600" b="1" dirty="0"/>
              <a:t>17. Requirements for detection system</a:t>
            </a:r>
            <a:endParaRPr lang="ko-KR" altLang="ko-KR" sz="1600" dirty="0"/>
          </a:p>
          <a:p>
            <a:r>
              <a:rPr lang="en-US" altLang="ko-KR" sz="1600" dirty="0"/>
              <a:t>17.1 The system shall be activated when the backing events starts. If proper functioning cannot be effected, either the system shall automatically shut off or the driver shall be able to deactivate the system manually.</a:t>
            </a:r>
            <a:endParaRPr lang="ko-KR" altLang="ko-KR" sz="1600" dirty="0"/>
          </a:p>
          <a:p>
            <a:r>
              <a:rPr lang="en-US" altLang="ko-KR" sz="1600" dirty="0"/>
              <a:t>The detection system shall remain active as long as the vehicle direction selector is in the reverse position.</a:t>
            </a:r>
            <a:endParaRPr lang="ko-KR" altLang="ko-KR" sz="1600" dirty="0"/>
          </a:p>
          <a:p>
            <a:r>
              <a:rPr lang="en-US" altLang="ko-KR" sz="1600" dirty="0"/>
              <a:t>In case the vehicle can detect coupling with a coupling device, the system may be switched off.</a:t>
            </a:r>
            <a:endParaRPr lang="ko-KR" altLang="ko-KR" sz="1600" dirty="0"/>
          </a:p>
          <a:p>
            <a:endParaRPr lang="ko-KR" altLang="ko-KR" sz="1600" dirty="0"/>
          </a:p>
        </p:txBody>
      </p:sp>
      <p:sp>
        <p:nvSpPr>
          <p:cNvPr id="6" name="TextBox 5">
            <a:extLst>
              <a:ext uri="{FF2B5EF4-FFF2-40B4-BE49-F238E27FC236}">
                <a16:creationId xmlns:a16="http://schemas.microsoft.com/office/drawing/2014/main" id="{052930A9-607D-C8F5-B101-37E174B79BF5}"/>
              </a:ext>
            </a:extLst>
          </p:cNvPr>
          <p:cNvSpPr txBox="1"/>
          <p:nvPr/>
        </p:nvSpPr>
        <p:spPr>
          <a:xfrm>
            <a:off x="340710" y="4832220"/>
            <a:ext cx="11295434" cy="1323439"/>
          </a:xfrm>
          <a:prstGeom prst="rect">
            <a:avLst/>
          </a:prstGeom>
          <a:noFill/>
        </p:spPr>
        <p:txBody>
          <a:bodyPr wrap="square" rtlCol="0">
            <a:spAutoFit/>
          </a:bodyPr>
          <a:lstStyle/>
          <a:p>
            <a:pPr marL="457200" indent="-457200">
              <a:buAutoNum type="arabicPeriod"/>
            </a:pPr>
            <a:r>
              <a:rPr lang="en-US" altLang="ko-KR" sz="2000" b="1" dirty="0">
                <a:solidFill>
                  <a:srgbClr val="FF0000"/>
                </a:solidFill>
              </a:rPr>
              <a:t>Deactivation condition is little unclear: ex) what if vehicle direction selector is in R position but not moving rearward?</a:t>
            </a:r>
          </a:p>
          <a:p>
            <a:pPr marL="457200" indent="-457200">
              <a:buFontTx/>
              <a:buAutoNum type="arabicPeriod"/>
            </a:pPr>
            <a:r>
              <a:rPr lang="en-US" altLang="ko-KR" sz="2000" b="1" dirty="0">
                <a:solidFill>
                  <a:srgbClr val="FF0000"/>
                </a:solidFill>
              </a:rPr>
              <a:t>There is requirement, but no additional test for checking performance and condition.</a:t>
            </a:r>
          </a:p>
          <a:p>
            <a:pPr marL="457200" indent="-457200">
              <a:buFontTx/>
              <a:buAutoNum type="arabicPeriod"/>
            </a:pPr>
            <a:r>
              <a:rPr lang="en-US" altLang="ko-KR" sz="2000" b="1" dirty="0">
                <a:solidFill>
                  <a:srgbClr val="FF0000"/>
                </a:solidFill>
              </a:rPr>
              <a:t>The regulation only says that the system shall be activated at every backing event.</a:t>
            </a:r>
          </a:p>
        </p:txBody>
      </p:sp>
    </p:spTree>
    <p:extLst>
      <p:ext uri="{BB962C8B-B14F-4D97-AF65-F5344CB8AC3E}">
        <p14:creationId xmlns:p14="http://schemas.microsoft.com/office/powerpoint/2010/main" val="510802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CF9F0F-75E9-1F3A-762E-7F01787DDCFC}"/>
              </a:ext>
            </a:extLst>
          </p:cNvPr>
          <p:cNvSpPr txBox="1"/>
          <p:nvPr/>
        </p:nvSpPr>
        <p:spPr>
          <a:xfrm>
            <a:off x="126460" y="191513"/>
            <a:ext cx="11414868" cy="461665"/>
          </a:xfrm>
          <a:prstGeom prst="rect">
            <a:avLst/>
          </a:prstGeom>
          <a:noFill/>
        </p:spPr>
        <p:txBody>
          <a:bodyPr wrap="square" rtlCol="0">
            <a:spAutoFit/>
          </a:bodyPr>
          <a:lstStyle/>
          <a:p>
            <a:r>
              <a:rPr lang="en-US" altLang="ko-KR" sz="2400" b="1" dirty="0">
                <a:solidFill>
                  <a:srgbClr val="0000FF"/>
                </a:solidFill>
              </a:rPr>
              <a:t>Comparative Review of Deactivation Requirements</a:t>
            </a:r>
            <a:endParaRPr lang="ko-KR" altLang="en-US" sz="2400" b="1" dirty="0">
              <a:solidFill>
                <a:srgbClr val="0000FF"/>
              </a:solidFill>
            </a:endParaRPr>
          </a:p>
        </p:txBody>
      </p:sp>
      <p:sp>
        <p:nvSpPr>
          <p:cNvPr id="8" name="TextBox 7"/>
          <p:cNvSpPr txBox="1"/>
          <p:nvPr/>
        </p:nvSpPr>
        <p:spPr>
          <a:xfrm>
            <a:off x="11298936" y="6483096"/>
            <a:ext cx="1179576" cy="374904"/>
          </a:xfrm>
          <a:prstGeom prst="rect">
            <a:avLst/>
          </a:prstGeom>
          <a:noFill/>
        </p:spPr>
        <p:txBody>
          <a:bodyPr wrap="square" rtlCol="0">
            <a:spAutoFit/>
          </a:bodyPr>
          <a:lstStyle/>
          <a:p>
            <a:r>
              <a:rPr lang="en-US" altLang="ko-KR" dirty="0"/>
              <a:t>Page 6</a:t>
            </a:r>
            <a:endParaRPr lang="ko-KR" altLang="en-US" dirty="0"/>
          </a:p>
        </p:txBody>
      </p:sp>
      <p:sp>
        <p:nvSpPr>
          <p:cNvPr id="9" name="TextBox 8">
            <a:extLst>
              <a:ext uri="{FF2B5EF4-FFF2-40B4-BE49-F238E27FC236}">
                <a16:creationId xmlns:a16="http://schemas.microsoft.com/office/drawing/2014/main" id="{E6DD1CC6-088E-D3C6-A444-D85E190D1F81}"/>
              </a:ext>
            </a:extLst>
          </p:cNvPr>
          <p:cNvSpPr txBox="1"/>
          <p:nvPr/>
        </p:nvSpPr>
        <p:spPr>
          <a:xfrm>
            <a:off x="340710" y="594127"/>
            <a:ext cx="11295434" cy="5632311"/>
          </a:xfrm>
          <a:prstGeom prst="rect">
            <a:avLst/>
          </a:prstGeom>
          <a:noFill/>
        </p:spPr>
        <p:txBody>
          <a:bodyPr wrap="square" rtlCol="0">
            <a:spAutoFit/>
          </a:bodyPr>
          <a:lstStyle/>
          <a:p>
            <a:r>
              <a:rPr lang="en-US" altLang="ko-KR" dirty="0">
                <a:latin typeface="맑은 고딕" panose="020B0503020000020004" pitchFamily="50" charset="-127"/>
                <a:ea typeface="맑은 고딕" panose="020B0503020000020004" pitchFamily="50" charset="-127"/>
              </a:rPr>
              <a:t>○ UN R 159. Moving Off Information System (MOIS)</a:t>
            </a:r>
          </a:p>
          <a:p>
            <a:endParaRPr lang="en-US" altLang="ko-KR" dirty="0">
              <a:latin typeface="맑은 고딕" panose="020B0503020000020004" pitchFamily="50" charset="-127"/>
              <a:ea typeface="맑은 고딕" panose="020B0503020000020004" pitchFamily="50" charset="-127"/>
            </a:endParaRPr>
          </a:p>
          <a:p>
            <a:r>
              <a:rPr lang="en-US" altLang="ko-KR" sz="1400" b="1" dirty="0"/>
              <a:t>5. Specifications</a:t>
            </a:r>
            <a:endParaRPr lang="ko-KR" altLang="ko-KR" sz="1400" dirty="0"/>
          </a:p>
          <a:p>
            <a:r>
              <a:rPr lang="en-US" altLang="ko-KR" sz="1400" dirty="0"/>
              <a:t>5.3. Automatic Deactivation </a:t>
            </a:r>
            <a:endParaRPr lang="ko-KR" altLang="ko-KR" sz="1400" dirty="0"/>
          </a:p>
          <a:p>
            <a:r>
              <a:rPr lang="en-US" altLang="ko-KR" sz="1400" dirty="0"/>
              <a:t>5.3.1.The MOIS shall automatically deactivate if it malfunctions or cannot operate properly due to its sensor devices becoming contaminated by ice, snow, mud, dirt or similar material. The MOIS may also automatically deactivate due to ambient light conditions below that specified in paragraph 5.2.1. </a:t>
            </a:r>
            <a:endParaRPr lang="ko-KR" altLang="ko-KR" sz="1400" dirty="0"/>
          </a:p>
          <a:p>
            <a:r>
              <a:rPr lang="en-US" altLang="ko-KR" sz="1400" dirty="0"/>
              <a:t>5.3.2. Automatic deactivation shall be indicated by the failure warning signal specified in paragraph 5.8. </a:t>
            </a:r>
            <a:endParaRPr lang="ko-KR" altLang="ko-KR" sz="1400" dirty="0"/>
          </a:p>
          <a:p>
            <a:r>
              <a:rPr lang="en-US" altLang="ko-KR" sz="1400" dirty="0"/>
              <a:t>5.3.3. The MOIS shall automatically reactivate when the normal function of the sensors is verified. This shall be tested in accordance with the provisions of paragraphs 6.8 (failure detection test) and 6.9. (automatic deactivation test).</a:t>
            </a:r>
            <a:endParaRPr lang="ko-KR" altLang="ko-KR" sz="1400" dirty="0"/>
          </a:p>
          <a:p>
            <a:r>
              <a:rPr lang="en-US" altLang="ko-KR" sz="1400" dirty="0"/>
              <a:t>5.4. Manual deactivation </a:t>
            </a:r>
            <a:endParaRPr lang="ko-KR" altLang="ko-KR" sz="1400" dirty="0"/>
          </a:p>
          <a:p>
            <a:r>
              <a:rPr lang="en-US" altLang="ko-KR" sz="1400" dirty="0"/>
              <a:t>5.4.1. It may be possible to manually deactivate the MOIS.</a:t>
            </a:r>
            <a:endParaRPr lang="ko-KR" altLang="ko-KR" sz="1400" dirty="0"/>
          </a:p>
          <a:p>
            <a:r>
              <a:rPr lang="en-US" altLang="ko-KR" sz="1400" dirty="0"/>
              <a:t>5.4.2.Manual deactivation shall be through a sequence of intentional actions to be carried out by the driver, for example by requiring a single input exceeding a certain threshold of time or a double press, or two separate but simultaneous </a:t>
            </a:r>
            <a:endParaRPr lang="ko-KR" altLang="ko-KR" sz="1400" dirty="0"/>
          </a:p>
          <a:p>
            <a:r>
              <a:rPr lang="en-US" altLang="ko-KR" sz="1400" dirty="0"/>
              <a:t>inputs. 5.4.3. It shall not be possible to manually deactivate any other system at the same time as the MOIS or through the same sequence of actions. 5.4.4. When manually deactivated, it shall be possible for the driver to easily manually reactivate the MOIS. </a:t>
            </a:r>
            <a:endParaRPr lang="ko-KR" altLang="ko-KR" sz="1400" dirty="0"/>
          </a:p>
          <a:p>
            <a:r>
              <a:rPr lang="en-US" altLang="ko-KR" sz="1400" dirty="0"/>
              <a:t>5.4.5. When manually deactivated, the MOIS shall automatically reactivate when the vehicle master control switch is activated.</a:t>
            </a:r>
            <a:endParaRPr lang="ko-KR" altLang="ko-KR" sz="1400" dirty="0"/>
          </a:p>
          <a:p>
            <a:r>
              <a:rPr lang="en-US" altLang="ko-KR" sz="1400" dirty="0"/>
              <a:t>5.7.5.The collision warning signal may be deactivated manually. In the case of a manual deactivation, it shall be reactivated on each activation of the vehicle master control switch.</a:t>
            </a:r>
            <a:endParaRPr lang="ko-KR" altLang="ko-KR" sz="1400" dirty="0"/>
          </a:p>
          <a:p>
            <a:r>
              <a:rPr lang="en-US" altLang="ko-KR" sz="1400" b="1" dirty="0"/>
              <a:t>6. Test procedure</a:t>
            </a:r>
            <a:endParaRPr lang="ko-KR" altLang="ko-KR" sz="1400" dirty="0"/>
          </a:p>
          <a:p>
            <a:r>
              <a:rPr lang="en-US" altLang="ko-KR" sz="1400" dirty="0"/>
              <a:t>6.9. Automatic deactivation test</a:t>
            </a:r>
            <a:endParaRPr lang="ko-KR" altLang="ko-KR" sz="1400" dirty="0"/>
          </a:p>
          <a:p>
            <a:r>
              <a:rPr lang="en-US" altLang="ko-KR" sz="1400" dirty="0"/>
              <a:t>6.9.1. With the MOIS system active, contaminate any of the MOIS sensing devices completely with a substance comparable to snow, ice or mud (e.g. based on water). The MOIS shall automatically deactivate, indicating this condition as specified in paragraph 5.8. </a:t>
            </a:r>
            <a:endParaRPr lang="ko-KR" altLang="ko-KR" sz="1400" dirty="0"/>
          </a:p>
          <a:p>
            <a:endParaRPr lang="ko-KR" altLang="ko-KR" sz="1600" dirty="0"/>
          </a:p>
        </p:txBody>
      </p:sp>
      <p:sp>
        <p:nvSpPr>
          <p:cNvPr id="6" name="TextBox 5">
            <a:extLst>
              <a:ext uri="{FF2B5EF4-FFF2-40B4-BE49-F238E27FC236}">
                <a16:creationId xmlns:a16="http://schemas.microsoft.com/office/drawing/2014/main" id="{052930A9-607D-C8F5-B101-37E174B79BF5}"/>
              </a:ext>
            </a:extLst>
          </p:cNvPr>
          <p:cNvSpPr txBox="1"/>
          <p:nvPr/>
        </p:nvSpPr>
        <p:spPr>
          <a:xfrm>
            <a:off x="254985" y="5726375"/>
            <a:ext cx="10375677" cy="707886"/>
          </a:xfrm>
          <a:prstGeom prst="rect">
            <a:avLst/>
          </a:prstGeom>
          <a:noFill/>
        </p:spPr>
        <p:txBody>
          <a:bodyPr wrap="square" rtlCol="0">
            <a:spAutoFit/>
          </a:bodyPr>
          <a:lstStyle/>
          <a:p>
            <a:pPr marL="457200" indent="-457200">
              <a:buAutoNum type="arabicPeriod"/>
            </a:pPr>
            <a:r>
              <a:rPr lang="en-US" altLang="ko-KR" sz="2000" b="1" dirty="0">
                <a:solidFill>
                  <a:srgbClr val="FF0000"/>
                </a:solidFill>
              </a:rPr>
              <a:t>Similar with BSIS </a:t>
            </a:r>
          </a:p>
          <a:p>
            <a:pPr marL="457200" indent="-457200">
              <a:buFontTx/>
              <a:buAutoNum type="arabicPeriod"/>
            </a:pPr>
            <a:r>
              <a:rPr lang="en-US" altLang="ko-KR" sz="2000" b="1" dirty="0">
                <a:solidFill>
                  <a:srgbClr val="FF0000"/>
                </a:solidFill>
              </a:rPr>
              <a:t>There is additional test after the automatic deactivation.</a:t>
            </a:r>
          </a:p>
        </p:txBody>
      </p:sp>
    </p:spTree>
    <p:extLst>
      <p:ext uri="{BB962C8B-B14F-4D97-AF65-F5344CB8AC3E}">
        <p14:creationId xmlns:p14="http://schemas.microsoft.com/office/powerpoint/2010/main" val="858473654"/>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맑은 고딕"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1c16dea0-12b3-4fce-9519-7a6f6f5c8e10}" enabled="1" method="Privileged" siteId="{aa21b640-bac2-456d-8505-f2cc07f51784}" removed="0"/>
</clbl:labelList>
</file>

<file path=docProps/app.xml><?xml version="1.0" encoding="utf-8"?>
<Properties xmlns="http://schemas.openxmlformats.org/officeDocument/2006/extended-properties" xmlns:vt="http://schemas.openxmlformats.org/officeDocument/2006/docPropsVTypes">
  <TotalTime>1133</TotalTime>
  <Words>1859</Words>
  <Application>Microsoft Office PowerPoint</Application>
  <PresentationFormat>Widescreen</PresentationFormat>
  <Paragraphs>146</Paragraphs>
  <Slides>16</Slides>
  <Notes>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맑은 고딕</vt:lpstr>
      <vt:lpstr>Aptos</vt:lpstr>
      <vt:lpstr>Arial</vt:lpstr>
      <vt:lpstr>Arial Unicode MS</vt:lpstr>
      <vt:lpstr>Office 테마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SEC</dc:creator>
  <cp:lastModifiedBy>KUTSCHKIN, Daniel</cp:lastModifiedBy>
  <cp:revision>55</cp:revision>
  <dcterms:created xsi:type="dcterms:W3CDTF">2024-10-09T08:06:25Z</dcterms:created>
  <dcterms:modified xsi:type="dcterms:W3CDTF">2025-11-24T22:43:14Z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테마:10</vt:lpwstr>
  </property>
  <property fmtid="{D5CDD505-2E9C-101B-9397-08002B2CF9AE}" pid="3" name="ClassificationContentMarkingFooterText">
    <vt:lpwstr>UNOFFICIAL</vt:lpwstr>
  </property>
  <property fmtid="{D5CDD505-2E9C-101B-9397-08002B2CF9AE}" pid="4" name="ClassificationContentMarkingHeaderLocations">
    <vt:lpwstr>Office 테마:9</vt:lpwstr>
  </property>
  <property fmtid="{D5CDD505-2E9C-101B-9397-08002B2CF9AE}" pid="5" name="ClassificationContentMarkingHeaderText">
    <vt:lpwstr>UNOFFICIAL</vt:lpwstr>
  </property>
</Properties>
</file>