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62" r:id="rId6"/>
    <p:sldId id="257" r:id="rId7"/>
    <p:sldId id="261" r:id="rId8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D6AAD7E-68E9-38D6-DE1E-7FD738C8DE74}" name="Geena Rait" initials="GR" userId="S::geena.rait@dft.gov.uk::420e89d2-bfe0-4165-a6ee-247576f994b8" providerId="AD"/>
  <p188:author id="{FC133FD7-7078-0542-9C02-373ECD28A672}" name="Michael Braisher" initials="MB" userId="S::Michael.Braisher@dft.gov.uk::741366e6-561e-4025-98b7-70c82ba2e43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C4B17-7EE9-4504-9EC5-77C502D2C4AF}" type="datetimeFigureOut">
              <a:t>12/11/2025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B2F04-15CD-48C8-9F5E-021113F56ED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918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ea typeface="Calibri"/>
                <a:cs typeface="Calibri"/>
              </a:rPr>
              <a:t>Worked example: </a:t>
            </a: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/>
              <a:t>How use cases identified in task 6b could be used as examples in </a:t>
            </a:r>
            <a:r>
              <a:rPr lang="en-GB" dirty="0" err="1"/>
              <a:t>theguidance</a:t>
            </a:r>
            <a:endParaRPr lang="en-US" dirty="0" err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B2F04-15CD-48C8-9F5E-021113F56ED6}" type="slidenum"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57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B2F04-15CD-48C8-9F5E-021113F56ED6}" type="slidenum">
              <a:rPr lang="en-GB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43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/>
              <a:t>Guidance document: initial 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C22AD-840F-C2FA-2E6A-537DC428C206}"/>
              </a:ext>
            </a:extLst>
          </p:cNvPr>
          <p:cNvSpPr txBox="1"/>
          <p:nvPr/>
        </p:nvSpPr>
        <p:spPr>
          <a:xfrm>
            <a:off x="245327" y="200723"/>
            <a:ext cx="540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200" dirty="0"/>
              <a:t>Submitted by the expert from the United Kingdom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FC4A67-43AC-B7E2-E708-00F2508599C9}"/>
              </a:ext>
            </a:extLst>
          </p:cNvPr>
          <p:cNvSpPr txBox="1"/>
          <p:nvPr/>
        </p:nvSpPr>
        <p:spPr>
          <a:xfrm>
            <a:off x="8675649" y="200723"/>
            <a:ext cx="4694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/>
              <a:t>Informal document AI-03-04</a:t>
            </a:r>
          </a:p>
          <a:p>
            <a:r>
              <a:rPr lang="en-FR" sz="1400" dirty="0"/>
              <a:t>3rd session of the IWG on AI, Nov 13 2025</a:t>
            </a:r>
          </a:p>
          <a:p>
            <a:r>
              <a:rPr lang="en-FR" sz="1400" dirty="0"/>
              <a:t>Provisional agenda item 5(a)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998E6-1EFB-E5AD-4E7F-0F6AB30AC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B2CDC-59FE-1898-D13D-8BA0504A1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topics: potential areas for guidance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15F62A-FBE0-9F2C-4A19-9C9EA8B2B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60" y="1944690"/>
            <a:ext cx="9137237" cy="39118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9A45504-0059-C883-1C67-987287049409}"/>
              </a:ext>
            </a:extLst>
          </p:cNvPr>
          <p:cNvSpPr txBox="1"/>
          <p:nvPr/>
        </p:nvSpPr>
        <p:spPr>
          <a:xfrm>
            <a:off x="10181771" y="1821711"/>
            <a:ext cx="1901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Guidance: </a:t>
            </a:r>
            <a:r>
              <a:rPr lang="en-GB" sz="1200" dirty="0"/>
              <a:t>using AI within vehicle safety systems (e.g. appropriate use / identifying and describing the role AI plays)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7E668851-9EAE-0734-8D7E-7581324C4A42}"/>
              </a:ext>
            </a:extLst>
          </p:cNvPr>
          <p:cNvSpPr/>
          <p:nvPr/>
        </p:nvSpPr>
        <p:spPr>
          <a:xfrm>
            <a:off x="9935029" y="1756229"/>
            <a:ext cx="2256971" cy="1146628"/>
          </a:xfrm>
          <a:prstGeom prst="wedgeRoundRectCallout">
            <a:avLst>
              <a:gd name="adj1" fmla="val -74530"/>
              <a:gd name="adj2" fmla="val 6189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DCB3C3-DDC9-2549-99AF-E17F9F9BCA58}"/>
              </a:ext>
            </a:extLst>
          </p:cNvPr>
          <p:cNvSpPr txBox="1"/>
          <p:nvPr/>
        </p:nvSpPr>
        <p:spPr>
          <a:xfrm>
            <a:off x="10181771" y="3033821"/>
            <a:ext cx="190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Guidance:</a:t>
            </a:r>
            <a:r>
              <a:rPr lang="en-GB" sz="1200" dirty="0"/>
              <a:t> Best practice for each stage of the ‘lifecycle’.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948564CC-394A-156E-8CF4-845ABA773019}"/>
              </a:ext>
            </a:extLst>
          </p:cNvPr>
          <p:cNvSpPr/>
          <p:nvPr/>
        </p:nvSpPr>
        <p:spPr>
          <a:xfrm>
            <a:off x="9935029" y="2968339"/>
            <a:ext cx="2256971" cy="798118"/>
          </a:xfrm>
          <a:prstGeom prst="wedgeRoundRectCallout">
            <a:avLst>
              <a:gd name="adj1" fmla="val -73244"/>
              <a:gd name="adj2" fmla="val 2828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A003F3-FB68-BDD2-84DF-8DCF40E44E69}"/>
              </a:ext>
            </a:extLst>
          </p:cNvPr>
          <p:cNvSpPr txBox="1"/>
          <p:nvPr/>
        </p:nvSpPr>
        <p:spPr>
          <a:xfrm>
            <a:off x="10181771" y="4376226"/>
            <a:ext cx="1901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Guidance:</a:t>
            </a:r>
            <a:r>
              <a:rPr lang="en-GB" sz="1200" dirty="0"/>
              <a:t> What to include within a system safety case, safety management system and ISMR.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0C378885-B026-C3E3-9F58-A99AAFFA3A53}"/>
              </a:ext>
            </a:extLst>
          </p:cNvPr>
          <p:cNvSpPr/>
          <p:nvPr/>
        </p:nvSpPr>
        <p:spPr>
          <a:xfrm>
            <a:off x="9935029" y="4310744"/>
            <a:ext cx="2256971" cy="1146628"/>
          </a:xfrm>
          <a:prstGeom prst="wedgeRoundRectCallout">
            <a:avLst>
              <a:gd name="adj1" fmla="val -71315"/>
              <a:gd name="adj2" fmla="val 5556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0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8A86F-D730-8A1C-61DF-A5127E029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layout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9DC4A-4C44-2DFC-E053-3B10A89D1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361"/>
            <a:ext cx="5253487" cy="443760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1. Introduction</a:t>
            </a:r>
            <a:endParaRPr lang="en-GB" sz="1600" dirty="0">
              <a:solidFill>
                <a:srgbClr val="0F4761"/>
              </a:solidFill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2. Scope</a:t>
            </a:r>
            <a:endParaRPr lang="en-GB" sz="1600" dirty="0">
              <a:solidFill>
                <a:srgbClr val="0F4761"/>
              </a:solidFill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3. Definitions and Terminology </a:t>
            </a:r>
            <a:r>
              <a:rPr lang="en-GB" sz="1600">
                <a:solidFill>
                  <a:schemeClr val="bg1">
                    <a:lumMod val="49000"/>
                  </a:schemeClr>
                </a:solidFill>
                <a:latin typeface="Aptos"/>
                <a:ea typeface="Calibri"/>
                <a:cs typeface="Calibri"/>
              </a:rPr>
              <a:t>(relevant items taken from the T&amp;D document)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4. General considerations on the use of AI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5. AI Lifecycle: best practice</a:t>
            </a:r>
            <a:endParaRPr lang="en-GB" sz="1600" dirty="0">
              <a:solidFill>
                <a:srgbClr val="0F4761"/>
              </a:solidFill>
              <a:latin typeface="Aptos"/>
              <a:ea typeface="Calibri"/>
              <a:cs typeface="Calibri"/>
            </a:endParaRP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AI specification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Model architecture and training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Verification and validation activities 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Data-set specification and management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In-use performance monitoring 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End of life</a:t>
            </a:r>
          </a:p>
          <a:p>
            <a:pPr>
              <a:buFont typeface="Calibri" panose="020B0604020202020204" pitchFamily="34" charset="0"/>
              <a:buChar char="-"/>
            </a:pPr>
            <a:endParaRPr lang="en-GB" sz="4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buFont typeface="Calibri" panose="020B0604020202020204" pitchFamily="34" charset="0"/>
              <a:buChar char="-"/>
            </a:pPr>
            <a:endParaRPr lang="en-GB" sz="4800" dirty="0">
              <a:latin typeface="Aptos" panose="020B0004020202020204"/>
              <a:ea typeface="Calibri"/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B8D6A6-94AF-436D-3E8F-52406EB1F565}"/>
              </a:ext>
            </a:extLst>
          </p:cNvPr>
          <p:cNvSpPr txBox="1">
            <a:spLocks/>
          </p:cNvSpPr>
          <p:nvPr/>
        </p:nvSpPr>
        <p:spPr>
          <a:xfrm>
            <a:off x="6295845" y="1704855"/>
            <a:ext cx="5253487" cy="44376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6. Safety Assurance when using AI: best practice </a:t>
            </a:r>
            <a:endParaRPr lang="en-US" sz="1600" dirty="0">
              <a:solidFill>
                <a:srgbClr val="000000"/>
              </a:solidFill>
              <a:latin typeface="Aptos"/>
              <a:ea typeface="Calibri"/>
              <a:cs typeface="Calibri"/>
            </a:endParaRPr>
          </a:p>
          <a:p>
            <a:pPr marL="285750" indent="-285750">
              <a:buFont typeface="Calibri,Sans-Serif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Safety case</a:t>
            </a:r>
            <a:endParaRPr lang="en-US" sz="1600" dirty="0">
              <a:solidFill>
                <a:srgbClr val="000000"/>
              </a:solidFill>
              <a:latin typeface="Aptos"/>
              <a:ea typeface="Calibri"/>
              <a:cs typeface="Calibri"/>
            </a:endParaRPr>
          </a:p>
          <a:p>
            <a:pPr marL="285750" indent="-285750">
              <a:buFont typeface="Calibri,Sans-Serif"/>
              <a:buChar char="-"/>
            </a:pP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Safety management system </a:t>
            </a:r>
          </a:p>
          <a:p>
            <a:pPr marL="0" indent="0">
              <a:buNone/>
            </a:pPr>
            <a:endParaRPr lang="en-GB" sz="1600" b="1" dirty="0">
              <a:solidFill>
                <a:srgbClr val="0F4761"/>
              </a:solidFill>
              <a:latin typeface="Aptos"/>
              <a:ea typeface="Calibri"/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b="1" dirty="0">
              <a:solidFill>
                <a:srgbClr val="0F4761"/>
              </a:solidFill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Other considerations:</a:t>
            </a:r>
            <a:endParaRPr lang="en-GB" dirty="0">
              <a:solidFill>
                <a:srgbClr val="000000"/>
              </a:solidFill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Worked Examples </a:t>
            </a:r>
            <a:r>
              <a:rPr lang="en-GB" sz="1600" dirty="0">
                <a:solidFill>
                  <a:schemeClr val="bg1">
                    <a:lumMod val="49000"/>
                  </a:schemeClr>
                </a:solidFill>
                <a:latin typeface="Aptos"/>
                <a:ea typeface="Calibri"/>
                <a:cs typeface="Calibri"/>
              </a:rPr>
              <a:t>(extract use-cases from the use case document and present a high-level worked through example in accordance with section 5, this could be an annex) </a:t>
            </a:r>
            <a:endParaRPr lang="en-GB" sz="1600" dirty="0">
              <a:solidFill>
                <a:schemeClr val="bg1">
                  <a:lumMod val="49000"/>
                </a:schemeClr>
              </a:solidFill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Future </a:t>
            </a:r>
            <a:r>
              <a:rPr lang="en-GB" sz="1600" b="1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Work (</a:t>
            </a:r>
            <a:r>
              <a:rPr lang="en-GB" sz="160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where</a:t>
            </a:r>
            <a:r>
              <a:rPr lang="en-GB" sz="1600" dirty="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/how do we record other aspects not </a:t>
            </a:r>
            <a:r>
              <a:rPr lang="en-GB" sz="1600">
                <a:solidFill>
                  <a:srgbClr val="0F4761"/>
                </a:solidFill>
                <a:latin typeface="Aptos"/>
                <a:ea typeface="Calibri"/>
                <a:cs typeface="Calibri"/>
              </a:rPr>
              <a:t>considered so far)</a:t>
            </a:r>
            <a:endParaRPr lang="en-GB" dirty="0"/>
          </a:p>
          <a:p>
            <a:pPr marL="0" indent="0">
              <a:buNone/>
            </a:pPr>
            <a:endParaRPr lang="en-GB" sz="4800" dirty="0">
              <a:latin typeface="Calibri"/>
              <a:ea typeface="Calibri"/>
              <a:cs typeface="Calibri"/>
            </a:endParaRPr>
          </a:p>
          <a:p>
            <a:pPr>
              <a:buFont typeface="Calibri" panose="020B0604020202020204" pitchFamily="34" charset="0"/>
              <a:buChar char="-"/>
            </a:pPr>
            <a:endParaRPr lang="en-GB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BA2DBE-8B28-5D78-359E-DAE484104583}"/>
              </a:ext>
            </a:extLst>
          </p:cNvPr>
          <p:cNvSpPr txBox="1"/>
          <p:nvPr/>
        </p:nvSpPr>
        <p:spPr>
          <a:xfrm>
            <a:off x="8567402" y="5684421"/>
            <a:ext cx="298732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NOTE: guidance can be built/developed over time.</a:t>
            </a:r>
          </a:p>
        </p:txBody>
      </p:sp>
    </p:spTree>
    <p:extLst>
      <p:ext uri="{BB962C8B-B14F-4D97-AF65-F5344CB8AC3E}">
        <p14:creationId xmlns:p14="http://schemas.microsoft.com/office/powerpoint/2010/main" val="3178263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F42D9-144C-ECF2-7762-9357C7CF9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5F764-8ACF-F370-DEDF-FFA24F1E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667B3-695F-053B-BF7F-402B1EBDE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Calibri"/>
                <a:ea typeface="Calibri"/>
                <a:cs typeface="Calibri"/>
              </a:rPr>
              <a:t>Agree approach to contributing to the guidance document </a:t>
            </a:r>
          </a:p>
          <a:p>
            <a:r>
              <a:rPr lang="en-GB" dirty="0">
                <a:latin typeface="Calibri"/>
                <a:ea typeface="Calibri"/>
                <a:cs typeface="Calibri"/>
              </a:rPr>
              <a:t>UK would like to contribute</a:t>
            </a:r>
            <a:r>
              <a:rPr lang="en-GB">
                <a:latin typeface="Calibri"/>
                <a:ea typeface="Calibri"/>
                <a:cs typeface="Calibri"/>
              </a:rPr>
              <a:t>, and can draw on </a:t>
            </a:r>
            <a:r>
              <a:rPr lang="en-GB" dirty="0">
                <a:latin typeface="Calibri"/>
                <a:ea typeface="Calibri"/>
                <a:cs typeface="Calibri"/>
              </a:rPr>
              <a:t>existing thinking/research conducted domestically </a:t>
            </a:r>
          </a:p>
          <a:p>
            <a:r>
              <a:rPr lang="en-GB" dirty="0">
                <a:latin typeface="Calibri"/>
                <a:ea typeface="Calibri"/>
                <a:cs typeface="Calibri"/>
              </a:rPr>
              <a:t>Alignment of potential guidelines with ADS Regulation, e.g. safety case and safety management system </a:t>
            </a:r>
            <a:endParaRPr lang="en-GB" dirty="0"/>
          </a:p>
          <a:p>
            <a:endParaRPr lang="en-GB" dirty="0">
              <a:latin typeface="Calibri"/>
              <a:ea typeface="Calibri"/>
              <a:cs typeface="Calibri"/>
            </a:endParaRPr>
          </a:p>
          <a:p>
            <a:endParaRPr lang="en-GB" dirty="0">
              <a:latin typeface="Calibri"/>
              <a:ea typeface="Calibri"/>
              <a:cs typeface="Calibri"/>
            </a:endParaRPr>
          </a:p>
          <a:p>
            <a:endParaRPr lang="en-GB" dirty="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en-GB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4294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203E038C5BE248870425790EE19707" ma:contentTypeVersion="18" ma:contentTypeDescription="Create a new document." ma:contentTypeScope="" ma:versionID="0d121eb85911f97f48fd23213856890b">
  <xsd:schema xmlns:xsd="http://www.w3.org/2001/XMLSchema" xmlns:xs="http://www.w3.org/2001/XMLSchema" xmlns:p="http://schemas.microsoft.com/office/2006/metadata/properties" xmlns:ns2="4e1b8c66-02d7-4e08-bba1-38c09d9aa03b" xmlns:ns3="9774a4ee-76cc-4c4e-9665-37e4f64cef62" xmlns:ns4="15ff3d39-6e7b-4d70-9b7c-8d9fe85d0f29" targetNamespace="http://schemas.microsoft.com/office/2006/metadata/properties" ma:root="true" ma:fieldsID="2db33ef1e0f9c00c79826a92d8326969" ns2:_="" ns3:_="" ns4:_="">
    <xsd:import namespace="4e1b8c66-02d7-4e08-bba1-38c09d9aa03b"/>
    <xsd:import namespace="9774a4ee-76cc-4c4e-9665-37e4f64cef62"/>
    <xsd:import namespace="15ff3d39-6e7b-4d70-9b7c-8d9fe85d0f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b8c66-02d7-4e08-bba1-38c09d9aa0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4a4ee-76cc-4c4e-9665-37e4f64cef6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b96e5a05-3a70-4a12-aaf7-1e051f9cc516}" ma:internalName="TaxCatchAll" ma:showField="CatchAllData" ma:web="9774a4ee-76cc-4c4e-9665-37e4f64cef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1b8c66-02d7-4e08-bba1-38c09d9aa03b">
      <Terms xmlns="http://schemas.microsoft.com/office/infopath/2007/PartnerControls"/>
    </lcf76f155ced4ddcb4097134ff3c332f>
    <TaxCatchAll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C36FED76-1253-4068-BCE6-2867F339EF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650221-4656-417C-A6EE-514D307FFD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b8c66-02d7-4e08-bba1-38c09d9aa03b"/>
    <ds:schemaRef ds:uri="9774a4ee-76cc-4c4e-9665-37e4f64cef62"/>
    <ds:schemaRef ds:uri="15ff3d39-6e7b-4d70-9b7c-8d9fe85d0f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D4A5C7-51B7-4F41-BC56-6202C175D9DD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4e1b8c66-02d7-4e08-bba1-38c09d9aa03b"/>
    <ds:schemaRef ds:uri="http://schemas.openxmlformats.org/package/2006/metadata/core-properties"/>
    <ds:schemaRef ds:uri="15ff3d39-6e7b-4d70-9b7c-8d9fe85d0f29"/>
    <ds:schemaRef ds:uri="http://purl.org/dc/elements/1.1/"/>
    <ds:schemaRef ds:uri="9774a4ee-76cc-4c4e-9665-37e4f64cef62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acff5881-7115-48df-9cd6-e99e771d283f}" enabled="1" method="Privileged" siteId="{28b782fb-41e1-48ea-bfc3-ad7558ce713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3199</TotalTime>
  <Words>291</Words>
  <Application>Microsoft Macintosh PowerPoint</Application>
  <PresentationFormat>Widescreen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Calibri,Sans-Serif</vt:lpstr>
      <vt:lpstr>office theme</vt:lpstr>
      <vt:lpstr>Guidance document: initial view</vt:lpstr>
      <vt:lpstr>Technical topics: potential areas for guidance</vt:lpstr>
      <vt:lpstr>Example layout 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Duncan Kay</dc:creator>
  <cp:lastModifiedBy>Katherine Evans</cp:lastModifiedBy>
  <cp:revision>213</cp:revision>
  <dcterms:created xsi:type="dcterms:W3CDTF">2025-09-30T13:46:06Z</dcterms:created>
  <dcterms:modified xsi:type="dcterms:W3CDTF">2025-11-12T13:58:40Z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0x01010039203E038C5BE248870425790EE19707</vt:lpwstr>
  </property>
  <property fmtid="{D5CDD505-2E9C-101B-9397-08002B2CF9AE}" pid="3" name="MediaServiceImageTags">
    <vt:lpwstr/>
  </property>
</Properties>
</file>