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475" r:id="rId6"/>
    <p:sldId id="478" r:id="rId7"/>
    <p:sldId id="482" r:id="rId8"/>
    <p:sldId id="483" r:id="rId9"/>
    <p:sldId id="439" r:id="rId10"/>
    <p:sldId id="261" r:id="rId11"/>
    <p:sldId id="480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39F5B-6A9F-412A-1581-BA8E3555980E}" name="MIR Caroline" initials="CM" userId="S::caroline.mir@ademe.fr::75fc3b91-fc87-4515-bae9-bbab3cbb95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E2F0D9"/>
    <a:srgbClr val="843C0C"/>
    <a:srgbClr val="385723"/>
    <a:srgbClr val="5770BE"/>
    <a:srgbClr val="FF99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F9B63A-4D99-4CE6-9AF0-A51380296A3F}" v="7" dt="2025-12-05T10:41:38.4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44" autoAdjust="0"/>
    <p:restoredTop sz="93969" autoAdjust="0"/>
  </p:normalViewPr>
  <p:slideViewPr>
    <p:cSldViewPr snapToGrid="0">
      <p:cViewPr varScale="1">
        <p:scale>
          <a:sx n="169" d="100"/>
          <a:sy n="169" d="100"/>
        </p:scale>
        <p:origin x="55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IPATHY Samarendra" userId="ab5b29d6-737e-4fe9-9a0f-2eaeb13cd2f2" providerId="ADAL" clId="{EC0311A9-34FD-40B7-8533-EC26D8CBBEF3}"/>
    <pc:docChg chg="modSld">
      <pc:chgData name="TRIPATHY Samarendra" userId="ab5b29d6-737e-4fe9-9a0f-2eaeb13cd2f2" providerId="ADAL" clId="{EC0311A9-34FD-40B7-8533-EC26D8CBBEF3}" dt="2025-12-05T10:58:45.618" v="0" actId="13926"/>
      <pc:docMkLst>
        <pc:docMk/>
      </pc:docMkLst>
      <pc:sldChg chg="modSp mod">
        <pc:chgData name="TRIPATHY Samarendra" userId="ab5b29d6-737e-4fe9-9a0f-2eaeb13cd2f2" providerId="ADAL" clId="{EC0311A9-34FD-40B7-8533-EC26D8CBBEF3}" dt="2025-12-05T10:58:45.618" v="0" actId="13926"/>
        <pc:sldMkLst>
          <pc:docMk/>
          <pc:sldMk cId="2030692084" sldId="478"/>
        </pc:sldMkLst>
        <pc:graphicFrameChg chg="modGraphic">
          <ac:chgData name="TRIPATHY Samarendra" userId="ab5b29d6-737e-4fe9-9a0f-2eaeb13cd2f2" providerId="ADAL" clId="{EC0311A9-34FD-40B7-8533-EC26D8CBBEF3}" dt="2025-12-05T10:58:45.618" v="0" actId="13926"/>
          <ac:graphicFrameMkLst>
            <pc:docMk/>
            <pc:sldMk cId="2030692084" sldId="478"/>
            <ac:graphicFrameMk id="6" creationId="{CF4DA871-EB2C-C143-1A31-DAEF16425BBA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4E54C70-9D95-46E2-8493-7BEB43EAE6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8004D4-6B5A-4EAC-95E6-C9FBB8329B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7CC79-3EA3-47D5-9432-E4DEE515EF44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262E7F7-2BCF-4D39-A347-B5077F9D170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323E3-6426-44E1-A977-3DD6AAE11F2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DB145-C3D8-4849-B591-73DCEE2880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927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8B1B2-75BF-4E26-8C2C-204C19F7397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F2C3B-CA45-4175-9520-CE406756BE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903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521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D6043-CB9D-C60F-8E43-0B1CA1858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3496156-ADC7-2187-17E0-CAEDDF90CB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BBC901B-2195-C613-4235-D5B40982AF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B4D6891-4769-1A53-8ABC-4D525D2992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433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3B363-9E83-D32D-ACB8-CCCB9BBB2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D2E4763-1248-E86F-C0B4-F1B87E3B08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CC62069-FC6E-1080-301F-7E20DE4C8A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CC0402-A7E2-E0D8-8CCD-05B38656C0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4398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20DD3-41E8-F80C-CB39-1AF9C0E17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2FD1405-14D7-52A7-8462-B32FD04201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9963BEC-9346-C8BF-1BE2-3D95860472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F50C82E-58A3-1622-C646-1969B2AE80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674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55941B-4D38-F8ED-9FCB-DB4DE404F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901E77E-FA63-1999-1044-85E09DA83A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EA683E4-C4E3-C5EF-6AEE-A1B6612514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D961C73-2494-6B5C-3072-17EE2229E1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3561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B091C-7CF5-94A6-B914-8FB133490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EF56DCD-F619-CDA4-7EFB-12BCD55B5D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44A0496-9B94-DA34-7EA4-B29FCCBE11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E8D467-C21B-9A35-36DC-81F23F47DB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3926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E88AD-F849-073A-41C7-77F5C8861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D0E5E8B-4005-E3CA-FEDC-88AF8FA47D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3C53D8C-43BC-79E1-8E5B-40EDE4037F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92154B-98CB-5120-2E14-34FB6924CC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954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1AF2CC-CA7A-4160-BCB8-EE1B7E4FB5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1542" y="3081866"/>
            <a:ext cx="11388902" cy="1253061"/>
          </a:xfrm>
        </p:spPr>
        <p:txBody>
          <a:bodyPr anchor="t">
            <a:normAutofit/>
          </a:bodyPr>
          <a:lstStyle>
            <a:lvl1pPr algn="l">
              <a:defRPr sz="42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89E80AB-5566-4154-891E-B4A2B914C0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1543" y="4559827"/>
            <a:ext cx="11388902" cy="462662"/>
          </a:xfrm>
        </p:spPr>
        <p:txBody>
          <a:bodyPr>
            <a:noAutofit/>
          </a:bodyPr>
          <a:lstStyle>
            <a:lvl1pPr marL="0" indent="0" algn="l">
              <a:buNone/>
              <a:defRPr sz="3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02B6FF-75EA-449F-A611-DB24560533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5422" y="6398170"/>
            <a:ext cx="1145036" cy="365125"/>
          </a:xfrm>
        </p:spPr>
        <p:txBody>
          <a:bodyPr/>
          <a:lstStyle/>
          <a:p>
            <a:r>
              <a:rPr lang="fr-FR"/>
              <a:t>06/10/2023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66E786-3773-4911-80B4-D2313E6B9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542" y="6398170"/>
            <a:ext cx="4085550" cy="365125"/>
          </a:xfrm>
        </p:spPr>
        <p:txBody>
          <a:bodyPr/>
          <a:lstStyle/>
          <a:p>
            <a:r>
              <a:rPr lang="fr-FR"/>
              <a:t>Intitulé de la direction/service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2BFC73-3D1E-4F51-8954-158EBF717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50400" y="6398170"/>
            <a:ext cx="714828" cy="365125"/>
          </a:xfrm>
        </p:spPr>
        <p:txBody>
          <a:bodyPr/>
          <a:lstStyle/>
          <a:p>
            <a:fld id="{07C99ADF-20A6-40EF-AAB9-F326D6E12C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1767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73931D-BCE5-4DD6-837E-9093D81A36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1542" y="1117735"/>
            <a:ext cx="11388916" cy="5914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fr-FR"/>
              <a:t>Sommaire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0E8C5C-7ABD-4753-8303-D45855CD8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06/10/2023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5D1710-4FA1-4336-974E-07022CB92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direction/service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10B1E8-C169-4C55-A825-20052736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fr-FR" smtClean="0"/>
              <a:t>‹#›</a:t>
            </a:fld>
            <a:endParaRPr lang="fr-FR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C36484D-BB1A-474C-B0F5-C8D0C79DA0C4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contenu 5">
            <a:extLst>
              <a:ext uri="{FF2B5EF4-FFF2-40B4-BE49-F238E27FC236}">
                <a16:creationId xmlns:a16="http://schemas.microsoft.com/office/drawing/2014/main" id="{4192D36F-A845-4959-8B50-FB78F7C2E5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1541" y="2456730"/>
            <a:ext cx="3614277" cy="3422568"/>
          </a:xfrm>
        </p:spPr>
        <p:txBody>
          <a:bodyPr/>
          <a:lstStyle>
            <a:lvl1pPr marL="358775" indent="-35877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 sz="1600" b="1"/>
            </a:lvl1pPr>
            <a:lvl2pPr marL="631825" indent="-2730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lphaLcParenR"/>
              <a:defRPr sz="1600"/>
            </a:lvl2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8" name="Espace réservé du contenu 5">
            <a:extLst>
              <a:ext uri="{FF2B5EF4-FFF2-40B4-BE49-F238E27FC236}">
                <a16:creationId xmlns:a16="http://schemas.microsoft.com/office/drawing/2014/main" id="{017122FA-9593-403F-B7CA-7E0389A65E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88861" y="2456730"/>
            <a:ext cx="3614277" cy="3422568"/>
          </a:xfrm>
        </p:spPr>
        <p:txBody>
          <a:bodyPr/>
          <a:lstStyle>
            <a:lvl1pPr marL="358775" indent="-35877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 sz="1600" b="1"/>
            </a:lvl1pPr>
            <a:lvl2pPr marL="631825" indent="-2730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lphaLcParenR"/>
              <a:defRPr sz="1600"/>
            </a:lvl2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9" name="Espace réservé du contenu 5">
            <a:extLst>
              <a:ext uri="{FF2B5EF4-FFF2-40B4-BE49-F238E27FC236}">
                <a16:creationId xmlns:a16="http://schemas.microsoft.com/office/drawing/2014/main" id="{2FAA6C87-BB8A-4CEF-8DE6-64CB5B6C02F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70230" y="2456730"/>
            <a:ext cx="3614277" cy="3422568"/>
          </a:xfrm>
        </p:spPr>
        <p:txBody>
          <a:bodyPr/>
          <a:lstStyle>
            <a:lvl1pPr marL="358775" indent="-35877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 sz="1600" b="1"/>
            </a:lvl1pPr>
            <a:lvl2pPr marL="631825" indent="-2730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lphaLcParenR"/>
              <a:defRPr sz="1600"/>
            </a:lvl2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831057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73931D-BCE5-4DD6-837E-9093D81A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2766218"/>
            <a:ext cx="11388916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0E8C5C-7ABD-4753-8303-D45855CD8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06/10/2023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5D1710-4FA1-4336-974E-07022CB92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DVTD / Service Transport et Mobilité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10B1E8-C169-4C55-A825-20052736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fr-FR" smtClean="0"/>
              <a:t>‹#›</a:t>
            </a:fld>
            <a:endParaRPr lang="fr-FR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7F1165D-0DBB-4343-96DD-6E8FA9F6076A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B0B57733-763C-45E9-9A99-1B7E912A7B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969963"/>
            <a:ext cx="12192000" cy="53562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687171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s 1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D593A3-12EC-4325-949A-8513F8ED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770447"/>
            <a:ext cx="11388916" cy="66118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459C7A-22DD-4DA0-996C-F27E91BC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06/10/2023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0C406E-636A-4D77-BA99-F66CF946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DVTD / Service Transports et Mobilité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18D5BC-FCAD-4EC5-845A-FC6AE6B6F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fr-FR" smtClean="0"/>
              <a:t>‹#›</a:t>
            </a:fld>
            <a:endParaRPr lang="fr-FR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CE161EE-D5F0-4BBD-82F6-648AAE2CA275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5">
            <a:extLst>
              <a:ext uri="{FF2B5EF4-FFF2-40B4-BE49-F238E27FC236}">
                <a16:creationId xmlns:a16="http://schemas.microsoft.com/office/drawing/2014/main" id="{C65D261E-2C4A-4979-B86B-4100D57BB9B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01541" y="1588655"/>
            <a:ext cx="11388916" cy="4225991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400" b="0"/>
            </a:lvl1pPr>
            <a:lvl2pPr marL="644525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20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 err="1"/>
              <a:t>Dfdffd</a:t>
            </a:r>
            <a:endParaRPr lang="fr-FR"/>
          </a:p>
          <a:p>
            <a:pPr lvl="2"/>
            <a:r>
              <a:rPr lang="fr-FR" err="1"/>
              <a:t>rrt</a:t>
            </a:r>
            <a:endParaRPr lang="fr-FR"/>
          </a:p>
          <a:p>
            <a:pPr lvl="1"/>
            <a:endParaRPr lang="fr-FR"/>
          </a:p>
        </p:txBody>
      </p:sp>
      <p:sp>
        <p:nvSpPr>
          <p:cNvPr id="14" name="Espace réservé du contenu 5">
            <a:extLst>
              <a:ext uri="{FF2B5EF4-FFF2-40B4-BE49-F238E27FC236}">
                <a16:creationId xmlns:a16="http://schemas.microsoft.com/office/drawing/2014/main" id="{F4446820-0AA1-4B7F-9CDE-D21DCFF984C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042400" y="147785"/>
            <a:ext cx="2736396" cy="539538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1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05967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s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D593A3-12EC-4325-949A-8513F8ED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770447"/>
            <a:ext cx="11388916" cy="1325563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459C7A-22DD-4DA0-996C-F27E91BC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06/10/2023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0C406E-636A-4D77-BA99-F66CF946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direction/service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18D5BC-FCAD-4EC5-845A-FC6AE6B6F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fr-FR" smtClean="0"/>
              <a:t>‹#›</a:t>
            </a:fld>
            <a:endParaRPr lang="fr-FR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CE161EE-D5F0-4BBD-82F6-648AAE2CA275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5">
            <a:extLst>
              <a:ext uri="{FF2B5EF4-FFF2-40B4-BE49-F238E27FC236}">
                <a16:creationId xmlns:a16="http://schemas.microsoft.com/office/drawing/2014/main" id="{C65D261E-2C4A-4979-B86B-4100D57BB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1541" y="2392078"/>
            <a:ext cx="5528204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CD79B451-1AFF-4E01-A5EB-F3F70D1E77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62258" y="2392078"/>
            <a:ext cx="5528204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contenu 5">
            <a:extLst>
              <a:ext uri="{FF2B5EF4-FFF2-40B4-BE49-F238E27FC236}">
                <a16:creationId xmlns:a16="http://schemas.microsoft.com/office/drawing/2014/main" id="{CB1A86F2-2898-4FF9-BBB1-4866847F538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042400" y="147785"/>
            <a:ext cx="2736396" cy="539538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1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60253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87E2E71-B4D5-4161-8E8F-4CE1E8EAC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06/10/2023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94512E-A4E3-432B-A9AE-2D9B51832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direction/service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E40B0F5-2DD9-489D-817B-987E0AFC3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fr-FR" smtClean="0"/>
              <a:t>‹#›</a:t>
            </a:fld>
            <a:endParaRPr lang="fr-FR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F7133E1-F262-4F00-9CA0-BEAA2CA6BA19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65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5">
            <a:extLst>
              <a:ext uri="{FF2B5EF4-FFF2-40B4-BE49-F238E27FC236}">
                <a16:creationId xmlns:a16="http://schemas.microsoft.com/office/drawing/2014/main" id="{7C173263-137C-4EFC-BD01-26F8DC39B5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03961" y="4990810"/>
            <a:ext cx="3614277" cy="1500188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1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28476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6DB780-74F7-4FC9-9D7D-FA459DE50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365125"/>
            <a:ext cx="1138891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9036DE-422F-44CC-BF88-4B490C5BC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1542" y="1825625"/>
            <a:ext cx="113889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28CDF5-D17E-46B0-B1D6-AC26E3C715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45422" y="6370462"/>
            <a:ext cx="11450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fr-FR"/>
              <a:t>06/10/2023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6F6DA1-FDF9-4717-886C-6A67F5472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1542" y="6370462"/>
            <a:ext cx="4429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fr-FR"/>
              <a:t>DVTD / Service Transports et Mobilité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0EB3D9-6B18-4640-ADFF-1EE86CD60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550400" y="6370462"/>
            <a:ext cx="7148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07C99ADF-20A6-40EF-AAB9-F326D6E12C60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970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55" r:id="rId6"/>
    <p:sldLayoutId id="2147483651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aroline.mir@ademe.f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kawamoto.r@mazda.co.jp" TargetMode="External"/><Relationship Id="rId4" Type="http://schemas.openxmlformats.org/officeDocument/2006/relationships/hyperlink" Target="mailto:samarendra.tripathy@renault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amarendra.tripathy@renault.com" TargetMode="External"/><Relationship Id="rId2" Type="http://schemas.openxmlformats.org/officeDocument/2006/relationships/hyperlink" Target="mailto:caroline.mir@ademe.fr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kawamoto.r@mazda.co.jp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40FB52E-9197-4F2E-B2FF-74FA20ED86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1541" y="2612571"/>
            <a:ext cx="11616287" cy="2152063"/>
          </a:xfrm>
        </p:spPr>
        <p:txBody>
          <a:bodyPr>
            <a:normAutofit/>
          </a:bodyPr>
          <a:lstStyle/>
          <a:p>
            <a:r>
              <a:rPr lang="en-US" sz="3600" cap="all" dirty="0">
                <a:latin typeface="Marianne" panose="02000000000000000000" pitchFamily="50" charset="0"/>
              </a:rPr>
              <a:t>A-LCA </a:t>
            </a:r>
            <a:br>
              <a:rPr lang="en-US" sz="3600" cap="all" dirty="0">
                <a:latin typeface="Marianne" panose="02000000000000000000" pitchFamily="50" charset="0"/>
              </a:rPr>
            </a:br>
            <a:r>
              <a:rPr lang="en-US" sz="3600" cap="all" dirty="0">
                <a:latin typeface="Marianne" panose="02000000000000000000" pitchFamily="50" charset="0"/>
              </a:rPr>
              <a:t>SG7 : drafting</a:t>
            </a:r>
            <a:br>
              <a:rPr lang="en-US" sz="3600" cap="all" dirty="0">
                <a:latin typeface="Marianne" panose="02000000000000000000" pitchFamily="50" charset="0"/>
              </a:rPr>
            </a:br>
            <a:r>
              <a:rPr lang="en-US" sz="3600" cap="all" dirty="0">
                <a:latin typeface="Marianne" panose="02000000000000000000" pitchFamily="50" charset="0"/>
              </a:rPr>
              <a:t>Presentation of the draft</a:t>
            </a:r>
            <a:br>
              <a:rPr lang="en-US" sz="3600" cap="all" dirty="0">
                <a:latin typeface="Marianne" panose="02000000000000000000" pitchFamily="50" charset="0"/>
              </a:rPr>
            </a:br>
            <a:r>
              <a:rPr lang="en-US" sz="2000" b="0" cap="all" dirty="0">
                <a:latin typeface="Marianne" panose="02000000000000000000" pitchFamily="50" charset="0"/>
              </a:rPr>
              <a:t>5</a:t>
            </a:r>
            <a:r>
              <a:rPr lang="en-US" sz="2000" b="0" cap="all" baseline="30000" dirty="0">
                <a:latin typeface="Marianne" panose="02000000000000000000" pitchFamily="50" charset="0"/>
              </a:rPr>
              <a:t>th</a:t>
            </a:r>
            <a:r>
              <a:rPr lang="en-US" sz="2000" b="0" cap="all" dirty="0">
                <a:latin typeface="Marianne" panose="02000000000000000000" pitchFamily="50" charset="0"/>
              </a:rPr>
              <a:t>  of </a:t>
            </a:r>
            <a:r>
              <a:rPr lang="en-US" sz="2000" b="0" cap="all" dirty="0" err="1">
                <a:latin typeface="Marianne" panose="02000000000000000000" pitchFamily="50" charset="0"/>
              </a:rPr>
              <a:t>december</a:t>
            </a:r>
            <a:r>
              <a:rPr lang="en-US" sz="2000" b="0" cap="all" dirty="0">
                <a:latin typeface="Marianne" panose="02000000000000000000" pitchFamily="50" charset="0"/>
              </a:rPr>
              <a:t> 2025 – IWG 32</a:t>
            </a:r>
            <a:r>
              <a:rPr lang="en-US" sz="2000" b="0" cap="all" baseline="30000" dirty="0">
                <a:latin typeface="Marianne" panose="02000000000000000000" pitchFamily="50" charset="0"/>
              </a:rPr>
              <a:t>nd</a:t>
            </a:r>
            <a:r>
              <a:rPr lang="en-US" sz="2000" b="0" cap="all" dirty="0">
                <a:latin typeface="Marianne" panose="02000000000000000000" pitchFamily="50" charset="0"/>
              </a:rPr>
              <a:t>   </a:t>
            </a:r>
            <a:endParaRPr lang="en-US" sz="3600" b="0" dirty="0">
              <a:latin typeface="Marianne" panose="02000000000000000000" pitchFamily="50" charset="0"/>
            </a:endParaRP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A7FF71CD-C149-4C73-B707-B14424666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541" y="6127180"/>
            <a:ext cx="5512561" cy="365125"/>
          </a:xfrm>
        </p:spPr>
        <p:txBody>
          <a:bodyPr/>
          <a:lstStyle/>
          <a:p>
            <a:r>
              <a:rPr lang="en-US">
                <a:latin typeface="Marianne" panose="02000000000000000000" pitchFamily="50" charset="0"/>
              </a:rPr>
              <a:t>Caroline MIR </a:t>
            </a:r>
            <a:r>
              <a:rPr lang="fr-FR">
                <a:hlinkClick r:id="rId3"/>
              </a:rPr>
              <a:t>caroline.mir@ademe.fr</a:t>
            </a:r>
            <a:r>
              <a:rPr lang="fr-FR"/>
              <a:t> </a:t>
            </a:r>
          </a:p>
          <a:p>
            <a:r>
              <a:rPr lang="en-US">
                <a:latin typeface="Marianne" panose="02000000000000000000" pitchFamily="50" charset="0"/>
              </a:rPr>
              <a:t>Samarendra Tripathy </a:t>
            </a:r>
            <a:r>
              <a:rPr lang="fr-FR">
                <a:hlinkClick r:id="rId4"/>
              </a:rPr>
              <a:t>samarendra.tripathy@renault.com</a:t>
            </a:r>
            <a:r>
              <a:rPr lang="fr-FR"/>
              <a:t> </a:t>
            </a:r>
            <a:endParaRPr lang="en-US">
              <a:latin typeface="Marianne" panose="02000000000000000000" pitchFamily="50" charset="0"/>
            </a:endParaRPr>
          </a:p>
          <a:p>
            <a:r>
              <a:rPr lang="en-US"/>
              <a:t>Kawamoto Ryuji </a:t>
            </a:r>
            <a:r>
              <a:rPr lang="en-US">
                <a:hlinkClick r:id="rId5"/>
              </a:rPr>
              <a:t>kawamoto.r@mazda.co.jp</a:t>
            </a:r>
            <a:r>
              <a:rPr lang="en-US"/>
              <a:t> </a:t>
            </a:r>
            <a:endParaRPr lang="en-US">
              <a:latin typeface="Marianne" panose="02000000000000000000" pitchFamily="50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FF0A49-D26E-9CDF-DCA4-5355A2AF88AC}"/>
              </a:ext>
            </a:extLst>
          </p:cNvPr>
          <p:cNvSpPr/>
          <p:nvPr/>
        </p:nvSpPr>
        <p:spPr>
          <a:xfrm>
            <a:off x="10276764" y="395785"/>
            <a:ext cx="1596788" cy="1637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arianne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865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C5ED5-66BF-932D-271A-1CCE891F1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A62B4C-3854-705A-8B96-D81E2C9AA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588" y="0"/>
            <a:ext cx="11583411" cy="661189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Marianne" panose="02000000000000000000" pitchFamily="50" charset="0"/>
              </a:rPr>
              <a:t>Summary of achievements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87F0A2-BDF2-CBFB-226B-F6D5055D8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latin typeface="Marianne" panose="02000000000000000000" pitchFamily="50" charset="0"/>
              </a:rPr>
              <a:t>01/12/2025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794EC86-10BA-B5E1-8CED-82B3C59D7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Marianne" panose="02000000000000000000" pitchFamily="50" charset="0"/>
              </a:rPr>
              <a:t>SG7 – A-LCA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2FC57AC-5E34-A7BB-E797-CA2900F47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en-GB" smtClean="0">
                <a:latin typeface="Marianne" panose="02000000000000000000" pitchFamily="50" charset="0"/>
              </a:rPr>
              <a:t>2</a:t>
            </a:fld>
            <a:endParaRPr lang="en-GB">
              <a:latin typeface="Marianne" panose="02000000000000000000" pitchFamily="50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0642777-80DC-26D4-A1B7-1C828947F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2586" y="4373379"/>
            <a:ext cx="1037776" cy="103777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B857B97-05A3-F9DF-DBAF-EBE093F6FF0B}"/>
              </a:ext>
            </a:extLst>
          </p:cNvPr>
          <p:cNvSpPr txBox="1"/>
          <p:nvPr/>
        </p:nvSpPr>
        <p:spPr>
          <a:xfrm>
            <a:off x="1885594" y="1125151"/>
            <a:ext cx="8856133" cy="327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400" b="1" noProof="0" dirty="0">
                <a:latin typeface="Marianne" panose="02000000000000000000" pitchFamily="2" charset="0"/>
              </a:rPr>
              <a:t>All Contracting Parties (US, EU, Korea &amp; Japan)  provided comments and most of the time concrete proposals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sz="1400" b="1" dirty="0">
              <a:latin typeface="Marianne" panose="02000000000000000000" pitchFamily="2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latin typeface="Marianne" panose="02000000000000000000" pitchFamily="2" charset="0"/>
              </a:rPr>
              <a:t>More than 200 comments and modifications received on the latest version </a:t>
            </a:r>
          </a:p>
          <a:p>
            <a:pPr lvl="0"/>
            <a:endParaRPr lang="en-US" sz="1400" b="1" dirty="0">
              <a:latin typeface="Marianne" panose="02000000000000000000" pitchFamily="2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400" b="1" noProof="0" dirty="0">
                <a:latin typeface="Marianne" panose="02000000000000000000" pitchFamily="2" charset="0"/>
              </a:rPr>
              <a:t>F</a:t>
            </a:r>
            <a:r>
              <a:rPr lang="en-US" sz="1400" b="1" dirty="0" err="1">
                <a:latin typeface="Marianne" panose="02000000000000000000" pitchFamily="2" charset="0"/>
              </a:rPr>
              <a:t>ocus</a:t>
            </a:r>
            <a:r>
              <a:rPr lang="en-US" sz="1400" b="1" dirty="0">
                <a:latin typeface="Marianne" panose="02000000000000000000" pitchFamily="2" charset="0"/>
              </a:rPr>
              <a:t> is more on content and coherency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sz="1400" b="1" noProof="0" dirty="0">
              <a:latin typeface="Marianne" panose="02000000000000000000" pitchFamily="2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latin typeface="Marianne" panose="02000000000000000000" pitchFamily="2" charset="0"/>
              </a:rPr>
              <a:t>Ongoing process of : 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latin typeface="Marianne" panose="02000000000000000000" pitchFamily="2" charset="0"/>
              </a:rPr>
              <a:t>Redundancy check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latin typeface="Marianne" panose="02000000000000000000" pitchFamily="2" charset="0"/>
              </a:rPr>
              <a:t>Cross reference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latin typeface="Marianne" panose="02000000000000000000" pitchFamily="2" charset="0"/>
              </a:rPr>
              <a:t>Figures update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sz="1400" b="1" noProof="0" dirty="0">
              <a:latin typeface="Marianne" panose="02000000000000000000" pitchFamily="2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400" b="1" noProof="0" dirty="0">
                <a:latin typeface="Marianne" panose="02000000000000000000" pitchFamily="2" charset="0"/>
              </a:rPr>
              <a:t>Request IWG to allow further simplification of text (with out changing content and not to touch some sensitive sections)  as we still need to improve readability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sz="1400" b="1" noProof="0" dirty="0">
              <a:latin typeface="Marianne" panose="02000000000000000000" pitchFamily="2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100" noProof="0" dirty="0">
              <a:highlight>
                <a:srgbClr val="FFFF00"/>
              </a:highlight>
              <a:latin typeface="Marianne" panose="02000000000000000000" pitchFamily="2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0AADD4F5-D215-E62E-8DAF-D3935839709B}"/>
              </a:ext>
            </a:extLst>
          </p:cNvPr>
          <p:cNvSpPr txBox="1"/>
          <p:nvPr/>
        </p:nvSpPr>
        <p:spPr>
          <a:xfrm>
            <a:off x="4830618" y="5426608"/>
            <a:ext cx="2966086" cy="1123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1400" b="1" noProof="0" dirty="0">
                <a:solidFill>
                  <a:srgbClr val="C00000"/>
                </a:solidFill>
                <a:latin typeface="Marianne" panose="02000000000000000000" pitchFamily="2" charset="0"/>
              </a:rPr>
              <a:t>A huge Thanks to IWG leading team, SG leaders, CPs and SG !</a:t>
            </a:r>
          </a:p>
          <a:p>
            <a:pPr lvl="0" algn="ctr"/>
            <a:r>
              <a:rPr lang="en-US" sz="1400" b="1" dirty="0">
                <a:solidFill>
                  <a:srgbClr val="C00000"/>
                </a:solidFill>
                <a:latin typeface="Marianne" panose="02000000000000000000" pitchFamily="2" charset="0"/>
              </a:rPr>
              <a:t>&lt;3 </a:t>
            </a:r>
            <a:r>
              <a:rPr lang="en-US" sz="1400" b="1" noProof="0" dirty="0">
                <a:solidFill>
                  <a:srgbClr val="C00000"/>
                </a:solidFill>
                <a:latin typeface="Marianne" panose="02000000000000000000" pitchFamily="2" charset="0"/>
              </a:rPr>
              <a:t> </a:t>
            </a:r>
          </a:p>
          <a:p>
            <a:pPr marL="285750" lvl="0" indent="-285750" algn="ctr">
              <a:buFont typeface="Wingdings" panose="05000000000000000000" pitchFamily="2" charset="2"/>
              <a:buChar char="Ø"/>
            </a:pPr>
            <a:endParaRPr lang="en-US" sz="1400" b="1" noProof="0" dirty="0">
              <a:solidFill>
                <a:srgbClr val="C00000"/>
              </a:solidFill>
              <a:latin typeface="Marianne" panose="02000000000000000000" pitchFamily="2" charset="0"/>
            </a:endParaRPr>
          </a:p>
          <a:p>
            <a:pPr marL="628650" lvl="1" indent="-171450" algn="ctr">
              <a:buFont typeface="Arial" panose="020B0604020202020204" pitchFamily="34" charset="0"/>
              <a:buChar char="•"/>
            </a:pPr>
            <a:endParaRPr lang="en-US" sz="1100" noProof="0" dirty="0">
              <a:solidFill>
                <a:srgbClr val="C00000"/>
              </a:solidFill>
              <a:highlight>
                <a:srgbClr val="FFFF00"/>
              </a:highlight>
              <a:latin typeface="Marianne" panose="02000000000000000000" pitchFamily="2" charset="0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E4C763BF-BB36-E585-EC13-1A7A12FC40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542" y="1312060"/>
            <a:ext cx="748816" cy="74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63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ED605-CD9F-5868-FC05-85774783D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B52979-A528-2D81-2251-8EEC31E27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588" y="0"/>
            <a:ext cx="11583411" cy="661189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Marianne" panose="02000000000000000000" pitchFamily="50" charset="0"/>
              </a:rPr>
              <a:t>What have been done : focus on [open topics]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799C8F8-768D-781C-398D-5796E61B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latin typeface="Marianne" panose="02000000000000000000" pitchFamily="50" charset="0"/>
              </a:rPr>
              <a:t>01/12/2025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C3D27F-5EA9-3097-D04F-9BFF1AE4C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Marianne" panose="02000000000000000000" pitchFamily="50" charset="0"/>
              </a:rPr>
              <a:t>SG7 – A-LCA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775C79-A149-F695-C101-78B34AECE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en-GB" smtClean="0">
                <a:latin typeface="Marianne" panose="02000000000000000000" pitchFamily="50" charset="0"/>
              </a:rPr>
              <a:t>3</a:t>
            </a:fld>
            <a:endParaRPr lang="en-GB">
              <a:latin typeface="Marianne" panose="02000000000000000000" pitchFamily="50" charset="0"/>
            </a:endParaRPr>
          </a:p>
        </p:txBody>
      </p:sp>
      <p:graphicFrame>
        <p:nvGraphicFramePr>
          <p:cNvPr id="6" name="Tableau 7">
            <a:extLst>
              <a:ext uri="{FF2B5EF4-FFF2-40B4-BE49-F238E27FC236}">
                <a16:creationId xmlns:a16="http://schemas.microsoft.com/office/drawing/2014/main" id="{CF4DA871-EB2C-C143-1A31-DAEF16425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067028"/>
              </p:ext>
            </p:extLst>
          </p:nvPr>
        </p:nvGraphicFramePr>
        <p:xfrm>
          <a:off x="245390" y="910032"/>
          <a:ext cx="11701220" cy="2013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647">
                  <a:extLst>
                    <a:ext uri="{9D8B030D-6E8A-4147-A177-3AD203B41FA5}">
                      <a16:colId xmlns:a16="http://schemas.microsoft.com/office/drawing/2014/main" val="1641568977"/>
                    </a:ext>
                  </a:extLst>
                </a:gridCol>
                <a:gridCol w="1133788">
                  <a:extLst>
                    <a:ext uri="{9D8B030D-6E8A-4147-A177-3AD203B41FA5}">
                      <a16:colId xmlns:a16="http://schemas.microsoft.com/office/drawing/2014/main" val="2911086000"/>
                    </a:ext>
                  </a:extLst>
                </a:gridCol>
                <a:gridCol w="654108">
                  <a:extLst>
                    <a:ext uri="{9D8B030D-6E8A-4147-A177-3AD203B41FA5}">
                      <a16:colId xmlns:a16="http://schemas.microsoft.com/office/drawing/2014/main" val="417592075"/>
                    </a:ext>
                  </a:extLst>
                </a:gridCol>
                <a:gridCol w="828538">
                  <a:extLst>
                    <a:ext uri="{9D8B030D-6E8A-4147-A177-3AD203B41FA5}">
                      <a16:colId xmlns:a16="http://schemas.microsoft.com/office/drawing/2014/main" val="4046453724"/>
                    </a:ext>
                  </a:extLst>
                </a:gridCol>
                <a:gridCol w="831581">
                  <a:extLst>
                    <a:ext uri="{9D8B030D-6E8A-4147-A177-3AD203B41FA5}">
                      <a16:colId xmlns:a16="http://schemas.microsoft.com/office/drawing/2014/main" val="381761908"/>
                    </a:ext>
                  </a:extLst>
                </a:gridCol>
                <a:gridCol w="2821743">
                  <a:extLst>
                    <a:ext uri="{9D8B030D-6E8A-4147-A177-3AD203B41FA5}">
                      <a16:colId xmlns:a16="http://schemas.microsoft.com/office/drawing/2014/main" val="588422309"/>
                    </a:ext>
                  </a:extLst>
                </a:gridCol>
                <a:gridCol w="2705214">
                  <a:extLst>
                    <a:ext uri="{9D8B030D-6E8A-4147-A177-3AD203B41FA5}">
                      <a16:colId xmlns:a16="http://schemas.microsoft.com/office/drawing/2014/main" val="2179915224"/>
                    </a:ext>
                  </a:extLst>
                </a:gridCol>
                <a:gridCol w="2319601">
                  <a:extLst>
                    <a:ext uri="{9D8B030D-6E8A-4147-A177-3AD203B41FA5}">
                      <a16:colId xmlns:a16="http://schemas.microsoft.com/office/drawing/2014/main" val="179209619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9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List of Topic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1589963"/>
                  </a:ext>
                </a:extLst>
              </a:tr>
              <a:tr h="16610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noProof="0"/>
                        <a:t>List of 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Methodology 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Draft status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inputs from SG leaders/CPs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SG7 actions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IWG decision 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6628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II. 3.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Existing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regulationa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standards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CLOSED?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SG7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added the reference and propose to close the issue 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1803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Table 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OPEN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CPS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feedback and a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coherency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check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ongoing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09060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III 3.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 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 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OPEN – </a:t>
                      </a:r>
                      <a:r>
                        <a:rPr kumimoji="0" lang="fr-FR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still</a:t>
                      </a: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XX [ ] </a:t>
                      </a:r>
                      <a:r>
                        <a:rPr kumimoji="0" lang="fr-FR" sz="9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reserved</a:t>
                      </a: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for Phase 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Traction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abttery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(US)</a:t>
                      </a:r>
                    </a:p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Japan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some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which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not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or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which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are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once)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SG7 Propose to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which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are not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usedbut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keep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which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are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one time  </a:t>
                      </a:r>
                    </a:p>
                    <a:p>
                      <a:pPr algn="l" fontAlgn="b"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278788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5.1.3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Land use change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Input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by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SG7 propose to have a conclusion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97942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5.5.1.2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Electricity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modeling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 propose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that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‘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Contracting Parties shall establish, within their respective territories, how electricity modelling is to be defined. ‘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SG7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integrated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 the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proposal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56380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692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0C605-3D51-3DAA-9B92-980BD29C6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209828-10B1-DBA5-1104-17EB7D468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588" y="0"/>
            <a:ext cx="11583411" cy="661189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Marianne" panose="02000000000000000000" pitchFamily="50" charset="0"/>
              </a:rPr>
              <a:t>What have been done : focus on [open topics]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42BFD77-8174-1E78-5A54-A6EB3EF1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latin typeface="Marianne" panose="02000000000000000000" pitchFamily="50" charset="0"/>
              </a:rPr>
              <a:t>01/12/2025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E588FD6-DFF1-D1DD-634C-06260AF46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Marianne" panose="02000000000000000000" pitchFamily="50" charset="0"/>
              </a:rPr>
              <a:t>SG7 – A-LCA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7CDFF2D-002E-09AD-9E52-E7BC27C1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en-GB" smtClean="0">
                <a:latin typeface="Marianne" panose="02000000000000000000" pitchFamily="50" charset="0"/>
              </a:rPr>
              <a:t>4</a:t>
            </a:fld>
            <a:endParaRPr lang="en-GB">
              <a:latin typeface="Marianne" panose="02000000000000000000" pitchFamily="50" charset="0"/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44D42F3B-1FE0-05E8-C653-0407DDE77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380619"/>
              </p:ext>
            </p:extLst>
          </p:nvPr>
        </p:nvGraphicFramePr>
        <p:xfrm>
          <a:off x="401542" y="983369"/>
          <a:ext cx="11075006" cy="159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84">
                  <a:extLst>
                    <a:ext uri="{9D8B030D-6E8A-4147-A177-3AD203B41FA5}">
                      <a16:colId xmlns:a16="http://schemas.microsoft.com/office/drawing/2014/main" val="1641568977"/>
                    </a:ext>
                  </a:extLst>
                </a:gridCol>
                <a:gridCol w="1073111">
                  <a:extLst>
                    <a:ext uri="{9D8B030D-6E8A-4147-A177-3AD203B41FA5}">
                      <a16:colId xmlns:a16="http://schemas.microsoft.com/office/drawing/2014/main" val="2911086000"/>
                    </a:ext>
                  </a:extLst>
                </a:gridCol>
                <a:gridCol w="619102">
                  <a:extLst>
                    <a:ext uri="{9D8B030D-6E8A-4147-A177-3AD203B41FA5}">
                      <a16:colId xmlns:a16="http://schemas.microsoft.com/office/drawing/2014/main" val="417592075"/>
                    </a:ext>
                  </a:extLst>
                </a:gridCol>
                <a:gridCol w="784197">
                  <a:extLst>
                    <a:ext uri="{9D8B030D-6E8A-4147-A177-3AD203B41FA5}">
                      <a16:colId xmlns:a16="http://schemas.microsoft.com/office/drawing/2014/main" val="4046453724"/>
                    </a:ext>
                  </a:extLst>
                </a:gridCol>
                <a:gridCol w="1263829">
                  <a:extLst>
                    <a:ext uri="{9D8B030D-6E8A-4147-A177-3AD203B41FA5}">
                      <a16:colId xmlns:a16="http://schemas.microsoft.com/office/drawing/2014/main" val="381761908"/>
                    </a:ext>
                  </a:extLst>
                </a:gridCol>
                <a:gridCol w="2558957">
                  <a:extLst>
                    <a:ext uri="{9D8B030D-6E8A-4147-A177-3AD203B41FA5}">
                      <a16:colId xmlns:a16="http://schemas.microsoft.com/office/drawing/2014/main" val="588422309"/>
                    </a:ext>
                  </a:extLst>
                </a:gridCol>
                <a:gridCol w="2195463">
                  <a:extLst>
                    <a:ext uri="{9D8B030D-6E8A-4147-A177-3AD203B41FA5}">
                      <a16:colId xmlns:a16="http://schemas.microsoft.com/office/drawing/2014/main" val="2179915224"/>
                    </a:ext>
                  </a:extLst>
                </a:gridCol>
                <a:gridCol w="2195463">
                  <a:extLst>
                    <a:ext uri="{9D8B030D-6E8A-4147-A177-3AD203B41FA5}">
                      <a16:colId xmlns:a16="http://schemas.microsoft.com/office/drawing/2014/main" val="261890095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9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List of Topic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1589963"/>
                  </a:ext>
                </a:extLst>
              </a:tr>
              <a:tr h="15618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noProof="0"/>
                        <a:t>List of 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Methodology 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Draft status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inputs from SG leaders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SG7 actions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IWG decision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6628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Functional Unit and reference flow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OPEN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concrete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SG7 updated the draft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Final decision required before 5</a:t>
                      </a:r>
                      <a:r>
                        <a:rPr lang="en-US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th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 dec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65904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Determination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of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CFP (RV)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 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OPEN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 still need some clarifications 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SG7 included the al CP comments 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0801180"/>
                  </a:ext>
                </a:extLst>
              </a:tr>
              <a:tr h="6519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data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share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OPEN?</a:t>
                      </a:r>
                      <a:endParaRPr lang="en-US" sz="900" dirty="0">
                        <a:highlight>
                          <a:srgbClr val="00FFFF"/>
                        </a:highlight>
                        <a:sym typeface="Wingdings" panose="05000000000000000000" pitchFamily="2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 and Japan have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concerns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Final decision required before 5</a:t>
                      </a:r>
                      <a:r>
                        <a:rPr lang="en-US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th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 dec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2582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Multi-output allocation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OPEN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?</a:t>
                      </a:r>
                      <a:endParaRPr lang="en-US" sz="900" dirty="0">
                        <a:highlight>
                          <a:srgbClr val="00FF00"/>
                        </a:highlight>
                        <a:sym typeface="Wingdings" panose="05000000000000000000" pitchFamily="2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much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from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stake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holders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SG7 propose to close the issue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486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8365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DC22B-B165-4174-91DE-84EA5B870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C7F49A-4326-C1A6-E21F-97D60900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588" y="0"/>
            <a:ext cx="11583411" cy="661189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Marianne" panose="02000000000000000000" pitchFamily="50" charset="0"/>
              </a:rPr>
              <a:t>What have been done : focus on [open topics]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2D3ACAB-4C65-4042-98CE-B7AA1B913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latin typeface="Marianne" panose="02000000000000000000" pitchFamily="50" charset="0"/>
              </a:rPr>
              <a:t>01/12/2025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0C8E230-666F-3F62-792F-60972ECCA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Marianne" panose="02000000000000000000" pitchFamily="50" charset="0"/>
              </a:rPr>
              <a:t>SG7 – A-LCA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F58FE0-4DDD-0C18-7FD3-12E7A8C82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en-GB" smtClean="0">
                <a:latin typeface="Marianne" panose="02000000000000000000" pitchFamily="50" charset="0"/>
              </a:rPr>
              <a:t>5</a:t>
            </a:fld>
            <a:endParaRPr lang="en-GB">
              <a:latin typeface="Marianne" panose="02000000000000000000" pitchFamily="50" charset="0"/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7B819B30-A1C6-4072-F926-1BC74D494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181136"/>
              </p:ext>
            </p:extLst>
          </p:nvPr>
        </p:nvGraphicFramePr>
        <p:xfrm>
          <a:off x="401542" y="877756"/>
          <a:ext cx="11075006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84">
                  <a:extLst>
                    <a:ext uri="{9D8B030D-6E8A-4147-A177-3AD203B41FA5}">
                      <a16:colId xmlns:a16="http://schemas.microsoft.com/office/drawing/2014/main" val="1641568977"/>
                    </a:ext>
                  </a:extLst>
                </a:gridCol>
                <a:gridCol w="1073111">
                  <a:extLst>
                    <a:ext uri="{9D8B030D-6E8A-4147-A177-3AD203B41FA5}">
                      <a16:colId xmlns:a16="http://schemas.microsoft.com/office/drawing/2014/main" val="2911086000"/>
                    </a:ext>
                  </a:extLst>
                </a:gridCol>
                <a:gridCol w="619102">
                  <a:extLst>
                    <a:ext uri="{9D8B030D-6E8A-4147-A177-3AD203B41FA5}">
                      <a16:colId xmlns:a16="http://schemas.microsoft.com/office/drawing/2014/main" val="417592075"/>
                    </a:ext>
                  </a:extLst>
                </a:gridCol>
                <a:gridCol w="784197">
                  <a:extLst>
                    <a:ext uri="{9D8B030D-6E8A-4147-A177-3AD203B41FA5}">
                      <a16:colId xmlns:a16="http://schemas.microsoft.com/office/drawing/2014/main" val="4046453724"/>
                    </a:ext>
                  </a:extLst>
                </a:gridCol>
                <a:gridCol w="1263829">
                  <a:extLst>
                    <a:ext uri="{9D8B030D-6E8A-4147-A177-3AD203B41FA5}">
                      <a16:colId xmlns:a16="http://schemas.microsoft.com/office/drawing/2014/main" val="381761908"/>
                    </a:ext>
                  </a:extLst>
                </a:gridCol>
                <a:gridCol w="2558957">
                  <a:extLst>
                    <a:ext uri="{9D8B030D-6E8A-4147-A177-3AD203B41FA5}">
                      <a16:colId xmlns:a16="http://schemas.microsoft.com/office/drawing/2014/main" val="588422309"/>
                    </a:ext>
                  </a:extLst>
                </a:gridCol>
                <a:gridCol w="2195463">
                  <a:extLst>
                    <a:ext uri="{9D8B030D-6E8A-4147-A177-3AD203B41FA5}">
                      <a16:colId xmlns:a16="http://schemas.microsoft.com/office/drawing/2014/main" val="2179915224"/>
                    </a:ext>
                  </a:extLst>
                </a:gridCol>
                <a:gridCol w="2195463">
                  <a:extLst>
                    <a:ext uri="{9D8B030D-6E8A-4147-A177-3AD203B41FA5}">
                      <a16:colId xmlns:a16="http://schemas.microsoft.com/office/drawing/2014/main" val="2177608000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9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List of Topic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Status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9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1589963"/>
                  </a:ext>
                </a:extLst>
              </a:tr>
              <a:tr h="16610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400" noProof="0"/>
                        <a:t>List of 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Methodology 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Draft status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inputs from SG leaders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SG7 actions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IWG decision 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6628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8.2.1.3</a:t>
                      </a:r>
                    </a:p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8.2.1.1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Parts production and vehicle assembly stage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SG2 and SG3 provided revised equations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SG7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new inputs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65904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8.3.1.1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Service life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 ?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by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CPs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Final agreement from IWG expected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1552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8.3.3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Duel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 PHEV)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OPEN : ?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OICA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counter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(not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included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the draft)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SG7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integrated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 inputs in [ 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Decision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required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from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 SG4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08011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8.3.3.2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Deterioration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factor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Open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OPEN : ?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Input provided by CPs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  <a:p>
                      <a:pPr algn="l" fontAlgn="b">
                        <a:buNone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SG7 integrated inputs in [ 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Decision required from SG4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Can move to next phase with [RESERVED] ?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1803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8.3.6.2.5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Battery replacement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OPEN : ?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EPA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concrete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SG7 integrated inputs in [ 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Decision required from SG4 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Can move to next phase with [RESERVED] ?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2402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8.3.6.2.6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Fuel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replacement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OPEN?</a:t>
                      </a: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EPA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concrete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SG7 integrated inputs in [ 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Decision required from SG4 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Can move to next phase with [RESERVED]?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4866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III 9.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Reporting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SG1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provided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: 251014 GRPE-2025-30 Draft Informal Document - for GRPE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submission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Reporting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update 251027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SG7 included the new input sent by Niikuni-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san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9434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III 10.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Verification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process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CLOSED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 provided 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SG7 included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Latest draft :  201024_GRPE-93-43e_clean_verification + removed [ ]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8261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165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D13962-9B5D-DDE3-A6A0-51D15F658D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0A6198-B611-2E7A-A124-F7ADEB73B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78724"/>
            <a:ext cx="7536809" cy="661189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Marianne" panose="02000000000000000000" pitchFamily="50" charset="0"/>
              </a:rPr>
              <a:t>Next steps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DBCFBD-59F6-6D3C-EABA-418E9BCE0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latin typeface="Marianne" panose="02000000000000000000" pitchFamily="50" charset="0"/>
              </a:rPr>
              <a:t>01/12/2025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BAA6616-45FA-E644-95A2-D75170311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Marianne" panose="02000000000000000000" pitchFamily="50" charset="0"/>
              </a:rPr>
              <a:t>SG7 – A-LCA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830851C-0365-A319-DD6E-18C580B15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en-US" smtClean="0">
                <a:latin typeface="Marianne" panose="02000000000000000000" pitchFamily="50" charset="0"/>
              </a:rPr>
              <a:t>6</a:t>
            </a:fld>
            <a:endParaRPr lang="en-US">
              <a:latin typeface="Marianne" panose="02000000000000000000" pitchFamily="50" charset="0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BCC75CE2-40C6-EC03-7EBE-67A529B521E8}"/>
              </a:ext>
            </a:extLst>
          </p:cNvPr>
          <p:cNvGrpSpPr/>
          <p:nvPr/>
        </p:nvGrpSpPr>
        <p:grpSpPr>
          <a:xfrm>
            <a:off x="401543" y="897146"/>
            <a:ext cx="5326444" cy="2128830"/>
            <a:chOff x="401543" y="1052877"/>
            <a:chExt cx="2919660" cy="1853830"/>
          </a:xfrm>
        </p:grpSpPr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B6110F25-27C3-4273-B778-19984D46B102}"/>
                </a:ext>
              </a:extLst>
            </p:cNvPr>
            <p:cNvSpPr/>
            <p:nvPr/>
          </p:nvSpPr>
          <p:spPr>
            <a:xfrm>
              <a:off x="401543" y="1174373"/>
              <a:ext cx="2919660" cy="173233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B9F9910E-46AC-BEFF-561A-F2BB4A31C401}"/>
                </a:ext>
              </a:extLst>
            </p:cNvPr>
            <p:cNvSpPr txBox="1"/>
            <p:nvPr/>
          </p:nvSpPr>
          <p:spPr>
            <a:xfrm>
              <a:off x="1333790" y="1052877"/>
              <a:ext cx="815996" cy="2948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Marianne" panose="02000000000000000000" pitchFamily="50" charset="0"/>
                </a:rPr>
                <a:t>For CPs</a:t>
              </a:r>
              <a:endParaRPr lang="en-US" sz="1600" dirty="0">
                <a:latin typeface="Marianne" panose="02000000000000000000" pitchFamily="50" charset="0"/>
              </a:endParaRPr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3AA86F04-A496-C90F-69FD-99B32EBF45F7}"/>
              </a:ext>
            </a:extLst>
          </p:cNvPr>
          <p:cNvSpPr txBox="1"/>
          <p:nvPr/>
        </p:nvSpPr>
        <p:spPr>
          <a:xfrm>
            <a:off x="532424" y="1186129"/>
            <a:ext cx="5064678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Marianne" panose="02000000000000000000" pitchFamily="50" charset="0"/>
              </a:rPr>
              <a:t>Provide feedback on the latest draft to SG7 co-leaders – before the 8</a:t>
            </a:r>
            <a:r>
              <a:rPr lang="en-US" sz="1400" baseline="30000" dirty="0">
                <a:latin typeface="Marianne" panose="02000000000000000000" pitchFamily="50" charset="0"/>
              </a:rPr>
              <a:t>th</a:t>
            </a:r>
            <a:r>
              <a:rPr lang="en-US" sz="1400" dirty="0">
                <a:latin typeface="Marianne" panose="02000000000000000000" pitchFamily="50" charset="0"/>
              </a:rPr>
              <a:t> of December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Marianne" panose="02000000000000000000" pitchFamily="50" charset="0"/>
              </a:rPr>
              <a:t>Please send your comments directly in the clean version (word) and </a:t>
            </a:r>
            <a:r>
              <a:rPr lang="en-US" sz="1400" b="1" u="sng" dirty="0">
                <a:latin typeface="Marianne" panose="02000000000000000000" pitchFamily="50" charset="0"/>
              </a:rPr>
              <a:t>limit your comments to concrete counter proposal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Marianne" panose="02000000000000000000" pitchFamily="50" charset="0"/>
              </a:rPr>
              <a:t>Send your comments </a:t>
            </a:r>
            <a:r>
              <a:rPr lang="en-US" sz="1400" b="1" u="sng" dirty="0">
                <a:latin typeface="Marianne" panose="02000000000000000000" pitchFamily="50" charset="0"/>
              </a:rPr>
              <a:t>to the IWG leading team </a:t>
            </a:r>
            <a:r>
              <a:rPr lang="en-US" sz="1400" dirty="0">
                <a:latin typeface="Marianne" panose="02000000000000000000" pitchFamily="50" charset="0"/>
              </a:rPr>
              <a:t>+ in cc Caroline + Sam + Kawamoto-</a:t>
            </a:r>
            <a:r>
              <a:rPr lang="en-US" sz="1400" dirty="0" err="1">
                <a:latin typeface="Marianne" panose="02000000000000000000" pitchFamily="50" charset="0"/>
              </a:rPr>
              <a:t>san</a:t>
            </a:r>
            <a:endParaRPr lang="en-US" sz="1400" dirty="0">
              <a:latin typeface="Marianne" panose="02000000000000000000" pitchFamily="50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1D52969-E089-B850-161D-4F37359CFBB6}"/>
              </a:ext>
            </a:extLst>
          </p:cNvPr>
          <p:cNvSpPr txBox="1"/>
          <p:nvPr/>
        </p:nvSpPr>
        <p:spPr>
          <a:xfrm>
            <a:off x="532424" y="3426359"/>
            <a:ext cx="4475918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Marianne" panose="02000000000000000000" pitchFamily="50" charset="0"/>
              </a:rPr>
              <a:t>Dedicated meetings on pending issues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Marianne" panose="02000000000000000000" pitchFamily="50" charset="0"/>
              </a:rPr>
              <a:t>Recheck coherency of equations, figures and tables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Marianne" panose="02000000000000000000" pitchFamily="50" charset="0"/>
              </a:rPr>
              <a:t>Decision on topics to move for next phase 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87B21631-31E0-FDEB-722C-6EDEF79594B4}"/>
              </a:ext>
            </a:extLst>
          </p:cNvPr>
          <p:cNvGrpSpPr/>
          <p:nvPr/>
        </p:nvGrpSpPr>
        <p:grpSpPr>
          <a:xfrm>
            <a:off x="401541" y="3077327"/>
            <a:ext cx="5326444" cy="1275938"/>
            <a:chOff x="401542" y="1052212"/>
            <a:chExt cx="3070562" cy="1320470"/>
          </a:xfrm>
        </p:grpSpPr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98551161-5CC4-5169-F7DD-28FDF4453E46}"/>
                </a:ext>
              </a:extLst>
            </p:cNvPr>
            <p:cNvSpPr/>
            <p:nvPr/>
          </p:nvSpPr>
          <p:spPr>
            <a:xfrm>
              <a:off x="401542" y="1174374"/>
              <a:ext cx="3070562" cy="119830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E9D7918-CDA2-F408-224F-00BDC242B14B}"/>
                </a:ext>
              </a:extLst>
            </p:cNvPr>
            <p:cNvSpPr txBox="1"/>
            <p:nvPr/>
          </p:nvSpPr>
          <p:spPr>
            <a:xfrm>
              <a:off x="1161493" y="1052212"/>
              <a:ext cx="1143843" cy="3503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Marianne" panose="02000000000000000000" pitchFamily="50" charset="0"/>
                </a:rPr>
                <a:t>For SG leaders</a:t>
              </a:r>
              <a:endParaRPr lang="en-US" sz="1600" dirty="0">
                <a:latin typeface="Marianne" panose="02000000000000000000" pitchFamily="50" charset="0"/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FBE4E054-6562-722B-0A6D-7C5A5C5A7ECF}"/>
              </a:ext>
            </a:extLst>
          </p:cNvPr>
          <p:cNvGrpSpPr/>
          <p:nvPr/>
        </p:nvGrpSpPr>
        <p:grpSpPr>
          <a:xfrm>
            <a:off x="5967205" y="867392"/>
            <a:ext cx="6024770" cy="5263662"/>
            <a:chOff x="401542" y="1126406"/>
            <a:chExt cx="3070562" cy="695071"/>
          </a:xfrm>
        </p:grpSpPr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1258E351-1BA0-3906-F5A5-D30245BE4BA0}"/>
                </a:ext>
              </a:extLst>
            </p:cNvPr>
            <p:cNvSpPr/>
            <p:nvPr/>
          </p:nvSpPr>
          <p:spPr>
            <a:xfrm>
              <a:off x="401542" y="1148759"/>
              <a:ext cx="3070562" cy="67271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30CF865C-62CA-A5B7-6506-C19710FFCDC2}"/>
                </a:ext>
              </a:extLst>
            </p:cNvPr>
            <p:cNvSpPr txBox="1"/>
            <p:nvPr/>
          </p:nvSpPr>
          <p:spPr>
            <a:xfrm>
              <a:off x="1128769" y="1126406"/>
              <a:ext cx="1657056" cy="447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Marianne" panose="02000000000000000000" pitchFamily="50" charset="0"/>
                </a:rPr>
                <a:t>Key Dates</a:t>
              </a:r>
              <a:endParaRPr lang="en-US" sz="1600" dirty="0">
                <a:latin typeface="Marianne" panose="02000000000000000000" pitchFamily="50" charset="0"/>
              </a:endParaRP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C20C1C0B-8E18-26CC-814E-9A8DD039F839}"/>
              </a:ext>
            </a:extLst>
          </p:cNvPr>
          <p:cNvSpPr txBox="1"/>
          <p:nvPr/>
        </p:nvSpPr>
        <p:spPr>
          <a:xfrm>
            <a:off x="6198312" y="1358271"/>
            <a:ext cx="5562556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Marianne" panose="02000000000000000000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Marianne" panose="02000000000000000000" pitchFamily="50" charset="0"/>
              </a:rPr>
              <a:t>05 December: 32</a:t>
            </a:r>
            <a:r>
              <a:rPr lang="en-US" sz="1400" baseline="30000" dirty="0">
                <a:latin typeface="Marianne" panose="02000000000000000000" pitchFamily="50" charset="0"/>
              </a:rPr>
              <a:t>nd</a:t>
            </a:r>
            <a:r>
              <a:rPr lang="en-US" sz="1400" dirty="0">
                <a:latin typeface="Marianne" panose="02000000000000000000" pitchFamily="50" charset="0"/>
              </a:rPr>
              <a:t> A LCA IWG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Marianne" panose="02000000000000000000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Marianne" panose="02000000000000000000" pitchFamily="50" charset="0"/>
              </a:rPr>
              <a:t>8/11 December: Potential meetings with leading team and François </a:t>
            </a:r>
            <a:r>
              <a:rPr lang="en-US" sz="1400" dirty="0" err="1">
                <a:latin typeface="Marianne" panose="02000000000000000000" pitchFamily="50" charset="0"/>
              </a:rPr>
              <a:t>san</a:t>
            </a:r>
            <a:r>
              <a:rPr lang="en-US" sz="1400" dirty="0">
                <a:latin typeface="Marianne" panose="02000000000000000000" pitchFamily="50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Marianne" panose="02000000000000000000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Marianne" panose="02000000000000000000" pitchFamily="50" charset="0"/>
              </a:rPr>
              <a:t>12 December: Submission of working document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Marianne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396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65D04F93-9803-48D6-BDFE-DC52673982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03961" y="4701309"/>
            <a:ext cx="7103966" cy="1789689"/>
          </a:xfrm>
        </p:spPr>
        <p:txBody>
          <a:bodyPr>
            <a:normAutofit/>
          </a:bodyPr>
          <a:lstStyle/>
          <a:p>
            <a:r>
              <a:rPr lang="en-US" dirty="0">
                <a:latin typeface="Marianne" panose="02000000000000000000" pitchFamily="50" charset="0"/>
              </a:rPr>
              <a:t>Caroline MIR </a:t>
            </a:r>
            <a:r>
              <a:rPr lang="fr-FR" dirty="0">
                <a:hlinkClick r:id="rId2"/>
              </a:rPr>
              <a:t>caroline.mir@ademe.fr</a:t>
            </a:r>
            <a:r>
              <a:rPr lang="fr-FR" dirty="0"/>
              <a:t> </a:t>
            </a:r>
          </a:p>
          <a:p>
            <a:r>
              <a:rPr lang="en-US" dirty="0">
                <a:latin typeface="Marianne" panose="02000000000000000000" pitchFamily="50" charset="0"/>
              </a:rPr>
              <a:t>Samarendra Tripathy </a:t>
            </a:r>
            <a:r>
              <a:rPr lang="fr-FR" dirty="0">
                <a:hlinkClick r:id="rId3"/>
              </a:rPr>
              <a:t>samarendra.tripathy@renault.com</a:t>
            </a:r>
            <a:r>
              <a:rPr lang="fr-FR" dirty="0"/>
              <a:t> </a:t>
            </a:r>
            <a:endParaRPr lang="en-US" dirty="0">
              <a:latin typeface="Marianne" panose="02000000000000000000" pitchFamily="50" charset="0"/>
            </a:endParaRPr>
          </a:p>
          <a:p>
            <a:r>
              <a:rPr lang="en-US" dirty="0"/>
              <a:t>Kawamoto Ryuji </a:t>
            </a:r>
            <a:r>
              <a:rPr lang="en-US" dirty="0">
                <a:hlinkClick r:id="rId4"/>
              </a:rPr>
              <a:t>kawamoto.r@mazda.co.jp</a:t>
            </a:r>
            <a:r>
              <a:rPr lang="en-US" dirty="0"/>
              <a:t> </a:t>
            </a:r>
            <a:endParaRPr lang="en-US" dirty="0">
              <a:latin typeface="Marianne" panose="02000000000000000000" pitchFamily="50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181426" y="2378967"/>
            <a:ext cx="55510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err="1">
                <a:solidFill>
                  <a:schemeClr val="accent2"/>
                </a:solidFill>
                <a:latin typeface="Bradley Hand ITC" panose="03070402050302030203" pitchFamily="66" charset="0"/>
              </a:rPr>
              <a:t>Thank</a:t>
            </a:r>
            <a:r>
              <a:rPr lang="fr-FR" sz="4000" b="1">
                <a:solidFill>
                  <a:schemeClr val="accent2"/>
                </a:solidFill>
                <a:latin typeface="Bradley Hand ITC" panose="03070402050302030203" pitchFamily="66" charset="0"/>
              </a:rPr>
              <a:t> </a:t>
            </a:r>
            <a:r>
              <a:rPr lang="fr-FR" sz="4000" b="1" err="1">
                <a:solidFill>
                  <a:schemeClr val="accent2"/>
                </a:solidFill>
                <a:latin typeface="Bradley Hand ITC" panose="03070402050302030203" pitchFamily="66" charset="0"/>
              </a:rPr>
              <a:t>you</a:t>
            </a:r>
            <a:endParaRPr lang="fr-FR" sz="4000" b="1">
              <a:solidFill>
                <a:schemeClr val="accent2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55F351-372E-856E-CA01-856218767B07}"/>
              </a:ext>
            </a:extLst>
          </p:cNvPr>
          <p:cNvSpPr/>
          <p:nvPr/>
        </p:nvSpPr>
        <p:spPr>
          <a:xfrm>
            <a:off x="9635318" y="586854"/>
            <a:ext cx="1678675" cy="2006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683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AEDC3-D53D-837B-B00E-A9B2AED90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2DF99-FDE6-0CF8-47B6-200750A7E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588" y="0"/>
            <a:ext cx="11583411" cy="661189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Marianne" panose="02000000000000000000" pitchFamily="50" charset="0"/>
              </a:rPr>
              <a:t>What have been done : Harmonization &amp; Coherency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3BD47F-8076-8635-29DA-FB1C93C1F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latin typeface="Marianne" panose="02000000000000000000" pitchFamily="50" charset="0"/>
              </a:rPr>
              <a:t>01/12/2025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3DAD6F5-F1FA-2B94-66C3-1F823687E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Marianne" panose="02000000000000000000" pitchFamily="50" charset="0"/>
              </a:rPr>
              <a:t>SG7 – A-LCA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8D4DE45-CF27-7193-E614-CDAAE27F8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en-GB" smtClean="0">
                <a:latin typeface="Marianne" panose="02000000000000000000" pitchFamily="50" charset="0"/>
              </a:rPr>
              <a:t>8</a:t>
            </a:fld>
            <a:endParaRPr lang="en-GB">
              <a:latin typeface="Marianne" panose="02000000000000000000" pitchFamily="5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B42567A9-1D25-9A05-A91A-27CC1885237D}"/>
                  </a:ext>
                </a:extLst>
              </p:cNvPr>
              <p:cNvSpPr txBox="1"/>
              <p:nvPr/>
            </p:nvSpPr>
            <p:spPr>
              <a:xfrm>
                <a:off x="608588" y="1083643"/>
                <a:ext cx="10379559" cy="42285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latin typeface="Marianne" panose="02000000000000000000" pitchFamily="50" charset="0"/>
                  </a:rPr>
                  <a:t>General formula : </a:t>
                </a:r>
                <a:r>
                  <a:rPr lang="en-US" sz="1400" dirty="0">
                    <a:latin typeface="Marianne" panose="02000000000000000000" pitchFamily="50" charset="0"/>
                  </a:rPr>
                  <a:t>Addition of a general formula at the beginning of the draft in the “Determination of vehicle CFP” section (e.g. RV section)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𝑡𝑜𝑡</m:t>
                            </m:r>
                          </m:sub>
                        </m:sSub>
                        <m:r>
                          <a:rPr lang="en-GB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𝑉𝑃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𝑈𝑠𝑒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𝑆𝑡𝑎𝑔𝑒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+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𝐸𝑜𝐿</m:t>
                        </m:r>
                      </m:sub>
                    </m:sSub>
                  </m:oMath>
                </a14:m>
                <a:r>
                  <a:rPr lang="en-GB" dirty="0"/>
                  <a:t>  		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𝑉𝑃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𝑀𝑃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𝑃𝑉𝐴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𝑇𝑃</m:t>
                        </m:r>
                      </m:sub>
                    </m:sSub>
                  </m:oMath>
                </a14:m>
                <a:r>
                  <a:rPr lang="en-GB" dirty="0"/>
                  <a:t> </a:t>
                </a:r>
                <a:r>
                  <a:rPr lang="fr-FR" dirty="0">
                    <a:effectLst/>
                  </a:rPr>
                  <a:t> </a:t>
                </a:r>
              </a:p>
              <a:p>
                <a:r>
                  <a:rPr lang="fr-FR" sz="1400" dirty="0"/>
                  <a:t> </a:t>
                </a:r>
                <a:endParaRPr lang="en-US" sz="1400" dirty="0">
                  <a:latin typeface="Marianne" panose="02000000000000000000" pitchFamily="50" charset="0"/>
                </a:endParaRP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endParaRPr lang="en-US" sz="1400" dirty="0">
                  <a:latin typeface="Marianne" panose="02000000000000000000" pitchFamily="50" charset="0"/>
                </a:endParaRP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latin typeface="Marianne" panose="02000000000000000000" pitchFamily="50" charset="0"/>
                  </a:rPr>
                  <a:t>Equation &amp; formulas </a:t>
                </a:r>
                <a:r>
                  <a:rPr lang="en-US" sz="1400" dirty="0">
                    <a:latin typeface="Marianne" panose="02000000000000000000" pitchFamily="50" charset="0"/>
                  </a:rPr>
                  <a:t>: Based on OICA Road testing recommendation, a section in the Annex has been added. This section will provide a table summarizing the formulas and equations to use, depending on level, powertrain and method of </a:t>
                </a:r>
                <a:r>
                  <a:rPr lang="en-US" sz="1400" dirty="0" err="1">
                    <a:latin typeface="Marianne" panose="02000000000000000000" pitchFamily="50" charset="0"/>
                  </a:rPr>
                  <a:t>EoL</a:t>
                </a:r>
                <a:r>
                  <a:rPr lang="en-US" sz="1400" dirty="0">
                    <a:latin typeface="Marianne" panose="02000000000000000000" pitchFamily="50" charset="0"/>
                  </a:rPr>
                  <a:t> modelling. A specific tool (excel format) has been developed in the framework of this Resolution and can be found here: [put link]. This tool selects automatically the equations and formulas to apply depending on use cases (level, powertrain and </a:t>
                </a:r>
                <a:r>
                  <a:rPr lang="en-US" sz="1400" dirty="0" err="1">
                    <a:latin typeface="Marianne" panose="02000000000000000000" pitchFamily="50" charset="0"/>
                  </a:rPr>
                  <a:t>EoL</a:t>
                </a:r>
                <a:r>
                  <a:rPr lang="en-US" sz="1400" dirty="0">
                    <a:latin typeface="Marianne" panose="02000000000000000000" pitchFamily="50" charset="0"/>
                  </a:rPr>
                  <a:t> modelling method)</a:t>
                </a:r>
              </a:p>
              <a:p>
                <a:pPr marL="0" lvl="1"/>
                <a:endParaRPr lang="en-US" sz="1400" dirty="0">
                  <a:latin typeface="Marianne" panose="02000000000000000000" pitchFamily="50" charset="0"/>
                </a:endParaRP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endParaRPr lang="en-US" sz="1400" dirty="0">
                  <a:latin typeface="Marianne" panose="02000000000000000000" pitchFamily="50" charset="0"/>
                </a:endParaRP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latin typeface="Marianne" panose="02000000000000000000" pitchFamily="50" charset="0"/>
                  </a:rPr>
                  <a:t>Second life </a:t>
                </a:r>
                <a:r>
                  <a:rPr lang="en-US" sz="1400" dirty="0">
                    <a:latin typeface="Marianne" panose="02000000000000000000" pitchFamily="50" charset="0"/>
                  </a:rPr>
                  <a:t>: a sentence was added in System </a:t>
                </a:r>
                <a:r>
                  <a:rPr lang="en-US" sz="1400" dirty="0" err="1">
                    <a:latin typeface="Marianne" panose="02000000000000000000" pitchFamily="50" charset="0"/>
                  </a:rPr>
                  <a:t>Boudaries</a:t>
                </a:r>
                <a:r>
                  <a:rPr lang="en-US" sz="1400" dirty="0">
                    <a:latin typeface="Marianne" panose="02000000000000000000" pitchFamily="50" charset="0"/>
                  </a:rPr>
                  <a:t> Chapter to express that “The second life of components (remanufacturing, repurposing …) is excluded. Few adjustments (mainly editorial) was done in </a:t>
                </a:r>
                <a:r>
                  <a:rPr lang="en-US" sz="1400" dirty="0" err="1">
                    <a:latin typeface="Marianne" panose="02000000000000000000" pitchFamily="50" charset="0"/>
                  </a:rPr>
                  <a:t>EoL</a:t>
                </a:r>
                <a:r>
                  <a:rPr lang="en-US" sz="1400" dirty="0">
                    <a:latin typeface="Marianne" panose="02000000000000000000" pitchFamily="50" charset="0"/>
                  </a:rPr>
                  <a:t> section</a:t>
                </a: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endParaRPr lang="en-US" sz="1400" dirty="0">
                  <a:latin typeface="Marianne" panose="02000000000000000000" pitchFamily="50" charset="0"/>
                </a:endParaRP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latin typeface="Marianne" panose="02000000000000000000" pitchFamily="50" charset="0"/>
                  </a:rPr>
                  <a:t>Figures : </a:t>
                </a:r>
                <a:r>
                  <a:rPr lang="en-US" sz="1400" dirty="0">
                    <a:latin typeface="Marianne" panose="02000000000000000000" pitchFamily="50" charset="0"/>
                  </a:rPr>
                  <a:t>we updated the figures based on latest input from SG leaders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B42567A9-1D25-9A05-A91A-27CC18852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588" y="1083643"/>
                <a:ext cx="10379559" cy="4228593"/>
              </a:xfrm>
              <a:prstGeom prst="rect">
                <a:avLst/>
              </a:prstGeom>
              <a:blipFill>
                <a:blip r:embed="rId3"/>
                <a:stretch>
                  <a:fillRect l="-117" t="-289" r="-235" b="-4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925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ADEME">
      <a:dk1>
        <a:sysClr val="windowText" lastClr="000000"/>
      </a:dk1>
      <a:lt1>
        <a:sysClr val="window" lastClr="FFFFFF"/>
      </a:lt1>
      <a:dk2>
        <a:srgbClr val="169B62"/>
      </a:dk2>
      <a:lt2>
        <a:srgbClr val="466964"/>
      </a:lt2>
      <a:accent1>
        <a:srgbClr val="5770BE"/>
      </a:accent1>
      <a:accent2>
        <a:srgbClr val="484D7A"/>
      </a:accent2>
      <a:accent3>
        <a:srgbClr val="FF8D7E"/>
      </a:accent3>
      <a:accent4>
        <a:srgbClr val="FFE800"/>
      </a:accent4>
      <a:accent5>
        <a:srgbClr val="FF9940"/>
      </a:accent5>
      <a:accent6>
        <a:srgbClr val="FF6F4C"/>
      </a:accent6>
      <a:hlink>
        <a:srgbClr val="7D4E5B"/>
      </a:hlink>
      <a:folHlink>
        <a:srgbClr val="A26859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00320_ADEME_Masque PPT Arial.pptx [Lecture seule]" id="{2C70ABF1-A830-4F25-86D2-0526B50EC19D}" vid="{57811D07-33D5-43AE-8025-39FCACA1753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CF6FCBCFE60742B813FC8E1D58048A" ma:contentTypeVersion="4" ma:contentTypeDescription="Crée un document." ma:contentTypeScope="" ma:versionID="73de83e0610ea2c9f67c0b741091b697">
  <xsd:schema xmlns:xsd="http://www.w3.org/2001/XMLSchema" xmlns:xs="http://www.w3.org/2001/XMLSchema" xmlns:p="http://schemas.microsoft.com/office/2006/metadata/properties" xmlns:ns2="7bfb4998-b2a5-4276-878e-46f30b2304a0" targetNamespace="http://schemas.microsoft.com/office/2006/metadata/properties" ma:root="true" ma:fieldsID="c1d4e8f3a1ff7d7737e8a953fcb316e0" ns2:_="">
    <xsd:import namespace="7bfb4998-b2a5-4276-878e-46f30b2304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fb4998-b2a5-4276-878e-46f30b2304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FC129D-2694-4EA6-8DBB-0BE388C2349A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7bfb4998-b2a5-4276-878e-46f30b2304a0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9F9E09F-234D-4896-BDEF-9EBA27CD19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13449D-EF7C-4687-A453-47D66E5E15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fb4998-b2a5-4276-878e-46f30b2304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41bed54f-5f95-48dd-afe0-0b178bf00df1}" enabled="0" method="" siteId="{41bed54f-5f95-48dd-afe0-0b178bf00df1}" removed="1"/>
  <clbl:label id="{7f30fc12-c89a-4829-a476-5bf9e2086332}" enabled="1" method="Privileged" siteId="{d6b0bbee-7cd9-4d60-bce6-4a67b543e2ae}" contentBits="0" removed="0"/>
  <clbl:label id="{a6b84135-ab90-4b03-a415-784f8f15a7f1}" enabled="1" method="Privileged" siteId="{2882be50-2012-4d88-ac86-544124e120c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modele_bleu-16_9</Template>
  <TotalTime>3142</TotalTime>
  <Words>1057</Words>
  <Application>Microsoft Office PowerPoint</Application>
  <PresentationFormat>Widescreen</PresentationFormat>
  <Paragraphs>227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Bradley Hand ITC</vt:lpstr>
      <vt:lpstr>Calibri</vt:lpstr>
      <vt:lpstr>Cambria Math</vt:lpstr>
      <vt:lpstr>Courier New</vt:lpstr>
      <vt:lpstr>Marianne</vt:lpstr>
      <vt:lpstr>Wingdings</vt:lpstr>
      <vt:lpstr>Thème Office</vt:lpstr>
      <vt:lpstr>A-LCA  SG7 : drafting Presentation of the draft 5th  of december 2025 – IWG 32nd   </vt:lpstr>
      <vt:lpstr>Summary of achievements</vt:lpstr>
      <vt:lpstr>What have been done : focus on [open topics]</vt:lpstr>
      <vt:lpstr>What have been done : focus on [open topics]</vt:lpstr>
      <vt:lpstr>What have been done : focus on [open topics]</vt:lpstr>
      <vt:lpstr>Next steps</vt:lpstr>
      <vt:lpstr>PowerPoint Presentation</vt:lpstr>
      <vt:lpstr>What have been done : Harmonization &amp; Coherency</vt:lpstr>
    </vt:vector>
  </TitlesOfParts>
  <Company>ADEME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EN MAJUSCULES,  SUR DEUX LIGNES MAXIMUM</dc:title>
  <dc:creator>GAGNEPAIN Laurent</dc:creator>
  <cp:lastModifiedBy>TRIPATHY Samarendra</cp:lastModifiedBy>
  <cp:revision>6</cp:revision>
  <dcterms:created xsi:type="dcterms:W3CDTF">2021-06-21T14:24:45Z</dcterms:created>
  <dcterms:modified xsi:type="dcterms:W3CDTF">2025-12-05T10:58:52Z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0x01010080CF6FCBCFE60742B813FC8E1D58048A</vt:lpwstr>
  </property>
  <property fmtid="{D5CDD505-2E9C-101B-9397-08002B2CF9AE}" pid="3" name="MediaServiceImageTags">
    <vt:lpwstr/>
  </property>
  <property fmtid="{D5CDD505-2E9C-101B-9397-08002B2CF9AE}" pid="4" name="MSIP_Label_98ce3bfb-fff1-481a-835b-0a342757958d_Enabled">
    <vt:lpwstr>true</vt:lpwstr>
  </property>
  <property fmtid="{D5CDD505-2E9C-101B-9397-08002B2CF9AE}" pid="5" name="MSIP_Label_98ce3bfb-fff1-481a-835b-0a342757958d_SetDate">
    <vt:lpwstr>2025-10-27T09:28:54Z</vt:lpwstr>
  </property>
  <property fmtid="{D5CDD505-2E9C-101B-9397-08002B2CF9AE}" pid="6" name="MSIP_Label_98ce3bfb-fff1-481a-835b-0a342757958d_Method">
    <vt:lpwstr>Standard</vt:lpwstr>
  </property>
  <property fmtid="{D5CDD505-2E9C-101B-9397-08002B2CF9AE}" pid="7" name="MSIP_Label_98ce3bfb-fff1-481a-835b-0a342757958d_Name">
    <vt:lpwstr>C0 - Public</vt:lpwstr>
  </property>
  <property fmtid="{D5CDD505-2E9C-101B-9397-08002B2CF9AE}" pid="8" name="MSIP_Label_98ce3bfb-fff1-481a-835b-0a342757958d_SiteId">
    <vt:lpwstr>cb6c2492-4a85-4b15-85a1-ed94d47e5849</vt:lpwstr>
  </property>
  <property fmtid="{D5CDD505-2E9C-101B-9397-08002B2CF9AE}" pid="9" name="MSIP_Label_98ce3bfb-fff1-481a-835b-0a342757958d_ActionId">
    <vt:lpwstr>89659b18-0446-4f58-815e-09f4665475f7</vt:lpwstr>
  </property>
  <property fmtid="{D5CDD505-2E9C-101B-9397-08002B2CF9AE}" pid="10" name="MSIP_Label_98ce3bfb-fff1-481a-835b-0a342757958d_ContentBits">
    <vt:lpwstr>0</vt:lpwstr>
  </property>
  <property fmtid="{D5CDD505-2E9C-101B-9397-08002B2CF9AE}" pid="11" name="MSIP_Label_98ce3bfb-fff1-481a-835b-0a342757958d_Tag">
    <vt:lpwstr>10, 3, 0, 1</vt:lpwstr>
  </property>
  <property fmtid="{D5CDD505-2E9C-101B-9397-08002B2CF9AE}" pid="12" name="_AdHocReviewCycleID">
    <vt:i4>1256601828</vt:i4>
  </property>
  <property fmtid="{D5CDD505-2E9C-101B-9397-08002B2CF9AE}" pid="13" name="_NewReviewCycle">
    <vt:lpwstr/>
  </property>
  <property fmtid="{D5CDD505-2E9C-101B-9397-08002B2CF9AE}" pid="14" name="_EmailSubject">
    <vt:lpwstr>Re:RE: draft agenda for the next session and folloing steps</vt:lpwstr>
  </property>
  <property fmtid="{D5CDD505-2E9C-101B-9397-08002B2CF9AE}" pid="15" name="_AuthorEmail">
    <vt:lpwstr>samarendra.tripathy@renault.com</vt:lpwstr>
  </property>
  <property fmtid="{D5CDD505-2E9C-101B-9397-08002B2CF9AE}" pid="16" name="_AuthorEmailDisplayName">
    <vt:lpwstr>TRIPATHY Samarendra</vt:lpwstr>
  </property>
</Properties>
</file>