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94660"/>
  </p:normalViewPr>
  <p:slideViewPr>
    <p:cSldViewPr snapToGrid="0">
      <p:cViewPr varScale="1">
        <p:scale>
          <a:sx n="117" d="100"/>
          <a:sy n="117" d="100"/>
        </p:scale>
        <p:origin x="38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266353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1873723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4050333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25980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3334889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455748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82329" y="2505075"/>
            <a:ext cx="4190702"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5014913" y="2505075"/>
            <a:ext cx="4211340"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588024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232417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2152941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3761226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D3B6E5D2-946E-4AF6-8304-A0B5ADDF881C}" type="datetimeFigureOut">
              <a:rPr lang="ko-KR" altLang="en-US" smtClean="0"/>
              <a:t>2025-11-03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CA724927-3ABA-4868-BBDB-42E4459276B9}" type="slidenum">
              <a:rPr lang="ko-KR" altLang="en-US" smtClean="0"/>
              <a:t>‹#›</a:t>
            </a:fld>
            <a:endParaRPr lang="ko-KR" altLang="en-US"/>
          </a:p>
        </p:txBody>
      </p:sp>
    </p:spTree>
    <p:extLst>
      <p:ext uri="{BB962C8B-B14F-4D97-AF65-F5344CB8AC3E}">
        <p14:creationId xmlns:p14="http://schemas.microsoft.com/office/powerpoint/2010/main" val="1505496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3B6E5D2-946E-4AF6-8304-A0B5ADDF881C}" type="datetimeFigureOut">
              <a:rPr lang="ko-KR" altLang="en-US" smtClean="0"/>
              <a:t>2025-11-03</a:t>
            </a:fld>
            <a:endParaRPr lang="ko-KR"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A724927-3ABA-4868-BBDB-42E4459276B9}" type="slidenum">
              <a:rPr lang="ko-KR" altLang="en-US" smtClean="0"/>
              <a:t>‹#›</a:t>
            </a:fld>
            <a:endParaRPr lang="ko-KR" altLang="en-US"/>
          </a:p>
        </p:txBody>
      </p:sp>
      <p:sp>
        <p:nvSpPr>
          <p:cNvPr id="8" name="TextBox 7">
            <a:extLst>
              <a:ext uri="{FF2B5EF4-FFF2-40B4-BE49-F238E27FC236}">
                <a16:creationId xmlns:a16="http://schemas.microsoft.com/office/drawing/2014/main" id="{C762C358-A8DA-0D81-9442-9B75F8970B59}"/>
              </a:ext>
            </a:extLst>
          </p:cNvPr>
          <p:cNvSpPr txBox="1"/>
          <p:nvPr userDrawn="1">
            <p:extLst>
              <p:ext uri="{1162E1C5-73C7-4A58-AE30-91384D911F3F}">
                <p184:classification xmlns:p184="http://schemas.microsoft.com/office/powerpoint/2018/4/main" val="ftr"/>
              </p:ext>
            </p:extLst>
          </p:nvPr>
        </p:nvSpPr>
        <p:spPr>
          <a:xfrm>
            <a:off x="63500" y="6642100"/>
            <a:ext cx="4229100" cy="152400"/>
          </a:xfrm>
          <a:prstGeom prst="rect">
            <a:avLst/>
          </a:prstGeom>
        </p:spPr>
        <p:txBody>
          <a:bodyPr horzOverflow="overflow" lIns="0" tIns="0" rIns="0" bIns="0">
            <a:spAutoFit/>
          </a:bodyPr>
          <a:lstStyle/>
          <a:p>
            <a:pPr algn="l"/>
            <a:r>
              <a:rPr lang="ko-KR" altLang="en-US" sz="1000">
                <a:solidFill>
                  <a:srgbClr val="000000">
                    <a:alpha val="50000"/>
                  </a:srgbClr>
                </a:solidFill>
                <a:latin typeface="Calibri" panose="020F0502020204030204" pitchFamily="34" charset="0"/>
                <a:cs typeface="Calibri" panose="020F0502020204030204" pitchFamily="34" charset="0"/>
              </a:rPr>
              <a:t>본 문서는 현대자동차·기아의 정보자산으로 관련 법령에 의해 보호받습니다.</a:t>
            </a:r>
          </a:p>
        </p:txBody>
      </p:sp>
    </p:spTree>
    <p:extLst>
      <p:ext uri="{BB962C8B-B14F-4D97-AF65-F5344CB8AC3E}">
        <p14:creationId xmlns:p14="http://schemas.microsoft.com/office/powerpoint/2010/main" val="37959731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직선 연결선 4">
            <a:extLst>
              <a:ext uri="{FF2B5EF4-FFF2-40B4-BE49-F238E27FC236}">
                <a16:creationId xmlns:a16="http://schemas.microsoft.com/office/drawing/2014/main" id="{2EA247F1-54D4-EAB3-EF76-580A3A498913}"/>
              </a:ext>
            </a:extLst>
          </p:cNvPr>
          <p:cNvCxnSpPr/>
          <p:nvPr/>
        </p:nvCxnSpPr>
        <p:spPr>
          <a:xfrm>
            <a:off x="367393" y="726621"/>
            <a:ext cx="8939893" cy="0"/>
          </a:xfrm>
          <a:prstGeom prst="line">
            <a:avLst/>
          </a:prstGeom>
          <a:ln>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A2E87F05-B699-9E76-07DD-614BCC3E006E}"/>
              </a:ext>
            </a:extLst>
          </p:cNvPr>
          <p:cNvSpPr txBox="1"/>
          <p:nvPr/>
        </p:nvSpPr>
        <p:spPr>
          <a:xfrm>
            <a:off x="367393" y="266309"/>
            <a:ext cx="6988628" cy="461665"/>
          </a:xfrm>
          <a:prstGeom prst="rect">
            <a:avLst/>
          </a:prstGeom>
          <a:noFill/>
        </p:spPr>
        <p:txBody>
          <a:bodyPr wrap="square" rtlCol="0">
            <a:spAutoFit/>
          </a:bodyPr>
          <a:lstStyle/>
          <a:p>
            <a:r>
              <a:rPr lang="en-US" altLang="ko-KR" sz="2400" dirty="0"/>
              <a:t>Review of the cryogenic vessel design standard</a:t>
            </a:r>
            <a:endParaRPr lang="ko-KR" altLang="en-US" sz="2400" dirty="0"/>
          </a:p>
        </p:txBody>
      </p:sp>
      <p:sp>
        <p:nvSpPr>
          <p:cNvPr id="7" name="TextBox 6">
            <a:extLst>
              <a:ext uri="{FF2B5EF4-FFF2-40B4-BE49-F238E27FC236}">
                <a16:creationId xmlns:a16="http://schemas.microsoft.com/office/drawing/2014/main" id="{22D3D17A-B08B-336D-64CB-451D27C12633}"/>
              </a:ext>
            </a:extLst>
          </p:cNvPr>
          <p:cNvSpPr txBox="1"/>
          <p:nvPr/>
        </p:nvSpPr>
        <p:spPr>
          <a:xfrm>
            <a:off x="367392" y="802430"/>
            <a:ext cx="8596993" cy="5878532"/>
          </a:xfrm>
          <a:prstGeom prst="rect">
            <a:avLst/>
          </a:prstGeom>
          <a:noFill/>
        </p:spPr>
        <p:txBody>
          <a:bodyPr wrap="square" rtlCol="0">
            <a:spAutoFit/>
          </a:bodyPr>
          <a:lstStyle/>
          <a:p>
            <a:r>
              <a:rPr lang="en-US" altLang="ko-KR" sz="1400" dirty="0"/>
              <a:t>1. ISO 21029-1_2018</a:t>
            </a:r>
          </a:p>
          <a:p>
            <a:r>
              <a:rPr lang="en-US" altLang="ko-KR" sz="1200" dirty="0"/>
              <a:t>   - The brand-new international</a:t>
            </a:r>
            <a:r>
              <a:rPr lang="ko-KR" altLang="en-US" sz="1200" dirty="0"/>
              <a:t> </a:t>
            </a:r>
            <a:r>
              <a:rPr lang="en-US" altLang="ko-KR" sz="1200" dirty="0"/>
              <a:t>design code for cryogenic vessel. </a:t>
            </a:r>
          </a:p>
          <a:p>
            <a:r>
              <a:rPr lang="en-US" altLang="ko-KR" sz="1200" dirty="0"/>
              <a:t>   - In clause 10.1, two primary paths for verifying the design of a pressure vessel</a:t>
            </a:r>
          </a:p>
          <a:p>
            <a:pPr marL="358775" lvl="1" indent="-88900">
              <a:buFont typeface="Wingdings" panose="05000000000000000000" pitchFamily="2" charset="2"/>
              <a:buChar char="§"/>
            </a:pPr>
            <a:r>
              <a:rPr lang="en-US" altLang="ko-KR" sz="1200" dirty="0"/>
              <a:t> Option 1: </a:t>
            </a:r>
            <a:r>
              <a:rPr lang="en-US" altLang="ko-KR" sz="1200" dirty="0">
                <a:solidFill>
                  <a:srgbClr val="0066FF"/>
                </a:solidFill>
              </a:rPr>
              <a:t>design</a:t>
            </a:r>
            <a:r>
              <a:rPr lang="ko-KR" altLang="en-US" sz="1200" dirty="0">
                <a:solidFill>
                  <a:srgbClr val="0066FF"/>
                </a:solidFill>
              </a:rPr>
              <a:t> </a:t>
            </a:r>
            <a:r>
              <a:rPr lang="en-US" altLang="ko-KR" sz="1200" dirty="0">
                <a:solidFill>
                  <a:srgbClr val="0066FF"/>
                </a:solidFill>
              </a:rPr>
              <a:t>by</a:t>
            </a:r>
            <a:r>
              <a:rPr lang="ko-KR" altLang="en-US" sz="1200" dirty="0">
                <a:solidFill>
                  <a:srgbClr val="0066FF"/>
                </a:solidFill>
              </a:rPr>
              <a:t> </a:t>
            </a:r>
            <a:r>
              <a:rPr lang="en-US" altLang="ko-KR" sz="1200" dirty="0">
                <a:solidFill>
                  <a:srgbClr val="0066FF"/>
                </a:solidFill>
              </a:rPr>
              <a:t>calculation</a:t>
            </a:r>
            <a:r>
              <a:rPr lang="en-US" altLang="ko-KR" sz="1200" dirty="0"/>
              <a:t> – Clause 10.1.2</a:t>
            </a:r>
          </a:p>
          <a:p>
            <a:pPr lvl="1"/>
            <a:r>
              <a:rPr lang="en-US" altLang="ko-KR" sz="1200" dirty="0"/>
              <a:t>    </a:t>
            </a:r>
            <a:r>
              <a:rPr lang="ko-KR" altLang="en-US" sz="1200" dirty="0"/>
              <a:t>└ </a:t>
            </a:r>
            <a:r>
              <a:rPr lang="en-US" altLang="ko-KR" sz="1200" dirty="0"/>
              <a:t>“Fatigue life calculation shall be conducted </a:t>
            </a:r>
            <a:r>
              <a:rPr lang="en-US" altLang="ko-KR" sz="1200" dirty="0">
                <a:solidFill>
                  <a:srgbClr val="0066FF"/>
                </a:solidFill>
              </a:rPr>
              <a:t>according to EN 13445-3, ASME VIII-2 </a:t>
            </a:r>
          </a:p>
          <a:p>
            <a:pPr lvl="1"/>
            <a:r>
              <a:rPr lang="en-US" altLang="ko-KR" sz="1200" dirty="0">
                <a:solidFill>
                  <a:srgbClr val="0066FF"/>
                </a:solidFill>
              </a:rPr>
              <a:t>         </a:t>
            </a:r>
            <a:r>
              <a:rPr lang="en-US" altLang="ko-KR" sz="1200" dirty="0"/>
              <a:t>or equivalent standards/codes”     </a:t>
            </a:r>
          </a:p>
          <a:p>
            <a:pPr marL="358775" lvl="1" indent="-88900">
              <a:buFont typeface="Wingdings" panose="05000000000000000000" pitchFamily="2" charset="2"/>
              <a:buChar char="§"/>
            </a:pPr>
            <a:r>
              <a:rPr lang="en-US" altLang="ko-KR" sz="1200" dirty="0"/>
              <a:t> Option 2: design by experimental method – Clause 10.4</a:t>
            </a:r>
          </a:p>
          <a:p>
            <a:endParaRPr lang="en-US" altLang="ko-KR" sz="1200" dirty="0"/>
          </a:p>
          <a:p>
            <a:r>
              <a:rPr lang="en-US" altLang="ko-KR" sz="1400" dirty="0"/>
              <a:t>2. ASME VIII-2</a:t>
            </a:r>
          </a:p>
          <a:p>
            <a:r>
              <a:rPr lang="en-US" altLang="ko-KR" sz="1200" dirty="0"/>
              <a:t>   - Part 5. Design by analysis requirement</a:t>
            </a:r>
          </a:p>
          <a:p>
            <a:r>
              <a:rPr lang="en-US" altLang="ko-KR" sz="1200" dirty="0"/>
              <a:t>   - Liquid hydrogen tanks operate under cyclic pressure loading; therefore, their design shall be performed in accordance with the procedures stipulated in Section 5.5.3, 5.5.4, or 5.5.5.</a:t>
            </a:r>
          </a:p>
          <a:p>
            <a:pPr marL="358775" lvl="1" indent="-88900">
              <a:buFont typeface="Wingdings" panose="05000000000000000000" pitchFamily="2" charset="2"/>
              <a:buChar char="§"/>
            </a:pPr>
            <a:r>
              <a:rPr lang="en-US" altLang="ko-KR" sz="1200" dirty="0"/>
              <a:t> Section 5.5.3: Fatigue Assessment — Elastic Stress Analysis and Equivalent Stresses    </a:t>
            </a:r>
          </a:p>
          <a:p>
            <a:pPr marL="742950" lvl="1" indent="-285750">
              <a:buFont typeface="+mj-lt"/>
              <a:buAutoNum type="romanUcPeriod"/>
            </a:pPr>
            <a:r>
              <a:rPr lang="en-US" altLang="ko-KR" sz="1200" dirty="0"/>
              <a:t>Define Load History: Define the loading conditions for all anticipated operating cycles over the entire design life of the vessel.</a:t>
            </a:r>
          </a:p>
          <a:p>
            <a:pPr marL="742950" lvl="1" indent="-285750">
              <a:buFont typeface="+mj-lt"/>
              <a:buAutoNum type="romanUcPeriod"/>
            </a:pPr>
            <a:r>
              <a:rPr lang="en-US" altLang="ko-KR" sz="1200" dirty="0"/>
              <a:t>Cycle Counting: Identify and count the stress-strain cycles from the defined load history (e.g., using the </a:t>
            </a:r>
            <a:r>
              <a:rPr lang="en-US" altLang="ko-KR" sz="1200" dirty="0" err="1"/>
              <a:t>Rainflow</a:t>
            </a:r>
            <a:r>
              <a:rPr lang="en-US" altLang="ko-KR" sz="1200" dirty="0"/>
              <a:t> method as per Annex 5-B.4).</a:t>
            </a:r>
          </a:p>
          <a:p>
            <a:pPr marL="742950" lvl="1" indent="-285750">
              <a:buFont typeface="+mj-lt"/>
              <a:buAutoNum type="romanUcPeriod"/>
            </a:pPr>
            <a:r>
              <a:rPr lang="en-US" altLang="ko-KR" sz="1200" dirty="0"/>
              <a:t>Stress Range Calculation: For each cycle, calculate the range of the six stress components (the stress tensor).</a:t>
            </a:r>
          </a:p>
          <a:p>
            <a:pPr marL="742950" lvl="1" indent="-285750">
              <a:buFont typeface="+mj-lt"/>
              <a:buAutoNum type="romanUcPeriod"/>
            </a:pPr>
            <a:r>
              <a:rPr lang="en-US" altLang="ko-KR" sz="1200" dirty="0"/>
              <a:t>iv. Calculate Effective Alternating Equivalent Stress Amplitude (</a:t>
            </a:r>
            <a:r>
              <a:rPr lang="en-US" altLang="ko-KR" sz="1200" dirty="0" err="1"/>
              <a:t>S_alt,k</a:t>
            </a:r>
            <a:r>
              <a:rPr lang="en-US" altLang="ko-KR" sz="1200" dirty="0"/>
              <a:t>): As shown in Equation (5.30), the effective stress amplitude is calculated by applying factors such as the fatigue strength reduction factor (</a:t>
            </a:r>
            <a:r>
              <a:rPr lang="en-US" altLang="ko-KR" sz="1200" dirty="0" err="1"/>
              <a:t>K_f</a:t>
            </a:r>
            <a:r>
              <a:rPr lang="en-US" altLang="ko-KR" sz="1200" dirty="0"/>
              <a:t>) and the plasticity correction factor (</a:t>
            </a:r>
            <a:r>
              <a:rPr lang="en-US" altLang="ko-KR" sz="1200" dirty="0" err="1"/>
              <a:t>K_e,k</a:t>
            </a:r>
            <a:r>
              <a:rPr lang="en-US" altLang="ko-KR" sz="1200" dirty="0"/>
              <a:t>) to the calculated stress range. This is a sophisticated calculation method that goes beyond simple stress comparison by accounting for the geometric effects of welds and local plastic deformation. </a:t>
            </a:r>
          </a:p>
          <a:p>
            <a:pPr marL="742950" lvl="1" indent="-285750">
              <a:buFont typeface="+mj-lt"/>
              <a:buAutoNum type="romanUcPeriod"/>
            </a:pPr>
            <a:endParaRPr lang="en-US" altLang="ko-KR" sz="1200" dirty="0"/>
          </a:p>
          <a:p>
            <a:pPr marL="742950" lvl="1" indent="-285750">
              <a:buFont typeface="+mj-lt"/>
              <a:buAutoNum type="romanUcPeriod"/>
            </a:pPr>
            <a:endParaRPr lang="en-US" altLang="ko-KR" sz="1200" dirty="0"/>
          </a:p>
          <a:p>
            <a:pPr lvl="1"/>
            <a:r>
              <a:rPr lang="en-US" altLang="ko-KR" sz="1200" dirty="0"/>
              <a:t>									Equation (5.30)</a:t>
            </a:r>
          </a:p>
          <a:p>
            <a:pPr marL="742950" lvl="1" indent="-285750">
              <a:buFont typeface="+mj-lt"/>
              <a:buAutoNum type="romanUcPeriod"/>
            </a:pPr>
            <a:r>
              <a:rPr lang="en-US" altLang="ko-KR" sz="1200" dirty="0"/>
              <a:t>Determine Permissible Number of Cycles (</a:t>
            </a:r>
            <a:r>
              <a:rPr lang="en-US" altLang="ko-KR" sz="1200" dirty="0" err="1"/>
              <a:t>N_k</a:t>
            </a:r>
            <a:r>
              <a:rPr lang="en-US" altLang="ko-KR" sz="1200" dirty="0"/>
              <a:t>): Using the calculated </a:t>
            </a:r>
            <a:r>
              <a:rPr lang="en-US" altLang="ko-KR" sz="1200" dirty="0" err="1"/>
              <a:t>S_alt,k</a:t>
            </a:r>
            <a:r>
              <a:rPr lang="en-US" altLang="ko-KR" sz="1200" dirty="0"/>
              <a:t> value, determine the permissible number of cycles (</a:t>
            </a:r>
            <a:r>
              <a:rPr lang="en-US" altLang="ko-KR" sz="1200" dirty="0" err="1"/>
              <a:t>N_k</a:t>
            </a:r>
            <a:r>
              <a:rPr lang="en-US" altLang="ko-KR" sz="1200" dirty="0"/>
              <a:t>) from the material's Fatigue Design Curve (Annex 3-F). → This is a potential point where KHK could counter our argument. The anticipated counter-argument is that "a valid fatigue design curve does not exist for cryogenic hydrogen environments."</a:t>
            </a:r>
          </a:p>
          <a:p>
            <a:pPr marL="742950" lvl="1" indent="-285750">
              <a:buFont typeface="+mj-lt"/>
              <a:buAutoNum type="romanUcPeriod"/>
            </a:pPr>
            <a:r>
              <a:rPr lang="en-US" altLang="ko-KR" sz="1200" dirty="0"/>
              <a:t> Cumulative Damage Assessment: Using Miner's Rule, calculate the cumulative fatigue damage for all cycles and demonstrate that this value is less than or equal to 1.0.</a:t>
            </a:r>
          </a:p>
        </p:txBody>
      </p:sp>
      <p:sp>
        <p:nvSpPr>
          <p:cNvPr id="2" name="오른쪽 중괄호 1">
            <a:extLst>
              <a:ext uri="{FF2B5EF4-FFF2-40B4-BE49-F238E27FC236}">
                <a16:creationId xmlns:a16="http://schemas.microsoft.com/office/drawing/2014/main" id="{7B2D082B-5D97-65AE-8C82-0D47B904E321}"/>
              </a:ext>
            </a:extLst>
          </p:cNvPr>
          <p:cNvSpPr/>
          <p:nvPr/>
        </p:nvSpPr>
        <p:spPr>
          <a:xfrm>
            <a:off x="6604907" y="1502229"/>
            <a:ext cx="244929" cy="538842"/>
          </a:xfrm>
          <a:prstGeom prst="rightBrace">
            <a:avLst/>
          </a:prstGeom>
          <a:ln w="635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ko-KR" altLang="en-US"/>
          </a:p>
        </p:txBody>
      </p:sp>
      <p:sp>
        <p:nvSpPr>
          <p:cNvPr id="3" name="TextBox 2">
            <a:extLst>
              <a:ext uri="{FF2B5EF4-FFF2-40B4-BE49-F238E27FC236}">
                <a16:creationId xmlns:a16="http://schemas.microsoft.com/office/drawing/2014/main" id="{DB68E2F7-B386-FA1C-724A-83B3D11DB6A2}"/>
              </a:ext>
            </a:extLst>
          </p:cNvPr>
          <p:cNvSpPr txBox="1"/>
          <p:nvPr/>
        </p:nvSpPr>
        <p:spPr>
          <a:xfrm>
            <a:off x="6849836" y="1633150"/>
            <a:ext cx="2688772" cy="276999"/>
          </a:xfrm>
          <a:prstGeom prst="rect">
            <a:avLst/>
          </a:prstGeom>
          <a:noFill/>
        </p:spPr>
        <p:txBody>
          <a:bodyPr wrap="square" rtlCol="0">
            <a:spAutoFit/>
          </a:bodyPr>
          <a:lstStyle/>
          <a:p>
            <a:r>
              <a:rPr lang="en-US" altLang="ko-KR" sz="1200" dirty="0"/>
              <a:t>Same level of design verification</a:t>
            </a:r>
            <a:endParaRPr lang="ko-KR" altLang="en-US" sz="1200" dirty="0"/>
          </a:p>
        </p:txBody>
      </p:sp>
      <p:pic>
        <p:nvPicPr>
          <p:cNvPr id="4" name="그림 3">
            <a:extLst>
              <a:ext uri="{FF2B5EF4-FFF2-40B4-BE49-F238E27FC236}">
                <a16:creationId xmlns:a16="http://schemas.microsoft.com/office/drawing/2014/main" id="{43593088-AF65-4CA1-E376-6281EB8EE544}"/>
              </a:ext>
            </a:extLst>
          </p:cNvPr>
          <p:cNvPicPr>
            <a:picLocks noChangeAspect="1"/>
          </p:cNvPicPr>
          <p:nvPr/>
        </p:nvPicPr>
        <p:blipFill>
          <a:blip r:embed="rId2"/>
          <a:stretch>
            <a:fillRect/>
          </a:stretch>
        </p:blipFill>
        <p:spPr>
          <a:xfrm>
            <a:off x="1713530" y="4994529"/>
            <a:ext cx="3123809" cy="428571"/>
          </a:xfrm>
          <a:prstGeom prst="rect">
            <a:avLst/>
          </a:prstGeom>
        </p:spPr>
      </p:pic>
    </p:spTree>
    <p:extLst>
      <p:ext uri="{BB962C8B-B14F-4D97-AF65-F5344CB8AC3E}">
        <p14:creationId xmlns:p14="http://schemas.microsoft.com/office/powerpoint/2010/main" val="2227266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9AC373-AA8E-2652-C7F6-9867313CCE95}"/>
            </a:ext>
          </a:extLst>
        </p:cNvPr>
        <p:cNvGrpSpPr/>
        <p:nvPr/>
      </p:nvGrpSpPr>
      <p:grpSpPr>
        <a:xfrm>
          <a:off x="0" y="0"/>
          <a:ext cx="0" cy="0"/>
          <a:chOff x="0" y="0"/>
          <a:chExt cx="0" cy="0"/>
        </a:xfrm>
      </p:grpSpPr>
      <p:cxnSp>
        <p:nvCxnSpPr>
          <p:cNvPr id="5" name="직선 연결선 4">
            <a:extLst>
              <a:ext uri="{FF2B5EF4-FFF2-40B4-BE49-F238E27FC236}">
                <a16:creationId xmlns:a16="http://schemas.microsoft.com/office/drawing/2014/main" id="{F89B2378-DFEA-083B-D313-8A64A32F58A5}"/>
              </a:ext>
            </a:extLst>
          </p:cNvPr>
          <p:cNvCxnSpPr/>
          <p:nvPr/>
        </p:nvCxnSpPr>
        <p:spPr>
          <a:xfrm>
            <a:off x="367393" y="726621"/>
            <a:ext cx="8939893" cy="0"/>
          </a:xfrm>
          <a:prstGeom prst="line">
            <a:avLst/>
          </a:prstGeom>
          <a:ln>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9AB24CC2-9EC4-C0A6-4FA0-AC7A5D3E9CF3}"/>
              </a:ext>
            </a:extLst>
          </p:cNvPr>
          <p:cNvSpPr txBox="1"/>
          <p:nvPr/>
        </p:nvSpPr>
        <p:spPr>
          <a:xfrm>
            <a:off x="367393" y="266309"/>
            <a:ext cx="6988628" cy="461665"/>
          </a:xfrm>
          <a:prstGeom prst="rect">
            <a:avLst/>
          </a:prstGeom>
          <a:noFill/>
        </p:spPr>
        <p:txBody>
          <a:bodyPr wrap="square" rtlCol="0">
            <a:spAutoFit/>
          </a:bodyPr>
          <a:lstStyle/>
          <a:p>
            <a:r>
              <a:rPr lang="en-US" altLang="ko-KR" sz="2400" dirty="0"/>
              <a:t>Review of the cryogenic vessel design codes </a:t>
            </a:r>
            <a:endParaRPr lang="ko-KR" altLang="en-US" sz="2400" dirty="0"/>
          </a:p>
        </p:txBody>
      </p:sp>
      <p:sp>
        <p:nvSpPr>
          <p:cNvPr id="7" name="TextBox 6">
            <a:extLst>
              <a:ext uri="{FF2B5EF4-FFF2-40B4-BE49-F238E27FC236}">
                <a16:creationId xmlns:a16="http://schemas.microsoft.com/office/drawing/2014/main" id="{4103C853-2A44-DB02-636E-B1D214DA7544}"/>
              </a:ext>
            </a:extLst>
          </p:cNvPr>
          <p:cNvSpPr txBox="1"/>
          <p:nvPr/>
        </p:nvSpPr>
        <p:spPr>
          <a:xfrm>
            <a:off x="367392" y="802430"/>
            <a:ext cx="8596993" cy="3293209"/>
          </a:xfrm>
          <a:prstGeom prst="rect">
            <a:avLst/>
          </a:prstGeom>
          <a:noFill/>
        </p:spPr>
        <p:txBody>
          <a:bodyPr wrap="square" rtlCol="0">
            <a:spAutoFit/>
          </a:bodyPr>
          <a:lstStyle/>
          <a:p>
            <a:pPr marL="358775" lvl="1" indent="-88900">
              <a:buFont typeface="Wingdings" panose="05000000000000000000" pitchFamily="2" charset="2"/>
              <a:buChar char="§"/>
            </a:pPr>
            <a:r>
              <a:rPr lang="en-US" altLang="ko-KR" sz="1200" dirty="0"/>
              <a:t> Section 5.5.4: Elastic-Plastic Stress Analysis    </a:t>
            </a:r>
          </a:p>
          <a:p>
            <a:pPr marL="269875" lvl="1"/>
            <a:r>
              <a:rPr lang="en-US" altLang="ko-KR" sz="1200" dirty="0"/>
              <a:t>  - It involves modeling the material's actual plastic behavior with a stress-strain curve to directly calculate the effective strain range for each cycle, which is then used to evaluate fatigue life. This method also provides detailed procedures and formulas.</a:t>
            </a:r>
          </a:p>
          <a:p>
            <a:pPr marL="269875" lvl="1"/>
            <a:r>
              <a:rPr lang="en-US" altLang="ko-KR" sz="1200" dirty="0"/>
              <a:t>  - If the tank manufacturer possesses the necessary cryogenic material property data, this method can be utilized for a more effective design. The cryogenic properties of the material would be discussed in detail during Phase 3.</a:t>
            </a:r>
          </a:p>
          <a:p>
            <a:pPr marL="269875" lvl="1"/>
            <a:endParaRPr lang="en-US" altLang="ko-KR" sz="1200" dirty="0"/>
          </a:p>
          <a:p>
            <a:pPr marL="358775" lvl="1" indent="-88900">
              <a:buFont typeface="Wingdings" panose="05000000000000000000" pitchFamily="2" charset="2"/>
              <a:buChar char="§"/>
            </a:pPr>
            <a:r>
              <a:rPr lang="en-US" altLang="ko-KR" sz="1200" dirty="0"/>
              <a:t> Section 5.5.5: Fatigue Assessment of Welds</a:t>
            </a:r>
          </a:p>
          <a:p>
            <a:pPr marL="269875" lvl="1"/>
            <a:r>
              <a:rPr lang="en-US" altLang="ko-KR" sz="1200" dirty="0"/>
              <a:t>  - This specialized method for weld fatigue assessment calculates fatigue life based on the 'Structural Stress' parameter, a value derived from the weld's geometry and stress distribution.</a:t>
            </a:r>
          </a:p>
          <a:p>
            <a:pPr marL="269875" lvl="1"/>
            <a:endParaRPr lang="en-US" altLang="ko-KR" sz="1400" dirty="0"/>
          </a:p>
          <a:p>
            <a:pPr indent="-187325"/>
            <a:r>
              <a:rPr lang="en-US" altLang="ko-KR" sz="1400" dirty="0"/>
              <a:t>3. Conclusion</a:t>
            </a:r>
          </a:p>
          <a:p>
            <a:pPr indent="-187325"/>
            <a:r>
              <a:rPr lang="en-US" altLang="ko-KR" sz="1200" dirty="0"/>
              <a:t>     - As established above, the methodology for designing a vessel's durability through calculation is well-defined in existing standards. We propose to discuss a more specified approach during Phase 3. However, mandating cryogenic testing at this stage is infeasible due to current developmental constraints. Therefore, for the recent time, it would better to referencing the existing GTR No. 13. Subsequently, once concrete test data and the necessary testing infrastructure are secured, a comparative analysis between the design-by-test and design-by-calculation approaches will be required.</a:t>
            </a:r>
          </a:p>
        </p:txBody>
      </p:sp>
    </p:spTree>
    <p:extLst>
      <p:ext uri="{BB962C8B-B14F-4D97-AF65-F5344CB8AC3E}">
        <p14:creationId xmlns:p14="http://schemas.microsoft.com/office/powerpoint/2010/main" val="350842841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155AECABBB2A674ABC9B322DAD0681C4" ma:contentTypeVersion="18" ma:contentTypeDescription="Ein neues Dokument erstellen." ma:contentTypeScope="" ma:versionID="207c5c8bd17afe750567328b802f4c48">
  <xsd:schema xmlns:xsd="http://www.w3.org/2001/XMLSchema" xmlns:xs="http://www.w3.org/2001/XMLSchema" xmlns:p="http://schemas.microsoft.com/office/2006/metadata/properties" xmlns:ns2="2a3fb2cc-5f38-47d7-9908-d050719f8639" xmlns:ns3="e81dc004-5eed-49b2-aa1a-01cff2859a94" targetNamespace="http://schemas.microsoft.com/office/2006/metadata/properties" ma:root="true" ma:fieldsID="d0df98d25a8d4e60ff4936152bdc2ad5" ns2:_="" ns3:_="">
    <xsd:import namespace="2a3fb2cc-5f38-47d7-9908-d050719f8639"/>
    <xsd:import namespace="e81dc004-5eed-49b2-aa1a-01cff2859a9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OCR"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fb2cc-5f38-47d7-9908-d050719f86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ildmarkierungen" ma:readOnly="false" ma:fieldId="{5cf76f15-5ced-4ddc-b409-7134ff3c332f}" ma:taxonomyMulti="true" ma:sspId="9304a2f2-5654-4392-bac9-cc8d75b659a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81dc004-5eed-49b2-aa1a-01cff2859a94" elementFormDefault="qualified">
    <xsd:import namespace="http://schemas.microsoft.com/office/2006/documentManagement/types"/>
    <xsd:import namespace="http://schemas.microsoft.com/office/infopath/2007/PartnerControls"/>
    <xsd:element name="SharedWithUsers" ma:index="15"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Freigegeben für - Details" ma:internalName="SharedWithDetails" ma:readOnly="true">
      <xsd:simpleType>
        <xsd:restriction base="dms:Note">
          <xsd:maxLength value="255"/>
        </xsd:restriction>
      </xsd:simpleType>
    </xsd:element>
    <xsd:element name="TaxCatchAll" ma:index="22" nillable="true" ma:displayName="Taxonomy Catch All Column" ma:hidden="true" ma:list="{384af8a3-f246-4c80-814a-2bc1721e13f8}" ma:internalName="TaxCatchAll" ma:showField="CatchAllData" ma:web="e81dc004-5eed-49b2-aa1a-01cff2859a9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a3fb2cc-5f38-47d7-9908-d050719f8639">
      <Terms xmlns="http://schemas.microsoft.com/office/infopath/2007/PartnerControls"/>
    </lcf76f155ced4ddcb4097134ff3c332f>
    <TaxCatchAll xmlns="e81dc004-5eed-49b2-aa1a-01cff2859a94" xsi:nil="true"/>
  </documentManagement>
</p:properties>
</file>

<file path=customXml/itemProps1.xml><?xml version="1.0" encoding="utf-8"?>
<ds:datastoreItem xmlns:ds="http://schemas.openxmlformats.org/officeDocument/2006/customXml" ds:itemID="{22583EC2-B4CA-4267-A983-66AFB2FFE563}"/>
</file>

<file path=customXml/itemProps2.xml><?xml version="1.0" encoding="utf-8"?>
<ds:datastoreItem xmlns:ds="http://schemas.openxmlformats.org/officeDocument/2006/customXml" ds:itemID="{CEDEB7E2-D6D8-4845-AAD2-E58AE65480B1}"/>
</file>

<file path=customXml/itemProps3.xml><?xml version="1.0" encoding="utf-8"?>
<ds:datastoreItem xmlns:ds="http://schemas.openxmlformats.org/officeDocument/2006/customXml" ds:itemID="{261CF790-2E80-418F-97C6-AD7501EDBA01}"/>
</file>

<file path=docProps/app.xml><?xml version="1.0" encoding="utf-8"?>
<Properties xmlns="http://schemas.openxmlformats.org/officeDocument/2006/extended-properties" xmlns:vt="http://schemas.openxmlformats.org/officeDocument/2006/docPropsVTypes">
  <Company/>
  <MMClips>0</MMClips>
  <HiddenSlides>0</HiddenSlides>
  <LinksUpToDate>false</LinksUpToDate>
  <Notes>0</Notes>
  <Paragraphs>33</Paragraphs>
  <PresentationFormat>A4 용지(210x297mm)</PresentationFormat>
  <ScaleCrop>false</ScaleCrop>
  <Slides>2</Slides>
  <SharedDoc>false</SharedDoc>
  <HyperlinksChanged>false</HyperlinksChanged>
  <AppVersion>16.0000</AppVersion>
  <Words>656</Words>
  <TotalTime>0</TotalTime>
  <Application>Microsoft Office PowerPoint</Application>
  <Template>Office Theme</Templat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정세권 Sekwon Jung 책임연구원 수소저장시스템설계팀</dc:creator>
  <cp:lastModifiedBy>정세권 Sekwon Jung 책임연구원 수소저장시스템설계팀</cp:lastModifiedBy>
  <cp:revision>9</cp:revision>
  <dcterms:created xsi:type="dcterms:W3CDTF">2025-10-31T00:34:38Z</dcterms:created>
  <dcterms:modified xsi:type="dcterms:W3CDTF">2025-11-03T10:15:55Z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테마:8</vt:lpwstr>
  </property>
  <property fmtid="{D5CDD505-2E9C-101B-9397-08002B2CF9AE}" pid="3" name="ClassificationContentMarkingFooterText">
    <vt:lpwstr>본 문서는 현대자동차·기아의 정보자산으로 관련 법령에 의해 보호받습니다.</vt:lpwstr>
  </property>
  <property fmtid="{D5CDD505-2E9C-101B-9397-08002B2CF9AE}" pid="4" name="ContentTypeId">
    <vt:lpwstr>0x010100155AECABBB2A674ABC9B322DAD0681C4</vt:lpwstr>
  </property>
</Properties>
</file>