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6" r:id="rId8"/>
    <p:sldId id="267" r:id="rId9"/>
    <p:sldId id="268" r:id="rId10"/>
    <p:sldId id="269" r:id="rId11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901DED-5520-604F-4425-7AF1A1B6DDCC}" name="JOHANNSEN Aniella Marie (HELLA)" initials="AJ" userId="S::aniellamarie.johannsen@forvia.com::e0b748e1-1d55-4e36-a99b-c8881a4c3ce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EC7"/>
    <a:srgbClr val="142C44"/>
    <a:srgbClr val="818283"/>
    <a:srgbClr val="77787A"/>
    <a:srgbClr val="67686A"/>
    <a:srgbClr val="403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6712" autoAdjust="0"/>
  </p:normalViewPr>
  <p:slideViewPr>
    <p:cSldViewPr snapToGrid="0">
      <p:cViewPr varScale="1">
        <p:scale>
          <a:sx n="63" d="100"/>
          <a:sy n="63" d="100"/>
        </p:scale>
        <p:origin x="74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Matarazzo" userId="e13532053bcb3e05" providerId="LiveId" clId="{8A81A772-F1FA-4765-9411-572AAF05B820}"/>
    <pc:docChg chg="modSld">
      <pc:chgData name="Federico Matarazzo" userId="e13532053bcb3e05" providerId="LiveId" clId="{8A81A772-F1FA-4765-9411-572AAF05B820}" dt="2025-12-08T14:49:15.793" v="34" actId="20577"/>
      <pc:docMkLst>
        <pc:docMk/>
      </pc:docMkLst>
      <pc:sldChg chg="modSp mod">
        <pc:chgData name="Federico Matarazzo" userId="e13532053bcb3e05" providerId="LiveId" clId="{8A81A772-F1FA-4765-9411-572AAF05B820}" dt="2025-12-08T14:49:15.793" v="34" actId="20577"/>
        <pc:sldMkLst>
          <pc:docMk/>
          <pc:sldMk cId="1048832387" sldId="268"/>
        </pc:sldMkLst>
        <pc:spChg chg="mod">
          <ac:chgData name="Federico Matarazzo" userId="e13532053bcb3e05" providerId="LiveId" clId="{8A81A772-F1FA-4765-9411-572AAF05B820}" dt="2025-12-08T14:49:15.793" v="34" actId="20577"/>
          <ac:spMkLst>
            <pc:docMk/>
            <pc:sldMk cId="1048832387" sldId="268"/>
            <ac:spMk id="7" creationId="{F44AEEC6-6E8D-9B99-C89D-720E967ABC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A6B3F-8A1F-428A-9ABA-F87A10A58389}" type="datetimeFigureOut">
              <a:rPr lang="it-IT" smtClean="0"/>
              <a:t>08/12/2025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0AEB5-7B7F-4628-AB39-24BD0FD24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77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248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EE125BF-D084-459F-806B-DFAA2DB461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75" t="4754" r="527" b="10762"/>
          <a:stretch/>
        </p:blipFill>
        <p:spPr>
          <a:xfrm>
            <a:off x="0" y="6343650"/>
            <a:ext cx="12192000" cy="51435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E61341F-C07C-4737-86E7-A2033E177F5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24447" y="-324447"/>
            <a:ext cx="1437084" cy="20859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478787-0D5C-4CA1-A746-EA7466FB9D0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64" y="90452"/>
            <a:ext cx="2213485" cy="88213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28F226D-2BE2-6B82-CF02-1494B0B81DD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083925" y="63500"/>
            <a:ext cx="1066800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800">
                <a:solidFill>
                  <a:srgbClr val="80808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and PARTNERS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8F6516F-6637-3A3E-ADCE-E271885C589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2036425" y="6764020"/>
            <a:ext cx="98425" cy="304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200">
                <a:solidFill>
                  <a:srgbClr val="FFFFFF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5acXjzUk</a:t>
            </a:r>
          </a:p>
        </p:txBody>
      </p:sp>
    </p:spTree>
    <p:extLst>
      <p:ext uri="{BB962C8B-B14F-4D97-AF65-F5344CB8AC3E}">
        <p14:creationId xmlns:p14="http://schemas.microsoft.com/office/powerpoint/2010/main" val="36505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403F4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67686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C86410-30F6-4618-A6D8-3596C63DDE97}"/>
              </a:ext>
            </a:extLst>
          </p:cNvPr>
          <p:cNvSpPr txBox="1"/>
          <p:nvPr/>
        </p:nvSpPr>
        <p:spPr>
          <a:xfrm>
            <a:off x="2712717" y="2351308"/>
            <a:ext cx="6766559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3000"/>
              </a:lnSpc>
              <a:spcAft>
                <a:spcPct val="0"/>
              </a:spcAft>
            </a:pPr>
            <a:r>
              <a:rPr lang="en-GB" altLang="en-US" sz="4000" dirty="0"/>
              <a:t>GTB Task Force “Glare Control”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EDDD34D-1F61-4597-A82A-19A7E3375535}"/>
              </a:ext>
            </a:extLst>
          </p:cNvPr>
          <p:cNvSpPr txBox="1"/>
          <p:nvPr/>
        </p:nvSpPr>
        <p:spPr>
          <a:xfrm>
            <a:off x="3270362" y="3211451"/>
            <a:ext cx="5651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 glare phenomenon, its causes and relevance ranking of glare events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5F61523-24EB-4625-968D-30BBED3C6087}"/>
              </a:ext>
            </a:extLst>
          </p:cNvPr>
          <p:cNvSpPr txBox="1"/>
          <p:nvPr/>
        </p:nvSpPr>
        <p:spPr>
          <a:xfrm>
            <a:off x="191588" y="6409509"/>
            <a:ext cx="2002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</a:rPr>
              <a:t>2025-12-09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5094510" y="6413324"/>
            <a:ext cx="2002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- GTB/TF-GC 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E3554-8DCD-5DFB-F4B4-EB911D2DAEA6}"/>
              </a:ext>
            </a:extLst>
          </p:cNvPr>
          <p:cNvSpPr txBox="1"/>
          <p:nvPr/>
        </p:nvSpPr>
        <p:spPr>
          <a:xfrm>
            <a:off x="8138953" y="202912"/>
            <a:ext cx="1781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TFGP-05-06</a:t>
            </a:r>
          </a:p>
        </p:txBody>
      </p:sp>
    </p:spTree>
    <p:extLst>
      <p:ext uri="{BB962C8B-B14F-4D97-AF65-F5344CB8AC3E}">
        <p14:creationId xmlns:p14="http://schemas.microsoft.com/office/powerpoint/2010/main" val="103670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7C6595AC-6B34-5CFA-5CA2-1C2D24FD0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034" y="728260"/>
            <a:ext cx="8681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FUTURE inputs from GTB</a:t>
            </a:r>
            <a:endParaRPr lang="it-IT" altLang="en-US" sz="3200" i="1" strike="sngStrike" dirty="0">
              <a:solidFill>
                <a:srgbClr val="000000"/>
              </a:solidFill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0C21F695-8BD6-BABD-732B-2A454A205114}"/>
              </a:ext>
            </a:extLst>
          </p:cNvPr>
          <p:cNvSpPr/>
          <p:nvPr/>
        </p:nvSpPr>
        <p:spPr>
          <a:xfrm>
            <a:off x="5747173" y="1493149"/>
            <a:ext cx="697653" cy="8639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CA10E-B8E4-137E-6813-D6525B847539}"/>
              </a:ext>
            </a:extLst>
          </p:cNvPr>
          <p:cNvSpPr txBox="1"/>
          <p:nvPr/>
        </p:nvSpPr>
        <p:spPr>
          <a:xfrm>
            <a:off x="1856442" y="2537234"/>
            <a:ext cx="8479114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288"/>
              </a:spcBef>
              <a:spcAft>
                <a:spcPts val="288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First ideas for </a:t>
            </a:r>
            <a:r>
              <a:rPr lang="en-US" sz="3000" b="1" dirty="0"/>
              <a:t>countermeasures</a:t>
            </a:r>
            <a:r>
              <a:rPr lang="en-US" sz="3000" dirty="0"/>
              <a:t> to glare events</a:t>
            </a:r>
          </a:p>
          <a:p>
            <a:pPr algn="just">
              <a:spcBef>
                <a:spcPts val="288"/>
              </a:spcBef>
              <a:spcAft>
                <a:spcPts val="288"/>
              </a:spcAft>
            </a:pPr>
            <a:endParaRPr lang="en-US" sz="3000" dirty="0"/>
          </a:p>
          <a:p>
            <a:pPr marL="457200" indent="-457200" algn="just">
              <a:spcBef>
                <a:spcPts val="288"/>
              </a:spcBef>
              <a:spcAft>
                <a:spcPts val="288"/>
              </a:spcAft>
              <a:buFont typeface="Arial" panose="020B0604020202020204" pitchFamily="34" charset="0"/>
              <a:buChar char="•"/>
            </a:pPr>
            <a:r>
              <a:rPr lang="de-DE" altLang="en-US" sz="3000" b="1" dirty="0" err="1">
                <a:sym typeface="Wingdings" panose="05000000000000000000" pitchFamily="2" charset="2"/>
              </a:rPr>
              <a:t>Quantification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of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the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effectiveness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of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proposed</a:t>
            </a:r>
            <a:r>
              <a:rPr lang="de-DE" altLang="en-US" sz="3000" dirty="0">
                <a:sym typeface="Wingdings" panose="05000000000000000000" pitchFamily="2" charset="2"/>
              </a:rPr>
              <a:t> </a:t>
            </a:r>
            <a:r>
              <a:rPr lang="de-DE" altLang="en-US" sz="3000" dirty="0" err="1">
                <a:sym typeface="Wingdings" panose="05000000000000000000" pitchFamily="2" charset="2"/>
              </a:rPr>
              <a:t>countermeasures</a:t>
            </a:r>
            <a:r>
              <a:rPr lang="de-DE" altLang="en-US" sz="3000" dirty="0">
                <a:sym typeface="Wingdings" panose="05000000000000000000" pitchFamily="2" charset="2"/>
              </a:rPr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6641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6BD8C2-8F2B-FECA-B3C1-9915A9F21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37" y="1408979"/>
            <a:ext cx="1173405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288"/>
              </a:spcBef>
              <a:spcAft>
                <a:spcPts val="288"/>
              </a:spcAft>
            </a:pPr>
            <a:r>
              <a:rPr lang="it-IT" altLang="en-US" sz="2600" dirty="0">
                <a:solidFill>
                  <a:srgbClr val="000000"/>
                </a:solidFill>
              </a:rPr>
              <a:t>To </a:t>
            </a:r>
            <a:r>
              <a:rPr lang="it-IT" altLang="en-US" sz="2600" dirty="0" err="1">
                <a:solidFill>
                  <a:srgbClr val="000000"/>
                </a:solidFill>
              </a:rPr>
              <a:t>better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understand</a:t>
            </a:r>
            <a:r>
              <a:rPr lang="it-IT" altLang="en-US" sz="2600" dirty="0">
                <a:solidFill>
                  <a:srgbClr val="000000"/>
                </a:solidFill>
              </a:rPr>
              <a:t> the </a:t>
            </a:r>
            <a:r>
              <a:rPr lang="it-IT" altLang="en-US" sz="2600" dirty="0" err="1">
                <a:solidFill>
                  <a:srgbClr val="000000"/>
                </a:solidFill>
              </a:rPr>
              <a:t>glare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phenomenon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/>
              <a:t>during</a:t>
            </a:r>
            <a:r>
              <a:rPr lang="it-IT" altLang="en-US" sz="2600" dirty="0"/>
              <a:t> night-time </a:t>
            </a:r>
            <a:r>
              <a:rPr lang="it-IT" altLang="en-US" sz="2600" dirty="0" err="1"/>
              <a:t>driving</a:t>
            </a:r>
            <a:r>
              <a:rPr lang="it-IT" altLang="en-US" sz="2600" dirty="0">
                <a:solidFill>
                  <a:srgbClr val="000000"/>
                </a:solidFill>
              </a:rPr>
              <a:t>, the GTB Task Force «</a:t>
            </a:r>
            <a:r>
              <a:rPr lang="it-IT" altLang="en-US" sz="2600" i="1" dirty="0" err="1">
                <a:solidFill>
                  <a:srgbClr val="000000"/>
                </a:solidFill>
              </a:rPr>
              <a:t>Glare</a:t>
            </a:r>
            <a:r>
              <a:rPr lang="it-IT" altLang="en-US" sz="2600" i="1" dirty="0">
                <a:solidFill>
                  <a:srgbClr val="000000"/>
                </a:solidFill>
              </a:rPr>
              <a:t> Control</a:t>
            </a:r>
            <a:r>
              <a:rPr lang="it-IT" altLang="en-US" sz="2600" dirty="0">
                <a:solidFill>
                  <a:srgbClr val="000000"/>
                </a:solidFill>
              </a:rPr>
              <a:t>» </a:t>
            </a:r>
            <a:r>
              <a:rPr lang="it-IT" altLang="en-US" sz="2600" dirty="0" err="1">
                <a:solidFill>
                  <a:srgbClr val="000000"/>
                </a:solidFill>
              </a:rPr>
              <a:t>examined</a:t>
            </a:r>
            <a:r>
              <a:rPr lang="it-IT" altLang="en-US" sz="2600" dirty="0">
                <a:solidFill>
                  <a:srgbClr val="000000"/>
                </a:solidFill>
              </a:rPr>
              <a:t> the </a:t>
            </a:r>
            <a:r>
              <a:rPr lang="it-IT" altLang="en-US" sz="2600" dirty="0" err="1">
                <a:solidFill>
                  <a:srgbClr val="000000"/>
                </a:solidFill>
              </a:rPr>
              <a:t>results</a:t>
            </a:r>
            <a:r>
              <a:rPr lang="it-IT" altLang="en-US" sz="2600" dirty="0">
                <a:solidFill>
                  <a:srgbClr val="000000"/>
                </a:solidFill>
              </a:rPr>
              <a:t> of a </a:t>
            </a:r>
            <a:r>
              <a:rPr lang="it-IT" altLang="en-US" sz="2600" dirty="0" err="1">
                <a:solidFill>
                  <a:srgbClr val="000000"/>
                </a:solidFill>
              </a:rPr>
              <a:t>lot</a:t>
            </a:r>
            <a:r>
              <a:rPr lang="it-IT" altLang="en-US" sz="2600" dirty="0">
                <a:solidFill>
                  <a:srgbClr val="000000"/>
                </a:solidFill>
              </a:rPr>
              <a:t> of studies and </a:t>
            </a:r>
            <a:r>
              <a:rPr lang="it-IT" altLang="en-US" sz="2600" dirty="0" err="1">
                <a:solidFill>
                  <a:srgbClr val="000000"/>
                </a:solidFill>
              </a:rPr>
              <a:t>researches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conducted</a:t>
            </a:r>
            <a:r>
              <a:rPr lang="it-IT" altLang="en-US" sz="2600" dirty="0">
                <a:solidFill>
                  <a:srgbClr val="000000"/>
                </a:solidFill>
              </a:rPr>
              <a:t> in the time </a:t>
            </a:r>
            <a:r>
              <a:rPr lang="it-IT" altLang="en-US" sz="2600" dirty="0" err="1">
                <a:solidFill>
                  <a:srgbClr val="000000"/>
                </a:solidFill>
              </a:rPr>
              <a:t>period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u="sng" dirty="0">
                <a:solidFill>
                  <a:srgbClr val="000000"/>
                </a:solidFill>
              </a:rPr>
              <a:t>from 1996 to the </a:t>
            </a:r>
            <a:r>
              <a:rPr lang="it-IT" altLang="en-US" sz="2600" u="sng" dirty="0" err="1">
                <a:solidFill>
                  <a:srgbClr val="000000"/>
                </a:solidFill>
              </a:rPr>
              <a:t>current</a:t>
            </a:r>
            <a:r>
              <a:rPr lang="it-IT" altLang="en-US" sz="2600" u="sng" dirty="0">
                <a:solidFill>
                  <a:srgbClr val="000000"/>
                </a:solidFill>
              </a:rPr>
              <a:t> </a:t>
            </a:r>
            <a:r>
              <a:rPr lang="it-IT" altLang="en-US" sz="2600" u="sng" dirty="0" err="1">
                <a:solidFill>
                  <a:srgbClr val="000000"/>
                </a:solidFill>
              </a:rPr>
              <a:t>year</a:t>
            </a:r>
            <a:r>
              <a:rPr lang="it-IT" altLang="en-US" sz="2600" dirty="0">
                <a:solidFill>
                  <a:srgbClr val="000000"/>
                </a:solidFill>
              </a:rPr>
              <a:t> in </a:t>
            </a:r>
            <a:r>
              <a:rPr lang="it-IT" altLang="en-US" sz="2600" dirty="0" err="1">
                <a:solidFill>
                  <a:srgbClr val="000000"/>
                </a:solidFill>
              </a:rPr>
              <a:t>different</a:t>
            </a:r>
            <a:r>
              <a:rPr lang="it-IT" altLang="en-US" sz="2600" dirty="0">
                <a:solidFill>
                  <a:srgbClr val="000000"/>
                </a:solidFill>
              </a:rPr>
              <a:t> countries, </a:t>
            </a:r>
            <a:r>
              <a:rPr lang="it-IT" altLang="en-US" sz="2600" dirty="0" err="1">
                <a:solidFill>
                  <a:srgbClr val="000000"/>
                </a:solidFill>
              </a:rPr>
              <a:t>trying</a:t>
            </a:r>
            <a:r>
              <a:rPr lang="it-IT" altLang="en-US" sz="2600" dirty="0">
                <a:solidFill>
                  <a:srgbClr val="000000"/>
                </a:solidFill>
              </a:rPr>
              <a:t> to </a:t>
            </a:r>
            <a:r>
              <a:rPr lang="it-IT" altLang="en-US" sz="2600" dirty="0" err="1">
                <a:solidFill>
                  <a:srgbClr val="000000"/>
                </a:solidFill>
              </a:rPr>
              <a:t>better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identify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these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reasons</a:t>
            </a:r>
            <a:r>
              <a:rPr lang="it-IT" altLang="en-US" sz="2600" dirty="0">
                <a:solidFill>
                  <a:srgbClr val="000000"/>
                </a:solidFill>
              </a:rPr>
              <a:t>.</a:t>
            </a:r>
            <a:endParaRPr lang="it-IT" altLang="en-US" sz="2600" i="1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BFBD52-BC19-A27C-FCDF-4EAD5AB2B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837" y="3429000"/>
            <a:ext cx="1173405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288"/>
              </a:spcBef>
              <a:spcAft>
                <a:spcPts val="288"/>
              </a:spcAft>
            </a:pPr>
            <a:r>
              <a:rPr lang="it-IT" altLang="en-US" sz="2600" dirty="0">
                <a:solidFill>
                  <a:srgbClr val="000000"/>
                </a:solidFill>
              </a:rPr>
              <a:t>The activity </a:t>
            </a:r>
            <a:r>
              <a:rPr lang="it-IT" altLang="en-US" sz="2600" dirty="0" err="1">
                <a:solidFill>
                  <a:srgbClr val="000000"/>
                </a:solidFill>
              </a:rPr>
              <a:t>resulted</a:t>
            </a:r>
            <a:r>
              <a:rPr lang="it-IT" altLang="en-US" sz="2600" dirty="0">
                <a:solidFill>
                  <a:srgbClr val="000000"/>
                </a:solidFill>
              </a:rPr>
              <a:t> in a </a:t>
            </a:r>
            <a:r>
              <a:rPr lang="it-IT" altLang="en-US" sz="2600" dirty="0" err="1">
                <a:solidFill>
                  <a:srgbClr val="000000"/>
                </a:solidFill>
              </a:rPr>
              <a:t>preliminary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classification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/>
              <a:t>of </a:t>
            </a:r>
            <a:r>
              <a:rPr lang="it-IT" altLang="en-US" sz="2600" dirty="0" err="1"/>
              <a:t>glare</a:t>
            </a:r>
            <a:r>
              <a:rPr lang="it-IT" altLang="en-US" sz="2600" dirty="0"/>
              <a:t> </a:t>
            </a:r>
            <a:r>
              <a:rPr lang="it-IT" altLang="en-US" sz="2600" dirty="0" err="1"/>
              <a:t>type</a:t>
            </a:r>
            <a:r>
              <a:rPr lang="it-IT" altLang="en-US" sz="2600" dirty="0"/>
              <a:t>, </a:t>
            </a:r>
            <a:r>
              <a:rPr lang="it-IT" altLang="en-US" sz="2600" dirty="0">
                <a:solidFill>
                  <a:srgbClr val="000000"/>
                </a:solidFill>
              </a:rPr>
              <a:t>in relation to </a:t>
            </a:r>
            <a:r>
              <a:rPr lang="it-IT" altLang="en-US" sz="2600" dirty="0" err="1">
                <a:solidFill>
                  <a:srgbClr val="000000"/>
                </a:solidFill>
              </a:rPr>
              <a:t>their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potential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reason</a:t>
            </a:r>
            <a:r>
              <a:rPr lang="it-IT" altLang="en-US" sz="26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3EB943-B678-DA82-F0B2-D2391C7682FC}"/>
              </a:ext>
            </a:extLst>
          </p:cNvPr>
          <p:cNvSpPr txBox="1"/>
          <p:nvPr/>
        </p:nvSpPr>
        <p:spPr>
          <a:xfrm>
            <a:off x="5919892" y="5449021"/>
            <a:ext cx="609600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288"/>
              </a:spcBef>
              <a:spcAft>
                <a:spcPts val="288"/>
              </a:spcAft>
            </a:pPr>
            <a:r>
              <a:rPr lang="it-IT" altLang="en-US" sz="2600" dirty="0">
                <a:solidFill>
                  <a:srgbClr val="000000"/>
                </a:solidFill>
              </a:rPr>
              <a:t>…more on </a:t>
            </a:r>
            <a:r>
              <a:rPr lang="it-IT" altLang="en-US" sz="2600" dirty="0" err="1">
                <a:solidFill>
                  <a:srgbClr val="000000"/>
                </a:solidFill>
              </a:rPr>
              <a:t>that</a:t>
            </a:r>
            <a:r>
              <a:rPr lang="it-IT" altLang="en-US" sz="2600" dirty="0">
                <a:solidFill>
                  <a:srgbClr val="000000"/>
                </a:solidFill>
              </a:rPr>
              <a:t> </a:t>
            </a:r>
            <a:r>
              <a:rPr lang="it-IT" altLang="en-US" sz="2600" dirty="0" err="1">
                <a:solidFill>
                  <a:srgbClr val="000000"/>
                </a:solidFill>
              </a:rPr>
              <a:t>later</a:t>
            </a:r>
            <a:r>
              <a:rPr lang="it-IT" altLang="en-US" sz="2600" dirty="0">
                <a:solidFill>
                  <a:srgbClr val="000000"/>
                </a:solidFill>
              </a:rPr>
              <a:t>. First, some </a:t>
            </a:r>
            <a:r>
              <a:rPr lang="it-IT" altLang="en-US" sz="2600" dirty="0" err="1">
                <a:solidFill>
                  <a:srgbClr val="000000"/>
                </a:solidFill>
              </a:rPr>
              <a:t>questions</a:t>
            </a:r>
            <a:r>
              <a:rPr lang="it-IT" altLang="en-US" sz="2600" dirty="0">
                <a:solidFill>
                  <a:srgbClr val="000000"/>
                </a:solidFill>
              </a:rPr>
              <a:t>.</a:t>
            </a:r>
            <a:endParaRPr lang="it-IT" altLang="en-US" sz="2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54E385-A205-259F-701A-754B6532C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512" y="1584221"/>
            <a:ext cx="9070975" cy="54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5280" rIns="0" bIns="0"/>
          <a:lstStyle>
            <a:lvl1pPr>
              <a:lnSpc>
                <a:spcPct val="87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7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7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7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7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Tx/>
              <a:buFontTx/>
              <a:buNone/>
            </a:pPr>
            <a:r>
              <a:rPr lang="it-IT" altLang="en-US" b="1" dirty="0"/>
              <a:t>GLARE (</a:t>
            </a:r>
            <a:r>
              <a:rPr lang="it-IT" altLang="en-US" b="1" dirty="0" err="1"/>
              <a:t>as</a:t>
            </a:r>
            <a:r>
              <a:rPr lang="it-IT" altLang="en-US" b="1" dirty="0"/>
              <a:t> </a:t>
            </a:r>
            <a:r>
              <a:rPr lang="it-IT" altLang="en-US" b="1" dirty="0" err="1"/>
              <a:t>we</a:t>
            </a:r>
            <a:r>
              <a:rPr lang="it-IT" altLang="en-US" b="1" dirty="0"/>
              <a:t> </a:t>
            </a:r>
            <a:r>
              <a:rPr lang="it-IT" altLang="en-US" b="1" dirty="0" err="1"/>
              <a:t>intend</a:t>
            </a:r>
            <a:r>
              <a:rPr lang="it-IT" altLang="en-US" b="1" dirty="0"/>
              <a:t> </a:t>
            </a:r>
            <a:r>
              <a:rPr lang="it-IT" altLang="en-US" b="1" dirty="0" err="1"/>
              <a:t>it</a:t>
            </a:r>
            <a:r>
              <a:rPr lang="it-IT" altLang="en-US" b="1" dirty="0"/>
              <a:t>)</a:t>
            </a:r>
            <a:endParaRPr lang="it-IT" altLang="en-US" i="1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E64DDD0-60E3-3E54-DCDA-70003DEBE2A3}"/>
              </a:ext>
            </a:extLst>
          </p:cNvPr>
          <p:cNvSpPr/>
          <p:nvPr/>
        </p:nvSpPr>
        <p:spPr>
          <a:xfrm>
            <a:off x="5747173" y="2292402"/>
            <a:ext cx="697653" cy="8639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8D3758-F4AE-7E43-0318-8794C8FA08B7}"/>
              </a:ext>
            </a:extLst>
          </p:cNvPr>
          <p:cNvSpPr txBox="1"/>
          <p:nvPr/>
        </p:nvSpPr>
        <p:spPr>
          <a:xfrm>
            <a:off x="3048000" y="3315174"/>
            <a:ext cx="6096000" cy="1695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  <a:buClrTx/>
            </a:pPr>
            <a:r>
              <a:rPr lang="en-US" sz="2800" i="1" dirty="0"/>
              <a:t>Excessive amount of light directed into the eyes of drivers of oncoming vehicles or, through the rear-view mirrors, preceding vehicles</a:t>
            </a:r>
            <a:endParaRPr lang="it-IT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48065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F87738D2-EEBF-3FE8-A962-ADB72EBDA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034" y="728260"/>
            <a:ext cx="8681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ILLUMINATION</a:t>
            </a:r>
            <a:endParaRPr lang="it-IT" altLang="en-US" sz="3200" i="1" strike="sngStrike" dirty="0">
              <a:solidFill>
                <a:srgbClr val="000000"/>
              </a:solidFill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7FB848B-EAB8-3C7D-FE32-3644D203F31F}"/>
              </a:ext>
            </a:extLst>
          </p:cNvPr>
          <p:cNvSpPr/>
          <p:nvPr/>
        </p:nvSpPr>
        <p:spPr>
          <a:xfrm>
            <a:off x="5747173" y="1493149"/>
            <a:ext cx="697653" cy="8639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0C761E-F8B1-B0F2-EEF7-E1F68270492E}"/>
              </a:ext>
            </a:extLst>
          </p:cNvPr>
          <p:cNvSpPr txBox="1"/>
          <p:nvPr/>
        </p:nvSpPr>
        <p:spPr>
          <a:xfrm>
            <a:off x="2008292" y="2537234"/>
            <a:ext cx="8175413" cy="3339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88"/>
              </a:spcBef>
              <a:spcAft>
                <a:spcPts val="288"/>
              </a:spcAft>
            </a:pPr>
            <a:r>
              <a:rPr lang="en-US" sz="2800" dirty="0"/>
              <a:t>Emitting light into the traffic area in such a way as to allow the driver:</a:t>
            </a:r>
          </a:p>
          <a:p>
            <a:pPr marL="457200" indent="-457200" algn="just">
              <a:spcBef>
                <a:spcPts val="288"/>
              </a:spcBef>
              <a:spcAft>
                <a:spcPts val="288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to see the road ahead of the vehicle </a:t>
            </a:r>
          </a:p>
          <a:p>
            <a:pPr marL="457200" indent="-457200" algn="just">
              <a:spcBef>
                <a:spcPts val="288"/>
              </a:spcBef>
              <a:spcAft>
                <a:spcPts val="288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to recognize obstacles on the road and in its immediate vicinity</a:t>
            </a:r>
          </a:p>
          <a:p>
            <a:pPr marL="457200" indent="-457200" algn="just">
              <a:spcBef>
                <a:spcPts val="288"/>
              </a:spcBef>
              <a:spcAft>
                <a:spcPts val="288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detect an obstacle with sufficient time to stop the vehicle / to avoid collision</a:t>
            </a:r>
            <a:endParaRPr lang="it-IT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2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16EB0A-85E3-3234-B67B-7DF40E46BD43}"/>
              </a:ext>
            </a:extLst>
          </p:cNvPr>
          <p:cNvSpPr txBox="1"/>
          <p:nvPr/>
        </p:nvSpPr>
        <p:spPr>
          <a:xfrm>
            <a:off x="291253" y="1560689"/>
            <a:ext cx="4870026" cy="464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spcAft>
                <a:spcPct val="0"/>
              </a:spcAft>
            </a:pPr>
            <a:r>
              <a:rPr lang="it-IT" altLang="en-US" sz="2600" dirty="0"/>
              <a:t>How </a:t>
            </a:r>
            <a:r>
              <a:rPr lang="it-IT" altLang="en-US" sz="2600" dirty="0" err="1"/>
              <a:t>much</a:t>
            </a:r>
            <a:r>
              <a:rPr lang="it-IT" altLang="en-US" sz="2600" dirty="0"/>
              <a:t> light </a:t>
            </a:r>
            <a:r>
              <a:rPr lang="it-IT" altLang="en-US" sz="2600" dirty="0" err="1"/>
              <a:t>is</a:t>
            </a:r>
            <a:r>
              <a:rPr lang="it-IT" altLang="en-US" sz="2600" dirty="0"/>
              <a:t> </a:t>
            </a:r>
            <a:r>
              <a:rPr lang="it-IT" altLang="en-US" sz="2600" b="1" dirty="0">
                <a:solidFill>
                  <a:schemeClr val="accent2"/>
                </a:solidFill>
              </a:rPr>
              <a:t>"</a:t>
            </a:r>
            <a:r>
              <a:rPr lang="it-IT" altLang="en-US" sz="2600" b="1" dirty="0" err="1">
                <a:solidFill>
                  <a:schemeClr val="accent2"/>
                </a:solidFill>
              </a:rPr>
              <a:t>too</a:t>
            </a:r>
            <a:r>
              <a:rPr lang="it-IT" altLang="en-US" sz="2600" b="1" dirty="0">
                <a:solidFill>
                  <a:schemeClr val="accent2"/>
                </a:solidFill>
              </a:rPr>
              <a:t> </a:t>
            </a:r>
            <a:r>
              <a:rPr lang="it-IT" altLang="en-US" sz="2600" b="1" dirty="0" err="1">
                <a:solidFill>
                  <a:schemeClr val="accent2"/>
                </a:solidFill>
              </a:rPr>
              <a:t>much</a:t>
            </a:r>
            <a:r>
              <a:rPr lang="it-IT" altLang="en-US" sz="2600" b="1" dirty="0">
                <a:solidFill>
                  <a:schemeClr val="accent2"/>
                </a:solidFill>
              </a:rPr>
              <a:t>"</a:t>
            </a:r>
            <a:r>
              <a:rPr lang="it-IT" altLang="en-US" sz="2600" dirty="0"/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5E9FC-B59F-AC72-ED61-9E49303EDF8C}"/>
              </a:ext>
            </a:extLst>
          </p:cNvPr>
          <p:cNvSpPr txBox="1"/>
          <p:nvPr/>
        </p:nvSpPr>
        <p:spPr>
          <a:xfrm>
            <a:off x="5527040" y="1188601"/>
            <a:ext cx="6373707" cy="1208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3000"/>
              </a:lnSpc>
              <a:spcAft>
                <a:spcPct val="0"/>
              </a:spcAft>
              <a:buClrTx/>
              <a:buFontTx/>
              <a:buNone/>
            </a:pPr>
            <a:r>
              <a:rPr lang="en-US" sz="2600" noProof="0" dirty="0"/>
              <a:t>This amount of light (“too much”) </a:t>
            </a:r>
            <a:r>
              <a:rPr lang="en-US" sz="2600" u="sng" noProof="0" dirty="0"/>
              <a:t>can only be determined as an average</a:t>
            </a:r>
            <a:r>
              <a:rPr lang="en-US" sz="2600" noProof="0" dirty="0"/>
              <a:t>, due to the wide range of a driver’s visual performance.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2121FE-E8D8-1BC4-733C-A5ED8A584702}"/>
              </a:ext>
            </a:extLst>
          </p:cNvPr>
          <p:cNvSpPr txBox="1"/>
          <p:nvPr/>
        </p:nvSpPr>
        <p:spPr>
          <a:xfrm>
            <a:off x="5527040" y="2847783"/>
            <a:ext cx="6373707" cy="158068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lnSpc>
                <a:spcPct val="93000"/>
              </a:lnSpc>
              <a:spcAft>
                <a:spcPct val="0"/>
              </a:spcAft>
              <a:buClrTx/>
              <a:buFontTx/>
              <a:buNone/>
              <a:defRPr sz="2600"/>
            </a:lvl1pPr>
          </a:lstStyle>
          <a:p>
            <a:r>
              <a:rPr lang="en-US" noProof="0"/>
              <a:t>The perception of  both illumination and glare</a:t>
            </a:r>
            <a:r>
              <a:rPr lang="en-US" noProof="0">
                <a:solidFill>
                  <a:schemeClr val="accent4"/>
                </a:solidFill>
              </a:rPr>
              <a:t> </a:t>
            </a:r>
            <a:r>
              <a:rPr lang="en-US" noProof="0"/>
              <a:t>depends on the individual driver’s visual performance (e.g. </a:t>
            </a:r>
            <a:r>
              <a:rPr lang="en-US" noProof="0" dirty="0"/>
              <a:t>adaptation capability of the eye) and to ambient conditions.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0401B-1201-E8BB-4F77-66084D3C13F8}"/>
              </a:ext>
            </a:extLst>
          </p:cNvPr>
          <p:cNvSpPr txBox="1"/>
          <p:nvPr/>
        </p:nvSpPr>
        <p:spPr>
          <a:xfrm>
            <a:off x="1058333" y="5297311"/>
            <a:ext cx="10075334" cy="4930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just">
              <a:lnSpc>
                <a:spcPct val="93000"/>
              </a:lnSpc>
              <a:spcAft>
                <a:spcPct val="0"/>
              </a:spcAft>
              <a:buClrTx/>
              <a:buFontTx/>
              <a:buNone/>
              <a:defRPr sz="2600"/>
            </a:lvl1pPr>
          </a:lstStyle>
          <a:p>
            <a:r>
              <a:rPr lang="it-IT" altLang="en-US" sz="2800" dirty="0"/>
              <a:t>In </a:t>
            </a:r>
            <a:r>
              <a:rPr lang="it-IT" altLang="en-US" sz="2800" dirty="0" err="1"/>
              <a:t>other</a:t>
            </a:r>
            <a:r>
              <a:rPr lang="it-IT" altLang="en-US" sz="2800" dirty="0"/>
              <a:t> words: </a:t>
            </a:r>
            <a:r>
              <a:rPr lang="it-IT" altLang="en-US" sz="2800" u="sng" dirty="0" err="1"/>
              <a:t>there</a:t>
            </a:r>
            <a:r>
              <a:rPr lang="it-IT" altLang="en-US" sz="2800" u="sng" dirty="0"/>
              <a:t> </a:t>
            </a:r>
            <a:r>
              <a:rPr lang="it-IT" altLang="en-US" sz="2800" u="sng" dirty="0" err="1"/>
              <a:t>will</a:t>
            </a:r>
            <a:r>
              <a:rPr lang="it-IT" altLang="en-US" sz="2800" u="sng" dirty="0"/>
              <a:t> </a:t>
            </a:r>
            <a:r>
              <a:rPr lang="it-IT" altLang="en-US" sz="2800" u="sng" dirty="0" err="1"/>
              <a:t>always</a:t>
            </a:r>
            <a:r>
              <a:rPr lang="it-IT" altLang="en-US" sz="2800" u="sng" dirty="0"/>
              <a:t> be </a:t>
            </a:r>
            <a:r>
              <a:rPr lang="it-IT" altLang="en-US" sz="2800" u="sng" dirty="0" err="1"/>
              <a:t>someone</a:t>
            </a:r>
            <a:r>
              <a:rPr lang="it-IT" altLang="en-US" sz="2800" dirty="0"/>
              <a:t> </a:t>
            </a:r>
            <a:r>
              <a:rPr lang="it-IT" altLang="en-US" sz="2800" dirty="0" err="1"/>
              <a:t>who</a:t>
            </a:r>
            <a:r>
              <a:rPr lang="it-IT" altLang="en-US" sz="2800" dirty="0"/>
              <a:t> </a:t>
            </a:r>
            <a:r>
              <a:rPr lang="it-IT" altLang="en-US" sz="2800" dirty="0" err="1"/>
              <a:t>will</a:t>
            </a:r>
            <a:r>
              <a:rPr lang="it-IT" altLang="en-US" sz="2800" dirty="0"/>
              <a:t> </a:t>
            </a:r>
            <a:r>
              <a:rPr lang="it-IT" altLang="en-US" sz="2800" dirty="0" err="1"/>
              <a:t>feel</a:t>
            </a:r>
            <a:r>
              <a:rPr lang="it-IT" altLang="en-US" sz="2800" dirty="0"/>
              <a:t> </a:t>
            </a:r>
            <a:r>
              <a:rPr lang="it-IT" altLang="en-US" sz="2800" dirty="0" err="1"/>
              <a:t>dazzled</a:t>
            </a:r>
            <a:r>
              <a:rPr lang="it-IT" altLang="en-US" sz="2800" dirty="0"/>
              <a:t>.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0F7C6F-A96A-A684-C016-A7AB1235DA7E}"/>
              </a:ext>
            </a:extLst>
          </p:cNvPr>
          <p:cNvSpPr txBox="1"/>
          <p:nvPr/>
        </p:nvSpPr>
        <p:spPr>
          <a:xfrm>
            <a:off x="291253" y="3130931"/>
            <a:ext cx="4362027" cy="836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</a:t>
            </a:r>
            <a:r>
              <a:rPr kumimoji="0" lang="it-IT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does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</a:t>
            </a:r>
            <a:r>
              <a:rPr kumimoji="0" lang="it-IT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amount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light </a:t>
            </a:r>
            <a:r>
              <a:rPr kumimoji="0" lang="it-IT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become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</a:t>
            </a:r>
            <a:r>
              <a:rPr kumimoji="0" lang="it-IT" alt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excessive</a:t>
            </a:r>
            <a:r>
              <a:rPr kumimoji="0" lang="it-IT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"</a:t>
            </a:r>
            <a:r>
              <a:rPr kumimoji="0" lang="it-IT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8269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87719B6F-A770-745B-ED2D-35B18FF66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034" y="728260"/>
            <a:ext cx="8681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More </a:t>
            </a:r>
            <a:r>
              <a:rPr lang="it-IT" altLang="en-US" sz="3200" b="1" dirty="0" err="1">
                <a:solidFill>
                  <a:srgbClr val="000000"/>
                </a:solidFill>
              </a:rPr>
              <a:t>importantly</a:t>
            </a:r>
            <a:r>
              <a:rPr lang="it-IT" altLang="en-US" sz="3200" b="1" dirty="0">
                <a:solidFill>
                  <a:srgbClr val="000000"/>
                </a:solidFill>
              </a:rPr>
              <a:t>:</a:t>
            </a:r>
            <a:endParaRPr lang="it-IT" altLang="en-US" sz="3200" i="1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3ADEC-250D-33E6-F50D-860A59A87F11}"/>
              </a:ext>
            </a:extLst>
          </p:cNvPr>
          <p:cNvSpPr txBox="1"/>
          <p:nvPr/>
        </p:nvSpPr>
        <p:spPr>
          <a:xfrm>
            <a:off x="2374092" y="2407442"/>
            <a:ext cx="7939489" cy="2773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en-US" sz="3200" dirty="0" err="1"/>
              <a:t>Glare</a:t>
            </a:r>
            <a:r>
              <a:rPr lang="it-IT" altLang="en-US" sz="3200" dirty="0"/>
              <a:t> </a:t>
            </a:r>
            <a:r>
              <a:rPr lang="it-IT" altLang="en-US" sz="3200" dirty="0" err="1"/>
              <a:t>is</a:t>
            </a:r>
            <a:r>
              <a:rPr lang="it-IT" altLang="en-US" sz="3200" dirty="0"/>
              <a:t> a </a:t>
            </a:r>
            <a:r>
              <a:rPr lang="it-IT" altLang="en-US" sz="3200" dirty="0" err="1"/>
              <a:t>phenomenon</a:t>
            </a:r>
            <a:r>
              <a:rPr lang="it-IT" altLang="en-US" sz="3200" dirty="0"/>
              <a:t> </a:t>
            </a:r>
            <a:r>
              <a:rPr lang="it-IT" altLang="en-US" sz="3200" dirty="0" err="1"/>
              <a:t>that</a:t>
            </a:r>
            <a:r>
              <a:rPr lang="it-IT" altLang="en-US" sz="3200" dirty="0"/>
              <a:t> </a:t>
            </a:r>
          </a:p>
          <a:p>
            <a:pPr algn="ctr" eaLnBrk="1" hangingPunct="1">
              <a:lnSpc>
                <a:spcPct val="11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en-US" sz="3200" b="1" dirty="0" err="1"/>
              <a:t>cannot</a:t>
            </a:r>
            <a:r>
              <a:rPr lang="it-IT" altLang="en-US" sz="3200" b="1" dirty="0"/>
              <a:t> be </a:t>
            </a:r>
            <a:r>
              <a:rPr lang="it-IT" altLang="en-US" sz="3200" b="1" dirty="0" err="1"/>
              <a:t>totally</a:t>
            </a:r>
            <a:r>
              <a:rPr lang="it-IT" altLang="en-US" sz="3200" b="1" dirty="0"/>
              <a:t> </a:t>
            </a:r>
            <a:r>
              <a:rPr lang="it-IT" altLang="en-US" sz="3200" b="1" dirty="0" err="1"/>
              <a:t>eliminated</a:t>
            </a:r>
            <a:r>
              <a:rPr lang="it-IT" altLang="en-US" sz="3200" dirty="0"/>
              <a:t>.</a:t>
            </a:r>
          </a:p>
          <a:p>
            <a:pPr algn="ctr" eaLnBrk="1" hangingPunct="1">
              <a:lnSpc>
                <a:spcPct val="110000"/>
              </a:lnSpc>
              <a:spcAft>
                <a:spcPct val="0"/>
              </a:spcAft>
              <a:buClrTx/>
              <a:buFontTx/>
              <a:buNone/>
            </a:pPr>
            <a:endParaRPr lang="it-IT" altLang="en-US" sz="3200" dirty="0"/>
          </a:p>
          <a:p>
            <a:pPr algn="ctr" eaLnBrk="1" hangingPunct="1">
              <a:lnSpc>
                <a:spcPct val="110000"/>
              </a:lnSpc>
              <a:spcAft>
                <a:spcPct val="0"/>
              </a:spcAft>
              <a:buClrTx/>
              <a:buFontTx/>
              <a:buNone/>
            </a:pPr>
            <a:r>
              <a:rPr lang="it-IT" altLang="en-US" sz="3200" dirty="0"/>
              <a:t>Target </a:t>
            </a:r>
            <a:r>
              <a:rPr lang="it-IT" altLang="en-US" sz="3200" dirty="0" err="1"/>
              <a:t>is</a:t>
            </a:r>
            <a:r>
              <a:rPr lang="it-IT" altLang="en-US" sz="3200" dirty="0"/>
              <a:t> to </a:t>
            </a:r>
            <a:r>
              <a:rPr lang="it-IT" altLang="en-US" sz="3200" b="1" dirty="0"/>
              <a:t>mitigate</a:t>
            </a:r>
            <a:r>
              <a:rPr lang="it-IT" altLang="en-US" sz="3200" dirty="0"/>
              <a:t> a </a:t>
            </a:r>
            <a:r>
              <a:rPr lang="it-IT" altLang="en-US" sz="3200" dirty="0" err="1"/>
              <a:t>significant</a:t>
            </a:r>
            <a:r>
              <a:rPr lang="it-IT" altLang="en-US" sz="3200" dirty="0"/>
              <a:t> </a:t>
            </a:r>
            <a:r>
              <a:rPr lang="it-IT" altLang="en-US" sz="3200" dirty="0" err="1"/>
              <a:t>amount</a:t>
            </a:r>
            <a:r>
              <a:rPr lang="it-IT" altLang="en-US" sz="3200" dirty="0"/>
              <a:t> of strong </a:t>
            </a:r>
            <a:r>
              <a:rPr lang="it-IT" altLang="en-US" sz="3200" dirty="0" err="1"/>
              <a:t>glare</a:t>
            </a:r>
            <a:r>
              <a:rPr lang="it-IT" altLang="en-US" sz="3200" dirty="0"/>
              <a:t> events. </a:t>
            </a:r>
          </a:p>
        </p:txBody>
      </p:sp>
    </p:spTree>
    <p:extLst>
      <p:ext uri="{BB962C8B-B14F-4D97-AF65-F5344CB8AC3E}">
        <p14:creationId xmlns:p14="http://schemas.microsoft.com/office/powerpoint/2010/main" val="32407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3394A540-A62E-282E-5838-BD792F0EC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959" y="444441"/>
            <a:ext cx="8681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VISIBILITY</a:t>
            </a:r>
            <a:endParaRPr lang="it-IT" altLang="en-US" sz="3200" i="1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54C3-F452-59E3-90FB-54814E299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058" y="2038773"/>
            <a:ext cx="5017734" cy="4200062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A365091A-9FD9-C97C-1906-899C4D19EB9A}"/>
              </a:ext>
            </a:extLst>
          </p:cNvPr>
          <p:cNvSpPr/>
          <p:nvPr/>
        </p:nvSpPr>
        <p:spPr>
          <a:xfrm>
            <a:off x="5355286" y="1107069"/>
            <a:ext cx="697653" cy="8639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72974502-3AC6-C22F-3599-1CB5CAA3F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25" y="2775422"/>
            <a:ext cx="2766165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ROAD ILLUMINATION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B079486E-ECB3-DC65-2FEB-C776B8AFC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173" y="2582769"/>
            <a:ext cx="2393628" cy="1277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3200" b="1" dirty="0">
                <a:solidFill>
                  <a:srgbClr val="000000"/>
                </a:solidFill>
              </a:rPr>
              <a:t>GLARE</a:t>
            </a:r>
          </a:p>
          <a:p>
            <a:pPr algn="ctr">
              <a:spcBef>
                <a:spcPts val="288"/>
              </a:spcBef>
              <a:spcAft>
                <a:spcPts val="288"/>
              </a:spcAft>
            </a:pPr>
            <a:r>
              <a:rPr lang="it-IT" altLang="en-US" sz="2000" i="1" dirty="0">
                <a:solidFill>
                  <a:srgbClr val="000000"/>
                </a:solidFill>
              </a:rPr>
              <a:t>(</a:t>
            </a:r>
            <a:r>
              <a:rPr lang="it-IT" altLang="en-US" sz="2000" i="1" dirty="0" err="1">
                <a:solidFill>
                  <a:srgbClr val="000000"/>
                </a:solidFill>
              </a:rPr>
              <a:t>discomfort</a:t>
            </a:r>
            <a:r>
              <a:rPr lang="it-IT" altLang="en-US" sz="2000" i="1" dirty="0">
                <a:solidFill>
                  <a:srgbClr val="000000"/>
                </a:solidFill>
              </a:rPr>
              <a:t> &amp; </a:t>
            </a:r>
            <a:r>
              <a:rPr lang="it-IT" altLang="en-US" sz="2000" i="1" dirty="0" err="1">
                <a:solidFill>
                  <a:srgbClr val="000000"/>
                </a:solidFill>
              </a:rPr>
              <a:t>disability</a:t>
            </a:r>
            <a:r>
              <a:rPr lang="it-IT" altLang="en-US" sz="2000" i="1" dirty="0">
                <a:solidFill>
                  <a:srgbClr val="000000"/>
                </a:solidFill>
              </a:rPr>
              <a:t>)</a:t>
            </a:r>
            <a:endParaRPr lang="it-IT" altLang="en-US" sz="3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9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schweifte Klammer rechts 20">
            <a:extLst>
              <a:ext uri="{FF2B5EF4-FFF2-40B4-BE49-F238E27FC236}">
                <a16:creationId xmlns:a16="http://schemas.microsoft.com/office/drawing/2014/main" id="{6A8ED378-07CD-8CE6-A542-9C2D16971FB6}"/>
              </a:ext>
            </a:extLst>
          </p:cNvPr>
          <p:cNvSpPr/>
          <p:nvPr/>
        </p:nvSpPr>
        <p:spPr>
          <a:xfrm>
            <a:off x="5164870" y="1931696"/>
            <a:ext cx="330996" cy="1351254"/>
          </a:xfrm>
          <a:prstGeom prst="rightBrace">
            <a:avLst>
              <a:gd name="adj1" fmla="val 8333"/>
              <a:gd name="adj2" fmla="val 5386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F6992A3-326D-BAD5-25FB-BB1F224F074C}"/>
              </a:ext>
            </a:extLst>
          </p:cNvPr>
          <p:cNvSpPr txBox="1"/>
          <p:nvPr/>
        </p:nvSpPr>
        <p:spPr>
          <a:xfrm>
            <a:off x="5939970" y="1167378"/>
            <a:ext cx="513890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Glare </a:t>
            </a:r>
            <a:r>
              <a:rPr lang="de-DE" sz="2400" b="1" dirty="0" err="1"/>
              <a:t>Relevance</a:t>
            </a:r>
            <a:r>
              <a:rPr lang="de-DE" sz="2400" b="1" dirty="0"/>
              <a:t> Level </a:t>
            </a:r>
            <a:r>
              <a:rPr lang="de-DE" sz="2400" b="1" dirty="0" err="1"/>
              <a:t>is</a:t>
            </a:r>
            <a:r>
              <a:rPr lang="de-DE" sz="2400" b="1" dirty="0"/>
              <a:t> </a:t>
            </a:r>
            <a:r>
              <a:rPr lang="de-DE" sz="2400" b="1" dirty="0" err="1"/>
              <a:t>depending</a:t>
            </a:r>
            <a:r>
              <a:rPr lang="de-DE" sz="2400" b="1" dirty="0"/>
              <a:t> on:</a:t>
            </a:r>
          </a:p>
          <a:p>
            <a:endParaRPr lang="de-DE" sz="2400" b="1" dirty="0"/>
          </a:p>
          <a:p>
            <a:pPr marL="285750" indent="-285750">
              <a:buFontTx/>
              <a:buChar char="-"/>
            </a:pPr>
            <a:r>
              <a:rPr lang="de-DE" sz="2400" b="1" dirty="0" err="1"/>
              <a:t>Intensity</a:t>
            </a:r>
            <a:r>
              <a:rPr lang="de-DE" sz="2400" b="1" dirty="0"/>
              <a:t> I</a:t>
            </a:r>
            <a:br>
              <a:rPr lang="de-DE" sz="2400" dirty="0"/>
            </a:br>
            <a:r>
              <a:rPr lang="de-DE" sz="2400" dirty="0"/>
              <a:t>   </a:t>
            </a:r>
            <a:r>
              <a:rPr lang="de-DE" sz="2000" dirty="0"/>
              <a:t>(glare </a:t>
            </a:r>
            <a:r>
              <a:rPr lang="de-DE" sz="2000" dirty="0" err="1"/>
              <a:t>illuminance</a:t>
            </a:r>
            <a:r>
              <a:rPr lang="de-DE" sz="2000" dirty="0"/>
              <a:t> </a:t>
            </a:r>
            <a:r>
              <a:rPr lang="de-DE" sz="2000" dirty="0" err="1"/>
              <a:t>level</a:t>
            </a:r>
            <a:r>
              <a:rPr lang="de-DE" sz="2000" dirty="0"/>
              <a:t> at </a:t>
            </a:r>
            <a:r>
              <a:rPr lang="de-DE" sz="2000" dirty="0" err="1"/>
              <a:t>driver‘s</a:t>
            </a:r>
            <a:r>
              <a:rPr lang="de-DE" sz="2000" dirty="0"/>
              <a:t> </a:t>
            </a:r>
            <a:r>
              <a:rPr lang="de-DE" sz="2000" dirty="0" err="1"/>
              <a:t>eye</a:t>
            </a:r>
            <a:r>
              <a:rPr lang="de-DE" sz="2000" dirty="0"/>
              <a:t>)</a:t>
            </a:r>
            <a:endParaRPr lang="de-DE" sz="2400" dirty="0"/>
          </a:p>
          <a:p>
            <a:pPr marL="285750" indent="-285750">
              <a:buFontTx/>
              <a:buChar char="-"/>
            </a:pPr>
            <a:endParaRPr lang="de-DE" sz="2400" dirty="0"/>
          </a:p>
          <a:p>
            <a:pPr marL="285750" indent="-285750">
              <a:buFontTx/>
              <a:buChar char="-"/>
            </a:pPr>
            <a:r>
              <a:rPr lang="de-DE" sz="2400" b="1" dirty="0" err="1"/>
              <a:t>Exposure</a:t>
            </a:r>
            <a:r>
              <a:rPr lang="de-DE" sz="2400" b="1" dirty="0"/>
              <a:t> time E</a:t>
            </a:r>
            <a:br>
              <a:rPr lang="de-DE" sz="2400" dirty="0"/>
            </a:br>
            <a:r>
              <a:rPr lang="de-DE" sz="2400" dirty="0"/>
              <a:t>   </a:t>
            </a:r>
            <a:r>
              <a:rPr lang="de-DE" sz="2000" dirty="0"/>
              <a:t>(</a:t>
            </a:r>
            <a:r>
              <a:rPr lang="de-DE" sz="2000" dirty="0" err="1"/>
              <a:t>length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glare </a:t>
            </a:r>
            <a:r>
              <a:rPr lang="de-DE" sz="2000" dirty="0" err="1"/>
              <a:t>peak</a:t>
            </a:r>
            <a:r>
              <a:rPr lang="de-DE" sz="2000" dirty="0"/>
              <a:t>)</a:t>
            </a:r>
            <a:endParaRPr lang="de-DE" sz="2400" dirty="0"/>
          </a:p>
          <a:p>
            <a:pPr marL="285750" indent="-285750">
              <a:buFontTx/>
              <a:buChar char="-"/>
            </a:pPr>
            <a:endParaRPr lang="de-DE" sz="2400" dirty="0"/>
          </a:p>
          <a:p>
            <a:pPr marL="285750" indent="-285750">
              <a:buFontTx/>
              <a:buChar char="-"/>
            </a:pPr>
            <a:r>
              <a:rPr lang="de-DE" sz="2400" b="1" dirty="0" err="1"/>
              <a:t>Occurance</a:t>
            </a:r>
            <a:r>
              <a:rPr lang="de-DE" sz="2400" b="1" dirty="0"/>
              <a:t> </a:t>
            </a:r>
            <a:r>
              <a:rPr lang="de-DE" sz="2400" b="1" dirty="0" err="1"/>
              <a:t>frequency</a:t>
            </a:r>
            <a:r>
              <a:rPr lang="de-DE" sz="2400" b="1" dirty="0"/>
              <a:t> F</a:t>
            </a:r>
            <a:br>
              <a:rPr lang="de-DE" sz="2400" dirty="0"/>
            </a:br>
            <a:r>
              <a:rPr lang="de-DE" sz="2400" dirty="0"/>
              <a:t>   </a:t>
            </a:r>
            <a:r>
              <a:rPr lang="de-DE" sz="2000" dirty="0"/>
              <a:t>(</a:t>
            </a:r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often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glare </a:t>
            </a:r>
            <a:r>
              <a:rPr lang="de-DE" sz="2000" dirty="0" err="1"/>
              <a:t>event</a:t>
            </a:r>
            <a:r>
              <a:rPr lang="de-DE" sz="2000" dirty="0"/>
              <a:t> </a:t>
            </a:r>
            <a:r>
              <a:rPr lang="de-DE" sz="2000" dirty="0" err="1"/>
              <a:t>takes</a:t>
            </a:r>
            <a:r>
              <a:rPr lang="de-DE" sz="2000" dirty="0"/>
              <a:t> </a:t>
            </a:r>
            <a:r>
              <a:rPr lang="de-DE" sz="2000" dirty="0" err="1"/>
              <a:t>place</a:t>
            </a:r>
            <a:r>
              <a:rPr lang="de-DE" sz="2000" dirty="0"/>
              <a:t>)</a:t>
            </a:r>
          </a:p>
        </p:txBody>
      </p:sp>
      <p:sp>
        <p:nvSpPr>
          <p:cNvPr id="25" name="Siebeneck 24">
            <a:extLst>
              <a:ext uri="{FF2B5EF4-FFF2-40B4-BE49-F238E27FC236}">
                <a16:creationId xmlns:a16="http://schemas.microsoft.com/office/drawing/2014/main" id="{E40F1EE6-5EC5-7190-01E7-FDE3F91E272A}"/>
              </a:ext>
            </a:extLst>
          </p:cNvPr>
          <p:cNvSpPr/>
          <p:nvPr/>
        </p:nvSpPr>
        <p:spPr>
          <a:xfrm>
            <a:off x="5689600" y="1931696"/>
            <a:ext cx="468085" cy="413657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Siebeneck 25">
            <a:extLst>
              <a:ext uri="{FF2B5EF4-FFF2-40B4-BE49-F238E27FC236}">
                <a16:creationId xmlns:a16="http://schemas.microsoft.com/office/drawing/2014/main" id="{C76F62B6-7824-99B1-8A1E-78498AAD91E2}"/>
              </a:ext>
            </a:extLst>
          </p:cNvPr>
          <p:cNvSpPr/>
          <p:nvPr/>
        </p:nvSpPr>
        <p:spPr>
          <a:xfrm>
            <a:off x="5707732" y="2993866"/>
            <a:ext cx="468085" cy="413657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Siebeneck 26">
            <a:extLst>
              <a:ext uri="{FF2B5EF4-FFF2-40B4-BE49-F238E27FC236}">
                <a16:creationId xmlns:a16="http://schemas.microsoft.com/office/drawing/2014/main" id="{B28532B3-982A-B148-BB31-E399370A03D7}"/>
              </a:ext>
            </a:extLst>
          </p:cNvPr>
          <p:cNvSpPr/>
          <p:nvPr/>
        </p:nvSpPr>
        <p:spPr>
          <a:xfrm>
            <a:off x="5733746" y="4120455"/>
            <a:ext cx="468085" cy="413657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DC2CC8F-D69B-878E-6F23-37A4434395AE}"/>
              </a:ext>
            </a:extLst>
          </p:cNvPr>
          <p:cNvSpPr txBox="1"/>
          <p:nvPr/>
        </p:nvSpPr>
        <p:spPr>
          <a:xfrm>
            <a:off x="613601" y="5596884"/>
            <a:ext cx="11304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Glare </a:t>
            </a:r>
            <a:r>
              <a:rPr lang="de-DE" sz="2800" b="1" dirty="0" err="1"/>
              <a:t>Relevance</a:t>
            </a:r>
            <a:r>
              <a:rPr lang="de-DE" sz="2800" b="1" dirty="0"/>
              <a:t> Level = </a:t>
            </a:r>
            <a:r>
              <a:rPr lang="de-DE" sz="2800" dirty="0" err="1"/>
              <a:t>Intensity</a:t>
            </a:r>
            <a:r>
              <a:rPr lang="de-DE" sz="2800" b="1" dirty="0"/>
              <a:t>  x  </a:t>
            </a:r>
            <a:r>
              <a:rPr lang="de-DE" sz="2800" dirty="0" err="1"/>
              <a:t>Exposure</a:t>
            </a:r>
            <a:r>
              <a:rPr lang="de-DE" sz="2800" dirty="0"/>
              <a:t> Time  </a:t>
            </a:r>
            <a:r>
              <a:rPr lang="de-DE" sz="2800" b="1" dirty="0"/>
              <a:t>x </a:t>
            </a:r>
            <a:r>
              <a:rPr lang="de-DE" sz="2800" dirty="0"/>
              <a:t> </a:t>
            </a:r>
            <a:r>
              <a:rPr lang="de-DE" sz="2800" dirty="0" err="1"/>
              <a:t>Occurance</a:t>
            </a:r>
            <a:r>
              <a:rPr lang="de-DE" sz="2800" dirty="0"/>
              <a:t> </a:t>
            </a:r>
            <a:r>
              <a:rPr lang="de-DE" sz="2800" dirty="0" err="1"/>
              <a:t>Frequency</a:t>
            </a:r>
            <a:endParaRPr lang="de-DE" sz="2800" dirty="0"/>
          </a:p>
        </p:txBody>
      </p:sp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36A7401F-F36C-5BDA-9BEA-6B4C22DB1096}"/>
              </a:ext>
            </a:extLst>
          </p:cNvPr>
          <p:cNvSpPr/>
          <p:nvPr/>
        </p:nvSpPr>
        <p:spPr>
          <a:xfrm>
            <a:off x="118872" y="5758688"/>
            <a:ext cx="406437" cy="2194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A5B0DC-51E9-2630-1FBB-365D99F730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33"/>
          <a:stretch>
            <a:fillRect/>
          </a:stretch>
        </p:blipFill>
        <p:spPr>
          <a:xfrm>
            <a:off x="0" y="1442490"/>
            <a:ext cx="4976358" cy="393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9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67BE6064-610D-2BB4-7B96-55E53739F25D}"/>
              </a:ext>
            </a:extLst>
          </p:cNvPr>
          <p:cNvSpPr/>
          <p:nvPr/>
        </p:nvSpPr>
        <p:spPr>
          <a:xfrm>
            <a:off x="1236451" y="3123108"/>
            <a:ext cx="528341" cy="2382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2ABD91E-C06D-CB6F-555B-9CDFDA0C1E12}"/>
              </a:ext>
            </a:extLst>
          </p:cNvPr>
          <p:cNvSpPr txBox="1"/>
          <p:nvPr/>
        </p:nvSpPr>
        <p:spPr>
          <a:xfrm>
            <a:off x="2119293" y="3950338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   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883D6F-BD94-B727-E737-79B2A7694DF0}"/>
              </a:ext>
            </a:extLst>
          </p:cNvPr>
          <p:cNvSpPr txBox="1"/>
          <p:nvPr/>
        </p:nvSpPr>
        <p:spPr>
          <a:xfrm>
            <a:off x="586169" y="1988632"/>
            <a:ext cx="113041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Glare </a:t>
            </a:r>
            <a:r>
              <a:rPr lang="de-DE" sz="2800" b="1" dirty="0" err="1"/>
              <a:t>Relevance</a:t>
            </a:r>
            <a:r>
              <a:rPr lang="de-DE" sz="2800" b="1" dirty="0"/>
              <a:t> Level = </a:t>
            </a:r>
            <a:r>
              <a:rPr lang="de-DE" sz="2800" dirty="0" err="1"/>
              <a:t>Intensity</a:t>
            </a:r>
            <a:r>
              <a:rPr lang="de-DE" sz="2800" b="1" dirty="0"/>
              <a:t>  x  </a:t>
            </a:r>
            <a:r>
              <a:rPr lang="de-DE" sz="2800" dirty="0" err="1"/>
              <a:t>Exposure</a:t>
            </a:r>
            <a:r>
              <a:rPr lang="de-DE" sz="2800" dirty="0"/>
              <a:t> Time  </a:t>
            </a:r>
            <a:r>
              <a:rPr lang="de-DE" sz="2800" b="1" dirty="0"/>
              <a:t>x </a:t>
            </a:r>
            <a:r>
              <a:rPr lang="de-DE" sz="2800" dirty="0"/>
              <a:t> </a:t>
            </a:r>
            <a:r>
              <a:rPr lang="de-DE" sz="2800" dirty="0" err="1"/>
              <a:t>Occurance</a:t>
            </a:r>
            <a:r>
              <a:rPr lang="de-DE" sz="2800" dirty="0"/>
              <a:t> </a:t>
            </a:r>
            <a:r>
              <a:rPr lang="de-DE" sz="2800" dirty="0" err="1"/>
              <a:t>Frequency</a:t>
            </a:r>
            <a:endParaRPr lang="de-DE" sz="2800" dirty="0"/>
          </a:p>
          <a:p>
            <a:endParaRPr lang="de-DE" sz="2800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56B6811-C717-E202-5D40-DDFD9C403831}"/>
              </a:ext>
            </a:extLst>
          </p:cNvPr>
          <p:cNvSpPr txBox="1"/>
          <p:nvPr/>
        </p:nvSpPr>
        <p:spPr>
          <a:xfrm>
            <a:off x="2119293" y="4287407"/>
            <a:ext cx="94661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Basis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future</a:t>
            </a:r>
            <a:r>
              <a:rPr lang="de-DE" sz="2400" dirty="0"/>
              <a:t> proposal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effective</a:t>
            </a:r>
            <a:r>
              <a:rPr lang="de-DE" sz="2400" dirty="0"/>
              <a:t> </a:t>
            </a:r>
            <a:r>
              <a:rPr lang="de-DE" sz="2400" dirty="0" err="1"/>
              <a:t>countermeasures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glare </a:t>
            </a:r>
            <a:r>
              <a:rPr lang="de-DE" sz="2400" dirty="0" err="1"/>
              <a:t>reduction</a:t>
            </a:r>
            <a:endParaRPr lang="de-DE" sz="2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44AEEC6-6E8D-9B99-C89D-720E967ABC11}"/>
              </a:ext>
            </a:extLst>
          </p:cNvPr>
          <p:cNvSpPr txBox="1"/>
          <p:nvPr/>
        </p:nvSpPr>
        <p:spPr>
          <a:xfrm>
            <a:off x="2119292" y="3046331"/>
            <a:ext cx="74054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Ranking </a:t>
            </a:r>
            <a:r>
              <a:rPr lang="de-DE" sz="2400" dirty="0" err="1"/>
              <a:t>of</a:t>
            </a:r>
            <a:r>
              <a:rPr lang="de-DE" sz="2400" dirty="0"/>
              <a:t> glare </a:t>
            </a:r>
            <a:r>
              <a:rPr lang="de-DE" sz="2400" dirty="0" err="1"/>
              <a:t>effects</a:t>
            </a:r>
            <a:r>
              <a:rPr lang="de-DE" sz="2400" dirty="0"/>
              <a:t>: (</a:t>
            </a:r>
            <a:r>
              <a:rPr lang="de-DE" sz="2400" i="1" dirty="0" err="1"/>
              <a:t>see</a:t>
            </a:r>
            <a:r>
              <a:rPr lang="de-DE" sz="2400" i="1" dirty="0"/>
              <a:t> </a:t>
            </a:r>
            <a:r>
              <a:rPr lang="de-DE" sz="2400" i="1" dirty="0" err="1"/>
              <a:t>table</a:t>
            </a:r>
            <a:r>
              <a:rPr lang="de-DE" sz="2400" i="1" dirty="0"/>
              <a:t> in </a:t>
            </a:r>
            <a:r>
              <a:rPr lang="de-DE" sz="2400" i="1" dirty="0" err="1"/>
              <a:t>doc</a:t>
            </a:r>
            <a:r>
              <a:rPr lang="de-DE" sz="2400" i="1" dirty="0"/>
              <a:t> TFGP-05-07</a:t>
            </a:r>
            <a:r>
              <a:rPr lang="de-DE" sz="2400" dirty="0"/>
              <a:t>) </a:t>
            </a:r>
            <a:br>
              <a:rPr lang="de-DE" sz="2400" dirty="0"/>
            </a:br>
            <a:r>
              <a:rPr lang="de-DE" sz="2400" b="1" dirty="0" err="1"/>
              <a:t>Red</a:t>
            </a:r>
            <a:r>
              <a:rPr lang="de-DE" sz="2400" dirty="0"/>
              <a:t> (</a:t>
            </a:r>
            <a:r>
              <a:rPr lang="de-DE" sz="2400" dirty="0" err="1"/>
              <a:t>very</a:t>
            </a:r>
            <a:r>
              <a:rPr lang="de-DE" sz="2400" dirty="0"/>
              <a:t> high), </a:t>
            </a:r>
            <a:r>
              <a:rPr lang="de-DE" sz="2400" b="1" dirty="0"/>
              <a:t>Orange</a:t>
            </a:r>
            <a:r>
              <a:rPr lang="de-DE" sz="2400" dirty="0"/>
              <a:t> (high), </a:t>
            </a:r>
            <a:r>
              <a:rPr lang="de-DE" sz="2400" b="1" dirty="0"/>
              <a:t>Yellow</a:t>
            </a:r>
            <a:r>
              <a:rPr lang="de-DE" sz="2400" dirty="0"/>
              <a:t> (</a:t>
            </a:r>
            <a:r>
              <a:rPr lang="de-DE" sz="2400" dirty="0" err="1"/>
              <a:t>mid</a:t>
            </a:r>
            <a:r>
              <a:rPr lang="de-DE" sz="2400" dirty="0"/>
              <a:t>), </a:t>
            </a:r>
            <a:r>
              <a:rPr lang="de-DE" sz="2400" b="1" dirty="0"/>
              <a:t>Green </a:t>
            </a:r>
            <a:r>
              <a:rPr lang="de-DE" sz="2400" dirty="0"/>
              <a:t>(</a:t>
            </a:r>
            <a:r>
              <a:rPr lang="de-DE" sz="2400" dirty="0" err="1"/>
              <a:t>low</a:t>
            </a:r>
            <a:r>
              <a:rPr lang="de-DE" sz="2400" dirty="0"/>
              <a:t>)</a:t>
            </a:r>
          </a:p>
          <a:p>
            <a:r>
              <a:rPr lang="de-DE" sz="2400" dirty="0"/>
              <a:t>    </a:t>
            </a: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645072AB-88FF-68FF-763A-C7E5DA3DF9A9}"/>
              </a:ext>
            </a:extLst>
          </p:cNvPr>
          <p:cNvSpPr/>
          <p:nvPr/>
        </p:nvSpPr>
        <p:spPr>
          <a:xfrm>
            <a:off x="1236451" y="4399109"/>
            <a:ext cx="528341" cy="2382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3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B Presentation.potx" id="{41C6BDE2-2956-479F-9A3D-A8BA3D5C5A5E}" vid="{216C8B9B-96A5-4780-95F4-C21CE9216F4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afdac3b-4115-4c64-bf62-f9099ec36d84}" enabled="1" method="Privileged" siteId="{5047bca2-da88-442e-a09a-d9b8af692adc}" contentBits="3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441</Words>
  <Application>Microsoft Office PowerPoint</Application>
  <PresentationFormat>Widescreen</PresentationFormat>
  <Paragraphs>49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Matarazzo</dc:creator>
  <cp:lastModifiedBy>Davide Puglisi</cp:lastModifiedBy>
  <cp:revision>26</cp:revision>
  <cp:lastPrinted>2025-12-01T09:23:47Z</cp:lastPrinted>
  <dcterms:created xsi:type="dcterms:W3CDTF">2020-02-13T10:33:39Z</dcterms:created>
  <dcterms:modified xsi:type="dcterms:W3CDTF">2025-12-08T15:49:57Z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Tema di Office:6</vt:lpwstr>
  </property>
  <property fmtid="{D5CDD505-2E9C-101B-9397-08002B2CF9AE}" pid="3" name="ClassificationContentMarkingFooterText">
    <vt:lpwstr>5acXjzUk</vt:lpwstr>
  </property>
  <property fmtid="{D5CDD505-2E9C-101B-9397-08002B2CF9AE}" pid="4" name="ClassificationContentMarkingHeaderLocations">
    <vt:lpwstr>Tema di Office:5</vt:lpwstr>
  </property>
  <property fmtid="{D5CDD505-2E9C-101B-9397-08002B2CF9AE}" pid="5" name="ClassificationContentMarkingHeaderText">
    <vt:lpwstr>INTERNAL and PARTNERS</vt:lpwstr>
  </property>
</Properties>
</file>