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517" r:id="rId2"/>
    <p:sldId id="518" r:id="rId3"/>
    <p:sldId id="522" r:id="rId4"/>
    <p:sldId id="523" r:id="rId5"/>
    <p:sldId id="519" r:id="rId6"/>
    <p:sldId id="520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2" autoAdjust="0"/>
    <p:restoredTop sz="92081" autoAdjust="0"/>
  </p:normalViewPr>
  <p:slideViewPr>
    <p:cSldViewPr>
      <p:cViewPr>
        <p:scale>
          <a:sx n="70" d="100"/>
          <a:sy n="70" d="100"/>
        </p:scale>
        <p:origin x="-54" y="-84"/>
      </p:cViewPr>
      <p:guideLst>
        <p:guide orient="horz" pos="220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56"/>
    </p:cViewPr>
  </p:sorterViewPr>
  <p:notesViewPr>
    <p:cSldViewPr>
      <p:cViewPr varScale="1">
        <p:scale>
          <a:sx n="53" d="100"/>
          <a:sy n="53" d="100"/>
        </p:scale>
        <p:origin x="-295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378BD-4FC7-4DCA-96BA-0894D47F18F1}" type="datetimeFigureOut">
              <a:rPr lang="zh-CN" altLang="en-US" smtClean="0"/>
              <a:t>2016/6/17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14085-A3C2-4A19-A977-8315D455FE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3549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24C14-F75F-4D02-A8C5-ACC39205BE63}" type="datetimeFigureOut">
              <a:rPr lang="zh-CN" altLang="en-US" smtClean="0"/>
              <a:t>2016/6/17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287B3-A03F-4431-A85C-659FB70CFD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7057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B287B3-A03F-4431-A85C-659FB70CFD45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一般模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5"/>
          <p:cNvSpPr txBox="1"/>
          <p:nvPr userDrawn="1"/>
        </p:nvSpPr>
        <p:spPr bwMode="auto">
          <a:xfrm>
            <a:off x="8352928" y="6453336"/>
            <a:ext cx="827584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0070C0"/>
                </a:solidFill>
                <a:latin typeface="Verdana" pitchFamily="34" charset="0"/>
                <a:ea typeface="宋体" pitchFamily="2" charset="-122"/>
                <a:cs typeface="Verdana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宋体" pitchFamily="2" charset="-122"/>
                <a:cs typeface="+mn-cs"/>
              </a:defRPr>
            </a:lvl9pPr>
          </a:lstStyle>
          <a:p>
            <a:pPr algn="r">
              <a:defRPr/>
            </a:pPr>
            <a:fld id="{5F5A6EED-E5D9-468C-93FD-5AEBA995156F}" type="slidenum">
              <a:rPr lang="zh-CN" altLang="zh-CN" smtClean="0">
                <a:solidFill>
                  <a:srgbClr val="A349CC"/>
                </a:solidFill>
              </a:rPr>
              <a:t>‹#›</a:t>
            </a:fld>
            <a:endParaRPr lang="zh-CN" altLang="zh-CN" dirty="0" smtClean="0">
              <a:solidFill>
                <a:srgbClr val="A349CC"/>
              </a:solidFill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228600" y="609600"/>
            <a:ext cx="8763000" cy="76200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rgbClr val="A349A4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纯白模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07B26F-ABCA-4D71-9E96-84B11D1C228D}" type="slidenum">
              <a:rPr lang="zh-CN" altLang="zh-CN"/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72C802-A4DB-4A39-AB33-D7C6CCCACBD5}" type="slidenum">
              <a:rPr lang="zh-CN" altLang="zh-CN"/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228600" y="609600"/>
            <a:ext cx="8763000" cy="76200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cap="none" normalizeH="0" baseline="0" dirty="0" smtClean="0">
              <a:ln>
                <a:noFill/>
              </a:ln>
              <a:solidFill>
                <a:srgbClr val="A349A4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4C591-5B1D-40C4-A2CB-5A7EF19D11CC}" type="datetime1">
              <a:rPr lang="en-US" altLang="zh-CN" smtClean="0"/>
              <a:t>6/17/2016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2"/>
          <p:cNvSpPr>
            <a:spLocks noGrp="1"/>
          </p:cNvSpPr>
          <p:nvPr>
            <p:ph type="ctrTitle"/>
          </p:nvPr>
        </p:nvSpPr>
        <p:spPr>
          <a:xfrm>
            <a:off x="685800" y="1454150"/>
            <a:ext cx="7772400" cy="1470025"/>
          </a:xfrm>
        </p:spPr>
        <p:txBody>
          <a:bodyPr>
            <a:normAutofit/>
          </a:bodyPr>
          <a:lstStyle/>
          <a:p>
            <a:pPr marL="0" indent="0"/>
            <a:r>
              <a:rPr lang="en-US" altLang="zh-CN" sz="4800" dirty="0" smtClean="0"/>
              <a:t>Summary Report on TF8</a:t>
            </a:r>
            <a:endParaRPr lang="en-US" sz="4800" dirty="0" smtClean="0"/>
          </a:p>
        </p:txBody>
      </p:sp>
      <p:sp>
        <p:nvSpPr>
          <p:cNvPr id="14339" name="副标题 3"/>
          <p:cNvSpPr>
            <a:spLocks noGrp="1"/>
          </p:cNvSpPr>
          <p:nvPr>
            <p:ph type="subTitle" idx="1"/>
          </p:nvPr>
        </p:nvSpPr>
        <p:spPr>
          <a:xfrm>
            <a:off x="1371600" y="4683760"/>
            <a:ext cx="6400800" cy="1223963"/>
          </a:xfrm>
        </p:spPr>
        <p:txBody>
          <a:bodyPr/>
          <a:lstStyle/>
          <a:p>
            <a:r>
              <a:rPr lang="en-US" altLang="zh-CN" dirty="0" smtClean="0"/>
              <a:t>Washington DC, US</a:t>
            </a:r>
          </a:p>
          <a:p>
            <a:r>
              <a:rPr lang="en-US" altLang="zh-CN" dirty="0" smtClean="0"/>
              <a:t>2016/06/</a:t>
            </a:r>
            <a:r>
              <a:rPr lang="en-US" dirty="0" smtClean="0"/>
              <a:t>16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7020272" y="476672"/>
            <a:ext cx="1257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EVS-11-22e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10683" y="789211"/>
            <a:ext cx="8784976" cy="6126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ct val="150000"/>
              </a:lnSpc>
              <a:buClrTx/>
              <a:buFont typeface="Wingdings" charset="0"/>
              <a:buChar char="n"/>
              <a:defRPr/>
            </a:pPr>
            <a:r>
              <a:rPr lang="en-US" altLang="zh-CN" sz="2400" kern="0" dirty="0" smtClean="0">
                <a:latin typeface="Times New Roman" charset="0"/>
              </a:rPr>
              <a:t>Mr Tan chaired the face to face meeting at 15:30~17:00,June 15.</a:t>
            </a:r>
          </a:p>
          <a:p>
            <a:pPr marL="457200" indent="-457200" fontAlgn="auto">
              <a:lnSpc>
                <a:spcPct val="150000"/>
              </a:lnSpc>
              <a:buFont typeface="Wingdings" pitchFamily="2" charset="2"/>
              <a:buChar char="l"/>
              <a:defRPr/>
            </a:pPr>
            <a:r>
              <a:rPr lang="en-US" altLang="zh-CN" sz="2400" kern="0" dirty="0" smtClean="0">
                <a:latin typeface="Times New Roman" charset="0"/>
              </a:rPr>
              <a:t> In the meeting, TF leader presented 3 documents “EVSTF-08-30e” </a:t>
            </a:r>
            <a:r>
              <a:rPr lang="zh-CN" altLang="en-US" sz="2400" kern="0" dirty="0" smtClean="0">
                <a:latin typeface="Times New Roman" charset="0"/>
              </a:rPr>
              <a:t>，</a:t>
            </a:r>
            <a:r>
              <a:rPr lang="en-US" altLang="zh-CN" sz="2400" kern="0" dirty="0" smtClean="0">
                <a:latin typeface="Times New Roman" charset="0"/>
              </a:rPr>
              <a:t>“EVSTF-08-32e” and ”EVSTF-08-34e”;</a:t>
            </a:r>
          </a:p>
          <a:p>
            <a:pPr marL="457200" indent="-457200" fontAlgn="auto">
              <a:lnSpc>
                <a:spcPct val="150000"/>
              </a:lnSpc>
              <a:buClrTx/>
              <a:buFont typeface="Wingdings" charset="0"/>
              <a:buChar char="Ø"/>
              <a:defRPr/>
            </a:pPr>
            <a:r>
              <a:rPr lang="en-US" altLang="zh-CN" sz="2400" kern="0" dirty="0" smtClean="0">
                <a:latin typeface="Times New Roman" charset="0"/>
              </a:rPr>
              <a:t>“EVSTF-08-30e” shows the rationales and justifications for adding the heavy duty vechcles content into the EVS-GTR;</a:t>
            </a:r>
          </a:p>
          <a:p>
            <a:pPr marL="457200" indent="-457200" fontAlgn="auto">
              <a:lnSpc>
                <a:spcPct val="150000"/>
              </a:lnSpc>
              <a:buClrTx/>
              <a:buFont typeface="Wingdings" charset="0"/>
              <a:buChar char="Ø"/>
              <a:defRPr/>
            </a:pPr>
            <a:r>
              <a:rPr lang="en-US" altLang="zh-CN" sz="2400" kern="0" dirty="0" smtClean="0">
                <a:latin typeface="Times New Roman" charset="0"/>
              </a:rPr>
              <a:t>“EVSTF-08-32e” shows the draft modification scheme that it adds the HD vehicles requirements and tests into the main body of EVS-GTR;</a:t>
            </a:r>
          </a:p>
          <a:p>
            <a:pPr marL="457200" indent="-457200" fontAlgn="auto">
              <a:lnSpc>
                <a:spcPct val="150000"/>
              </a:lnSpc>
              <a:buClrTx/>
              <a:buFont typeface="Wingdings" charset="0"/>
              <a:buChar char="Ø"/>
              <a:defRPr/>
            </a:pPr>
            <a:r>
              <a:rPr lang="en-US" altLang="zh-CN" sz="2400" kern="0" dirty="0" smtClean="0">
                <a:latin typeface="Times New Roman" charset="0"/>
              </a:rPr>
              <a:t>“EVSTF-08-34e”shows the scheme of drafting the HD vehicles` part as a separate part of EVS-GTR.</a:t>
            </a:r>
          </a:p>
          <a:p>
            <a:pPr marL="457200" indent="-457200" fontAlgn="auto">
              <a:lnSpc>
                <a:spcPct val="150000"/>
              </a:lnSpc>
              <a:buFont typeface="Wingdings" pitchFamily="2" charset="2"/>
              <a:buChar char="l"/>
              <a:defRPr/>
            </a:pPr>
            <a:endParaRPr lang="en-US" altLang="zh-CN" sz="2400" kern="0" dirty="0" smtClean="0">
              <a:latin typeface="Times New Roman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125" y="116632"/>
            <a:ext cx="38227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/>
              <a:t>Summary of TF8 Meeting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10683" y="789211"/>
            <a:ext cx="8784976" cy="6858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ct val="150000"/>
              </a:lnSpc>
              <a:buClrTx/>
              <a:buFont typeface="Wingdings" charset="0"/>
              <a:buChar char="n"/>
              <a:defRPr/>
            </a:pPr>
            <a:r>
              <a:rPr lang="en-US" altLang="zh-CN" sz="2400" kern="0" dirty="0" smtClean="0">
                <a:latin typeface="Times New Roman" charset="0"/>
              </a:rPr>
              <a:t>Key points discussed in this meeting</a:t>
            </a:r>
          </a:p>
          <a:p>
            <a:pPr marL="457200" indent="-457200" fontAlgn="auto">
              <a:lnSpc>
                <a:spcPct val="150000"/>
              </a:lnSpc>
              <a:buClrTx/>
              <a:buFont typeface="Wingdings" charset="0"/>
              <a:buChar char="Ø"/>
              <a:defRPr/>
            </a:pPr>
            <a:r>
              <a:rPr lang="en-US" altLang="zh-CN" sz="2400" kern="0" dirty="0" smtClean="0">
                <a:latin typeface="Times New Roman" charset="0"/>
              </a:rPr>
              <a:t>TF members discussed on the form of drafting  HD vehicles content. All the members agreed to drafting the HD vehicles content as a seperate chapter in the EVS-GTR main document or as the Annex of the EVS-GTR. </a:t>
            </a:r>
          </a:p>
          <a:p>
            <a:pPr marL="457200" indent="-457200" fontAlgn="auto">
              <a:lnSpc>
                <a:spcPct val="150000"/>
              </a:lnSpc>
              <a:buClrTx/>
              <a:buFont typeface="Wingdings" charset="0"/>
              <a:buChar char="Ø"/>
              <a:defRPr/>
            </a:pPr>
            <a:r>
              <a:rPr lang="en-US" altLang="zh-CN" sz="2400" kern="0" dirty="0" smtClean="0">
                <a:latin typeface="Times New Roman" charset="0"/>
              </a:rPr>
              <a:t>Mr Tan, as the  leader of TF8, strongly supported  China’s opinion of drafting the heavy duty vehicles content as a seperate chapter in the EVS-GTR main document, for the consideration of the same significance of the HD vehicles safety compared with the passenger vehicles.</a:t>
            </a:r>
          </a:p>
          <a:p>
            <a:pPr marL="457200" indent="-457200" fontAlgn="auto">
              <a:lnSpc>
                <a:spcPct val="150000"/>
              </a:lnSpc>
              <a:buClrTx/>
              <a:buFont typeface="Wingdings" charset="0"/>
              <a:buChar char="Ø"/>
              <a:defRPr/>
            </a:pPr>
            <a:endParaRPr lang="en-US" altLang="zh-CN" sz="2400" kern="0" dirty="0" smtClean="0">
              <a:latin typeface="Times New Roman" charset="0"/>
            </a:endParaRPr>
          </a:p>
          <a:p>
            <a:pPr marL="457200" indent="-457200">
              <a:lnSpc>
                <a:spcPct val="200000"/>
              </a:lnSpc>
              <a:buFont typeface="Wingdings" pitchFamily="2" charset="2"/>
              <a:buChar char="l"/>
              <a:defRPr/>
            </a:pPr>
            <a:endParaRPr lang="en-US" altLang="zh-CN" sz="2400" kern="0" dirty="0" smtClean="0"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125" y="116632"/>
            <a:ext cx="38227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/>
              <a:t>Summary of TF8 Meeting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10683" y="789211"/>
            <a:ext cx="8784976" cy="798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ct val="150000"/>
              </a:lnSpc>
              <a:buClrTx/>
              <a:buFont typeface="Wingdings" charset="0"/>
              <a:buChar char="Ø"/>
              <a:defRPr/>
            </a:pPr>
            <a:r>
              <a:rPr lang="en-US" altLang="zh-CN" sz="2800" kern="0" dirty="0" err="1" smtClean="0">
                <a:latin typeface="Times New Roman" charset="0"/>
              </a:rPr>
              <a:t>TF8 leader</a:t>
            </a:r>
            <a:r>
              <a:rPr lang="en-US" altLang="zh-CN" sz="2800" kern="0" dirty="0" smtClean="0">
                <a:latin typeface="Times New Roman" charset="0"/>
              </a:rPr>
              <a:t> presented the comparison between OICA and China, it shows only small part of the requirements and test procedures are different. TF members had a discussion on these items and all the members agreed to have more communications on these distinct items before the next EVS meeting.</a:t>
            </a:r>
          </a:p>
          <a:p>
            <a:pPr marL="457200" indent="-457200" fontAlgn="auto">
              <a:lnSpc>
                <a:spcPct val="150000"/>
              </a:lnSpc>
              <a:buClrTx/>
              <a:buFont typeface="Wingdings" charset="0"/>
              <a:buChar char="Ø"/>
              <a:defRPr/>
            </a:pPr>
            <a:r>
              <a:rPr lang="en-US" altLang="zh-CN" sz="2800" kern="0" dirty="0" smtClean="0">
                <a:latin typeface="Times New Roman" charset="0"/>
              </a:rPr>
              <a:t>whether regard the HD vehicles part as an CP option or not, that still remains as an open issue.But this part must</a:t>
            </a:r>
          </a:p>
          <a:p>
            <a:pPr indent="0" fontAlgn="auto">
              <a:lnSpc>
                <a:spcPct val="150000"/>
              </a:lnSpc>
              <a:buClrTx/>
              <a:buFont typeface="Wingdings" charset="0"/>
              <a:buNone/>
              <a:defRPr/>
            </a:pPr>
            <a:r>
              <a:rPr lang="en-US" altLang="zh-CN" sz="2800" kern="0" dirty="0" smtClean="0">
                <a:latin typeface="Times New Roman" charset="0"/>
              </a:rPr>
              <a:t>     be the same effective as the passenger vehicles part.</a:t>
            </a:r>
            <a:endParaRPr lang="zh-CN" altLang="en-US" sz="2800" kern="0" dirty="0" smtClean="0">
              <a:latin typeface="Times New Roman" charset="0"/>
            </a:endParaRPr>
          </a:p>
          <a:p>
            <a:pPr indent="0" fontAlgn="auto">
              <a:lnSpc>
                <a:spcPct val="150000"/>
              </a:lnSpc>
              <a:buClrTx/>
              <a:buFont typeface="Wingdings" charset="0"/>
              <a:buNone/>
              <a:defRPr/>
            </a:pPr>
            <a:endParaRPr lang="en-US" altLang="zh-CN" sz="2800" kern="0" dirty="0" smtClean="0">
              <a:latin typeface="Times New Roman" charset="0"/>
            </a:endParaRPr>
          </a:p>
          <a:p>
            <a:pPr marL="457200" indent="-457200" fontAlgn="auto">
              <a:lnSpc>
                <a:spcPct val="150000"/>
              </a:lnSpc>
              <a:buClrTx/>
              <a:buFont typeface="Wingdings" charset="0"/>
              <a:buChar char="Ø"/>
              <a:defRPr/>
            </a:pPr>
            <a:endParaRPr lang="en-US" altLang="zh-CN" sz="2800" kern="0" dirty="0" smtClean="0">
              <a:latin typeface="Times New Roman" charset="0"/>
            </a:endParaRPr>
          </a:p>
          <a:p>
            <a:pPr marL="457200" indent="-457200">
              <a:lnSpc>
                <a:spcPct val="200000"/>
              </a:lnSpc>
              <a:buFont typeface="Wingdings" pitchFamily="2" charset="2"/>
              <a:buChar char="l"/>
              <a:defRPr/>
            </a:pPr>
            <a:endParaRPr lang="en-US" altLang="zh-CN" sz="2800" kern="0" dirty="0" smtClean="0"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125" y="116632"/>
            <a:ext cx="38227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/>
              <a:t>Summary of TF8 Meeting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125" y="116632"/>
            <a:ext cx="240220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/>
              <a:t>Planning of TF</a:t>
            </a:r>
            <a:r>
              <a:rPr lang="en-US" sz="2800" dirty="0" smtClean="0"/>
              <a:t>8</a:t>
            </a:r>
            <a:endParaRPr lang="en-US" sz="2800" dirty="0"/>
          </a:p>
        </p:txBody>
      </p:sp>
      <p:sp>
        <p:nvSpPr>
          <p:cNvPr id="2" name="文本框 1"/>
          <p:cNvSpPr txBox="1"/>
          <p:nvPr/>
        </p:nvSpPr>
        <p:spPr>
          <a:xfrm>
            <a:off x="196850" y="638810"/>
            <a:ext cx="8783320" cy="5120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fontAlgn="auto">
              <a:lnSpc>
                <a:spcPct val="150000"/>
              </a:lnSpc>
              <a:buClrTx/>
              <a:buFont typeface="Wingdings" charset="0"/>
              <a:buChar char="n"/>
              <a:defRPr/>
            </a:pPr>
            <a:r>
              <a:rPr lang="en-US" altLang="zh-CN" sz="2000" kern="0" dirty="0" smtClean="0">
                <a:latin typeface="Times New Roman" charset="0"/>
                <a:sym typeface="+mn-ea"/>
              </a:rPr>
              <a:t>Do more works on modification of TF8 proposal draft before the 12</a:t>
            </a:r>
            <a:r>
              <a:rPr lang="en-US" altLang="zh-CN" sz="2000" kern="0" baseline="30000" dirty="0" smtClean="0">
                <a:latin typeface="Times New Roman" charset="0"/>
                <a:sym typeface="+mn-ea"/>
              </a:rPr>
              <a:t>th</a:t>
            </a:r>
            <a:r>
              <a:rPr lang="en-US" altLang="zh-CN" sz="2000" kern="0" dirty="0" smtClean="0">
                <a:latin typeface="Times New Roman" charset="0"/>
                <a:sym typeface="+mn-ea"/>
              </a:rPr>
              <a:t> EVS meeting.</a:t>
            </a:r>
          </a:p>
          <a:p>
            <a:pPr marL="457200" indent="-457200" fontAlgn="auto">
              <a:lnSpc>
                <a:spcPct val="150000"/>
              </a:lnSpc>
              <a:buClrTx/>
              <a:buFont typeface="Wingdings" charset="0"/>
              <a:buChar char="Ø"/>
              <a:defRPr/>
            </a:pPr>
            <a:r>
              <a:rPr lang="en-US" altLang="zh-CN" sz="2000" kern="0" dirty="0" smtClean="0">
                <a:latin typeface="Times New Roman" charset="0"/>
                <a:sym typeface="+mn-ea"/>
              </a:rPr>
              <a:t>Modify the editorial matters in the draft to keep aligned to the passenger parts of the EVS-GTR;</a:t>
            </a:r>
          </a:p>
          <a:p>
            <a:pPr marL="457200" indent="-457200" fontAlgn="auto">
              <a:lnSpc>
                <a:spcPct val="150000"/>
              </a:lnSpc>
              <a:buClrTx/>
              <a:buFont typeface="Wingdings" charset="0"/>
              <a:buChar char="Ø"/>
              <a:defRPr/>
            </a:pPr>
            <a:r>
              <a:rPr lang="en-US" altLang="zh-CN" sz="2000" kern="0" dirty="0" smtClean="0">
                <a:latin typeface="Times New Roman" charset="0"/>
                <a:sym typeface="+mn-ea"/>
              </a:rPr>
              <a:t>Do more communications on the distinct items in the draft to catch an agreement on those and  complete drafting the heavy duty vehicles` content better.</a:t>
            </a:r>
          </a:p>
          <a:p>
            <a:pPr marL="457200" indent="-457200" fontAlgn="auto">
              <a:lnSpc>
                <a:spcPct val="150000"/>
              </a:lnSpc>
              <a:buClrTx/>
              <a:buFont typeface="Wingdings" charset="0"/>
              <a:buChar char="Ø"/>
              <a:defRPr/>
            </a:pPr>
            <a:endParaRPr lang="en-US" altLang="zh-CN" sz="2000" kern="0" dirty="0" smtClean="0">
              <a:latin typeface="Times New Roman" charset="0"/>
              <a:sym typeface="+mn-ea"/>
            </a:endParaRPr>
          </a:p>
          <a:p>
            <a:pPr indent="0" fontAlgn="auto">
              <a:lnSpc>
                <a:spcPct val="150000"/>
              </a:lnSpc>
              <a:buClrTx/>
              <a:buFont typeface="Wingdings" charset="0"/>
              <a:buNone/>
              <a:defRPr/>
            </a:pPr>
            <a:r>
              <a:rPr lang="en-US" altLang="zh-CN" sz="2000" kern="0" dirty="0" smtClean="0">
                <a:latin typeface="Times New Roman" charset="0"/>
                <a:sym typeface="+mn-ea"/>
              </a:rPr>
              <a:t>Time table </a:t>
            </a:r>
            <a:r>
              <a:rPr lang="en-US" altLang="zh-CN" sz="2000" kern="0" dirty="0">
                <a:latin typeface="Times New Roman" charset="0"/>
                <a:sym typeface="+mn-ea"/>
              </a:rPr>
              <a:t>for</a:t>
            </a:r>
            <a:r>
              <a:rPr lang="en-US" altLang="zh-CN" sz="2000" kern="0" dirty="0" smtClean="0">
                <a:latin typeface="Times New Roman" charset="0"/>
                <a:sym typeface="+mn-ea"/>
              </a:rPr>
              <a:t> action items</a:t>
            </a:r>
            <a:r>
              <a:rPr lang="en-US" altLang="zh-CN" sz="2000" kern="0" dirty="0">
                <a:latin typeface="Times New Roman" charset="0"/>
                <a:sym typeface="+mn-ea"/>
              </a:rPr>
              <a:t>:</a:t>
            </a:r>
            <a:r>
              <a:rPr lang="en-US" altLang="zh-CN" sz="2000" kern="0" dirty="0" smtClean="0">
                <a:latin typeface="Times New Roman" charset="0"/>
                <a:sym typeface="+mn-ea"/>
              </a:rPr>
              <a:t> </a:t>
            </a:r>
          </a:p>
          <a:p>
            <a:pPr indent="0" fontAlgn="auto">
              <a:lnSpc>
                <a:spcPct val="150000"/>
              </a:lnSpc>
              <a:buClrTx/>
              <a:buFont typeface="Wingdings" charset="0"/>
              <a:buNone/>
              <a:defRPr/>
            </a:pPr>
            <a:endParaRPr lang="en-US" altLang="zh-CN" sz="2000" kern="0" dirty="0" smtClean="0">
              <a:latin typeface="Times New Roman" charset="0"/>
              <a:sym typeface="+mn-ea"/>
            </a:endParaRPr>
          </a:p>
          <a:p>
            <a:pPr marL="457200" indent="-457200" fontAlgn="auto">
              <a:lnSpc>
                <a:spcPct val="150000"/>
              </a:lnSpc>
              <a:buClrTx/>
              <a:buFont typeface="Wingdings" charset="0"/>
              <a:buChar char="Ø"/>
              <a:defRPr/>
            </a:pPr>
            <a:endParaRPr lang="zh-CN" altLang="en-US" sz="2000" dirty="0"/>
          </a:p>
        </p:txBody>
      </p:sp>
      <p:graphicFrame>
        <p:nvGraphicFramePr>
          <p:cNvPr id="5" name="表格 4"/>
          <p:cNvGraphicFramePr/>
          <p:nvPr/>
        </p:nvGraphicFramePr>
        <p:xfrm>
          <a:off x="947420" y="5001344"/>
          <a:ext cx="706882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7045"/>
                <a:gridCol w="4225925"/>
                <a:gridCol w="2355850"/>
              </a:tblGrid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action items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deadline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modification of the editorial matters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July 15th,2016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catch an agreement on the distinct items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Aug 15th,2016</a:t>
                      </a: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complete the draft for HD vehicles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 dirty="0"/>
                        <a:t>Sept </a:t>
                      </a:r>
                      <a:r>
                        <a:rPr lang="en-US" altLang="zh-CN" dirty="0" smtClean="0"/>
                        <a:t>1st,2016</a:t>
                      </a:r>
                      <a:endParaRPr lang="en-US" altLang="zh-CN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87876" y="2725469"/>
            <a:ext cx="29682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/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397</Words>
  <Application>Microsoft Office PowerPoint</Application>
  <PresentationFormat>画面に合わせる (4:3)</PresentationFormat>
  <Paragraphs>38</Paragraphs>
  <Slides>6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主题</vt:lpstr>
      <vt:lpstr>Summary Report on TF8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王芳</dc:creator>
  <cp:lastModifiedBy>NTSEL</cp:lastModifiedBy>
  <cp:revision>892</cp:revision>
  <dcterms:created xsi:type="dcterms:W3CDTF">2012-02-13T08:44:00Z</dcterms:created>
  <dcterms:modified xsi:type="dcterms:W3CDTF">2016-06-17T12:40:26Z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