
<file path=[Content_Types].xml><?xml version="1.0" encoding="utf-8"?>
<Types xmlns="http://schemas.openxmlformats.org/package/2006/content-types"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732" r:id="rId3"/>
    <p:sldId id="821" r:id="rId4"/>
    <p:sldId id="833" r:id="rId5"/>
    <p:sldId id="834" r:id="rId6"/>
    <p:sldId id="835" r:id="rId7"/>
    <p:sldId id="836" r:id="rId8"/>
    <p:sldId id="838" r:id="rId9"/>
    <p:sldId id="839" r:id="rId10"/>
    <p:sldId id="832" r:id="rId11"/>
  </p:sldIdLst>
  <p:sldSz cx="9144000" cy="6858000" type="screen4x3"/>
  <p:notesSz cx="6669088" cy="99266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0099"/>
    <a:srgbClr val="CC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3" autoAdjust="0"/>
    <p:restoredTop sz="89732" autoAdjust="0"/>
  </p:normalViewPr>
  <p:slideViewPr>
    <p:cSldViewPr>
      <p:cViewPr varScale="1">
        <p:scale>
          <a:sx n="83" d="100"/>
          <a:sy n="83" d="100"/>
        </p:scale>
        <p:origin x="1267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726F16E9-95B0-4E2B-ABD0-5EC531ECA83E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1667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248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14875"/>
            <a:ext cx="4891088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Klicken Sie, um die Formate des Vorlagentextes zu bearbeiten</a:t>
            </a:r>
          </a:p>
          <a:p>
            <a:pPr lvl="1"/>
            <a:r>
              <a:rPr lang="en-GB" noProof="0"/>
              <a:t>Zweite Ebene</a:t>
            </a:r>
          </a:p>
          <a:p>
            <a:pPr lvl="2"/>
            <a:r>
              <a:rPr lang="en-GB" noProof="0"/>
              <a:t>Dritte Ebene</a:t>
            </a:r>
          </a:p>
          <a:p>
            <a:pPr lvl="3"/>
            <a:r>
              <a:rPr lang="en-GB" noProof="0"/>
              <a:t>Vierte Ebene</a:t>
            </a:r>
          </a:p>
          <a:p>
            <a:pPr lvl="4"/>
            <a:r>
              <a:rPr lang="en-GB" noProof="0"/>
              <a:t>Fünfte Ebene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7EA5EFE1-8B73-4B91-89B3-2291A1CABA14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3225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E17AFD-3E01-45C6-B8E9-1AFD1F7F74C3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15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410A77-A59B-424B-A3C2-85CEACC01708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937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A45F88-97F8-4B4B-83D6-8AB06C61F399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213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2982" y="0"/>
            <a:ext cx="7772400" cy="1143000"/>
          </a:xfrm>
        </p:spPr>
        <p:txBody>
          <a:bodyPr/>
          <a:lstStyle>
            <a:lvl1pPr>
              <a:defRPr sz="3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Wingdings" panose="05000000000000000000" pitchFamily="2" charset="2"/>
              <a:buChar char="Ø"/>
              <a:defRPr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01F6B5-3A21-401E-90D5-D5B095DED363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154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20333-9E8A-4E6F-9D14-BB80D6A2C724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564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8814EF-BE0B-4207-8079-44622108C237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303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A2A95E-F2C8-4CF9-A842-C3F43FAE6685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039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98649-6914-4B5E-A8D6-339BC84B6BC7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2555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7C1C3C-8FD2-4904-AF1C-E559E2BF5E8A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0963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5315D3-AB25-4FA5-BD44-3D25AE0283F8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8937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ECF024-924F-4F64-97D5-C19F691A4504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786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Klicken Sie, um die Formate des Vorlagentextes zu bearbeiten</a:t>
            </a:r>
          </a:p>
          <a:p>
            <a:pPr lvl="1"/>
            <a:r>
              <a:rPr lang="en-GB"/>
              <a:t>Zweite Ebene</a:t>
            </a:r>
          </a:p>
          <a:p>
            <a:pPr lvl="2"/>
            <a:r>
              <a:rPr lang="en-GB"/>
              <a:t>Dritte Ebene</a:t>
            </a:r>
          </a:p>
          <a:p>
            <a:pPr lvl="3"/>
            <a:r>
              <a:rPr lang="en-GB"/>
              <a:t>Vierte Ebene</a:t>
            </a:r>
          </a:p>
          <a:p>
            <a:pPr lvl="4"/>
            <a:r>
              <a:rPr lang="en-GB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D9B1F00E-3750-4905-8B76-6C4AC0EAED74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  <p:pic>
        <p:nvPicPr>
          <p:cNvPr id="1031" name="Picture 1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1475" y="260350"/>
            <a:ext cx="1152525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Line 13"/>
          <p:cNvSpPr>
            <a:spLocks noChangeShapeType="1"/>
          </p:cNvSpPr>
          <p:nvPr/>
        </p:nvSpPr>
        <p:spPr bwMode="auto">
          <a:xfrm flipH="1">
            <a:off x="0" y="112553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119063"/>
            <a:ext cx="7777163" cy="957262"/>
          </a:xfrm>
        </p:spPr>
        <p:txBody>
          <a:bodyPr/>
          <a:lstStyle/>
          <a:p>
            <a:pPr eaLnBrk="1" hangingPunct="1"/>
            <a:r>
              <a:rPr lang="en-US" dirty="0"/>
              <a:t>WLTP-15-xxx</a:t>
            </a:r>
            <a:endParaRPr lang="en-GB" dirty="0"/>
          </a:p>
        </p:txBody>
      </p:sp>
      <p:sp>
        <p:nvSpPr>
          <p:cNvPr id="4099" name="Text Box 13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66943212-E9C5-4D7E-86E9-9A29FAEA4ED9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1</a:t>
            </a:fld>
            <a:endParaRPr lang="en-GB" sz="1400" dirty="0">
              <a:latin typeface="Arial" panose="020B0604020202020204" pitchFamily="34" charset="0"/>
            </a:endParaRPr>
          </a:p>
        </p:txBody>
      </p:sp>
      <p:sp>
        <p:nvSpPr>
          <p:cNvPr id="4100" name="Rectangle 17"/>
          <p:cNvSpPr>
            <a:spLocks noChangeArrowheads="1"/>
          </p:cNvSpPr>
          <p:nvPr/>
        </p:nvSpPr>
        <p:spPr bwMode="auto">
          <a:xfrm>
            <a:off x="168275" y="2223464"/>
            <a:ext cx="8750300" cy="313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GB" sz="28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GB" sz="28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4101" name="Rectangle 18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4102" name="Rectangle 19"/>
          <p:cNvSpPr>
            <a:spLocks noChangeArrowheads="1"/>
          </p:cNvSpPr>
          <p:nvPr/>
        </p:nvSpPr>
        <p:spPr bwMode="auto">
          <a:xfrm>
            <a:off x="1114425" y="4061789"/>
            <a:ext cx="68580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2400" b="1" dirty="0">
                <a:solidFill>
                  <a:srgbClr val="009900"/>
                </a:solidFill>
                <a:latin typeface="Arial" panose="020B0604020202020204" pitchFamily="34" charset="0"/>
              </a:rPr>
              <a:t>Heinz Steven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GB" sz="2400" b="1" dirty="0">
              <a:solidFill>
                <a:srgbClr val="0099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2400" b="1" dirty="0">
                <a:solidFill>
                  <a:srgbClr val="009900"/>
                </a:solidFill>
                <a:latin typeface="Arial" panose="020B0604020202020204" pitchFamily="34" charset="0"/>
              </a:rPr>
              <a:t>30.05.2016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168275" y="1850533"/>
            <a:ext cx="8750300" cy="3288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2800" b="1" dirty="0">
                <a:solidFill>
                  <a:srgbClr val="000099"/>
                </a:solidFill>
                <a:latin typeface="Arial" panose="020B0604020202020204" pitchFamily="34" charset="0"/>
              </a:rPr>
              <a:t>Cycle / </a:t>
            </a:r>
            <a:r>
              <a:rPr lang="en-US" sz="2800" b="1" dirty="0" err="1">
                <a:solidFill>
                  <a:srgbClr val="000099"/>
                </a:solidFill>
                <a:latin typeface="Arial" panose="020B0604020202020204" pitchFamily="34" charset="0"/>
              </a:rPr>
              <a:t>gearshifting</a:t>
            </a:r>
            <a:endParaRPr lang="en-US" sz="28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sz="28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2800" b="1" dirty="0">
                <a:solidFill>
                  <a:srgbClr val="000099"/>
                </a:solidFill>
                <a:latin typeface="Arial" panose="020B0604020202020204" pitchFamily="34" charset="0"/>
              </a:rPr>
              <a:t>Status report about the work of the task force on gearshift issues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sz="28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sz="28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fr-FR" sz="3200" b="1" dirty="0">
                <a:latin typeface="Arial" panose="020B0604020202020204" pitchFamily="34" charset="0"/>
              </a:rPr>
              <a:t>End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10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323850" y="1164451"/>
            <a:ext cx="8640638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Thank you for your attention!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2963373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1" grpId="0" build="p" bldLvl="3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Web-telco at 24.05.2016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2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327881" y="1219521"/>
            <a:ext cx="8640638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gearshift issues task force had a kick-off web-telco at 24.05.2016 with the following agenda:</a:t>
            </a:r>
          </a:p>
          <a:p>
            <a:pPr lvl="1" eaLnBrk="1" hangingPunct="1">
              <a:spcAft>
                <a:spcPct val="20000"/>
              </a:spcAft>
              <a:buFont typeface="+mj-lt"/>
              <a:buAutoNum type="arabicPeriod"/>
            </a:pPr>
            <a:r>
              <a:rPr lang="en-GB" sz="2400" b="1" dirty="0">
                <a:solidFill>
                  <a:srgbClr val="009900"/>
                </a:solidFill>
                <a:latin typeface="Arial" panose="020B0604020202020204" pitchFamily="34" charset="0"/>
              </a:rPr>
              <a:t>Short report about the cycle / gear shifting issues discussed at WLTP IWG #14 in Paris by the GSTF chairman,</a:t>
            </a:r>
          </a:p>
          <a:p>
            <a:pPr lvl="1" eaLnBrk="1" hangingPunct="1">
              <a:spcAft>
                <a:spcPct val="20000"/>
              </a:spcAft>
              <a:buFont typeface="+mj-lt"/>
              <a:buAutoNum type="arabicPeriod"/>
            </a:pPr>
            <a:r>
              <a:rPr lang="en-GB" sz="2400" b="1" dirty="0">
                <a:solidFill>
                  <a:srgbClr val="009900"/>
                </a:solidFill>
                <a:latin typeface="Arial" panose="020B0604020202020204" pitchFamily="34" charset="0"/>
              </a:rPr>
              <a:t>Necessary corrections of the text in annex 2 of GTR #15 (latest version),</a:t>
            </a:r>
          </a:p>
          <a:p>
            <a:pPr lvl="1" eaLnBrk="1" hangingPunct="1">
              <a:spcAft>
                <a:spcPct val="20000"/>
              </a:spcAft>
              <a:buFont typeface="+mj-lt"/>
              <a:buAutoNum type="arabicPeriod"/>
            </a:pPr>
            <a:r>
              <a:rPr lang="en-GB" sz="2400" b="1" dirty="0">
                <a:solidFill>
                  <a:srgbClr val="009900"/>
                </a:solidFill>
                <a:latin typeface="Arial" panose="020B0604020202020204" pitchFamily="34" charset="0"/>
              </a:rPr>
              <a:t>Carry over from phase 1b: Improved definition of </a:t>
            </a:r>
            <a:r>
              <a:rPr lang="en-GB" sz="2400" b="1" dirty="0" err="1">
                <a:solidFill>
                  <a:srgbClr val="009900"/>
                </a:solidFill>
                <a:latin typeface="Arial" panose="020B0604020202020204" pitchFamily="34" charset="0"/>
              </a:rPr>
              <a:t>n_min_drive</a:t>
            </a:r>
            <a:r>
              <a:rPr lang="en-GB" sz="2400" b="1" dirty="0">
                <a:solidFill>
                  <a:srgbClr val="009900"/>
                </a:solidFill>
                <a:latin typeface="Arial" panose="020B0604020202020204" pitchFamily="34" charset="0"/>
              </a:rPr>
              <a:t>,</a:t>
            </a:r>
          </a:p>
          <a:p>
            <a:pPr lvl="1" eaLnBrk="1" hangingPunct="1">
              <a:spcAft>
                <a:spcPct val="20000"/>
              </a:spcAft>
              <a:buFont typeface="+mj-lt"/>
              <a:buAutoNum type="arabicPeriod"/>
            </a:pPr>
            <a:r>
              <a:rPr lang="en-GB" sz="2400" b="1" dirty="0">
                <a:solidFill>
                  <a:srgbClr val="009900"/>
                </a:solidFill>
                <a:latin typeface="Arial" panose="020B0604020202020204" pitchFamily="34" charset="0"/>
              </a:rPr>
              <a:t>Driveability problems at the low speed end of the wot power curve,</a:t>
            </a:r>
          </a:p>
          <a:p>
            <a:pPr lvl="1" eaLnBrk="1" hangingPunct="1">
              <a:spcAft>
                <a:spcPct val="20000"/>
              </a:spcAft>
              <a:buFont typeface="+mj-lt"/>
              <a:buAutoNum type="arabicPeriod"/>
            </a:pPr>
            <a:r>
              <a:rPr lang="en-GB" sz="2400" b="1" dirty="0">
                <a:solidFill>
                  <a:srgbClr val="009900"/>
                </a:solidFill>
                <a:latin typeface="Arial" panose="020B0604020202020204" pitchFamily="34" charset="0"/>
              </a:rPr>
              <a:t>Gear specific wot power curves.</a:t>
            </a:r>
          </a:p>
          <a:p>
            <a:pPr lvl="1" eaLnBrk="1" hangingPunct="1">
              <a:spcAft>
                <a:spcPct val="20000"/>
              </a:spcAft>
              <a:buFont typeface="+mj-lt"/>
              <a:buAutoNum type="arabicPeriod"/>
            </a:pPr>
            <a:endParaRPr lang="de-DE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eaLnBrk="1" hangingPunct="1">
              <a:spcAft>
                <a:spcPct val="20000"/>
              </a:spcAft>
              <a:buFont typeface="Arial" panose="020B0604020202020204" pitchFamily="34" charset="0"/>
              <a:buChar char="•"/>
            </a:pPr>
            <a:endParaRPr lang="en-GB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marL="914400" lvl="2" eaLnBrk="1" hangingPunct="1">
              <a:spcAft>
                <a:spcPct val="20000"/>
              </a:spcAft>
              <a:buFont typeface="Wingdings" panose="05000000000000000000" pitchFamily="2" charset="2"/>
              <a:buChar char="Ø"/>
            </a:pPr>
            <a:endParaRPr lang="de-DE" b="1" dirty="0">
              <a:solidFill>
                <a:srgbClr val="009900"/>
              </a:solidFill>
              <a:latin typeface="Arial" panose="020B0604020202020204" pitchFamily="34" charset="0"/>
            </a:endParaRPr>
          </a:p>
          <a:p>
            <a:pPr marL="0" indent="0" eaLnBrk="1" hangingPunct="1">
              <a:spcAft>
                <a:spcPct val="20000"/>
              </a:spcAft>
              <a:buNone/>
            </a:pPr>
            <a:endParaRPr lang="en-GB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eaLnBrk="1" hangingPunct="1">
              <a:spcAft>
                <a:spcPct val="20000"/>
              </a:spcAft>
              <a:buFont typeface="+mj-lt"/>
              <a:buAutoNum type="arabicPeriod"/>
            </a:pPr>
            <a:endParaRPr lang="en-GB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5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5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55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55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55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55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1" grpId="0" build="p" bldLvl="3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fr-FR" sz="3200" b="1" dirty="0">
                <a:latin typeface="Arial" panose="020B0604020202020204" pitchFamily="34" charset="0"/>
              </a:rPr>
              <a:t>Web-</a:t>
            </a:r>
            <a:r>
              <a:rPr lang="fr-FR" sz="3200" b="1" dirty="0" err="1">
                <a:latin typeface="Arial" panose="020B0604020202020204" pitchFamily="34" charset="0"/>
              </a:rPr>
              <a:t>telco</a:t>
            </a:r>
            <a:r>
              <a:rPr lang="fr-FR" sz="3200" b="1" dirty="0">
                <a:latin typeface="Arial" panose="020B0604020202020204" pitchFamily="34" charset="0"/>
              </a:rPr>
              <a:t> at 24.05.2016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3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323850" y="1164451"/>
            <a:ext cx="8640638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en-GB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following documents were sent out together with the invitation and the agenda of this meeting:</a:t>
            </a:r>
          </a:p>
          <a:p>
            <a:pPr lvl="1" eaLnBrk="1" hangingPunct="1">
              <a:spcAft>
                <a:spcPct val="20000"/>
              </a:spcAft>
            </a:pPr>
            <a:r>
              <a:rPr lang="en-GB" sz="2400" b="1" dirty="0">
                <a:solidFill>
                  <a:srgbClr val="009900"/>
                </a:solidFill>
                <a:latin typeface="Arial" panose="020B0604020202020204" pitchFamily="34" charset="0"/>
              </a:rPr>
              <a:t>WLTP-14-05e-Status cycle gearshifting_Steven.pptx</a:t>
            </a:r>
          </a:p>
          <a:p>
            <a:pPr lvl="1" eaLnBrk="1" hangingPunct="1">
              <a:spcAft>
                <a:spcPct val="20000"/>
              </a:spcAft>
            </a:pPr>
            <a:r>
              <a:rPr lang="en-GB" sz="2400" b="1" dirty="0">
                <a:solidFill>
                  <a:srgbClr val="009900"/>
                </a:solidFill>
                <a:latin typeface="Arial" panose="020B0604020202020204" pitchFamily="34" charset="0"/>
              </a:rPr>
              <a:t>WLTP-GS-TF-31_n_min_drive_18082015m.pptx</a:t>
            </a:r>
          </a:p>
          <a:p>
            <a:pPr eaLnBrk="1" hangingPunct="1">
              <a:spcAft>
                <a:spcPct val="20000"/>
              </a:spcAft>
            </a:pPr>
            <a:r>
              <a:rPr lang="en-GB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first document contains the presentation made at WLTP IWG #14 in Paris. The second document summarises the discussion on </a:t>
            </a:r>
            <a:r>
              <a:rPr lang="en-GB" sz="2400" b="1" dirty="0" err="1">
                <a:solidFill>
                  <a:srgbClr val="000099"/>
                </a:solidFill>
                <a:latin typeface="Arial" panose="020B0604020202020204" pitchFamily="34" charset="0"/>
              </a:rPr>
              <a:t>n_min_drive</a:t>
            </a:r>
            <a:r>
              <a:rPr lang="en-GB" sz="2400" b="1" dirty="0">
                <a:solidFill>
                  <a:srgbClr val="000099"/>
                </a:solidFill>
                <a:latin typeface="Arial" panose="020B0604020202020204" pitchFamily="34" charset="0"/>
              </a:rPr>
              <a:t> during phase 1b.</a:t>
            </a:r>
          </a:p>
          <a:p>
            <a:pPr eaLnBrk="1" hangingPunct="1">
              <a:spcAft>
                <a:spcPct val="20000"/>
              </a:spcAft>
            </a:pPr>
            <a:r>
              <a:rPr lang="en-GB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convenor informed the task force members that this telco represents the kick-off meeting for phase 2 and that it should aim at the information of the group about the work to be done during phase 2. </a:t>
            </a: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463241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1" grpId="0" build="p" bldLvl="3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GB" sz="3200" b="1" dirty="0">
                <a:latin typeface="Arial" panose="020B0604020202020204" pitchFamily="34" charset="0"/>
              </a:rPr>
              <a:t>Improvement/amendment of text for annex 2</a:t>
            </a: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4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323850" y="1164451"/>
            <a:ext cx="8640638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en-GB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convenor informed the group about the necessary amendments for annex 2 of GTR #15 related to </a:t>
            </a:r>
          </a:p>
          <a:p>
            <a:pPr lvl="1" eaLnBrk="1" hangingPunct="1">
              <a:spcAft>
                <a:spcPct val="20000"/>
              </a:spcAft>
            </a:pPr>
            <a:r>
              <a:rPr lang="en-GB" sz="2400" b="1" dirty="0">
                <a:solidFill>
                  <a:srgbClr val="009900"/>
                </a:solidFill>
                <a:latin typeface="Arial" panose="020B0604020202020204" pitchFamily="34" charset="0"/>
              </a:rPr>
              <a:t>the definition of </a:t>
            </a:r>
            <a:r>
              <a:rPr lang="en-GB" sz="2400" b="1" dirty="0" err="1">
                <a:solidFill>
                  <a:srgbClr val="009900"/>
                </a:solidFill>
                <a:latin typeface="Arial" panose="020B0604020202020204" pitchFamily="34" charset="0"/>
              </a:rPr>
              <a:t>n</a:t>
            </a:r>
            <a:r>
              <a:rPr lang="en-GB" sz="2400" b="1" baseline="-25000" dirty="0" err="1">
                <a:solidFill>
                  <a:srgbClr val="009900"/>
                </a:solidFill>
                <a:latin typeface="Arial" panose="020B0604020202020204" pitchFamily="34" charset="0"/>
              </a:rPr>
              <a:t>max</a:t>
            </a:r>
            <a:r>
              <a:rPr lang="en-GB" sz="2400" b="1" dirty="0">
                <a:solidFill>
                  <a:srgbClr val="009900"/>
                </a:solidFill>
                <a:latin typeface="Arial" panose="020B0604020202020204" pitchFamily="34" charset="0"/>
              </a:rPr>
              <a:t>, </a:t>
            </a:r>
          </a:p>
          <a:p>
            <a:pPr lvl="1" eaLnBrk="1" hangingPunct="1">
              <a:spcAft>
                <a:spcPct val="20000"/>
              </a:spcAft>
            </a:pPr>
            <a:r>
              <a:rPr lang="en-GB" sz="2400" b="1" dirty="0">
                <a:solidFill>
                  <a:srgbClr val="009900"/>
                </a:solidFill>
                <a:latin typeface="Arial" panose="020B0604020202020204" pitchFamily="34" charset="0"/>
              </a:rPr>
              <a:t>the definition of an acceleration and a deceleration phase, </a:t>
            </a:r>
          </a:p>
          <a:p>
            <a:pPr lvl="1" eaLnBrk="1" hangingPunct="1">
              <a:spcAft>
                <a:spcPct val="20000"/>
              </a:spcAft>
            </a:pPr>
            <a:r>
              <a:rPr lang="en-GB" sz="2400" b="1" dirty="0">
                <a:solidFill>
                  <a:srgbClr val="009900"/>
                </a:solidFill>
                <a:latin typeface="Arial" panose="020B0604020202020204" pitchFamily="34" charset="0"/>
              </a:rPr>
              <a:t>the change in the rank order of the indents of the additional requirements in paragraph 4 of annex 2 and</a:t>
            </a:r>
          </a:p>
          <a:p>
            <a:pPr lvl="1" eaLnBrk="1" hangingPunct="1">
              <a:spcAft>
                <a:spcPct val="20000"/>
              </a:spcAft>
            </a:pPr>
            <a:r>
              <a:rPr lang="en-GB" sz="2400" b="1" dirty="0">
                <a:solidFill>
                  <a:srgbClr val="009900"/>
                </a:solidFill>
                <a:latin typeface="Arial" panose="020B0604020202020204" pitchFamily="34" charset="0"/>
              </a:rPr>
              <a:t>more specific text in indent old (c) new (d) as well as in old (e) new (f). </a:t>
            </a:r>
          </a:p>
          <a:p>
            <a:pPr eaLnBrk="1" hangingPunct="1">
              <a:spcAft>
                <a:spcPct val="20000"/>
              </a:spcAft>
            </a:pPr>
            <a:endParaRPr lang="en-GB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2358980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5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5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55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55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1" grpId="0" build="p" bldLvl="3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GB" sz="3200" b="1" dirty="0">
                <a:latin typeface="Arial" panose="020B0604020202020204" pitchFamily="34" charset="0"/>
              </a:rPr>
              <a:t>Driveability problems at low engine speeds</a:t>
            </a: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5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323850" y="1164451"/>
            <a:ext cx="8640638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en-GB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convenor reported that one OEM found driveability problems during the WLTP tests of a specific vehicle related to the low engine speed range, where the wot power increases rapidly with increasing engine speed.</a:t>
            </a:r>
          </a:p>
          <a:p>
            <a:pPr eaLnBrk="1" hangingPunct="1">
              <a:spcAft>
                <a:spcPct val="20000"/>
              </a:spcAft>
            </a:pPr>
            <a:r>
              <a:rPr lang="en-GB" sz="2400" b="1" dirty="0">
                <a:solidFill>
                  <a:srgbClr val="000099"/>
                </a:solidFill>
                <a:latin typeface="Arial" panose="020B0604020202020204" pitchFamily="34" charset="0"/>
              </a:rPr>
              <a:t>Accelerations starting at engine speeds in the red part result in poor repeatability.</a:t>
            </a:r>
          </a:p>
          <a:p>
            <a:pPr eaLnBrk="1" hangingPunct="1">
              <a:spcAft>
                <a:spcPct val="20000"/>
              </a:spcAft>
            </a:pPr>
            <a:r>
              <a:rPr lang="en-GB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group agreed that this problem could be solved by an increase of the safety margin in this speed range.</a:t>
            </a:r>
          </a:p>
          <a:p>
            <a:pPr eaLnBrk="1" hangingPunct="1">
              <a:spcAft>
                <a:spcPct val="20000"/>
              </a:spcAft>
            </a:pPr>
            <a:r>
              <a:rPr lang="en-GB" sz="2400" b="1" dirty="0">
                <a:solidFill>
                  <a:srgbClr val="000099"/>
                </a:solidFill>
                <a:latin typeface="Arial" panose="020B0604020202020204" pitchFamily="34" charset="0"/>
              </a:rPr>
              <a:t>An engine speed dependent safety margin decreasing with increasing engine speed was proposed as possible solution, but the group agreed, that one would need more assessment time in order to find a sound solution. 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1975913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5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5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1" grpId="0" build="p" bldLvl="3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GB" sz="3200" b="1" dirty="0">
                <a:latin typeface="Arial" panose="020B0604020202020204" pitchFamily="34" charset="0"/>
              </a:rPr>
              <a:t>Gear specific wot power curves</a:t>
            </a: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6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323850" y="1164451"/>
            <a:ext cx="8640638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en-GB" sz="2400" b="1" dirty="0">
                <a:solidFill>
                  <a:srgbClr val="000099"/>
                </a:solidFill>
                <a:latin typeface="Arial" panose="020B0604020202020204" pitchFamily="34" charset="0"/>
              </a:rPr>
              <a:t>One OEM reported, that there might be vehicles in future, that have gear specific wot power curves. This is not covered by GTR #15. </a:t>
            </a:r>
          </a:p>
          <a:p>
            <a:pPr eaLnBrk="1" hangingPunct="1">
              <a:spcAft>
                <a:spcPct val="20000"/>
              </a:spcAft>
            </a:pPr>
            <a:r>
              <a:rPr lang="en-GB" sz="2400" b="1" dirty="0">
                <a:solidFill>
                  <a:srgbClr val="000099"/>
                </a:solidFill>
                <a:latin typeface="Arial" panose="020B0604020202020204" pitchFamily="34" charset="0"/>
              </a:rPr>
              <a:t>In principle, this problem can be solved but makes things much more complex and complicated.</a:t>
            </a:r>
          </a:p>
          <a:p>
            <a:pPr eaLnBrk="1" hangingPunct="1">
              <a:spcAft>
                <a:spcPct val="20000"/>
              </a:spcAft>
            </a:pPr>
            <a:r>
              <a:rPr lang="en-GB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There was no common sense in the group regarding this item and the members asked for more time to get a clearer picture.</a:t>
            </a:r>
          </a:p>
          <a:p>
            <a:pPr eaLnBrk="1" hangingPunct="1">
              <a:spcAft>
                <a:spcPct val="20000"/>
              </a:spcAft>
            </a:pPr>
            <a:r>
              <a:rPr lang="en-GB" sz="2400" b="1" dirty="0">
                <a:solidFill>
                  <a:srgbClr val="000099"/>
                </a:solidFill>
                <a:latin typeface="Arial" panose="020B0604020202020204" pitchFamily="34" charset="0"/>
              </a:rPr>
              <a:t>One member of the group mentioned, that gear specific wot power curves would imply, that ECE R 85 would need to be amended as well.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3371232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5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5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1" grpId="0" build="p" bldLvl="3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GB" sz="3200" b="1" dirty="0">
                <a:latin typeface="Arial" panose="020B0604020202020204" pitchFamily="34" charset="0"/>
              </a:rPr>
              <a:t>Definition of </a:t>
            </a:r>
            <a:r>
              <a:rPr lang="en-GB" sz="3200" b="1" dirty="0" err="1">
                <a:latin typeface="Arial" panose="020B0604020202020204" pitchFamily="34" charset="0"/>
              </a:rPr>
              <a:t>n_min_drive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7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323850" y="1164451"/>
            <a:ext cx="8640638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en-GB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convenor mentioned, that according to the Excel sheet “WLTP Phase 2, working items and schedule “</a:t>
            </a:r>
            <a:r>
              <a:rPr lang="en-GB" sz="2400" b="1" dirty="0" err="1">
                <a:solidFill>
                  <a:srgbClr val="000099"/>
                </a:solidFill>
                <a:latin typeface="Arial" panose="020B0604020202020204" pitchFamily="34" charset="0"/>
              </a:rPr>
              <a:t>n_min_drive</a:t>
            </a:r>
            <a:r>
              <a:rPr lang="en-GB" sz="2400" b="1" dirty="0">
                <a:solidFill>
                  <a:srgbClr val="000099"/>
                </a:solidFill>
                <a:latin typeface="Arial" panose="020B0604020202020204" pitchFamily="34" charset="0"/>
              </a:rPr>
              <a:t>” is listed as carry over item from phase 1b. </a:t>
            </a:r>
          </a:p>
          <a:p>
            <a:pPr eaLnBrk="1" hangingPunct="1">
              <a:spcAft>
                <a:spcPct val="20000"/>
              </a:spcAft>
            </a:pPr>
            <a:r>
              <a:rPr lang="en-GB" sz="2400" b="1" dirty="0">
                <a:solidFill>
                  <a:srgbClr val="000099"/>
                </a:solidFill>
                <a:latin typeface="Arial" panose="020B0604020202020204" pitchFamily="34" charset="0"/>
              </a:rPr>
              <a:t>It is further expressed in this document, that the work should be continued based on the latest VCC proposal. </a:t>
            </a:r>
          </a:p>
          <a:p>
            <a:pPr eaLnBrk="1" hangingPunct="1">
              <a:spcAft>
                <a:spcPct val="20000"/>
              </a:spcAft>
            </a:pPr>
            <a:r>
              <a:rPr lang="en-GB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convenor reminded the group, that one would need new ideas for a solution, if the latest compromise proposal from phase 1b could not be accepted. </a:t>
            </a:r>
          </a:p>
          <a:p>
            <a:pPr eaLnBrk="1" hangingPunct="1">
              <a:spcAft>
                <a:spcPct val="20000"/>
              </a:spcAft>
            </a:pPr>
            <a:r>
              <a:rPr lang="en-GB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Japanese colleagues clearly stated, that Japan could only accept this proposal as an option in addition to the current definition of </a:t>
            </a:r>
            <a:r>
              <a:rPr lang="en-GB" sz="2400" b="1" dirty="0" err="1">
                <a:solidFill>
                  <a:srgbClr val="000099"/>
                </a:solidFill>
                <a:latin typeface="Arial" panose="020B0604020202020204" pitchFamily="34" charset="0"/>
              </a:rPr>
              <a:t>n_min_drive</a:t>
            </a:r>
            <a:r>
              <a:rPr lang="en-GB" sz="2400" b="1" dirty="0">
                <a:solidFill>
                  <a:srgbClr val="000099"/>
                </a:solidFill>
                <a:latin typeface="Arial" panose="020B0604020202020204" pitchFamily="34" charset="0"/>
              </a:rPr>
              <a:t>.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2564303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5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5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1" grpId="0" build="p" bldLvl="3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GB" sz="3200" b="1" dirty="0">
                <a:latin typeface="Arial" panose="020B0604020202020204" pitchFamily="34" charset="0"/>
              </a:rPr>
              <a:t>AOB</a:t>
            </a: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8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323850" y="1164451"/>
            <a:ext cx="8640638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en-GB" sz="2400" b="1" dirty="0">
                <a:solidFill>
                  <a:srgbClr val="000099"/>
                </a:solidFill>
                <a:latin typeface="Arial" panose="020B0604020202020204" pitchFamily="34" charset="0"/>
              </a:rPr>
              <a:t>Christoph </a:t>
            </a:r>
            <a:r>
              <a:rPr lang="en-GB" sz="2400" b="1" dirty="0" err="1">
                <a:solidFill>
                  <a:srgbClr val="000099"/>
                </a:solidFill>
                <a:latin typeface="Arial" panose="020B0604020202020204" pitchFamily="34" charset="0"/>
              </a:rPr>
              <a:t>Lueginger</a:t>
            </a:r>
            <a:r>
              <a:rPr lang="en-GB" sz="2400" b="1" dirty="0">
                <a:solidFill>
                  <a:srgbClr val="000099"/>
                </a:solidFill>
                <a:latin typeface="Arial" panose="020B0604020202020204" pitchFamily="34" charset="0"/>
              </a:rPr>
              <a:t> raised the question, whether the determination of the n/v ratios should be specified in the GTR and whether tolerances should be applied to and defined for the n/v ratios. </a:t>
            </a:r>
          </a:p>
          <a:p>
            <a:pPr eaLnBrk="1" hangingPunct="1">
              <a:spcAft>
                <a:spcPct val="20000"/>
              </a:spcAft>
            </a:pPr>
            <a:r>
              <a:rPr lang="en-GB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These ratios are needed as input data for the gear use calculation. </a:t>
            </a:r>
          </a:p>
          <a:p>
            <a:pPr eaLnBrk="1" hangingPunct="1">
              <a:spcAft>
                <a:spcPct val="20000"/>
              </a:spcAft>
            </a:pPr>
            <a:r>
              <a:rPr lang="en-GB" sz="2400" b="1" dirty="0">
                <a:solidFill>
                  <a:srgbClr val="000099"/>
                </a:solidFill>
                <a:latin typeface="Arial" panose="020B0604020202020204" pitchFamily="34" charset="0"/>
              </a:rPr>
              <a:t>In this context he mentioned, that the determination could be based on calculations using the transmission ratios and the dynamic tyre radius. </a:t>
            </a:r>
          </a:p>
          <a:p>
            <a:pPr eaLnBrk="1" hangingPunct="1">
              <a:spcAft>
                <a:spcPct val="20000"/>
              </a:spcAft>
            </a:pPr>
            <a:r>
              <a:rPr lang="en-GB" sz="2400" b="1" dirty="0">
                <a:solidFill>
                  <a:srgbClr val="000099"/>
                </a:solidFill>
                <a:latin typeface="Arial" panose="020B0604020202020204" pitchFamily="34" charset="0"/>
              </a:rPr>
              <a:t>He proposed, that the dynamic tyre radius should be calculated using the ETRTO formula. He promised to provide this formula prior to the next meeting. </a:t>
            </a:r>
          </a:p>
          <a:p>
            <a:pPr eaLnBrk="1" hangingPunct="1">
              <a:spcAft>
                <a:spcPct val="20000"/>
              </a:spcAft>
            </a:pPr>
            <a:r>
              <a:rPr lang="en-GB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group agreed to add this item to the to do list.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3135997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5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5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55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55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1" grpId="0" build="p" bldLvl="3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GB" sz="3200" b="1" dirty="0">
                <a:latin typeface="Arial" panose="020B0604020202020204" pitchFamily="34" charset="0"/>
              </a:rPr>
              <a:t>New group members, next meeting</a:t>
            </a: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9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323850" y="1164451"/>
            <a:ext cx="8640638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en-GB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convenor was asked to add the following persons to the member list of the GSTF:</a:t>
            </a:r>
          </a:p>
          <a:p>
            <a:pPr lvl="1" eaLnBrk="1" hangingPunct="1">
              <a:spcAft>
                <a:spcPct val="20000"/>
              </a:spcAft>
            </a:pPr>
            <a:r>
              <a:rPr lang="en-GB" sz="2400" b="1" dirty="0" err="1">
                <a:solidFill>
                  <a:srgbClr val="009900"/>
                </a:solidFill>
                <a:latin typeface="Arial" panose="020B0604020202020204" pitchFamily="34" charset="0"/>
              </a:rPr>
              <a:t>Biagio</a:t>
            </a:r>
            <a:r>
              <a:rPr lang="en-GB" sz="2400" b="1" dirty="0">
                <a:solidFill>
                  <a:srgbClr val="009900"/>
                </a:solidFill>
                <a:latin typeface="Arial" panose="020B0604020202020204" pitchFamily="34" charset="0"/>
              </a:rPr>
              <a:t> </a:t>
            </a:r>
            <a:r>
              <a:rPr lang="en-GB" sz="2400" b="1" dirty="0" err="1">
                <a:solidFill>
                  <a:srgbClr val="009900"/>
                </a:solidFill>
                <a:latin typeface="Arial" panose="020B0604020202020204" pitchFamily="34" charset="0"/>
              </a:rPr>
              <a:t>Ciuffo</a:t>
            </a:r>
            <a:r>
              <a:rPr lang="en-GB" sz="2400" b="1" dirty="0">
                <a:solidFill>
                  <a:srgbClr val="009900"/>
                </a:solidFill>
                <a:latin typeface="Arial" panose="020B0604020202020204" pitchFamily="34" charset="0"/>
              </a:rPr>
              <a:t> (JRC),</a:t>
            </a:r>
          </a:p>
          <a:p>
            <a:pPr lvl="1" eaLnBrk="1" hangingPunct="1">
              <a:spcAft>
                <a:spcPct val="20000"/>
              </a:spcAft>
            </a:pPr>
            <a:r>
              <a:rPr lang="en-GB" sz="2400" b="1" dirty="0">
                <a:solidFill>
                  <a:srgbClr val="009900"/>
                </a:solidFill>
                <a:latin typeface="Arial" panose="020B0604020202020204" pitchFamily="34" charset="0"/>
              </a:rPr>
              <a:t>Daniel Hartmann (Audi), replacing Annette </a:t>
            </a:r>
            <a:r>
              <a:rPr lang="en-GB" sz="2400" b="1" dirty="0" err="1">
                <a:solidFill>
                  <a:srgbClr val="009900"/>
                </a:solidFill>
                <a:latin typeface="Arial" panose="020B0604020202020204" pitchFamily="34" charset="0"/>
              </a:rPr>
              <a:t>Feucht</a:t>
            </a:r>
            <a:r>
              <a:rPr lang="en-GB" sz="2400" b="1" dirty="0">
                <a:solidFill>
                  <a:srgbClr val="009900"/>
                </a:solidFill>
                <a:latin typeface="Arial" panose="020B0604020202020204" pitchFamily="34" charset="0"/>
              </a:rPr>
              <a:t>,</a:t>
            </a:r>
          </a:p>
          <a:p>
            <a:pPr lvl="1" eaLnBrk="1" hangingPunct="1">
              <a:spcAft>
                <a:spcPct val="20000"/>
              </a:spcAft>
            </a:pPr>
            <a:r>
              <a:rPr lang="en-GB" sz="2400" b="1" dirty="0" err="1">
                <a:solidFill>
                  <a:srgbClr val="009900"/>
                </a:solidFill>
                <a:latin typeface="Arial" panose="020B0604020202020204" pitchFamily="34" charset="0"/>
              </a:rPr>
              <a:t>Jelica</a:t>
            </a:r>
            <a:r>
              <a:rPr lang="en-GB" sz="2400" b="1" dirty="0">
                <a:solidFill>
                  <a:srgbClr val="009900"/>
                </a:solidFill>
                <a:latin typeface="Arial" panose="020B0604020202020204" pitchFamily="34" charset="0"/>
              </a:rPr>
              <a:t> </a:t>
            </a:r>
            <a:r>
              <a:rPr lang="en-GB" sz="2400" b="1" dirty="0" err="1">
                <a:solidFill>
                  <a:srgbClr val="009900"/>
                </a:solidFill>
                <a:latin typeface="Arial" panose="020B0604020202020204" pitchFamily="34" charset="0"/>
              </a:rPr>
              <a:t>Pavlovic</a:t>
            </a:r>
            <a:r>
              <a:rPr lang="en-GB" sz="2400" b="1" dirty="0">
                <a:solidFill>
                  <a:srgbClr val="009900"/>
                </a:solidFill>
                <a:latin typeface="Arial" panose="020B0604020202020204" pitchFamily="34" charset="0"/>
              </a:rPr>
              <a:t> (JRC),</a:t>
            </a:r>
          </a:p>
          <a:p>
            <a:pPr lvl="1" eaLnBrk="1" hangingPunct="1">
              <a:spcAft>
                <a:spcPct val="20000"/>
              </a:spcAft>
            </a:pPr>
            <a:r>
              <a:rPr lang="en-GB" sz="2400" b="1" dirty="0" err="1">
                <a:solidFill>
                  <a:srgbClr val="009900"/>
                </a:solidFill>
                <a:latin typeface="Arial" panose="020B0604020202020204" pitchFamily="34" charset="0"/>
              </a:rPr>
              <a:t>Panagiota</a:t>
            </a:r>
            <a:r>
              <a:rPr lang="en-GB" sz="2400" b="1" dirty="0">
                <a:solidFill>
                  <a:srgbClr val="009900"/>
                </a:solidFill>
                <a:latin typeface="Arial" panose="020B0604020202020204" pitchFamily="34" charset="0"/>
              </a:rPr>
              <a:t> </a:t>
            </a:r>
            <a:r>
              <a:rPr lang="en-GB" sz="2400" b="1" dirty="0" err="1">
                <a:solidFill>
                  <a:srgbClr val="009900"/>
                </a:solidFill>
                <a:latin typeface="Arial" panose="020B0604020202020204" pitchFamily="34" charset="0"/>
              </a:rPr>
              <a:t>Dilara</a:t>
            </a:r>
            <a:r>
              <a:rPr lang="en-GB" sz="2400" b="1" dirty="0">
                <a:solidFill>
                  <a:srgbClr val="009900"/>
                </a:solidFill>
                <a:latin typeface="Arial" panose="020B0604020202020204" pitchFamily="34" charset="0"/>
              </a:rPr>
              <a:t> (EU Commission, DG Growth).</a:t>
            </a:r>
          </a:p>
          <a:p>
            <a:pPr eaLnBrk="1" hangingPunct="1">
              <a:spcAft>
                <a:spcPct val="20000"/>
              </a:spcAft>
            </a:pPr>
            <a:r>
              <a:rPr lang="en-GB" sz="2400" b="1" dirty="0">
                <a:solidFill>
                  <a:srgbClr val="000099"/>
                </a:solidFill>
                <a:latin typeface="Arial" panose="020B0604020202020204" pitchFamily="34" charset="0"/>
              </a:rPr>
              <a:t>Next meeting:</a:t>
            </a:r>
          </a:p>
          <a:p>
            <a:pPr lvl="1" eaLnBrk="1" hangingPunct="1">
              <a:spcAft>
                <a:spcPct val="20000"/>
              </a:spcAft>
            </a:pPr>
            <a:r>
              <a:rPr lang="en-GB" sz="2400" b="1" dirty="0">
                <a:solidFill>
                  <a:srgbClr val="009900"/>
                </a:solidFill>
                <a:latin typeface="Arial" panose="020B0604020202020204" pitchFamily="34" charset="0"/>
              </a:rPr>
              <a:t>It was announced by the convenor that the next meeting date shall be scheduled shortly after WLTP IWG #15 and that he will prepare a DOODLE query right after IWG #15.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826406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5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5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55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55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55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55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55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55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1" grpId="0" build="p" bldLvl="3"/>
    </p:bldLst>
  </p:timing>
</p:sld>
</file>

<file path=ppt/theme/theme1.xml><?xml version="1.0" encoding="utf-8"?>
<a:theme xmlns:a="http://schemas.openxmlformats.org/drawingml/2006/main" name="TÜV1">
  <a:themeElements>
    <a:clrScheme name="TÜV1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ÜV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ÜV1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ÜV1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ÜV1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ÜV1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ÜV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ÜV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ÜV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C:\WINDOWS\Anwendungsdaten\Microsoft\Vorlagen\TÜV1.pot</Template>
  <TotalTime>0</TotalTime>
  <Words>823</Words>
  <Application>Microsoft Office PowerPoint</Application>
  <PresentationFormat>Bildschirmpräsentation (4:3)</PresentationFormat>
  <Paragraphs>70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4" baseType="lpstr">
      <vt:lpstr>Arial</vt:lpstr>
      <vt:lpstr>Times New Roman</vt:lpstr>
      <vt:lpstr>Wingdings</vt:lpstr>
      <vt:lpstr>TÜV1</vt:lpstr>
      <vt:lpstr>WLTP-15-xxx</vt:lpstr>
      <vt:lpstr>Web-telco at 24.05.2016</vt:lpstr>
      <vt:lpstr>Web-telco at 24.05.2016</vt:lpstr>
      <vt:lpstr>Improvement/amendment of text for annex 2</vt:lpstr>
      <vt:lpstr>Driveability problems at low engine speeds</vt:lpstr>
      <vt:lpstr>Gear specific wot power curves</vt:lpstr>
      <vt:lpstr>Definition of n_min_drive</vt:lpstr>
      <vt:lpstr>AOB</vt:lpstr>
      <vt:lpstr>New group members, next meeting</vt:lpstr>
      <vt:lpstr>End</vt:lpstr>
    </vt:vector>
  </TitlesOfParts>
  <Company>FiGE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Lärmkongress 2000</dc:title>
  <dc:creator>H. Steven</dc:creator>
  <cp:lastModifiedBy>Heinz Steven</cp:lastModifiedBy>
  <cp:revision>570</cp:revision>
  <dcterms:created xsi:type="dcterms:W3CDTF">2000-09-19T12:38:45Z</dcterms:created>
  <dcterms:modified xsi:type="dcterms:W3CDTF">2016-05-30T11:25:04Z</dcterms:modified>
</cp:coreProperties>
</file>