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265" r:id="rId5"/>
    <p:sldId id="266" r:id="rId6"/>
    <p:sldId id="285" r:id="rId7"/>
    <p:sldId id="303" r:id="rId8"/>
    <p:sldId id="304" r:id="rId9"/>
    <p:sldId id="305" r:id="rId10"/>
    <p:sldId id="306" r:id="rId11"/>
    <p:sldId id="307" r:id="rId12"/>
    <p:sldId id="300" r:id="rId13"/>
    <p:sldId id="302" r:id="rId14"/>
    <p:sldId id="298" r:id="rId15"/>
  </p:sldIdLst>
  <p:sldSz cx="12192000" cy="6858000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3565D3-1747-0152-2179-C1C3B384D65C}" name="Schüßling, Annett" initials="SA" userId="S::annett.schuessling@vda.de::3279303a-a817-4eb2-8840-fa0593bd623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A19127-7894-47F9-98A7-A3C2C5466921}" v="34" dt="2025-11-11T16:10:58.9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ijl, gemiddeld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55" autoAdjust="0"/>
    <p:restoredTop sz="87192" autoAdjust="0"/>
  </p:normalViewPr>
  <p:slideViewPr>
    <p:cSldViewPr snapToGrid="0">
      <p:cViewPr varScale="1">
        <p:scale>
          <a:sx n="93" d="100"/>
          <a:sy n="93" d="100"/>
        </p:scale>
        <p:origin x="14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B4914-4BC0-40D6-B494-059CD6B36C43}" type="datetimeFigureOut">
              <a:rPr lang="en-GB" smtClean="0"/>
              <a:t>14/11/2025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F325B-5E72-4A45-836B-78262F887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8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2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653FA-73AE-3B8C-7BCD-F839EC113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3CCBBFD-CA0C-0ECF-8806-43216CFEE0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8212235-53F7-2716-51D5-50820B96C7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629FE0-E83C-0667-89F8-E2FBDDBE61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3364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AB093-604A-1BF0-D764-D99C6B856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85F2C2A-953B-B38E-8545-28C22B4CBF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E7AEBAE-BAD2-4EC8-1BB0-5B13EC7F70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BB4AE2-988D-2782-C711-71B0BE1AFF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8830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A96E7-760D-39C8-0360-F12410B9CA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AD11716-7F8C-B4D3-A043-F34DBC8A3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DA5852B-3A64-D6CC-BEA0-80F475EDB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E5D3C-8E3E-41D1-92F7-C263BB2B4EEB}" type="datetime1">
              <a:rPr lang="en-GB" smtClean="0"/>
              <a:t>14/11/2025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F2B46D3-BCEC-325D-84D8-D46B2FEE9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640C42-DCDA-D258-C3DD-D1EE7DF32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768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004B15-1981-EB10-3CEB-70B8D5309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6292981-3476-378C-8886-50C6F908E0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4E7D3B-6DF4-18B9-DF73-29B55A590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6AAAA-78C2-4286-955D-467F1FEAA7CC}" type="datetime1">
              <a:rPr lang="en-GB" smtClean="0"/>
              <a:t>14/11/2025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45BD984-1C37-EDD6-091B-847861CC6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AD43A6-8A92-D9EA-7C41-064DE96E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63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F028BA7-3335-EB65-8EE9-D9FD90F58E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F76D7C2-4643-0175-8D0D-8A08F79C4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80F64F-21FA-13A1-0086-5D5CCE1F8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315C-E1AE-4237-BBD4-469DAFA0C7B3}" type="datetime1">
              <a:rPr lang="en-GB" smtClean="0"/>
              <a:t>14/11/2025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DDD6F2-4EF4-EE3F-E2F0-6B9BEE6C8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95464F-09DC-276C-B920-CFAD15B81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357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4294656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380521-DBE8-1EF3-16B5-E35D73166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20D410-FA28-F5E0-A87B-537626726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C08E6F-EE84-32CD-2862-3A40EFA3A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1E9B-70A6-4B9D-8A05-80373C399962}" type="datetime1">
              <a:rPr lang="en-GB" smtClean="0"/>
              <a:t>14/11/2025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5AB1B4-5F55-BF33-74BF-59DB8EBE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3BD22B-5377-C7A1-7076-AE461FC5B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145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5E16EC-78E2-8349-9042-60E4DD9FA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9E68D9-73DE-3812-770F-DF9C73328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B3BBC4-64D5-F0AA-B377-B2AB7E71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8EBA-54D0-466D-87C8-AB3D735C4472}" type="datetime1">
              <a:rPr lang="en-GB" smtClean="0"/>
              <a:t>14/11/2025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DAA94C-18C6-C452-D5FB-8AFD130C3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2213CE-31B3-AB17-5AE0-FFC03DDFD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01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013C7-E812-88E7-EF5E-3637D0A7E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07E528-4416-FE78-D70D-A0A1E3D31B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9B4E518-1F59-697F-5FBC-60C01BB710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F1230E1-EEE7-3AE0-FAF8-FF86B83F4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082FD-D3BE-42FA-87C3-709421E78C7A}" type="datetime1">
              <a:rPr lang="en-GB" smtClean="0"/>
              <a:t>14/11/2025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F02BC5-3A20-E67A-3D64-FF8D4CA06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5A72F93-AE86-D6EC-F536-AA48F25B5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03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BC6BBF-7CDD-5B4A-60F4-046C404CF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E49A90-C89D-19D4-C88B-44EA906D0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A88ED1F-8593-0E39-5BFB-BBC733B6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3D3EEAD-673B-E033-37CC-D1621A6B97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BF8D0F-2B83-4275-2562-3AAFC4C35B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BEF7515-CBFA-E4FA-8593-974746C00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E859F-AEB4-4C87-BB1D-372CC4B237BC}" type="datetime1">
              <a:rPr lang="en-GB" smtClean="0"/>
              <a:t>14/11/2025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6CDB05F-B87A-D087-B7FF-F91AD3E64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1ACF4A-BE64-FD9C-1071-FB1E368F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781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1456FA-68F0-FFC2-8CE7-ED3B3A7DA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C920EE2-9192-DAD0-F1B2-1E141A6FA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32A-F96B-45C6-B5A7-CA12610F5F84}" type="datetime1">
              <a:rPr lang="en-GB" smtClean="0"/>
              <a:t>14/11/2025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551F2BF-9A4B-55C0-3998-6810F0B6A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01E9671-1C8A-2D7C-0441-B3CDE3216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0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72ED49F-0BBB-1039-B49D-10E944180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31FE-AC9A-4B88-BFBF-A0B015305FC6}" type="datetime1">
              <a:rPr lang="en-GB" smtClean="0"/>
              <a:t>14/11/2025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A482D11-6271-5357-B21E-0B1512D30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6C40CBD-B6D7-964A-3463-9DFF5ADB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62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5F14EB-6C73-B2D8-74F2-18CDE3789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38878F-6653-E24C-3A65-8981EB2F3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92081C-1AB8-6F81-30ED-16D18AE873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5248BD5-8310-D9ED-68F0-4878558E2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AEB4E-0430-4856-ADA0-EA2B49A7EE94}" type="datetime1">
              <a:rPr lang="en-GB" smtClean="0"/>
              <a:t>14/11/2025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48A582F-ED01-4F1E-4BB9-944A1B68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806D6A-2379-F87A-B09A-616A0CA7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237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8A21BC-586A-9ABF-99FA-ACE953D04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A4E6D0B-FE99-C744-DC33-C1E6152387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8618129-4328-6354-6A5D-A038434F0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9224E7-6339-AF9F-56F0-113C1E934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9CB9-73FD-4ACF-AC03-99B94608F403}" type="datetime1">
              <a:rPr lang="en-GB" smtClean="0"/>
              <a:t>14/11/2025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BDBCCF5-912F-4E28-05C2-A74E44F4B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226D3BE-F139-058B-60A1-C6213B93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06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00E2EC2-7770-0BD3-CAA0-BE4365C65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CB9C65-E5D3-86BC-9F03-EFA53B3DD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C46800-C482-26DF-5CA9-0573433E1F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3B91AC-414E-4F1C-8BD4-C2F82186E4BD}" type="datetime1">
              <a:rPr lang="en-GB" smtClean="0"/>
              <a:t>14/11/2025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112F35-DD87-7240-8C41-A79FB0413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TF-H2 / Status Report GRSP-78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E5C7E9-011D-62FE-EC4E-23C59A8F8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37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5-09/ECE-TRANS-WP.29-2025-131e.pdf" TargetMode="External"/><Relationship Id="rId2" Type="http://schemas.openxmlformats.org/officeDocument/2006/relationships/hyperlink" Target="https://unece.org/sites/default/files/2025-09/ECE-TRANS-WP29-GRSP-2025-41e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emf"/><Relationship Id="rId11" Type="http://schemas.openxmlformats.org/officeDocument/2006/relationships/image" Target="../media/image5.sv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.bin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.bin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GB" sz="4000" b="1" dirty="0"/>
              <a:t>Report to 78</a:t>
            </a:r>
            <a:r>
              <a:rPr lang="en-GB" sz="4000" b="1" baseline="30000" dirty="0"/>
              <a:t>th</a:t>
            </a:r>
            <a:r>
              <a:rPr lang="en-GB" sz="4000" b="1" dirty="0"/>
              <a:t> Session of GRSP</a:t>
            </a:r>
            <a:br>
              <a:rPr lang="en-GB" sz="4000" b="1" dirty="0"/>
            </a:br>
            <a:r>
              <a:rPr lang="en-GB" sz="4000" b="1" dirty="0"/>
              <a:t>(December 2025)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7" y="3602038"/>
            <a:ext cx="9648673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800" dirty="0"/>
              <a:t>Task Force on Hydrogen Regulations (TF-H2)</a:t>
            </a:r>
          </a:p>
          <a:p>
            <a:endParaRPr lang="en-GB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003515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b="1" dirty="0"/>
              <a:t>Submitted by the Chairs of </a:t>
            </a:r>
            <a:endParaRPr lang="en-US" dirty="0"/>
          </a:p>
          <a:p>
            <a:r>
              <a:rPr lang="en-GB" b="1" dirty="0"/>
              <a:t>TF-H2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699739" y="283566"/>
            <a:ext cx="3485570" cy="92333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GRSP-78-xyz</a:t>
            </a:r>
          </a:p>
          <a:p>
            <a:r>
              <a:rPr lang="en-GB" dirty="0"/>
              <a:t>78</a:t>
            </a:r>
            <a:r>
              <a:rPr lang="en-GB" baseline="30000" dirty="0"/>
              <a:t>th</a:t>
            </a:r>
            <a:r>
              <a:rPr lang="en-GB" dirty="0"/>
              <a:t> GRSP, 1-4 December 2025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4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B7EBED-8FC8-131B-DFFB-2A57C4054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B5CA50-CDFF-5671-44BB-630E32190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Status of deliverables of the task force</a:t>
            </a:r>
            <a:endParaRPr lang="en-GB" b="1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44B4DB4-0035-6F6C-8BC3-648A0E9EA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TF-H2 / Status Report GRSP-78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02BC942-0E61-ABC6-206C-982F25DB7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10</a:t>
            </a:fld>
            <a:endParaRPr lang="en-GB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3834299-5049-CAD5-AA97-483AF22F3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969117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nl-NL" sz="9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cs typeface="Arial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AE3C315-BD52-1C4D-1989-1DE8BBE50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809624"/>
              </p:ext>
            </p:extLst>
          </p:nvPr>
        </p:nvGraphicFramePr>
        <p:xfrm>
          <a:off x="565484" y="1586187"/>
          <a:ext cx="10788316" cy="4866723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2099511">
                  <a:extLst>
                    <a:ext uri="{9D8B030D-6E8A-4147-A177-3AD203B41FA5}">
                      <a16:colId xmlns:a16="http://schemas.microsoft.com/office/drawing/2014/main" val="4219666015"/>
                    </a:ext>
                  </a:extLst>
                </a:gridCol>
                <a:gridCol w="7862637">
                  <a:extLst>
                    <a:ext uri="{9D8B030D-6E8A-4147-A177-3AD203B41FA5}">
                      <a16:colId xmlns:a16="http://schemas.microsoft.com/office/drawing/2014/main" val="2507686050"/>
                    </a:ext>
                  </a:extLst>
                </a:gridCol>
                <a:gridCol w="826168">
                  <a:extLst>
                    <a:ext uri="{9D8B030D-6E8A-4147-A177-3AD203B41FA5}">
                      <a16:colId xmlns:a16="http://schemas.microsoft.com/office/drawing/2014/main" val="1381769241"/>
                    </a:ext>
                  </a:extLst>
                </a:gridCol>
              </a:tblGrid>
              <a:tr h="799281">
                <a:tc>
                  <a:txBody>
                    <a:bodyPr/>
                    <a:lstStyle/>
                    <a:p>
                      <a:r>
                        <a:rPr lang="en-GB" sz="2000" dirty="0"/>
                        <a:t>December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Working document for the transposition of the optional part of GTR13 on liquified hydrogen </a:t>
                      </a:r>
                      <a:r>
                        <a:rPr lang="en-GB" sz="2000" dirty="0">
                          <a:hlinkClick r:id="rId2"/>
                        </a:rPr>
                        <a:t>ECE/TRANS/WP.29/GRSP/2025/41</a:t>
                      </a:r>
                      <a:r>
                        <a:rPr lang="en-GB" sz="2000" dirty="0"/>
                        <a:t>, informal amending the </a:t>
                      </a:r>
                      <a:r>
                        <a:rPr lang="en-GB" sz="2000"/>
                        <a:t>working document GRSP-78-xx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accent6"/>
                          </a:solidFill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1175757"/>
                  </a:ext>
                </a:extLst>
              </a:tr>
              <a:tr h="799281">
                <a:tc>
                  <a:txBody>
                    <a:bodyPr/>
                    <a:lstStyle/>
                    <a:p>
                      <a:r>
                        <a:rPr lang="en-GB" sz="2000" b="0" dirty="0"/>
                        <a:t>December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/>
                        <a:t>Working document for updating the reference to ISO 17268-1:2025 for receptacle geometry. </a:t>
                      </a:r>
                      <a:r>
                        <a:rPr lang="en-GB" sz="2000" b="0" dirty="0">
                          <a:hlinkClick r:id="rId3"/>
                        </a:rPr>
                        <a:t>Document at WP.29 (November 2025)</a:t>
                      </a:r>
                      <a:endParaRPr lang="en-GB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>
                          <a:solidFill>
                            <a:schemeClr val="accent6"/>
                          </a:solidFill>
                          <a:latin typeface="Wingdings" panose="05000000000000000000" pitchFamily="2" charset="2"/>
                        </a:rPr>
                        <a:t>ü</a:t>
                      </a:r>
                      <a:endParaRPr lang="en-GB" sz="2800" dirty="0">
                        <a:solidFill>
                          <a:schemeClr val="accent6"/>
                        </a:solidFill>
                        <a:latin typeface="Wingdings" panose="05000000000000000000" pitchFamily="2" charset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502281"/>
                  </a:ext>
                </a:extLst>
              </a:tr>
              <a:tr h="973594">
                <a:tc>
                  <a:txBody>
                    <a:bodyPr/>
                    <a:lstStyle/>
                    <a:p>
                      <a:r>
                        <a:rPr lang="en-GB" sz="2000" dirty="0"/>
                        <a:t>December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Informal document incorporating </a:t>
                      </a:r>
                      <a:r>
                        <a:rPr lang="en-GB" sz="2000" strike="sngStrike" baseline="0" dirty="0"/>
                        <a:t>ISO 19887-1:2024 and possible</a:t>
                      </a:r>
                      <a:r>
                        <a:rPr lang="en-GB" sz="2000" baseline="0" dirty="0"/>
                        <a:t> </a:t>
                      </a:r>
                      <a:r>
                        <a:rPr lang="en-GB" sz="2000" dirty="0"/>
                        <a:t>periodic inspection requirements into UN Regulation No. 134 </a:t>
                      </a:r>
                    </a:p>
                    <a:p>
                      <a:r>
                        <a:rPr lang="en-GB" sz="2000" dirty="0"/>
                        <a:t>GRSP-78-yy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>
                          <a:solidFill>
                            <a:schemeClr val="accent6"/>
                          </a:solidFill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963834"/>
                  </a:ext>
                </a:extLst>
              </a:tr>
              <a:tr h="799281">
                <a:tc>
                  <a:txBody>
                    <a:bodyPr/>
                    <a:lstStyle/>
                    <a:p>
                      <a:r>
                        <a:rPr lang="en-GB" sz="2000" b="0" dirty="0"/>
                        <a:t>May 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0" dirty="0"/>
                        <a:t>Working document </a:t>
                      </a:r>
                      <a:r>
                        <a:rPr lang="en-GB" sz="2000" b="0" strike="noStrike" dirty="0"/>
                        <a:t>incorporating </a:t>
                      </a:r>
                      <a:r>
                        <a:rPr lang="en-GB" sz="2000" b="0" strike="sngStrike" dirty="0"/>
                        <a:t>ISO 19887-1:2024 and possible </a:t>
                      </a:r>
                      <a:r>
                        <a:rPr lang="en-GB" sz="2000" b="0" dirty="0"/>
                        <a:t>periodic inspection requirements into UN Regulation No. 134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+mn-lt"/>
                        </a:rPr>
                        <a:t>In progress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9316930"/>
                  </a:ext>
                </a:extLst>
              </a:tr>
              <a:tr h="799281">
                <a:tc>
                  <a:txBody>
                    <a:bodyPr/>
                    <a:lstStyle/>
                    <a:p>
                      <a:r>
                        <a:rPr lang="en-GB" sz="2000" dirty="0"/>
                        <a:t>July 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Recommendations for IWG GTR 13 Phase 3</a:t>
                      </a:r>
                      <a:endParaRPr lang="en-GB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+mn-lt"/>
                        </a:rPr>
                        <a:t>In progress</a:t>
                      </a:r>
                      <a:endParaRPr lang="en-GB" sz="11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3620530"/>
                  </a:ext>
                </a:extLst>
              </a:tr>
              <a:tr h="451768">
                <a:tc>
                  <a:txBody>
                    <a:bodyPr/>
                    <a:lstStyle/>
                    <a:p>
                      <a:r>
                        <a:rPr lang="en-GB" sz="2000" dirty="0"/>
                        <a:t>July 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Way forward for material compatibility requirements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+mn-lt"/>
                        </a:rPr>
                        <a:t>In progress</a:t>
                      </a:r>
                      <a:endParaRPr lang="en-GB" sz="11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5485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719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477C8-9FD0-768E-019A-CDF12115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attention.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F4A0ED4-53CD-5A1F-D0CC-A80DA5F61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67728A4-2FD4-9071-9C37-3A028A8F5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958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075AB84-F47B-4E17-9AE6-340E84F8C13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075AB84-F47B-4E17-9AE6-340E84F8C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37997" y="1462860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14834" y="1411960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59565" y="391629"/>
            <a:ext cx="10515600" cy="1325563"/>
          </a:xfrm>
        </p:spPr>
        <p:txBody>
          <a:bodyPr vert="horz"/>
          <a:lstStyle/>
          <a:p>
            <a:r>
              <a:rPr lang="nl-NL" sz="3600" b="1" dirty="0">
                <a:latin typeface="Aptos Display"/>
                <a:ea typeface="+mj-lt"/>
                <a:cs typeface="+mj-lt"/>
              </a:rPr>
              <a:t>Task Force on Hydrogen Regulations (TF-H2)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776325" y="2384359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7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54611" y="2387150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>
                <a:solidFill>
                  <a:schemeClr val="tx2"/>
                </a:solidFill>
              </a:rPr>
              <a:t>ca. 100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788416" y="2954215"/>
            <a:ext cx="4062196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Number of Meetings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/>
          <p:nvPr/>
        </p:nvCxnSpPr>
        <p:spPr>
          <a:xfrm>
            <a:off x="1788416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788416" y="3703570"/>
            <a:ext cx="4062196" cy="224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solidFill>
                  <a:schemeClr val="accent6"/>
                </a:solidFill>
              </a:rPr>
              <a:t>Meetings </a:t>
            </a:r>
            <a:endParaRPr lang="en-GB" sz="1100" b="1" dirty="0">
              <a:solidFill>
                <a:schemeClr val="accent6"/>
              </a:solidFill>
              <a:latin typeface="Aptos"/>
              <a:ea typeface="Calibri"/>
              <a:cs typeface="Arial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1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st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– 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2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nd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of 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July 2025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 (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hybrid in Brussels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)</a:t>
            </a:r>
            <a:endParaRPr lang="en-US" dirty="0"/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27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th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of 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August 2025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 (virtual)</a:t>
            </a:r>
            <a:endParaRPr lang="nl-NL" sz="1100" dirty="0">
              <a:solidFill>
                <a:srgbClr val="0070C0"/>
              </a:solidFill>
              <a:effectLst/>
              <a:latin typeface="Arial"/>
              <a:ea typeface="Calibri"/>
              <a:cs typeface="Arial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24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th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 of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 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September 2025 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(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virtual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)</a:t>
            </a:r>
            <a:endParaRPr lang="nl-NL" sz="1100" dirty="0">
              <a:effectLst/>
              <a:latin typeface="Arial"/>
              <a:ea typeface="Calibri"/>
              <a:cs typeface="Arial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20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 of 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October 2025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 (virtual)</a:t>
            </a:r>
            <a:endParaRPr lang="nl-NL" sz="1100" dirty="0">
              <a:effectLst/>
              <a:latin typeface="Arial"/>
              <a:ea typeface="Calibri"/>
              <a:cs typeface="Arial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12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 of 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November 2025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 (virtual)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20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th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 of November 2025 (virtual) </a:t>
            </a:r>
            <a:endParaRPr lang="nl-NL" sz="1100" dirty="0">
              <a:effectLst/>
              <a:latin typeface="Arial"/>
              <a:ea typeface="Calibri"/>
              <a:cs typeface="Arial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27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th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 – 28</a:t>
            </a:r>
            <a:r>
              <a:rPr lang="en-US" sz="1100" baseline="300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 of November 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2025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 (</a:t>
            </a:r>
            <a:r>
              <a:rPr lang="en-US" sz="1100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hybrid in Woerth</a:t>
            </a:r>
            <a:r>
              <a:rPr lang="en-US" sz="1100" dirty="0">
                <a:solidFill>
                  <a:srgbClr val="0070C0"/>
                </a:solidFill>
                <a:effectLst/>
                <a:latin typeface="Arial"/>
                <a:ea typeface="Calibri"/>
                <a:cs typeface="Arial"/>
              </a:rPr>
              <a:t>)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endParaRPr lang="en-US" sz="1100" b="1" dirty="0">
              <a:solidFill>
                <a:schemeClr val="accent6"/>
              </a:solidFill>
            </a:endParaRP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54611" y="3703570"/>
            <a:ext cx="4547355" cy="128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noProof="0" dirty="0">
                <a:solidFill>
                  <a:schemeClr val="accent6"/>
                </a:solidFill>
              </a:rPr>
              <a:t>CPs:</a:t>
            </a:r>
            <a:br>
              <a:rPr lang="en-GB" noProof="0" dirty="0"/>
            </a:br>
            <a:r>
              <a:rPr lang="en-GB" noProof="0" dirty="0">
                <a:solidFill>
                  <a:srgbClr val="0070C0"/>
                </a:solidFill>
              </a:rPr>
              <a:t>Canada, China, </a:t>
            </a:r>
            <a:r>
              <a:rPr lang="en-GB" sz="1600" noProof="0" dirty="0">
                <a:solidFill>
                  <a:srgbClr val="0070C0"/>
                </a:solidFill>
              </a:rPr>
              <a:t>EC, France (Co-Chair), Germany, Japan, Netherlands</a:t>
            </a:r>
            <a:r>
              <a:rPr lang="en-GB" sz="1600" dirty="0">
                <a:solidFill>
                  <a:srgbClr val="0070C0"/>
                </a:solidFill>
              </a:rPr>
              <a:t>  (Co-Chair)</a:t>
            </a:r>
            <a:r>
              <a:rPr lang="en-GB" sz="1600" noProof="0" dirty="0">
                <a:solidFill>
                  <a:srgbClr val="0070C0"/>
                </a:solidFill>
              </a:rPr>
              <a:t>, United Kingdom</a:t>
            </a:r>
            <a:endParaRPr lang="en-GB" noProof="0" dirty="0">
              <a:solidFill>
                <a:srgbClr val="0070C0"/>
              </a:solidFill>
            </a:endParaRPr>
          </a:p>
          <a:p>
            <a:r>
              <a:rPr lang="en-GB" sz="1100" b="1" noProof="0" dirty="0">
                <a:solidFill>
                  <a:schemeClr val="accent6"/>
                </a:solidFill>
              </a:rPr>
              <a:t>NGOs: </a:t>
            </a:r>
            <a:br>
              <a:rPr lang="en-GB" noProof="0" dirty="0">
                <a:solidFill>
                  <a:schemeClr val="accent4"/>
                </a:solidFill>
              </a:rPr>
            </a:br>
            <a:r>
              <a:rPr lang="en-GB" sz="1600" noProof="0" dirty="0">
                <a:solidFill>
                  <a:srgbClr val="0070C0"/>
                </a:solidFill>
              </a:rPr>
              <a:t>OICA (Secretary), CLEPA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1600" y="2868880"/>
            <a:ext cx="4888900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  <a:br>
              <a:rPr lang="en-GB" sz="2000" b="1" dirty="0"/>
            </a:br>
            <a:r>
              <a:rPr lang="en-GB" sz="2000" b="1" dirty="0"/>
              <a:t>(Contracting Parties &amp; NGOs)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/>
          <p:nvPr/>
        </p:nvCxnSpPr>
        <p:spPr>
          <a:xfrm>
            <a:off x="6354612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C2C750-E5D1-66C4-F499-9B23BAE3A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TF-H2 / Status Report GRSP-78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97080F-CB17-64CE-3236-E01FE01D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61D5E-DD43-1B21-0F4F-CB0860490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Expected deliverables of the task force</a:t>
            </a:r>
            <a:endParaRPr lang="en-GB" b="1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C937CFF-8FD8-99AF-A115-CCE0CC922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TF-H2 / Status Report GRSP-78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48E16D8-0247-16AF-7461-E614B3107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3</a:t>
            </a:fld>
            <a:endParaRPr lang="en-GB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7EE7AE92-3102-2B1F-E231-24F93D9A7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969117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nl-NL" sz="9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cs typeface="Arial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DBAEA80-373E-4020-B390-CD306D3E2C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572085"/>
              </p:ext>
            </p:extLst>
          </p:nvPr>
        </p:nvGraphicFramePr>
        <p:xfrm>
          <a:off x="565484" y="1690686"/>
          <a:ext cx="10788316" cy="4665662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2099511">
                  <a:extLst>
                    <a:ext uri="{9D8B030D-6E8A-4147-A177-3AD203B41FA5}">
                      <a16:colId xmlns:a16="http://schemas.microsoft.com/office/drawing/2014/main" val="4219666015"/>
                    </a:ext>
                  </a:extLst>
                </a:gridCol>
                <a:gridCol w="7862637">
                  <a:extLst>
                    <a:ext uri="{9D8B030D-6E8A-4147-A177-3AD203B41FA5}">
                      <a16:colId xmlns:a16="http://schemas.microsoft.com/office/drawing/2014/main" val="2507686050"/>
                    </a:ext>
                  </a:extLst>
                </a:gridCol>
                <a:gridCol w="826168">
                  <a:extLst>
                    <a:ext uri="{9D8B030D-6E8A-4147-A177-3AD203B41FA5}">
                      <a16:colId xmlns:a16="http://schemas.microsoft.com/office/drawing/2014/main" val="1381769241"/>
                    </a:ext>
                  </a:extLst>
                </a:gridCol>
              </a:tblGrid>
              <a:tr h="838361">
                <a:tc>
                  <a:txBody>
                    <a:bodyPr/>
                    <a:lstStyle/>
                    <a:p>
                      <a:r>
                        <a:rPr lang="en-GB" sz="2000" dirty="0"/>
                        <a:t>December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Working document for the transposition of the optional part of GTR13 on liquified hydrogen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Wingdings" panose="05000000000000000000" pitchFamily="2" charset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1175757"/>
                  </a:ext>
                </a:extLst>
              </a:tr>
              <a:tr h="838361">
                <a:tc>
                  <a:txBody>
                    <a:bodyPr/>
                    <a:lstStyle/>
                    <a:p>
                      <a:r>
                        <a:rPr lang="en-GB" sz="2000" b="0" dirty="0"/>
                        <a:t>December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/>
                        <a:t>Working document for updating the reference to ISO 17268-1:2025 for receptacle geometry.</a:t>
                      </a:r>
                      <a:endParaRPr lang="en-GB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800" b="0" dirty="0">
                        <a:latin typeface="Wingdings" panose="05000000000000000000" pitchFamily="2" charset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502281"/>
                  </a:ext>
                </a:extLst>
              </a:tr>
              <a:tr h="838361">
                <a:tc>
                  <a:txBody>
                    <a:bodyPr/>
                    <a:lstStyle/>
                    <a:p>
                      <a:r>
                        <a:rPr lang="en-GB" sz="2000" dirty="0"/>
                        <a:t>December 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Informal document incorporating </a:t>
                      </a:r>
                      <a:r>
                        <a:rPr lang="en-GB" sz="2000" strike="noStrike" dirty="0"/>
                        <a:t>ISO 19887-1:2024 </a:t>
                      </a:r>
                      <a:r>
                        <a:rPr lang="en-GB" sz="2000" dirty="0"/>
                        <a:t>and possible periodic inspection requirements into UN Regulation No. 134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Wingdings" panose="05000000000000000000" pitchFamily="2" charset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963834"/>
                  </a:ext>
                </a:extLst>
              </a:tr>
              <a:tr h="838361">
                <a:tc>
                  <a:txBody>
                    <a:bodyPr/>
                    <a:lstStyle/>
                    <a:p>
                      <a:r>
                        <a:rPr lang="en-GB" sz="2000" b="0" dirty="0"/>
                        <a:t>May 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b="0" dirty="0"/>
                        <a:t>Working document incorporating ISO 19887-1:2024 and possible periodic inspection requirements into UN Regulation No. 134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2000" b="0" dirty="0">
                        <a:latin typeface="Wingdings" panose="05000000000000000000" pitchFamily="2" charset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9316930"/>
                  </a:ext>
                </a:extLst>
              </a:tr>
              <a:tr h="838361">
                <a:tc>
                  <a:txBody>
                    <a:bodyPr/>
                    <a:lstStyle/>
                    <a:p>
                      <a:r>
                        <a:rPr lang="en-GB" sz="2000" dirty="0"/>
                        <a:t>July 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Recommendations for IWG GTR 13 Phase 3</a:t>
                      </a:r>
                      <a:endParaRPr lang="en-GB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800" dirty="0">
                        <a:latin typeface="Wingdings" panose="05000000000000000000" pitchFamily="2" charset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3620530"/>
                  </a:ext>
                </a:extLst>
              </a:tr>
              <a:tr h="473857">
                <a:tc>
                  <a:txBody>
                    <a:bodyPr/>
                    <a:lstStyle/>
                    <a:p>
                      <a:r>
                        <a:rPr lang="en-GB" sz="2000" dirty="0"/>
                        <a:t>July 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Way forward for material compatibility requirements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Wingdings" panose="05000000000000000000" pitchFamily="2" charset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5485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301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BD1F688-9AD1-8AB0-21D4-D958230FD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ea typeface="+mj-lt"/>
                <a:cs typeface="+mj-lt"/>
              </a:rPr>
              <a:t>LHSS – General plan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9002E0-FB73-FA36-F7E6-7157CF3405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1:1 transposition of GTR 13 optional part on LHSS</a:t>
            </a:r>
          </a:p>
          <a:p>
            <a:r>
              <a:rPr lang="en-GB" dirty="0"/>
              <a:t>Only unavoidable corrections</a:t>
            </a:r>
          </a:p>
          <a:p>
            <a:r>
              <a:rPr lang="en-GB" dirty="0"/>
              <a:t>Inclusion of PTI requirements</a:t>
            </a:r>
          </a:p>
          <a:p>
            <a:r>
              <a:rPr lang="en-GB" dirty="0"/>
              <a:t>Inclusion of CoP requirements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8AB18C4-FDC8-71DC-4222-B4C7B08FD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19F750-47D0-4077-826B-D34D134EB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855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361463-B96A-F7EC-CF86-46196ABD2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AA21DF8-6C71-4C57-A395-5F847973FE8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AA21DF8-6C71-4C57-A395-5F847973FE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5D1F178F-3370-25BC-5D47-E8B58885E40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5D1F178F-3370-25BC-5D47-E8B58885E4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9ED6726-A6E1-10D4-96E5-4819B9AB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nl-NL" sz="3600" b="1" dirty="0">
                <a:latin typeface="Aptos Display"/>
                <a:ea typeface="+mj-lt"/>
                <a:cs typeface="+mj-lt"/>
              </a:rPr>
              <a:t>LHSS – Structure of new UN Regulation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5B2938-9744-C3F3-E93C-60A6D204C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dirty="0"/>
              <a:t>Part I - Liquefied hydrogen storage systems (LHSS) for hydrogen-fuelled vehicles on their safety-related performance.</a:t>
            </a:r>
          </a:p>
          <a:p>
            <a:pPr mar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dirty="0"/>
              <a:t>Part II - Specific components for liquefied hydrogen storage systems (LHSS) for hydrogen-fuelled vehicles on their safety-related performance. </a:t>
            </a:r>
          </a:p>
          <a:p>
            <a:pPr mar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dirty="0"/>
              <a:t>Part III - Hydrogen-fuelled vehicles of categories M</a:t>
            </a:r>
            <a:r>
              <a:rPr lang="en-GB" baseline="-25000" dirty="0"/>
              <a:t>2</a:t>
            </a:r>
            <a:r>
              <a:rPr lang="en-GB" dirty="0"/>
              <a:t>, M</a:t>
            </a:r>
            <a:r>
              <a:rPr lang="en-GB" baseline="-25000" dirty="0"/>
              <a:t>3</a:t>
            </a:r>
            <a:r>
              <a:rPr lang="en-GB" dirty="0"/>
              <a:t>, N</a:t>
            </a:r>
            <a:r>
              <a:rPr lang="en-GB" baseline="-25000" dirty="0"/>
              <a:t>2</a:t>
            </a:r>
            <a:r>
              <a:rPr lang="en-GB" dirty="0"/>
              <a:t> and N</a:t>
            </a:r>
            <a:r>
              <a:rPr lang="en-GB" baseline="-25000" dirty="0"/>
              <a:t>3</a:t>
            </a:r>
            <a:r>
              <a:rPr lang="en-GB" dirty="0"/>
              <a:t> incorporating its liquefied hydrogen storage system (LHSS) on their safety-related performance.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EC6BAB-F800-F9E3-00F7-F315E9A81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TF-H2 / Status Report GRSP-78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0E96C-3228-7C91-242E-57DC695FD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01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9DD178-CECC-296B-95CA-4720B9B8E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DCC91A0F-07C2-CDC9-7DA1-1423379EF72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DCC91A0F-07C2-CDC9-7DA1-1423379EF7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52278154-B658-3714-CFC5-5C4FE3F352F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52278154-B658-3714-CFC5-5C4FE3F352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0F072BD4-1B1A-B69F-1F03-A2380D2D1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nl-NL" sz="3600" b="1" dirty="0">
                <a:latin typeface="Aptos Display"/>
                <a:ea typeface="+mj-lt"/>
                <a:cs typeface="+mj-lt"/>
              </a:rPr>
              <a:t>LHSS – Scope of new Regulation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1B9A17-72A4-7888-6A9B-96607114E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09838" indent="-2509838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b="1" dirty="0"/>
              <a:t>First step: 	</a:t>
            </a:r>
            <a:r>
              <a:rPr lang="en-GB" dirty="0"/>
              <a:t>Limited to vehicles of categories M</a:t>
            </a:r>
            <a:r>
              <a:rPr lang="en-GB" baseline="-25000" dirty="0"/>
              <a:t>2</a:t>
            </a:r>
            <a:r>
              <a:rPr lang="en-GB" dirty="0"/>
              <a:t>, M</a:t>
            </a:r>
            <a:r>
              <a:rPr lang="en-GB" baseline="-25000" dirty="0"/>
              <a:t>3</a:t>
            </a:r>
            <a:r>
              <a:rPr lang="en-GB" dirty="0"/>
              <a:t>, N</a:t>
            </a:r>
            <a:r>
              <a:rPr lang="en-GB" baseline="-25000" dirty="0"/>
              <a:t>2</a:t>
            </a:r>
            <a:r>
              <a:rPr lang="en-GB" dirty="0"/>
              <a:t> and N</a:t>
            </a:r>
            <a:r>
              <a:rPr lang="en-GB" baseline="-25000" dirty="0"/>
              <a:t>3</a:t>
            </a:r>
          </a:p>
          <a:p>
            <a:pPr marL="2509838" indent="-2509838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b="1" dirty="0"/>
              <a:t>Second step: 	</a:t>
            </a:r>
            <a:r>
              <a:rPr lang="en-GB" dirty="0"/>
              <a:t>Extension to all categories, after revision of crash requirements for vehicles propelled with liquefied hydrogen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23E1E6-DB7A-B417-564C-5D7CDF7A2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TF-H2 / Status Report GRSP-78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08AB45-8201-71B2-0749-304C231B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691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239FA-D68C-2BC4-8A44-C8E8A3CF9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ISO 19887-1:2024, chapter 19 as alternative to supply line qualification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E8CFD-3541-7C08-FE42-B0C95A315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dirty="0"/>
              <a:t>During the work on the transposition of GTR 13 Phase 2 into UN-R 134 the discussions on the supply lines for additional TPRDs could not consider the newly published standard ISO 19887-1:2024, which includes test procedures for rigid fuel lines in chapter 19.</a:t>
            </a:r>
          </a:p>
          <a:p>
            <a:pPr algn="just"/>
            <a:r>
              <a:rPr lang="en-GB" dirty="0"/>
              <a:t>However, during TF-H2 meetings, some concerns have been raised regarding this standard, which was considered "insufficient" for verifying the mechanical integrity and durability of fuel lines used as components of a CHSS. Therefore, this standard has not been included in the UNR 134 informal document for GSRP 78.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92BD0A-6421-3561-BAA8-5435DA7BB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TF-H2 / Status Report GRSP-78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336E45-C6A7-CCFF-9EC6-2B0F424D4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292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2FDED-5152-37AC-CCA3-D2CAB994D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Informal documents to incorporate Periodic Technical Inspection (PTI) into UN-R 134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3497E-BE93-4234-A97D-6027484FD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GB" dirty="0"/>
              <a:t>Discussions during the work on LHSS led to generic requirements as included in informal documents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GB" dirty="0"/>
              <a:t>Requirements for PTI are governed by national / regional law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en-GB" dirty="0"/>
              <a:t>Hydrogen storage manufacturers shall provide guidelines identifying any special conditions that would require immediate inspection such as LHSS reinstallation, vehicle collision, fire, etc.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CC4403-54DA-6041-815D-0943EAE96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TF-H2 / Status Report GRSP-78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FD6B7-424B-A92B-7BFC-66DA596F4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313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61D5E-DD43-1B21-0F4F-CB0860490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Current recommendations for GTR 13 Phase 3</a:t>
            </a:r>
            <a:endParaRPr lang="en-GB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3CA6B5-826D-7688-5F39-411F78DD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31750" cy="42304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LHSS – </a:t>
            </a:r>
          </a:p>
          <a:p>
            <a:pPr marL="971550" lvl="1" indent="-514350">
              <a:buAutoNum type="arabicPeriod"/>
            </a:pPr>
            <a:r>
              <a:rPr lang="en-US" dirty="0"/>
              <a:t>Qualification requirements for interconnection pipe work</a:t>
            </a:r>
          </a:p>
          <a:p>
            <a:pPr marL="971550" lvl="1" indent="-514350">
              <a:buAutoNum type="arabicPeriod"/>
            </a:pPr>
            <a:r>
              <a:rPr lang="en-US" dirty="0"/>
              <a:t>Strength test for vacuum insulated fill line and vacuum jacket</a:t>
            </a:r>
          </a:p>
          <a:p>
            <a:pPr marL="971550" lvl="1" indent="-514350">
              <a:buAutoNum type="arabicPeriod"/>
            </a:pPr>
            <a:r>
              <a:rPr lang="en-US" dirty="0"/>
              <a:t>Review of test for boil-off discharge rate</a:t>
            </a:r>
          </a:p>
          <a:p>
            <a:pPr marL="971550" lvl="1" indent="-514350">
              <a:buAutoNum type="arabicPeriod"/>
            </a:pPr>
            <a:r>
              <a:rPr lang="en-US" dirty="0"/>
              <a:t>Clarification of test requirements for component tests (PRDs and shut-off devices)</a:t>
            </a:r>
          </a:p>
          <a:p>
            <a:pPr marL="971550" lvl="1" indent="-514350">
              <a:buAutoNum type="arabicPeriod"/>
            </a:pPr>
            <a:r>
              <a:rPr lang="en-US" dirty="0"/>
              <a:t>…</a:t>
            </a:r>
          </a:p>
          <a:p>
            <a:pPr marL="514350" indent="-514350">
              <a:buAutoNum type="arabicPeriod"/>
            </a:pPr>
            <a:r>
              <a:rPr lang="en-US" dirty="0"/>
              <a:t>Material compatibility</a:t>
            </a:r>
          </a:p>
          <a:p>
            <a:pPr marL="971550" lvl="1" indent="-514350">
              <a:buAutoNum type="arabicPeriod"/>
            </a:pPr>
            <a:r>
              <a:rPr lang="en-US" dirty="0"/>
              <a:t>…</a:t>
            </a:r>
          </a:p>
          <a:p>
            <a:pPr marL="971550" lvl="1" indent="-514350">
              <a:buAutoNum type="arabicPeriod"/>
            </a:pPr>
            <a:endParaRPr lang="en-US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C937CFF-8FD8-99AF-A115-CCE0CC922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TF-H2 / Status Report GRSP-78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48E16D8-0247-16AF-7461-E614B3107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9</a:t>
            </a:fld>
            <a:endParaRPr lang="en-GB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7EE7AE92-3102-2B1F-E231-24F93D9A7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969117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nl-NL" sz="9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45225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3fb2cc-5f38-47d7-9908-d050719f8639">
      <Terms xmlns="http://schemas.microsoft.com/office/infopath/2007/PartnerControls"/>
    </lcf76f155ced4ddcb4097134ff3c332f>
    <TaxCatchAll xmlns="e81dc004-5eed-49b2-aa1a-01cff2859a9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55AECABBB2A674ABC9B322DAD0681C4" ma:contentTypeVersion="18" ma:contentTypeDescription="Ein neues Dokument erstellen." ma:contentTypeScope="" ma:versionID="207c5c8bd17afe750567328b802f4c48">
  <xsd:schema xmlns:xsd="http://www.w3.org/2001/XMLSchema" xmlns:xs="http://www.w3.org/2001/XMLSchema" xmlns:p="http://schemas.microsoft.com/office/2006/metadata/properties" xmlns:ns2="2a3fb2cc-5f38-47d7-9908-d050719f8639" xmlns:ns3="e81dc004-5eed-49b2-aa1a-01cff2859a94" targetNamespace="http://schemas.microsoft.com/office/2006/metadata/properties" ma:root="true" ma:fieldsID="d0df98d25a8d4e60ff4936152bdc2ad5" ns2:_="" ns3:_="">
    <xsd:import namespace="2a3fb2cc-5f38-47d7-9908-d050719f8639"/>
    <xsd:import namespace="e81dc004-5eed-49b2-aa1a-01cff2859a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fb2cc-5f38-47d7-9908-d050719f86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9304a2f2-5654-4392-bac9-cc8d75b659a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1dc004-5eed-49b2-aa1a-01cff2859a9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84af8a3-f246-4c80-814a-2bc1721e13f8}" ma:internalName="TaxCatchAll" ma:showField="CatchAllData" ma:web="e81dc004-5eed-49b2-aa1a-01cff2859a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A6313C-E99A-49E1-A929-EDE7528A7752}">
  <ds:schemaRefs>
    <ds:schemaRef ds:uri="http://purl.org/dc/elements/1.1/"/>
    <ds:schemaRef ds:uri="http://schemas.microsoft.com/office/2006/documentManagement/types"/>
    <ds:schemaRef ds:uri="2a3fb2cc-5f38-47d7-9908-d050719f8639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e81dc004-5eed-49b2-aa1a-01cff2859a9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3D57C85-6694-4B3D-BB56-D71E22674A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6C3B7D-11C7-4360-B7A7-7EBD2CFA4E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3fb2cc-5f38-47d7-9908-d050719f8639"/>
    <ds:schemaRef ds:uri="e81dc004-5eed-49b2-aa1a-01cff2859a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800</Words>
  <Application>Microsoft Office PowerPoint</Application>
  <PresentationFormat>Widescreen</PresentationFormat>
  <Paragraphs>107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Aptos Display</vt:lpstr>
      <vt:lpstr>Arial</vt:lpstr>
      <vt:lpstr>Symbol</vt:lpstr>
      <vt:lpstr>Wingdings</vt:lpstr>
      <vt:lpstr>Kantoorthema</vt:lpstr>
      <vt:lpstr>think-cell Folie</vt:lpstr>
      <vt:lpstr>Report to 78th Session of GRSP (December 2025)</vt:lpstr>
      <vt:lpstr>Task Force on Hydrogen Regulations (TF-H2)</vt:lpstr>
      <vt:lpstr>Expected deliverables of the task force</vt:lpstr>
      <vt:lpstr>LHSS – General plan</vt:lpstr>
      <vt:lpstr>LHSS – Structure of new UN Regulation</vt:lpstr>
      <vt:lpstr>LHSS – Scope of new Regulation</vt:lpstr>
      <vt:lpstr>ISO 19887-1:2024, chapter 19 as alternative to supply line qualification</vt:lpstr>
      <vt:lpstr>Informal documents to incorporate Periodic Technical Inspection (PTI) into UN-R 134</vt:lpstr>
      <vt:lpstr>Current recommendations for GTR 13 Phase 3</vt:lpstr>
      <vt:lpstr>Status of deliverables of the task force</vt:lpstr>
      <vt:lpstr>Thank you for your attention.</vt:lpstr>
    </vt:vector>
  </TitlesOfParts>
  <Company>RDW Dienst Wegverkeer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TF-H2 GRSP</dc:title>
  <dc:creator/>
  <cp:lastModifiedBy>Annett Schuessling / VDA</cp:lastModifiedBy>
  <cp:revision>179</cp:revision>
  <cp:lastPrinted>2025-01-30T08:00:42Z</cp:lastPrinted>
  <dcterms:created xsi:type="dcterms:W3CDTF">2024-06-10T06:33:31Z</dcterms:created>
  <dcterms:modified xsi:type="dcterms:W3CDTF">2025-11-14T16:00:19Z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2025-01-29T15:25:59Z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ee728724-dca7-4fce-9964-90323e536be5</vt:lpwstr>
  </property>
  <property fmtid="{D5CDD505-2E9C-101B-9397-08002B2CF9AE}" pid="8" name="MSIP_Label_6bd9ddd1-4d20-43f6-abfa-fc3c07406f94_ContentBits">
    <vt:lpwstr>0</vt:lpwstr>
  </property>
  <property fmtid="{D5CDD505-2E9C-101B-9397-08002B2CF9AE}" pid="9" name="ContentTypeId">
    <vt:lpwstr>0x010100155AECABBB2A674ABC9B322DAD0681C4</vt:lpwstr>
  </property>
  <property fmtid="{D5CDD505-2E9C-101B-9397-08002B2CF9AE}" pid="10" name="MediaServiceImageTags">
    <vt:lpwstr/>
  </property>
</Properties>
</file>