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handoutMasterIdLst>
    <p:handoutMasterId r:id="rId15"/>
  </p:handoutMasterIdLst>
  <p:sldIdLst>
    <p:sldId id="256" r:id="rId5"/>
    <p:sldId id="257" r:id="rId6"/>
    <p:sldId id="266" r:id="rId7"/>
    <p:sldId id="262" r:id="rId8"/>
    <p:sldId id="265" r:id="rId9"/>
    <p:sldId id="263" r:id="rId10"/>
    <p:sldId id="267" r:id="rId11"/>
    <p:sldId id="264" r:id="rId12"/>
    <p:sldId id="25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0DB5AC-0964-3F40-0F7E-51182B23810B}" name="Spinetto Marco (EXT), IT" initials="MS" userId="S::ex1spinema@group.pirelli.com::c74794c4-e5fe-4178-aac7-15ddaa9bc79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2F55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1" d="100"/>
          <a:sy n="71" d="100"/>
        </p:scale>
        <p:origin x="412" y="52"/>
      </p:cViewPr>
      <p:guideLst/>
    </p:cSldViewPr>
  </p:slideViewPr>
  <p:notesTextViewPr>
    <p:cViewPr>
      <p:scale>
        <a:sx n="1" d="1"/>
        <a:sy n="1" d="1"/>
      </p:scale>
      <p:origin x="0" y="0"/>
    </p:cViewPr>
  </p:notesTextViewPr>
  <p:notesViewPr>
    <p:cSldViewPr snapToGrid="0">
      <p:cViewPr varScale="1">
        <p:scale>
          <a:sx n="62" d="100"/>
          <a:sy n="62" d="100"/>
        </p:scale>
        <p:origin x="3226"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as De Mahieu" userId="86ffda28-54bf-46cb-8307-ac4eaeeea850" providerId="ADAL" clId="{A9613035-DA3E-4314-BC29-EB25B20A245A}"/>
    <pc:docChg chg="custSel delSld modSld">
      <pc:chgData name="Nicolas De Mahieu" userId="86ffda28-54bf-46cb-8307-ac4eaeeea850" providerId="ADAL" clId="{A9613035-DA3E-4314-BC29-EB25B20A245A}" dt="2025-12-03T16:23:11.395" v="121" actId="20577"/>
      <pc:docMkLst>
        <pc:docMk/>
      </pc:docMkLst>
      <pc:sldChg chg="modSp mod">
        <pc:chgData name="Nicolas De Mahieu" userId="86ffda28-54bf-46cb-8307-ac4eaeeea850" providerId="ADAL" clId="{A9613035-DA3E-4314-BC29-EB25B20A245A}" dt="2025-12-03T16:23:11.395" v="121" actId="20577"/>
        <pc:sldMkLst>
          <pc:docMk/>
          <pc:sldMk cId="2711021579" sldId="256"/>
        </pc:sldMkLst>
        <pc:spChg chg="mod">
          <ac:chgData name="Nicolas De Mahieu" userId="86ffda28-54bf-46cb-8307-ac4eaeeea850" providerId="ADAL" clId="{A9613035-DA3E-4314-BC29-EB25B20A245A}" dt="2025-12-03T16:23:11.395" v="121" actId="20577"/>
          <ac:spMkLst>
            <pc:docMk/>
            <pc:sldMk cId="2711021579" sldId="256"/>
            <ac:spMk id="23" creationId="{D48780D4-D9D9-95B8-5A92-B8C64D74004D}"/>
          </ac:spMkLst>
        </pc:spChg>
      </pc:sldChg>
      <pc:sldChg chg="modSp mod">
        <pc:chgData name="Nicolas De Mahieu" userId="86ffda28-54bf-46cb-8307-ac4eaeeea850" providerId="ADAL" clId="{A9613035-DA3E-4314-BC29-EB25B20A245A}" dt="2025-12-02T09:34:19.167" v="42" actId="20577"/>
        <pc:sldMkLst>
          <pc:docMk/>
          <pc:sldMk cId="3656674964" sldId="257"/>
        </pc:sldMkLst>
        <pc:spChg chg="mod">
          <ac:chgData name="Nicolas De Mahieu" userId="86ffda28-54bf-46cb-8307-ac4eaeeea850" providerId="ADAL" clId="{A9613035-DA3E-4314-BC29-EB25B20A245A}" dt="2025-12-02T09:34:19.167" v="42" actId="20577"/>
          <ac:spMkLst>
            <pc:docMk/>
            <pc:sldMk cId="3656674964" sldId="257"/>
            <ac:spMk id="13" creationId="{5C02EF73-8020-B332-CE41-B2A2365B2381}"/>
          </ac:spMkLst>
        </pc:spChg>
      </pc:sldChg>
      <pc:sldChg chg="del">
        <pc:chgData name="Nicolas De Mahieu" userId="86ffda28-54bf-46cb-8307-ac4eaeeea850" providerId="ADAL" clId="{A9613035-DA3E-4314-BC29-EB25B20A245A}" dt="2025-12-02T09:31:37.945" v="20" actId="2696"/>
        <pc:sldMkLst>
          <pc:docMk/>
          <pc:sldMk cId="1150197295" sldId="259"/>
        </pc:sldMkLst>
      </pc:sldChg>
      <pc:sldChg chg="modSp mod">
        <pc:chgData name="Nicolas De Mahieu" userId="86ffda28-54bf-46cb-8307-ac4eaeeea850" providerId="ADAL" clId="{A9613035-DA3E-4314-BC29-EB25B20A245A}" dt="2025-12-01T15:20:36.169" v="11" actId="20577"/>
        <pc:sldMkLst>
          <pc:docMk/>
          <pc:sldMk cId="4240581254" sldId="262"/>
        </pc:sldMkLst>
        <pc:spChg chg="mod">
          <ac:chgData name="Nicolas De Mahieu" userId="86ffda28-54bf-46cb-8307-ac4eaeeea850" providerId="ADAL" clId="{A9613035-DA3E-4314-BC29-EB25B20A245A}" dt="2025-12-01T15:20:36.169" v="11" actId="20577"/>
          <ac:spMkLst>
            <pc:docMk/>
            <pc:sldMk cId="4240581254" sldId="262"/>
            <ac:spMk id="21" creationId="{5532348C-0553-A21F-1E35-F8B4CCBB2FB1}"/>
          </ac:spMkLst>
        </pc:spChg>
      </pc:sldChg>
      <pc:sldChg chg="modSp mod">
        <pc:chgData name="Nicolas De Mahieu" userId="86ffda28-54bf-46cb-8307-ac4eaeeea850" providerId="ADAL" clId="{A9613035-DA3E-4314-BC29-EB25B20A245A}" dt="2025-12-01T15:21:04.767" v="18" actId="20577"/>
        <pc:sldMkLst>
          <pc:docMk/>
          <pc:sldMk cId="2229266670" sldId="264"/>
        </pc:sldMkLst>
        <pc:spChg chg="mod">
          <ac:chgData name="Nicolas De Mahieu" userId="86ffda28-54bf-46cb-8307-ac4eaeeea850" providerId="ADAL" clId="{A9613035-DA3E-4314-BC29-EB25B20A245A}" dt="2025-12-01T15:21:04.767" v="18" actId="20577"/>
          <ac:spMkLst>
            <pc:docMk/>
            <pc:sldMk cId="2229266670" sldId="264"/>
            <ac:spMk id="7" creationId="{4270F419-8FB5-FCF2-6137-F54A938E1C56}"/>
          </ac:spMkLst>
        </pc:spChg>
      </pc:sldChg>
      <pc:sldChg chg="modSp mod">
        <pc:chgData name="Nicolas De Mahieu" userId="86ffda28-54bf-46cb-8307-ac4eaeeea850" providerId="ADAL" clId="{A9613035-DA3E-4314-BC29-EB25B20A245A}" dt="2025-12-02T09:43:41.609" v="95" actId="20577"/>
        <pc:sldMkLst>
          <pc:docMk/>
          <pc:sldMk cId="2402724920" sldId="266"/>
        </pc:sldMkLst>
        <pc:spChg chg="mod">
          <ac:chgData name="Nicolas De Mahieu" userId="86ffda28-54bf-46cb-8307-ac4eaeeea850" providerId="ADAL" clId="{A9613035-DA3E-4314-BC29-EB25B20A245A}" dt="2025-12-02T09:43:41.609" v="95" actId="20577"/>
          <ac:spMkLst>
            <pc:docMk/>
            <pc:sldMk cId="2402724920" sldId="266"/>
            <ac:spMk id="21" creationId="{9FC1431C-43B7-3990-4A8D-CFC80EFB6B14}"/>
          </ac:spMkLst>
        </pc:spChg>
      </pc:sldChg>
      <pc:sldChg chg="addSp modSp mod">
        <pc:chgData name="Nicolas De Mahieu" userId="86ffda28-54bf-46cb-8307-ac4eaeeea850" providerId="ADAL" clId="{A9613035-DA3E-4314-BC29-EB25B20A245A}" dt="2025-12-03T16:21:50.961" v="106" actId="6549"/>
        <pc:sldMkLst>
          <pc:docMk/>
          <pc:sldMk cId="502128860" sldId="267"/>
        </pc:sldMkLst>
        <pc:spChg chg="add mod">
          <ac:chgData name="Nicolas De Mahieu" userId="86ffda28-54bf-46cb-8307-ac4eaeeea850" providerId="ADAL" clId="{A9613035-DA3E-4314-BC29-EB25B20A245A}" dt="2025-12-03T16:21:50.961" v="106" actId="6549"/>
          <ac:spMkLst>
            <pc:docMk/>
            <pc:sldMk cId="502128860" sldId="267"/>
            <ac:spMk id="7" creationId="{D7D62412-E9EA-54D7-A329-A83702187A1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5DC11D-5762-4102-A088-3B15A4C59C4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1AFC246-4C4E-4EB6-AFEA-8C2DA4F4FF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A07AF7-D8C9-483B-BE98-565A7D862BDA}" type="datetimeFigureOut">
              <a:rPr lang="en-US" smtClean="0"/>
              <a:t>12/3/2025</a:t>
            </a:fld>
            <a:endParaRPr lang="en-US"/>
          </a:p>
        </p:txBody>
      </p:sp>
      <p:sp>
        <p:nvSpPr>
          <p:cNvPr id="4" name="Footer Placeholder 3">
            <a:extLst>
              <a:ext uri="{FF2B5EF4-FFF2-40B4-BE49-F238E27FC236}">
                <a16:creationId xmlns:a16="http://schemas.microsoft.com/office/drawing/2014/main" id="{99B5D930-BB99-4828-9494-34A98A2270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24CF785-F6BA-480A-A198-169D77D6259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DCBBEBE-BECD-4634-A76D-F063B23DD24E}" type="slidenum">
              <a:rPr lang="en-US" smtClean="0"/>
              <a:t>‹N°›</a:t>
            </a:fld>
            <a:endParaRPr lang="en-US"/>
          </a:p>
        </p:txBody>
      </p:sp>
    </p:spTree>
    <p:extLst>
      <p:ext uri="{BB962C8B-B14F-4D97-AF65-F5344CB8AC3E}">
        <p14:creationId xmlns:p14="http://schemas.microsoft.com/office/powerpoint/2010/main" val="771065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A41AD2-D453-40F1-9247-A8DD61448133}" type="datetimeFigureOut">
              <a:rPr lang="en-US" smtClean="0"/>
              <a:t>12/3/2025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93D99B-8DC3-4891-9707-3320E2A84D8C}" type="slidenum">
              <a:rPr lang="en-US" smtClean="0"/>
              <a:t>‹N°›</a:t>
            </a:fld>
            <a:endParaRPr lang="en-US"/>
          </a:p>
        </p:txBody>
      </p:sp>
    </p:spTree>
    <p:extLst>
      <p:ext uri="{BB962C8B-B14F-4D97-AF65-F5344CB8AC3E}">
        <p14:creationId xmlns:p14="http://schemas.microsoft.com/office/powerpoint/2010/main" val="1236279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ETRTOTitle">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8A4A44D-0673-41DF-9966-C187F6994304}"/>
              </a:ext>
            </a:extLst>
          </p:cNvPr>
          <p:cNvSpPr/>
          <p:nvPr userDrawn="1"/>
        </p:nvSpPr>
        <p:spPr>
          <a:xfrm>
            <a:off x="-1524" y="0"/>
            <a:ext cx="12191999" cy="6858000"/>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2" name="Title 1">
            <a:extLst>
              <a:ext uri="{FF2B5EF4-FFF2-40B4-BE49-F238E27FC236}">
                <a16:creationId xmlns:a16="http://schemas.microsoft.com/office/drawing/2014/main" id="{2DFA5212-AC13-46FC-8E04-5F4254582269}"/>
              </a:ext>
            </a:extLst>
          </p:cNvPr>
          <p:cNvSpPr>
            <a:spLocks noGrp="1"/>
          </p:cNvSpPr>
          <p:nvPr>
            <p:ph type="ctrTitle" hasCustomPrompt="1"/>
          </p:nvPr>
        </p:nvSpPr>
        <p:spPr>
          <a:xfrm>
            <a:off x="1524000" y="1731937"/>
            <a:ext cx="9144000" cy="1778027"/>
          </a:xfrm>
        </p:spPr>
        <p:txBody>
          <a:bodyPr anchor="b"/>
          <a:lstStyle>
            <a:lvl1pPr algn="ctr">
              <a:defRPr sz="6000">
                <a:solidFill>
                  <a:schemeClr val="bg1"/>
                </a:solidFill>
              </a:defRPr>
            </a:lvl1pPr>
          </a:lstStyle>
          <a:p>
            <a:r>
              <a:rPr lang="en-US" dirty="0"/>
              <a:t>Click to introduce the presentation title</a:t>
            </a:r>
          </a:p>
        </p:txBody>
      </p:sp>
      <p:sp>
        <p:nvSpPr>
          <p:cNvPr id="3" name="Subtitle 2">
            <a:extLst>
              <a:ext uri="{FF2B5EF4-FFF2-40B4-BE49-F238E27FC236}">
                <a16:creationId xmlns:a16="http://schemas.microsoft.com/office/drawing/2014/main" id="{45342736-8A29-45B3-82E6-A52068F356D7}"/>
              </a:ext>
            </a:extLst>
          </p:cNvPr>
          <p:cNvSpPr>
            <a:spLocks noGrp="1"/>
          </p:cNvSpPr>
          <p:nvPr>
            <p:ph type="subTitle" idx="1" hasCustomPrompt="1"/>
          </p:nvPr>
        </p:nvSpPr>
        <p:spPr>
          <a:xfrm>
            <a:off x="1524000" y="3794422"/>
            <a:ext cx="9144000" cy="49944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introduce the S/C, WG or TF related</a:t>
            </a:r>
          </a:p>
        </p:txBody>
      </p:sp>
      <p:cxnSp>
        <p:nvCxnSpPr>
          <p:cNvPr id="16" name="Straight Connector 15">
            <a:extLst>
              <a:ext uri="{FF2B5EF4-FFF2-40B4-BE49-F238E27FC236}">
                <a16:creationId xmlns:a16="http://schemas.microsoft.com/office/drawing/2014/main" id="{5E822D69-580D-4040-808C-CD609E39AE9B}"/>
              </a:ext>
            </a:extLst>
          </p:cNvPr>
          <p:cNvCxnSpPr>
            <a:cxnSpLocks/>
          </p:cNvCxnSpPr>
          <p:nvPr userDrawn="1"/>
        </p:nvCxnSpPr>
        <p:spPr>
          <a:xfrm>
            <a:off x="1" y="6203697"/>
            <a:ext cx="1154429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E008C81-6841-4671-8074-1DD7F2F5CEE1}"/>
              </a:ext>
            </a:extLst>
          </p:cNvPr>
          <p:cNvCxnSpPr>
            <a:cxnSpLocks/>
          </p:cNvCxnSpPr>
          <p:nvPr userDrawn="1"/>
        </p:nvCxnSpPr>
        <p:spPr>
          <a:xfrm>
            <a:off x="11530711" y="2"/>
            <a:ext cx="0" cy="62198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Date Placeholder 3">
            <a:extLst>
              <a:ext uri="{FF2B5EF4-FFF2-40B4-BE49-F238E27FC236}">
                <a16:creationId xmlns:a16="http://schemas.microsoft.com/office/drawing/2014/main" id="{E2643AFC-712B-4143-8A50-2EAD908674B0}"/>
              </a:ext>
            </a:extLst>
          </p:cNvPr>
          <p:cNvSpPr>
            <a:spLocks noGrp="1"/>
          </p:cNvSpPr>
          <p:nvPr>
            <p:ph type="dt" sz="half" idx="10"/>
          </p:nvPr>
        </p:nvSpPr>
        <p:spPr>
          <a:xfrm>
            <a:off x="584199" y="6234177"/>
            <a:ext cx="2743200" cy="365125"/>
          </a:xfrm>
        </p:spPr>
        <p:txBody>
          <a:bodyPr/>
          <a:lstStyle>
            <a:lvl1pPr>
              <a:defRPr b="1">
                <a:solidFill>
                  <a:schemeClr val="bg1"/>
                </a:solidFill>
              </a:defRPr>
            </a:lvl1pPr>
          </a:lstStyle>
          <a:p>
            <a:fld id="{65011442-9EA8-43C1-A90A-E8091E9236D0}" type="datetime2">
              <a:rPr lang="en-US" smtClean="0"/>
              <a:t>Wednesday, December 3, 2025</a:t>
            </a:fld>
            <a:endParaRPr lang="en-US" dirty="0"/>
          </a:p>
        </p:txBody>
      </p:sp>
      <p:sp>
        <p:nvSpPr>
          <p:cNvPr id="13" name="Footer Placeholder 4">
            <a:extLst>
              <a:ext uri="{FF2B5EF4-FFF2-40B4-BE49-F238E27FC236}">
                <a16:creationId xmlns:a16="http://schemas.microsoft.com/office/drawing/2014/main" id="{D656DD63-4220-4DB3-9F16-2F5E3C67EDF1}"/>
              </a:ext>
            </a:extLst>
          </p:cNvPr>
          <p:cNvSpPr>
            <a:spLocks noGrp="1"/>
          </p:cNvSpPr>
          <p:nvPr>
            <p:ph type="ftr" sz="quarter" idx="11"/>
          </p:nvPr>
        </p:nvSpPr>
        <p:spPr>
          <a:xfrm>
            <a:off x="3784599" y="6234177"/>
            <a:ext cx="4114800" cy="365125"/>
          </a:xfrm>
        </p:spPr>
        <p:txBody>
          <a:bodyPr/>
          <a:lstStyle>
            <a:lvl1pPr>
              <a:defRPr b="1">
                <a:solidFill>
                  <a:schemeClr val="bg1"/>
                </a:solidFill>
              </a:defRPr>
            </a:lvl1pPr>
          </a:lstStyle>
          <a:p>
            <a:r>
              <a:rPr lang="en-US" dirty="0"/>
              <a:t>The European Tyre and Rim Technical Organization</a:t>
            </a:r>
          </a:p>
        </p:txBody>
      </p:sp>
      <p:sp>
        <p:nvSpPr>
          <p:cNvPr id="14" name="Slide Number Placeholder 5">
            <a:extLst>
              <a:ext uri="{FF2B5EF4-FFF2-40B4-BE49-F238E27FC236}">
                <a16:creationId xmlns:a16="http://schemas.microsoft.com/office/drawing/2014/main" id="{AC977606-7EF4-42CF-877F-085EFD49FBE9}"/>
              </a:ext>
            </a:extLst>
          </p:cNvPr>
          <p:cNvSpPr>
            <a:spLocks noGrp="1"/>
          </p:cNvSpPr>
          <p:nvPr>
            <p:ph type="sldNum" sz="quarter" idx="12"/>
          </p:nvPr>
        </p:nvSpPr>
        <p:spPr>
          <a:xfrm>
            <a:off x="8356599" y="6234177"/>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7" name="Date Placeholder 3">
            <a:extLst>
              <a:ext uri="{FF2B5EF4-FFF2-40B4-BE49-F238E27FC236}">
                <a16:creationId xmlns:a16="http://schemas.microsoft.com/office/drawing/2014/main" id="{BFC4B428-A592-43D9-9BE7-07BF777F4512}"/>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0" dirty="0">
                <a:effectLst/>
              </a:rPr>
              <a:t>May contain confidential and/or proprietary information. May not be copied or disseminated without the express written consent of ETRTO Secretary General</a:t>
            </a:r>
          </a:p>
        </p:txBody>
      </p:sp>
      <p:pic>
        <p:nvPicPr>
          <p:cNvPr id="7" name="Picture 6" descr="A logo with a black background&#10;&#10;Description automatically generated">
            <a:extLst>
              <a:ext uri="{FF2B5EF4-FFF2-40B4-BE49-F238E27FC236}">
                <a16:creationId xmlns:a16="http://schemas.microsoft.com/office/drawing/2014/main" id="{374B9AB1-6E38-E3FA-8F27-896FDA09A77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7255" y="258700"/>
            <a:ext cx="2949492" cy="1188776"/>
          </a:xfrm>
          <a:prstGeom prst="rect">
            <a:avLst/>
          </a:prstGeom>
        </p:spPr>
      </p:pic>
    </p:spTree>
    <p:extLst>
      <p:ext uri="{BB962C8B-B14F-4D97-AF65-F5344CB8AC3E}">
        <p14:creationId xmlns:p14="http://schemas.microsoft.com/office/powerpoint/2010/main" val="2128327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TRTOContent">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1CA3A41B-2351-42EB-B9E3-456F6C3C8C21}"/>
              </a:ext>
            </a:extLst>
          </p:cNvPr>
          <p:cNvSpPr/>
          <p:nvPr userDrawn="1"/>
        </p:nvSpPr>
        <p:spPr>
          <a:xfrm>
            <a:off x="0" y="6203697"/>
            <a:ext cx="12183229" cy="654302"/>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27" name="Rectangle 26">
            <a:extLst>
              <a:ext uri="{FF2B5EF4-FFF2-40B4-BE49-F238E27FC236}">
                <a16:creationId xmlns:a16="http://schemas.microsoft.com/office/drawing/2014/main" id="{19F7E399-283F-4391-8129-349183F72073}"/>
              </a:ext>
            </a:extLst>
          </p:cNvPr>
          <p:cNvSpPr/>
          <p:nvPr userDrawn="1"/>
        </p:nvSpPr>
        <p:spPr>
          <a:xfrm rot="5400000">
            <a:off x="8427079" y="3101850"/>
            <a:ext cx="6858000" cy="654303"/>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3" name="Content Placeholder 2">
            <a:extLst>
              <a:ext uri="{FF2B5EF4-FFF2-40B4-BE49-F238E27FC236}">
                <a16:creationId xmlns:a16="http://schemas.microsoft.com/office/drawing/2014/main" id="{58652377-5DEE-497F-9639-62A87421C7BC}"/>
              </a:ext>
            </a:extLst>
          </p:cNvPr>
          <p:cNvSpPr>
            <a:spLocks noGrp="1"/>
          </p:cNvSpPr>
          <p:nvPr>
            <p:ph idx="1"/>
          </p:nvPr>
        </p:nvSpPr>
        <p:spPr>
          <a:xfrm>
            <a:off x="584199" y="1733474"/>
            <a:ext cx="10515600" cy="40829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9A441D8B-6044-4E89-AA2F-39C11F6D0ED0}"/>
              </a:ext>
            </a:extLst>
          </p:cNvPr>
          <p:cNvSpPr>
            <a:spLocks noGrp="1"/>
          </p:cNvSpPr>
          <p:nvPr>
            <p:ph type="title" hasCustomPrompt="1"/>
          </p:nvPr>
        </p:nvSpPr>
        <p:spPr>
          <a:xfrm>
            <a:off x="584199" y="352614"/>
            <a:ext cx="10515600" cy="809411"/>
          </a:xfrm>
        </p:spPr>
        <p:txBody>
          <a:bodyPr/>
          <a:lstStyle>
            <a:lvl1pPr>
              <a:defRPr>
                <a:solidFill>
                  <a:schemeClr val="tx1"/>
                </a:solidFill>
              </a:defRPr>
            </a:lvl1pPr>
          </a:lstStyle>
          <a:p>
            <a:r>
              <a:rPr lang="en-US" dirty="0"/>
              <a:t>Click to introduce slide title</a:t>
            </a:r>
          </a:p>
        </p:txBody>
      </p:sp>
      <p:sp>
        <p:nvSpPr>
          <p:cNvPr id="19" name="Date Placeholder 3">
            <a:extLst>
              <a:ext uri="{FF2B5EF4-FFF2-40B4-BE49-F238E27FC236}">
                <a16:creationId xmlns:a16="http://schemas.microsoft.com/office/drawing/2014/main" id="{B6189BA6-A78A-458D-A1BF-A748C6605E2E}"/>
              </a:ext>
            </a:extLst>
          </p:cNvPr>
          <p:cNvSpPr>
            <a:spLocks noGrp="1"/>
          </p:cNvSpPr>
          <p:nvPr>
            <p:ph type="dt" sz="half" idx="10"/>
          </p:nvPr>
        </p:nvSpPr>
        <p:spPr>
          <a:xfrm>
            <a:off x="584199" y="6234177"/>
            <a:ext cx="2743200" cy="365125"/>
          </a:xfrm>
        </p:spPr>
        <p:txBody>
          <a:bodyPr/>
          <a:lstStyle>
            <a:lvl1pPr>
              <a:defRPr b="1">
                <a:solidFill>
                  <a:schemeClr val="bg1"/>
                </a:solidFill>
              </a:defRPr>
            </a:lvl1pPr>
          </a:lstStyle>
          <a:p>
            <a:fld id="{65011442-9EA8-43C1-A90A-E8091E9236D0}" type="datetime2">
              <a:rPr lang="en-US" smtClean="0"/>
              <a:t>Wednesday, December 3, 2025</a:t>
            </a:fld>
            <a:endParaRPr lang="en-US" dirty="0"/>
          </a:p>
        </p:txBody>
      </p:sp>
      <p:sp>
        <p:nvSpPr>
          <p:cNvPr id="20" name="Footer Placeholder 4">
            <a:extLst>
              <a:ext uri="{FF2B5EF4-FFF2-40B4-BE49-F238E27FC236}">
                <a16:creationId xmlns:a16="http://schemas.microsoft.com/office/drawing/2014/main" id="{FA1D1347-8516-4D37-A6CB-8952EDBFEB5C}"/>
              </a:ext>
            </a:extLst>
          </p:cNvPr>
          <p:cNvSpPr>
            <a:spLocks noGrp="1"/>
          </p:cNvSpPr>
          <p:nvPr>
            <p:ph type="ftr" sz="quarter" idx="11"/>
          </p:nvPr>
        </p:nvSpPr>
        <p:spPr>
          <a:xfrm>
            <a:off x="3784599" y="6234177"/>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21" name="Slide Number Placeholder 5">
            <a:extLst>
              <a:ext uri="{FF2B5EF4-FFF2-40B4-BE49-F238E27FC236}">
                <a16:creationId xmlns:a16="http://schemas.microsoft.com/office/drawing/2014/main" id="{27B7DE60-A3A8-440C-8851-A7DE74D42FF5}"/>
              </a:ext>
            </a:extLst>
          </p:cNvPr>
          <p:cNvSpPr>
            <a:spLocks noGrp="1"/>
          </p:cNvSpPr>
          <p:nvPr>
            <p:ph type="sldNum" sz="quarter" idx="12"/>
          </p:nvPr>
        </p:nvSpPr>
        <p:spPr>
          <a:xfrm>
            <a:off x="8356599" y="6234177"/>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0" name="Date Placeholder 3">
            <a:extLst>
              <a:ext uri="{FF2B5EF4-FFF2-40B4-BE49-F238E27FC236}">
                <a16:creationId xmlns:a16="http://schemas.microsoft.com/office/drawing/2014/main" id="{95B0E025-50FF-40F8-B9E2-5C12233B0807}"/>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0" dirty="0">
                <a:effectLst/>
              </a:rPr>
              <a:t>May contain confidential and/or proprietary information. May not be copied or disseminated without the express written consent of ETRTO Secretary General</a:t>
            </a:r>
          </a:p>
        </p:txBody>
      </p:sp>
      <p:pic>
        <p:nvPicPr>
          <p:cNvPr id="5" name="Picture 4" descr="A map of europe with black text&#10;&#10;Description automatically generated">
            <a:extLst>
              <a:ext uri="{FF2B5EF4-FFF2-40B4-BE49-F238E27FC236}">
                <a16:creationId xmlns:a16="http://schemas.microsoft.com/office/drawing/2014/main" id="{9E70B070-A103-561B-B905-710EECA1C1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481300" y="6161784"/>
            <a:ext cx="654304" cy="654304"/>
          </a:xfrm>
          <a:prstGeom prst="rect">
            <a:avLst/>
          </a:prstGeom>
        </p:spPr>
      </p:pic>
    </p:spTree>
    <p:extLst>
      <p:ext uri="{BB962C8B-B14F-4D97-AF65-F5344CB8AC3E}">
        <p14:creationId xmlns:p14="http://schemas.microsoft.com/office/powerpoint/2010/main" val="3232359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ETRTOLast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0079891-027E-4253-9710-8CB8A22A8DF0}"/>
              </a:ext>
            </a:extLst>
          </p:cNvPr>
          <p:cNvSpPr/>
          <p:nvPr userDrawn="1"/>
        </p:nvSpPr>
        <p:spPr>
          <a:xfrm>
            <a:off x="2" y="-136526"/>
            <a:ext cx="12191999" cy="6994521"/>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2" name="Title 1">
            <a:extLst>
              <a:ext uri="{FF2B5EF4-FFF2-40B4-BE49-F238E27FC236}">
                <a16:creationId xmlns:a16="http://schemas.microsoft.com/office/drawing/2014/main" id="{F56FA895-CD02-4899-9FDB-C7D9066F6AD6}"/>
              </a:ext>
            </a:extLst>
          </p:cNvPr>
          <p:cNvSpPr>
            <a:spLocks noGrp="1"/>
          </p:cNvSpPr>
          <p:nvPr>
            <p:ph type="title" hasCustomPrompt="1"/>
          </p:nvPr>
        </p:nvSpPr>
        <p:spPr>
          <a:xfrm>
            <a:off x="1915160" y="2447133"/>
            <a:ext cx="7858760" cy="1325563"/>
          </a:xfrm>
        </p:spPr>
        <p:txBody>
          <a:bodyPr/>
          <a:lstStyle>
            <a:lvl1pPr>
              <a:defRPr>
                <a:solidFill>
                  <a:schemeClr val="bg1"/>
                </a:solidFill>
              </a:defRPr>
            </a:lvl1pPr>
          </a:lstStyle>
          <a:p>
            <a:r>
              <a:rPr lang="en-US" dirty="0"/>
              <a:t>Click to introduce the thanks slide</a:t>
            </a:r>
          </a:p>
        </p:txBody>
      </p:sp>
      <p:cxnSp>
        <p:nvCxnSpPr>
          <p:cNvPr id="12" name="Straight Connector 11">
            <a:extLst>
              <a:ext uri="{FF2B5EF4-FFF2-40B4-BE49-F238E27FC236}">
                <a16:creationId xmlns:a16="http://schemas.microsoft.com/office/drawing/2014/main" id="{6C48BCEC-456F-4A34-8CA5-3B8327A0F549}"/>
              </a:ext>
            </a:extLst>
          </p:cNvPr>
          <p:cNvCxnSpPr>
            <a:cxnSpLocks/>
          </p:cNvCxnSpPr>
          <p:nvPr userDrawn="1"/>
        </p:nvCxnSpPr>
        <p:spPr>
          <a:xfrm>
            <a:off x="11530711" y="-136526"/>
            <a:ext cx="0" cy="635635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E0E6393-AB16-4152-98BD-FEA8EB740D96}"/>
              </a:ext>
            </a:extLst>
          </p:cNvPr>
          <p:cNvCxnSpPr>
            <a:cxnSpLocks/>
          </p:cNvCxnSpPr>
          <p:nvPr userDrawn="1"/>
        </p:nvCxnSpPr>
        <p:spPr>
          <a:xfrm>
            <a:off x="1" y="6203697"/>
            <a:ext cx="1154429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3788463E-D249-4DF9-BFCA-811B0DB980C0}"/>
              </a:ext>
            </a:extLst>
          </p:cNvPr>
          <p:cNvSpPr>
            <a:spLocks noGrp="1"/>
          </p:cNvSpPr>
          <p:nvPr>
            <p:ph type="dt" sz="half" idx="10"/>
          </p:nvPr>
        </p:nvSpPr>
        <p:spPr>
          <a:xfrm>
            <a:off x="584199" y="6234177"/>
            <a:ext cx="2743200" cy="365125"/>
          </a:xfrm>
        </p:spPr>
        <p:txBody>
          <a:bodyPr/>
          <a:lstStyle>
            <a:lvl1pPr>
              <a:defRPr b="1">
                <a:solidFill>
                  <a:schemeClr val="bg1"/>
                </a:solidFill>
              </a:defRPr>
            </a:lvl1pPr>
          </a:lstStyle>
          <a:p>
            <a:fld id="{65011442-9EA8-43C1-A90A-E8091E9236D0}" type="datetime2">
              <a:rPr lang="en-US" smtClean="0"/>
              <a:t>Wednesday, December 3, 2025</a:t>
            </a:fld>
            <a:endParaRPr lang="en-US" dirty="0"/>
          </a:p>
        </p:txBody>
      </p:sp>
      <p:sp>
        <p:nvSpPr>
          <p:cNvPr id="15" name="Footer Placeholder 4">
            <a:extLst>
              <a:ext uri="{FF2B5EF4-FFF2-40B4-BE49-F238E27FC236}">
                <a16:creationId xmlns:a16="http://schemas.microsoft.com/office/drawing/2014/main" id="{CB942C3F-78A5-4C01-BF16-57AFE328616A}"/>
              </a:ext>
            </a:extLst>
          </p:cNvPr>
          <p:cNvSpPr>
            <a:spLocks noGrp="1"/>
          </p:cNvSpPr>
          <p:nvPr>
            <p:ph type="ftr" sz="quarter" idx="11"/>
          </p:nvPr>
        </p:nvSpPr>
        <p:spPr>
          <a:xfrm>
            <a:off x="3784599" y="6234177"/>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16" name="Slide Number Placeholder 5">
            <a:extLst>
              <a:ext uri="{FF2B5EF4-FFF2-40B4-BE49-F238E27FC236}">
                <a16:creationId xmlns:a16="http://schemas.microsoft.com/office/drawing/2014/main" id="{A05C9697-1DE4-4BA2-A69B-EE6DE60F80D8}"/>
              </a:ext>
            </a:extLst>
          </p:cNvPr>
          <p:cNvSpPr>
            <a:spLocks noGrp="1"/>
          </p:cNvSpPr>
          <p:nvPr>
            <p:ph type="sldNum" sz="quarter" idx="12"/>
          </p:nvPr>
        </p:nvSpPr>
        <p:spPr>
          <a:xfrm>
            <a:off x="8356599" y="6234177"/>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7" name="Date Placeholder 3">
            <a:extLst>
              <a:ext uri="{FF2B5EF4-FFF2-40B4-BE49-F238E27FC236}">
                <a16:creationId xmlns:a16="http://schemas.microsoft.com/office/drawing/2014/main" id="{5AF9B7BB-7A47-494F-A220-732BE5DBACA8}"/>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0" dirty="0">
                <a:effectLst/>
              </a:rPr>
              <a:t>May contain confidential and/or proprietary information. May not be copied or disseminated without the express written consent of ETRTO Secretary General</a:t>
            </a:r>
          </a:p>
        </p:txBody>
      </p:sp>
      <p:pic>
        <p:nvPicPr>
          <p:cNvPr id="9" name="Picture 8" descr="A logo with a black background&#10;&#10;Description automatically generated">
            <a:extLst>
              <a:ext uri="{FF2B5EF4-FFF2-40B4-BE49-F238E27FC236}">
                <a16:creationId xmlns:a16="http://schemas.microsoft.com/office/drawing/2014/main" id="{0026DD0A-C1E7-99DC-8448-FBE5301440F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7255" y="258700"/>
            <a:ext cx="2949492" cy="1188776"/>
          </a:xfrm>
          <a:prstGeom prst="rect">
            <a:avLst/>
          </a:prstGeom>
        </p:spPr>
      </p:pic>
    </p:spTree>
    <p:extLst>
      <p:ext uri="{BB962C8B-B14F-4D97-AF65-F5344CB8AC3E}">
        <p14:creationId xmlns:p14="http://schemas.microsoft.com/office/powerpoint/2010/main" val="7234445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3541A0-6D1D-48E8-AAE7-7E4D17C6C7E5}"/>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15BEA4E-B31A-4947-805D-96C6B60AA2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444A93-C5F7-48FE-93AC-1DEF282327CE}"/>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396A1E-7A29-44FA-8EF3-E01DAB2A90F2}" type="datetime2">
              <a:rPr lang="en-US" smtClean="0"/>
              <a:t>Wednesday, December 3, 2025</a:t>
            </a:fld>
            <a:endParaRPr lang="en-US"/>
          </a:p>
        </p:txBody>
      </p:sp>
      <p:sp>
        <p:nvSpPr>
          <p:cNvPr id="5" name="Footer Placeholder 4">
            <a:extLst>
              <a:ext uri="{FF2B5EF4-FFF2-40B4-BE49-F238E27FC236}">
                <a16:creationId xmlns:a16="http://schemas.microsoft.com/office/drawing/2014/main" id="{E3B03F57-D60F-41A8-9A52-CCD61D417435}"/>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The European Tyre and Rim Technical Organization</a:t>
            </a:r>
          </a:p>
        </p:txBody>
      </p:sp>
      <p:sp>
        <p:nvSpPr>
          <p:cNvPr id="6" name="Slide Number Placeholder 5">
            <a:extLst>
              <a:ext uri="{FF2B5EF4-FFF2-40B4-BE49-F238E27FC236}">
                <a16:creationId xmlns:a16="http://schemas.microsoft.com/office/drawing/2014/main" id="{E4B9DC25-E271-4B58-9561-4E6E8E6F5BA1}"/>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F045D9-6A50-447E-9A04-3B3C9EFFC6F0}" type="slidenum">
              <a:rPr lang="en-US" smtClean="0"/>
              <a:t>‹N°›</a:t>
            </a:fld>
            <a:endParaRPr lang="en-US"/>
          </a:p>
        </p:txBody>
      </p:sp>
    </p:spTree>
    <p:extLst>
      <p:ext uri="{BB962C8B-B14F-4D97-AF65-F5344CB8AC3E}">
        <p14:creationId xmlns:p14="http://schemas.microsoft.com/office/powerpoint/2010/main" val="13156290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a:extLst>
              <a:ext uri="{FF2B5EF4-FFF2-40B4-BE49-F238E27FC236}">
                <a16:creationId xmlns:a16="http://schemas.microsoft.com/office/drawing/2014/main" id="{D48780D4-D9D9-95B8-5A92-B8C64D74004D}"/>
              </a:ext>
            </a:extLst>
          </p:cNvPr>
          <p:cNvSpPr>
            <a:spLocks noGrp="1"/>
          </p:cNvSpPr>
          <p:nvPr>
            <p:ph type="ctrTitle"/>
          </p:nvPr>
        </p:nvSpPr>
        <p:spPr>
          <a:xfrm>
            <a:off x="1377350" y="2232269"/>
            <a:ext cx="9144000" cy="1778027"/>
          </a:xfrm>
        </p:spPr>
        <p:txBody>
          <a:bodyPr>
            <a:noAutofit/>
          </a:bodyPr>
          <a:lstStyle/>
          <a:p>
            <a:r>
              <a:rPr lang="en-US" sz="4400" dirty="0"/>
              <a:t>Abrasion methods equivalence</a:t>
            </a:r>
            <a:br>
              <a:rPr lang="en-US" sz="4400" dirty="0"/>
            </a:br>
            <a:r>
              <a:rPr lang="en-US" sz="4400" dirty="0"/>
              <a:t>- EC-JRC proposal of 14 November – </a:t>
            </a:r>
            <a:br>
              <a:rPr lang="en-US" sz="4400" dirty="0"/>
            </a:br>
            <a:r>
              <a:rPr lang="en-US" sz="4400" dirty="0"/>
              <a:t>ETRTO analysis and Considerations</a:t>
            </a:r>
          </a:p>
        </p:txBody>
      </p:sp>
      <p:sp>
        <p:nvSpPr>
          <p:cNvPr id="24" name="Subtitle 23">
            <a:extLst>
              <a:ext uri="{FF2B5EF4-FFF2-40B4-BE49-F238E27FC236}">
                <a16:creationId xmlns:a16="http://schemas.microsoft.com/office/drawing/2014/main" id="{AE9B229A-CA90-1350-36B2-3BF1598F58A9}"/>
              </a:ext>
            </a:extLst>
          </p:cNvPr>
          <p:cNvSpPr>
            <a:spLocks noGrp="1"/>
          </p:cNvSpPr>
          <p:nvPr>
            <p:ph type="subTitle" idx="1"/>
          </p:nvPr>
        </p:nvSpPr>
        <p:spPr>
          <a:xfrm>
            <a:off x="1437735" y="4872481"/>
            <a:ext cx="9144000" cy="499445"/>
          </a:xfrm>
        </p:spPr>
        <p:txBody>
          <a:bodyPr/>
          <a:lstStyle/>
          <a:p>
            <a:r>
              <a:rPr lang="en-US" dirty="0"/>
              <a:t>TFTA 39</a:t>
            </a:r>
            <a:r>
              <a:rPr lang="en-US" baseline="30000" dirty="0"/>
              <a:t>th</a:t>
            </a:r>
            <a:r>
              <a:rPr lang="en-US" dirty="0"/>
              <a:t> session 4 and 5 December 2025</a:t>
            </a:r>
          </a:p>
        </p:txBody>
      </p:sp>
      <p:sp>
        <p:nvSpPr>
          <p:cNvPr id="4" name="Date Placeholder 3">
            <a:extLst>
              <a:ext uri="{FF2B5EF4-FFF2-40B4-BE49-F238E27FC236}">
                <a16:creationId xmlns:a16="http://schemas.microsoft.com/office/drawing/2014/main" id="{A9F3125D-CFBC-40C4-9FF0-ABDA1D226A2D}"/>
              </a:ext>
            </a:extLst>
          </p:cNvPr>
          <p:cNvSpPr>
            <a:spLocks noGrp="1"/>
          </p:cNvSpPr>
          <p:nvPr>
            <p:ph type="dt" sz="half" idx="10"/>
          </p:nvPr>
        </p:nvSpPr>
        <p:spPr>
          <a:xfrm>
            <a:off x="584200" y="6234113"/>
            <a:ext cx="2743200" cy="365125"/>
          </a:xfrm>
        </p:spPr>
        <p:txBody>
          <a:bodyPr/>
          <a:lstStyle/>
          <a:p>
            <a:fld id="{65011442-9EA8-43C1-A90A-E8091E9236D0}" type="datetime2">
              <a:rPr lang="en-US" smtClean="0"/>
              <a:pPr/>
              <a:t>Wednesday, December 3, 2025</a:t>
            </a:fld>
            <a:endParaRPr lang="en-US" dirty="0"/>
          </a:p>
        </p:txBody>
      </p:sp>
      <p:sp>
        <p:nvSpPr>
          <p:cNvPr id="5" name="Footer Placeholder 4">
            <a:extLst>
              <a:ext uri="{FF2B5EF4-FFF2-40B4-BE49-F238E27FC236}">
                <a16:creationId xmlns:a16="http://schemas.microsoft.com/office/drawing/2014/main" id="{3F265715-0852-4EBC-99A8-542DE3FFF71A}"/>
              </a:ext>
            </a:extLst>
          </p:cNvPr>
          <p:cNvSpPr>
            <a:spLocks noGrp="1"/>
          </p:cNvSpPr>
          <p:nvPr>
            <p:ph type="ftr" sz="quarter" idx="11"/>
          </p:nvPr>
        </p:nvSpPr>
        <p:spPr>
          <a:xfrm>
            <a:off x="3784600" y="6234115"/>
            <a:ext cx="4114800" cy="365125"/>
          </a:xfrm>
        </p:spPr>
        <p:txBody>
          <a:bodyPr/>
          <a:lstStyle/>
          <a:p>
            <a:r>
              <a:rPr lang="en-001" dirty="0"/>
              <a:t>European Tyre &amp; Rim Technical Organisation</a:t>
            </a:r>
          </a:p>
        </p:txBody>
      </p:sp>
      <p:sp>
        <p:nvSpPr>
          <p:cNvPr id="6" name="Slide Number Placeholder 5">
            <a:extLst>
              <a:ext uri="{FF2B5EF4-FFF2-40B4-BE49-F238E27FC236}">
                <a16:creationId xmlns:a16="http://schemas.microsoft.com/office/drawing/2014/main" id="{AA42D440-BEBF-4CA7-AD1F-F7C0A6F03012}"/>
              </a:ext>
            </a:extLst>
          </p:cNvPr>
          <p:cNvSpPr>
            <a:spLocks noGrp="1"/>
          </p:cNvSpPr>
          <p:nvPr>
            <p:ph type="sldNum" sz="quarter" idx="12"/>
          </p:nvPr>
        </p:nvSpPr>
        <p:spPr>
          <a:xfrm>
            <a:off x="8356600" y="6234115"/>
            <a:ext cx="2743200" cy="365125"/>
          </a:xfrm>
        </p:spPr>
        <p:txBody>
          <a:bodyPr/>
          <a:lstStyle/>
          <a:p>
            <a:fld id="{74F045D9-6A50-447E-9A04-3B3C9EFFC6F0}" type="slidenum">
              <a:rPr lang="en-US" smtClean="0"/>
              <a:pPr/>
              <a:t>1</a:t>
            </a:fld>
            <a:endParaRPr lang="en-US" dirty="0"/>
          </a:p>
        </p:txBody>
      </p:sp>
    </p:spTree>
    <p:extLst>
      <p:ext uri="{BB962C8B-B14F-4D97-AF65-F5344CB8AC3E}">
        <p14:creationId xmlns:p14="http://schemas.microsoft.com/office/powerpoint/2010/main" val="27110215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70092D-4B3B-473F-BC62-472276F6340D}"/>
              </a:ext>
            </a:extLst>
          </p:cNvPr>
          <p:cNvSpPr>
            <a:spLocks noGrp="1"/>
          </p:cNvSpPr>
          <p:nvPr>
            <p:ph type="title"/>
          </p:nvPr>
        </p:nvSpPr>
        <p:spPr>
          <a:xfrm>
            <a:off x="256057" y="-44824"/>
            <a:ext cx="10515600" cy="809411"/>
          </a:xfrm>
        </p:spPr>
        <p:txBody>
          <a:bodyPr/>
          <a:lstStyle/>
          <a:p>
            <a:r>
              <a:rPr lang="en-US" b="1" dirty="0"/>
              <a:t>Background</a:t>
            </a:r>
          </a:p>
        </p:txBody>
      </p:sp>
      <p:sp>
        <p:nvSpPr>
          <p:cNvPr id="4" name="Date Placeholder 3">
            <a:extLst>
              <a:ext uri="{FF2B5EF4-FFF2-40B4-BE49-F238E27FC236}">
                <a16:creationId xmlns:a16="http://schemas.microsoft.com/office/drawing/2014/main" id="{251A0B96-3E00-45A2-8604-071C6AD0CB67}"/>
              </a:ext>
            </a:extLst>
          </p:cNvPr>
          <p:cNvSpPr>
            <a:spLocks noGrp="1"/>
          </p:cNvSpPr>
          <p:nvPr>
            <p:ph type="dt" sz="half" idx="10"/>
          </p:nvPr>
        </p:nvSpPr>
        <p:spPr/>
        <p:txBody>
          <a:bodyPr/>
          <a:lstStyle/>
          <a:p>
            <a:fld id="{65011442-9EA8-43C1-A90A-E8091E9236D0}" type="datetime2">
              <a:rPr lang="en-US" smtClean="0"/>
              <a:t>Wednesday, December 3, 2025</a:t>
            </a:fld>
            <a:endParaRPr lang="en-US" dirty="0"/>
          </a:p>
        </p:txBody>
      </p:sp>
      <p:sp>
        <p:nvSpPr>
          <p:cNvPr id="5" name="Footer Placeholder 4">
            <a:extLst>
              <a:ext uri="{FF2B5EF4-FFF2-40B4-BE49-F238E27FC236}">
                <a16:creationId xmlns:a16="http://schemas.microsoft.com/office/drawing/2014/main" id="{A7DC348E-9D34-4170-A4C8-D211F5EEA601}"/>
              </a:ext>
            </a:extLst>
          </p:cNvPr>
          <p:cNvSpPr>
            <a:spLocks noGrp="1"/>
          </p:cNvSpPr>
          <p:nvPr>
            <p:ph type="ftr" sz="quarter" idx="11"/>
          </p:nvPr>
        </p:nvSpPr>
        <p:spPr/>
        <p:txBody>
          <a:bodyPr/>
          <a:lstStyle/>
          <a:p>
            <a:r>
              <a:rPr lang="en-001" dirty="0"/>
              <a:t>European Tyre &amp; Rim Technical Organisation</a:t>
            </a:r>
          </a:p>
        </p:txBody>
      </p:sp>
      <p:sp>
        <p:nvSpPr>
          <p:cNvPr id="6" name="Slide Number Placeholder 5">
            <a:extLst>
              <a:ext uri="{FF2B5EF4-FFF2-40B4-BE49-F238E27FC236}">
                <a16:creationId xmlns:a16="http://schemas.microsoft.com/office/drawing/2014/main" id="{06242D93-9AD8-42DC-BB25-667BFBECF928}"/>
              </a:ext>
            </a:extLst>
          </p:cNvPr>
          <p:cNvSpPr>
            <a:spLocks noGrp="1"/>
          </p:cNvSpPr>
          <p:nvPr>
            <p:ph type="sldNum" sz="quarter" idx="12"/>
          </p:nvPr>
        </p:nvSpPr>
        <p:spPr/>
        <p:txBody>
          <a:bodyPr/>
          <a:lstStyle/>
          <a:p>
            <a:fld id="{74F045D9-6A50-447E-9A04-3B3C9EFFC6F0}" type="slidenum">
              <a:rPr lang="en-US" smtClean="0"/>
              <a:pPr/>
              <a:t>2</a:t>
            </a:fld>
            <a:endParaRPr lang="en-US" dirty="0"/>
          </a:p>
        </p:txBody>
      </p:sp>
      <p:sp>
        <p:nvSpPr>
          <p:cNvPr id="13" name="TextBox 12">
            <a:extLst>
              <a:ext uri="{FF2B5EF4-FFF2-40B4-BE49-F238E27FC236}">
                <a16:creationId xmlns:a16="http://schemas.microsoft.com/office/drawing/2014/main" id="{5C02EF73-8020-B332-CE41-B2A2365B2381}"/>
              </a:ext>
            </a:extLst>
          </p:cNvPr>
          <p:cNvSpPr txBox="1"/>
          <p:nvPr/>
        </p:nvSpPr>
        <p:spPr>
          <a:xfrm>
            <a:off x="374796" y="612844"/>
            <a:ext cx="10808899" cy="5632311"/>
          </a:xfrm>
          <a:prstGeom prst="rect">
            <a:avLst/>
          </a:prstGeom>
          <a:noFill/>
        </p:spPr>
        <p:txBody>
          <a:bodyPr wrap="square">
            <a:spAutoFit/>
          </a:bodyPr>
          <a:lstStyle/>
          <a:p>
            <a:r>
              <a:rPr lang="en-US" dirty="0"/>
              <a:t>During the last GRBP session, a revision of the Terms of Reference (GRBP-82-34-Rev1) was agreed including the statement</a:t>
            </a:r>
            <a:r>
              <a:rPr lang="en-US" i="1" dirty="0"/>
              <a:t> “…to secure inclusion of both the vehicle test method on public roads and the indoor drum test method…”</a:t>
            </a:r>
            <a:r>
              <a:rPr lang="en-US" dirty="0"/>
              <a:t> at the upcoming GRBP meeting (February 2026).</a:t>
            </a:r>
          </a:p>
          <a:p>
            <a:endParaRPr lang="en-US" dirty="0"/>
          </a:p>
          <a:p>
            <a:r>
              <a:rPr lang="en-US" dirty="0"/>
              <a:t>This decision called for a </a:t>
            </a:r>
            <a:r>
              <a:rPr lang="en-US" u="sng" dirty="0"/>
              <a:t>deep technical analysis </a:t>
            </a:r>
            <a:r>
              <a:rPr lang="en-US" dirty="0"/>
              <a:t>of the available data (GRBP 83</a:t>
            </a:r>
            <a:r>
              <a:rPr lang="en-US" baseline="30000" dirty="0"/>
              <a:t>rd</a:t>
            </a:r>
            <a:r>
              <a:rPr lang="en-US" dirty="0"/>
              <a:t> session in February 2026) and a </a:t>
            </a:r>
            <a:r>
              <a:rPr lang="en-US" u="sng" dirty="0"/>
              <a:t>joint workplan </a:t>
            </a:r>
            <a:r>
              <a:rPr lang="en-US" dirty="0"/>
              <a:t>aimed at reducing uncertainty in both methods and improving correlation by GRBP 84</a:t>
            </a:r>
            <a:r>
              <a:rPr lang="en-US" baseline="30000" dirty="0"/>
              <a:t>th</a:t>
            </a:r>
            <a:r>
              <a:rPr lang="en-US" dirty="0"/>
              <a:t> session in September 2026.</a:t>
            </a:r>
          </a:p>
          <a:p>
            <a:endParaRPr lang="en-US" dirty="0"/>
          </a:p>
          <a:p>
            <a:r>
              <a:rPr lang="en-US" dirty="0"/>
              <a:t>The following activities were triggered by last GRBP (updated TFTA </a:t>
            </a:r>
            <a:r>
              <a:rPr lang="en-US" dirty="0" err="1"/>
              <a:t>ToR</a:t>
            </a:r>
            <a:r>
              <a:rPr lang="en-US" dirty="0"/>
              <a:t>, GRBP-82-34rev1) by creating a</a:t>
            </a:r>
            <a:r>
              <a:rPr lang="en-US" b="1" dirty="0"/>
              <a:t> Subgroup on Data Assessment and Test Methods Improvement:</a:t>
            </a:r>
          </a:p>
          <a:p>
            <a:pPr marL="742950" lvl="1" indent="-285750">
              <a:buFont typeface="Arial" panose="020B0604020202020204" pitchFamily="34" charset="0"/>
              <a:buChar char="•"/>
            </a:pPr>
            <a:r>
              <a:rPr lang="en-US" dirty="0"/>
              <a:t>Technical work to understand the correlation differences between COVA and MA and check the equivalence of both methods.</a:t>
            </a:r>
          </a:p>
          <a:p>
            <a:pPr marL="742950" lvl="1" indent="-285750">
              <a:buFont typeface="Arial" panose="020B0604020202020204" pitchFamily="34" charset="0"/>
              <a:buChar char="•"/>
            </a:pPr>
            <a:r>
              <a:rPr lang="en-US" dirty="0"/>
              <a:t>Further data assessment to support the workplan definition for test methods improvement.</a:t>
            </a:r>
          </a:p>
          <a:p>
            <a:endParaRPr lang="en-US" dirty="0"/>
          </a:p>
          <a:p>
            <a:r>
              <a:rPr lang="en-US" b="1" dirty="0"/>
              <a:t>The EC-JRC Proposal on Test Method Equivalence Criteria doesn’t seem directly descending from last GRBP data analysis</a:t>
            </a:r>
          </a:p>
          <a:p>
            <a:pPr marL="742950" lvl="1" indent="-285750">
              <a:buFont typeface="Arial" panose="020B0604020202020204" pitchFamily="34" charset="0"/>
              <a:buChar char="•"/>
            </a:pPr>
            <a:r>
              <a:rPr lang="en-US" dirty="0"/>
              <a:t>The European Commission (EC) stated the need for complementary work to define criteria in the UN Regulation for demonstrating equivalence between the two methods. This requirement is intended to provide sufficient political confidence.</a:t>
            </a:r>
          </a:p>
          <a:p>
            <a:pPr marL="742950" lvl="1" indent="-285750">
              <a:buFont typeface="Arial" panose="020B0604020202020204" pitchFamily="34" charset="0"/>
              <a:buChar char="•"/>
            </a:pPr>
            <a:r>
              <a:rPr lang="en-US" dirty="0"/>
              <a:t>EC and JRC have prepared a proposal for equivalence criteria to be included in the UN Regulation.</a:t>
            </a:r>
            <a:endParaRPr lang="en-GB" dirty="0"/>
          </a:p>
        </p:txBody>
      </p:sp>
    </p:spTree>
    <p:extLst>
      <p:ext uri="{BB962C8B-B14F-4D97-AF65-F5344CB8AC3E}">
        <p14:creationId xmlns:p14="http://schemas.microsoft.com/office/powerpoint/2010/main" val="36566749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6D2ACD-7F39-6803-C77C-A3701EE43FC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8D947F0-2E4C-AC71-062B-2B6E5CCB1A5D}"/>
              </a:ext>
            </a:extLst>
          </p:cNvPr>
          <p:cNvSpPr>
            <a:spLocks noGrp="1"/>
          </p:cNvSpPr>
          <p:nvPr>
            <p:ph type="title"/>
          </p:nvPr>
        </p:nvSpPr>
        <p:spPr>
          <a:xfrm>
            <a:off x="0" y="0"/>
            <a:ext cx="10515600" cy="809411"/>
          </a:xfrm>
        </p:spPr>
        <p:txBody>
          <a:bodyPr>
            <a:normAutofit/>
          </a:bodyPr>
          <a:lstStyle/>
          <a:p>
            <a:r>
              <a:rPr lang="en-US" b="1" dirty="0"/>
              <a:t>1. EC-JRC proposal for correlation criteria </a:t>
            </a:r>
            <a:endParaRPr lang="en-GB" b="1" dirty="0"/>
          </a:p>
        </p:txBody>
      </p:sp>
      <p:sp>
        <p:nvSpPr>
          <p:cNvPr id="4" name="Date Placeholder 3">
            <a:extLst>
              <a:ext uri="{FF2B5EF4-FFF2-40B4-BE49-F238E27FC236}">
                <a16:creationId xmlns:a16="http://schemas.microsoft.com/office/drawing/2014/main" id="{6CD94B96-C38D-67BA-946A-9B8E61CA0426}"/>
              </a:ext>
            </a:extLst>
          </p:cNvPr>
          <p:cNvSpPr>
            <a:spLocks noGrp="1"/>
          </p:cNvSpPr>
          <p:nvPr>
            <p:ph type="dt" sz="half" idx="10"/>
          </p:nvPr>
        </p:nvSpPr>
        <p:spPr/>
        <p:txBody>
          <a:bodyPr/>
          <a:lstStyle/>
          <a:p>
            <a:fld id="{65011442-9EA8-43C1-A90A-E8091E9236D0}" type="datetime2">
              <a:rPr lang="en-US" smtClean="0"/>
              <a:t>Wednesday, December 3, 2025</a:t>
            </a:fld>
            <a:endParaRPr lang="en-US" dirty="0"/>
          </a:p>
        </p:txBody>
      </p:sp>
      <p:sp>
        <p:nvSpPr>
          <p:cNvPr id="5" name="Footer Placeholder 4">
            <a:extLst>
              <a:ext uri="{FF2B5EF4-FFF2-40B4-BE49-F238E27FC236}">
                <a16:creationId xmlns:a16="http://schemas.microsoft.com/office/drawing/2014/main" id="{F0F8D2F8-B964-D292-918C-0FE6A7FCB542}"/>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Slide Number Placeholder 5">
            <a:extLst>
              <a:ext uri="{FF2B5EF4-FFF2-40B4-BE49-F238E27FC236}">
                <a16:creationId xmlns:a16="http://schemas.microsoft.com/office/drawing/2014/main" id="{A5E5E321-93C7-D942-60A9-8C5DE0C2DFE0}"/>
              </a:ext>
            </a:extLst>
          </p:cNvPr>
          <p:cNvSpPr>
            <a:spLocks noGrp="1"/>
          </p:cNvSpPr>
          <p:nvPr>
            <p:ph type="sldNum" sz="quarter" idx="12"/>
          </p:nvPr>
        </p:nvSpPr>
        <p:spPr/>
        <p:txBody>
          <a:bodyPr/>
          <a:lstStyle/>
          <a:p>
            <a:fld id="{74F045D9-6A50-447E-9A04-3B3C9EFFC6F0}" type="slidenum">
              <a:rPr lang="en-US" smtClean="0"/>
              <a:pPr/>
              <a:t>3</a:t>
            </a:fld>
            <a:endParaRPr lang="en-US" dirty="0"/>
          </a:p>
        </p:txBody>
      </p:sp>
      <p:sp>
        <p:nvSpPr>
          <p:cNvPr id="21" name="TextBox 20">
            <a:extLst>
              <a:ext uri="{FF2B5EF4-FFF2-40B4-BE49-F238E27FC236}">
                <a16:creationId xmlns:a16="http://schemas.microsoft.com/office/drawing/2014/main" id="{9FC1431C-43B7-3990-4A8D-CFC80EFB6B14}"/>
              </a:ext>
            </a:extLst>
          </p:cNvPr>
          <p:cNvSpPr txBox="1"/>
          <p:nvPr/>
        </p:nvSpPr>
        <p:spPr>
          <a:xfrm>
            <a:off x="142164" y="1072142"/>
            <a:ext cx="11222966" cy="5078313"/>
          </a:xfrm>
          <a:prstGeom prst="rect">
            <a:avLst/>
          </a:prstGeom>
          <a:noFill/>
        </p:spPr>
        <p:txBody>
          <a:bodyPr wrap="square">
            <a:spAutoFit/>
          </a:bodyPr>
          <a:lstStyle/>
          <a:p>
            <a:r>
              <a:rPr lang="en-US" sz="2400" dirty="0"/>
              <a:t>ETRTO acknowledges the intent behind the European Commission’s proposal and appreciated having been consulted in advance 2 weeks ago on the proposal.</a:t>
            </a:r>
            <a:br>
              <a:rPr lang="en-US" sz="2400" dirty="0"/>
            </a:br>
            <a:endParaRPr lang="en-US" sz="2400" dirty="0"/>
          </a:p>
          <a:p>
            <a:r>
              <a:rPr lang="en-US" sz="2400" dirty="0"/>
              <a:t>ETRTO proceeded with an in-depth analysis considering the following aspects of the JRC/EC proposal:</a:t>
            </a:r>
          </a:p>
          <a:p>
            <a:endParaRPr lang="en-US" sz="2400" dirty="0"/>
          </a:p>
          <a:p>
            <a:pPr marL="285750" indent="-285750">
              <a:buFontTx/>
              <a:buChar char="-"/>
            </a:pPr>
            <a:r>
              <a:rPr lang="en-US" sz="2400" b="1" dirty="0"/>
              <a:t>Exact purpose </a:t>
            </a:r>
          </a:p>
          <a:p>
            <a:pPr marL="285750" indent="-285750">
              <a:buFontTx/>
              <a:buChar char="-"/>
            </a:pPr>
            <a:r>
              <a:rPr lang="en-US" sz="2400" b="1" dirty="0"/>
              <a:t>Technical feasibility</a:t>
            </a:r>
          </a:p>
          <a:p>
            <a:pPr marL="285750" indent="-285750">
              <a:buFontTx/>
              <a:buChar char="-"/>
            </a:pPr>
            <a:r>
              <a:rPr lang="en-US" sz="2400" b="1" dirty="0"/>
              <a:t>Regulatory impact</a:t>
            </a:r>
          </a:p>
          <a:p>
            <a:pPr marL="285750" indent="-285750">
              <a:buFontTx/>
              <a:buChar char="-"/>
            </a:pPr>
            <a:r>
              <a:rPr lang="en-US" sz="2400" b="1" dirty="0"/>
              <a:t>Need of a correlation criteria in the UN Regulation</a:t>
            </a:r>
          </a:p>
          <a:p>
            <a:endParaRPr lang="en-US" sz="2400" dirty="0"/>
          </a:p>
          <a:p>
            <a:r>
              <a:rPr lang="en-US" sz="2400" dirty="0"/>
              <a:t>More details in next slides.</a:t>
            </a:r>
          </a:p>
          <a:p>
            <a:endParaRPr lang="en-US" sz="1200" b="1" dirty="0"/>
          </a:p>
          <a:p>
            <a:pPr marL="171450" indent="-171450">
              <a:buFont typeface="Arial" panose="020B0604020202020204" pitchFamily="34" charset="0"/>
              <a:buChar char="•"/>
            </a:pPr>
            <a:endParaRPr lang="en-US" sz="2400" dirty="0"/>
          </a:p>
        </p:txBody>
      </p:sp>
    </p:spTree>
    <p:extLst>
      <p:ext uri="{BB962C8B-B14F-4D97-AF65-F5344CB8AC3E}">
        <p14:creationId xmlns:p14="http://schemas.microsoft.com/office/powerpoint/2010/main" val="24027249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C43FB15-D5B3-09B7-0499-671434FB36F3}"/>
              </a:ext>
            </a:extLst>
          </p:cNvPr>
          <p:cNvSpPr>
            <a:spLocks noGrp="1"/>
          </p:cNvSpPr>
          <p:nvPr>
            <p:ph type="title"/>
          </p:nvPr>
        </p:nvSpPr>
        <p:spPr>
          <a:xfrm>
            <a:off x="0" y="0"/>
            <a:ext cx="10515600" cy="809411"/>
          </a:xfrm>
        </p:spPr>
        <p:txBody>
          <a:bodyPr>
            <a:normAutofit/>
          </a:bodyPr>
          <a:lstStyle/>
          <a:p>
            <a:r>
              <a:rPr lang="en-US" b="1" dirty="0"/>
              <a:t>1. EC-JRC proposal - Regulatory impact (1/2)</a:t>
            </a:r>
            <a:endParaRPr lang="en-GB" b="1" dirty="0"/>
          </a:p>
        </p:txBody>
      </p:sp>
      <p:sp>
        <p:nvSpPr>
          <p:cNvPr id="4" name="Date Placeholder 3">
            <a:extLst>
              <a:ext uri="{FF2B5EF4-FFF2-40B4-BE49-F238E27FC236}">
                <a16:creationId xmlns:a16="http://schemas.microsoft.com/office/drawing/2014/main" id="{8218E54D-2714-E67E-EA91-FBDDFBCFC5AE}"/>
              </a:ext>
            </a:extLst>
          </p:cNvPr>
          <p:cNvSpPr>
            <a:spLocks noGrp="1"/>
          </p:cNvSpPr>
          <p:nvPr>
            <p:ph type="dt" sz="half" idx="10"/>
          </p:nvPr>
        </p:nvSpPr>
        <p:spPr/>
        <p:txBody>
          <a:bodyPr/>
          <a:lstStyle/>
          <a:p>
            <a:fld id="{65011442-9EA8-43C1-A90A-E8091E9236D0}" type="datetime2">
              <a:rPr lang="en-US" smtClean="0"/>
              <a:t>Wednesday, December 3, 2025</a:t>
            </a:fld>
            <a:endParaRPr lang="en-US" dirty="0"/>
          </a:p>
        </p:txBody>
      </p:sp>
      <p:sp>
        <p:nvSpPr>
          <p:cNvPr id="5" name="Footer Placeholder 4">
            <a:extLst>
              <a:ext uri="{FF2B5EF4-FFF2-40B4-BE49-F238E27FC236}">
                <a16:creationId xmlns:a16="http://schemas.microsoft.com/office/drawing/2014/main" id="{492E50C8-281F-508B-0C37-58B5EE5CB82D}"/>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Slide Number Placeholder 5">
            <a:extLst>
              <a:ext uri="{FF2B5EF4-FFF2-40B4-BE49-F238E27FC236}">
                <a16:creationId xmlns:a16="http://schemas.microsoft.com/office/drawing/2014/main" id="{62CA87BA-7F8C-9132-C33E-3BC67464F765}"/>
              </a:ext>
            </a:extLst>
          </p:cNvPr>
          <p:cNvSpPr>
            <a:spLocks noGrp="1"/>
          </p:cNvSpPr>
          <p:nvPr>
            <p:ph type="sldNum" sz="quarter" idx="12"/>
          </p:nvPr>
        </p:nvSpPr>
        <p:spPr/>
        <p:txBody>
          <a:bodyPr/>
          <a:lstStyle/>
          <a:p>
            <a:fld id="{74F045D9-6A50-447E-9A04-3B3C9EFFC6F0}" type="slidenum">
              <a:rPr lang="en-US" smtClean="0"/>
              <a:pPr/>
              <a:t>4</a:t>
            </a:fld>
            <a:endParaRPr lang="en-US" dirty="0"/>
          </a:p>
        </p:txBody>
      </p:sp>
      <p:sp>
        <p:nvSpPr>
          <p:cNvPr id="21" name="TextBox 20">
            <a:extLst>
              <a:ext uri="{FF2B5EF4-FFF2-40B4-BE49-F238E27FC236}">
                <a16:creationId xmlns:a16="http://schemas.microsoft.com/office/drawing/2014/main" id="{5532348C-0553-A21F-1E35-F8B4CCBB2FB1}"/>
              </a:ext>
            </a:extLst>
          </p:cNvPr>
          <p:cNvSpPr txBox="1"/>
          <p:nvPr/>
        </p:nvSpPr>
        <p:spPr>
          <a:xfrm>
            <a:off x="133019" y="809411"/>
            <a:ext cx="11474781" cy="5578450"/>
          </a:xfrm>
          <a:prstGeom prst="rect">
            <a:avLst/>
          </a:prstGeom>
          <a:noFill/>
        </p:spPr>
        <p:txBody>
          <a:bodyPr wrap="square">
            <a:spAutoFit/>
          </a:bodyPr>
          <a:lstStyle/>
          <a:p>
            <a:endParaRPr lang="en-US" sz="1000" b="1" dirty="0"/>
          </a:p>
          <a:p>
            <a:r>
              <a:rPr lang="en-US" sz="1600" b="1" dirty="0"/>
              <a:t>0. Still unclear what are the technical elements triggering the need of the EC-JRC proposal </a:t>
            </a:r>
            <a:r>
              <a:rPr lang="en-US" sz="1600" b="1" dirty="0">
                <a:sym typeface="Wingdings" panose="05000000000000000000" pitchFamily="2" charset="2"/>
              </a:rPr>
              <a:t> JRC technical analysis missing</a:t>
            </a:r>
            <a:endParaRPr lang="en-US" sz="1600" b="1" dirty="0"/>
          </a:p>
          <a:p>
            <a:br>
              <a:rPr lang="en-US" sz="1000" b="1" dirty="0"/>
            </a:br>
            <a:r>
              <a:rPr lang="en-US" sz="1600" b="1" dirty="0"/>
              <a:t>1.  Concept</a:t>
            </a:r>
          </a:p>
          <a:p>
            <a:pPr marL="171450" indent="-171450">
              <a:buFont typeface="Arial" panose="020B0604020202020204" pitchFamily="34" charset="0"/>
              <a:buChar char="•"/>
            </a:pPr>
            <a:r>
              <a:rPr lang="en-US" sz="1600" dirty="0"/>
              <a:t>This proposal is completely new and seems to go against the principles of the </a:t>
            </a:r>
            <a:r>
              <a:rPr lang="en-US" sz="1600" b="1" dirty="0"/>
              <a:t>1958 agreement </a:t>
            </a:r>
            <a:r>
              <a:rPr lang="en-US" sz="1600" dirty="0"/>
              <a:t>(Schedule 2, Part 2, For Category A activities: any laboratory that is ISO 17025 accredited and designated by a TAA of a CP can run type approval tests and the results are mutually recognized by all the other CPs).</a:t>
            </a:r>
          </a:p>
          <a:p>
            <a:pPr marL="171450" indent="-171450">
              <a:buFont typeface="Arial" panose="020B0604020202020204" pitchFamily="34" charset="0"/>
              <a:buChar char="•"/>
            </a:pPr>
            <a:r>
              <a:rPr lang="en-US" sz="1600" dirty="0"/>
              <a:t>The equivalence requirements for each lab are an additional obligation in the UN Regulation and could invalidate test centers currently meeting existing requirements.</a:t>
            </a:r>
          </a:p>
          <a:p>
            <a:pPr marL="171450" indent="-171450">
              <a:buFont typeface="Arial" panose="020B0604020202020204" pitchFamily="34" charset="0"/>
              <a:buChar char="•"/>
            </a:pPr>
            <a:r>
              <a:rPr lang="en-US" sz="1600" dirty="0"/>
              <a:t>Verification “once and for all” is made for other regulatory performance:</a:t>
            </a:r>
          </a:p>
          <a:p>
            <a:pPr marL="628650" lvl="1" indent="-171450">
              <a:buFont typeface="Arial" panose="020B0604020202020204" pitchFamily="34" charset="0"/>
              <a:buChar char="•"/>
            </a:pPr>
            <a:r>
              <a:rPr lang="en-US" sz="1600" dirty="0"/>
              <a:t>why this should be different for Abrasion?</a:t>
            </a:r>
          </a:p>
          <a:p>
            <a:endParaRPr lang="en-US" sz="1000" dirty="0"/>
          </a:p>
          <a:p>
            <a:r>
              <a:rPr lang="en-US" sz="1600" b="1" dirty="0"/>
              <a:t>2. Equivalence and Verification</a:t>
            </a:r>
          </a:p>
          <a:p>
            <a:pPr marL="171450" indent="-171450">
              <a:buFont typeface="Arial" panose="020B0604020202020204" pitchFamily="34" charset="0"/>
              <a:buChar char="•"/>
            </a:pPr>
            <a:r>
              <a:rPr lang="en-US" sz="1600" dirty="0"/>
              <a:t>What does it mean “all [open public road] circuits that were included in the latest exercise [shall] participate?”:</a:t>
            </a:r>
          </a:p>
          <a:p>
            <a:pPr marL="628650" lvl="1" indent="-171450">
              <a:buFont typeface="Arial" panose="020B0604020202020204" pitchFamily="34" charset="0"/>
              <a:buChar char="•"/>
            </a:pPr>
            <a:r>
              <a:rPr lang="en-US" sz="1600" dirty="0"/>
              <a:t>shouldn’t be the criteria for participation </a:t>
            </a:r>
            <a:r>
              <a:rPr lang="en-US" sz="1600" b="1" dirty="0"/>
              <a:t>based on the competences and ISO17025 </a:t>
            </a:r>
            <a:r>
              <a:rPr lang="en-US" sz="1600" dirty="0"/>
              <a:t>accreditation?</a:t>
            </a:r>
          </a:p>
          <a:p>
            <a:pPr marL="628650" lvl="1" indent="-171450">
              <a:buFont typeface="Arial" panose="020B0604020202020204" pitchFamily="34" charset="0"/>
              <a:buChar char="•"/>
            </a:pPr>
            <a:r>
              <a:rPr lang="en-US" sz="1600" dirty="0"/>
              <a:t>Do we know whether the circuits of the latest exercise are ISO17025 accredited and, if accreditable, under which conditions? </a:t>
            </a:r>
          </a:p>
          <a:p>
            <a:pPr marL="171450" indent="-171450">
              <a:buFont typeface="Arial" panose="020B0604020202020204" pitchFamily="34" charset="0"/>
              <a:buChar char="•"/>
            </a:pPr>
            <a:r>
              <a:rPr lang="en-US" sz="1600" dirty="0"/>
              <a:t>Does this proposal give circuits joining UN TFTA test campaigns a competitive advantage?</a:t>
            </a:r>
            <a:br>
              <a:rPr lang="en-US" sz="1600" dirty="0"/>
            </a:br>
            <a:endParaRPr lang="en-US" sz="1000" dirty="0"/>
          </a:p>
          <a:p>
            <a:r>
              <a:rPr lang="en-US" sz="1600" b="1" dirty="0"/>
              <a:t>3. ISO 17025 and Interlaboratory Comparison</a:t>
            </a:r>
          </a:p>
          <a:p>
            <a:pPr marL="171450" indent="-171450">
              <a:buFont typeface="Arial" panose="020B0604020202020204" pitchFamily="34" charset="0"/>
              <a:buChar char="•"/>
            </a:pPr>
            <a:r>
              <a:rPr lang="en-US" sz="1600" dirty="0"/>
              <a:t>Interlaboratory comparison (or proficiency testing) is already in place under ISO 17025, even if managed by individual accreditation bodies.</a:t>
            </a:r>
          </a:p>
          <a:p>
            <a:pPr marL="628650" lvl="1" indent="-171450">
              <a:buFont typeface="Arial" panose="020B0604020202020204" pitchFamily="34" charset="0"/>
              <a:buChar char="•"/>
            </a:pPr>
            <a:r>
              <a:rPr lang="en-US" sz="1600" dirty="0"/>
              <a:t> Is this proposal necessary? </a:t>
            </a:r>
          </a:p>
          <a:p>
            <a:pPr marL="171450" indent="-171450">
              <a:buFont typeface="Arial" panose="020B0604020202020204" pitchFamily="34" charset="0"/>
              <a:buChar char="•"/>
            </a:pPr>
            <a:endParaRPr lang="en-US" sz="1600" dirty="0"/>
          </a:p>
        </p:txBody>
      </p:sp>
    </p:spTree>
    <p:extLst>
      <p:ext uri="{BB962C8B-B14F-4D97-AF65-F5344CB8AC3E}">
        <p14:creationId xmlns:p14="http://schemas.microsoft.com/office/powerpoint/2010/main" val="42405812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C43FB15-D5B3-09B7-0499-671434FB36F3}"/>
              </a:ext>
            </a:extLst>
          </p:cNvPr>
          <p:cNvSpPr>
            <a:spLocks noGrp="1"/>
          </p:cNvSpPr>
          <p:nvPr>
            <p:ph type="title"/>
          </p:nvPr>
        </p:nvSpPr>
        <p:spPr>
          <a:xfrm>
            <a:off x="129397" y="261172"/>
            <a:ext cx="10515600" cy="809411"/>
          </a:xfrm>
        </p:spPr>
        <p:txBody>
          <a:bodyPr>
            <a:normAutofit/>
          </a:bodyPr>
          <a:lstStyle/>
          <a:p>
            <a:r>
              <a:rPr lang="en-US" b="1" dirty="0"/>
              <a:t>1. EC-JRC proposal - Regulatory impact (2/2)</a:t>
            </a:r>
            <a:endParaRPr lang="en-GB" b="1" dirty="0"/>
          </a:p>
        </p:txBody>
      </p:sp>
      <p:sp>
        <p:nvSpPr>
          <p:cNvPr id="4" name="Date Placeholder 3">
            <a:extLst>
              <a:ext uri="{FF2B5EF4-FFF2-40B4-BE49-F238E27FC236}">
                <a16:creationId xmlns:a16="http://schemas.microsoft.com/office/drawing/2014/main" id="{8218E54D-2714-E67E-EA91-FBDDFBCFC5AE}"/>
              </a:ext>
            </a:extLst>
          </p:cNvPr>
          <p:cNvSpPr>
            <a:spLocks noGrp="1"/>
          </p:cNvSpPr>
          <p:nvPr>
            <p:ph type="dt" sz="half" idx="10"/>
          </p:nvPr>
        </p:nvSpPr>
        <p:spPr/>
        <p:txBody>
          <a:bodyPr/>
          <a:lstStyle/>
          <a:p>
            <a:fld id="{65011442-9EA8-43C1-A90A-E8091E9236D0}" type="datetime2">
              <a:rPr lang="en-US" smtClean="0"/>
              <a:t>Wednesday, December 3, 2025</a:t>
            </a:fld>
            <a:endParaRPr lang="en-US" dirty="0"/>
          </a:p>
        </p:txBody>
      </p:sp>
      <p:sp>
        <p:nvSpPr>
          <p:cNvPr id="5" name="Footer Placeholder 4">
            <a:extLst>
              <a:ext uri="{FF2B5EF4-FFF2-40B4-BE49-F238E27FC236}">
                <a16:creationId xmlns:a16="http://schemas.microsoft.com/office/drawing/2014/main" id="{492E50C8-281F-508B-0C37-58B5EE5CB82D}"/>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Slide Number Placeholder 5">
            <a:extLst>
              <a:ext uri="{FF2B5EF4-FFF2-40B4-BE49-F238E27FC236}">
                <a16:creationId xmlns:a16="http://schemas.microsoft.com/office/drawing/2014/main" id="{62CA87BA-7F8C-9132-C33E-3BC67464F765}"/>
              </a:ext>
            </a:extLst>
          </p:cNvPr>
          <p:cNvSpPr>
            <a:spLocks noGrp="1"/>
          </p:cNvSpPr>
          <p:nvPr>
            <p:ph type="sldNum" sz="quarter" idx="12"/>
          </p:nvPr>
        </p:nvSpPr>
        <p:spPr/>
        <p:txBody>
          <a:bodyPr/>
          <a:lstStyle/>
          <a:p>
            <a:fld id="{74F045D9-6A50-447E-9A04-3B3C9EFFC6F0}" type="slidenum">
              <a:rPr lang="en-US" smtClean="0"/>
              <a:pPr/>
              <a:t>5</a:t>
            </a:fld>
            <a:endParaRPr lang="en-US" dirty="0"/>
          </a:p>
        </p:txBody>
      </p:sp>
      <p:sp>
        <p:nvSpPr>
          <p:cNvPr id="21" name="TextBox 20">
            <a:extLst>
              <a:ext uri="{FF2B5EF4-FFF2-40B4-BE49-F238E27FC236}">
                <a16:creationId xmlns:a16="http://schemas.microsoft.com/office/drawing/2014/main" id="{5532348C-0553-A21F-1E35-F8B4CCBB2FB1}"/>
              </a:ext>
            </a:extLst>
          </p:cNvPr>
          <p:cNvSpPr txBox="1"/>
          <p:nvPr/>
        </p:nvSpPr>
        <p:spPr>
          <a:xfrm>
            <a:off x="129397" y="971198"/>
            <a:ext cx="11222966" cy="5047536"/>
          </a:xfrm>
          <a:prstGeom prst="rect">
            <a:avLst/>
          </a:prstGeom>
          <a:noFill/>
        </p:spPr>
        <p:txBody>
          <a:bodyPr wrap="square">
            <a:spAutoFit/>
          </a:bodyPr>
          <a:lstStyle/>
          <a:p>
            <a:r>
              <a:rPr lang="en-US" sz="1400" b="1" dirty="0"/>
              <a:t> </a:t>
            </a:r>
          </a:p>
          <a:p>
            <a:r>
              <a:rPr lang="en-US" sz="1400" b="1" dirty="0"/>
              <a:t>4. Monitoring and Reference Tyres</a:t>
            </a:r>
          </a:p>
          <a:p>
            <a:pPr marL="171450" indent="-171450">
              <a:buFont typeface="Arial" panose="020B0604020202020204" pitchFamily="34" charset="0"/>
              <a:buChar char="•"/>
            </a:pPr>
            <a:r>
              <a:rPr lang="en-US" sz="1400" dirty="0"/>
              <a:t>The monitor tyres are intended to act as SRTT in all respects, but they are not SRTTs. </a:t>
            </a:r>
          </a:p>
          <a:p>
            <a:pPr marL="628650" lvl="1" indent="-171450">
              <a:buFont typeface="Arial" panose="020B0604020202020204" pitchFamily="34" charset="0"/>
              <a:buChar char="•"/>
            </a:pPr>
            <a:r>
              <a:rPr lang="en-US" sz="1400" dirty="0"/>
              <a:t>How will performance be monitored and checked?</a:t>
            </a:r>
          </a:p>
          <a:p>
            <a:pPr marL="628650" lvl="1" indent="-171450">
              <a:buFont typeface="Arial" panose="020B0604020202020204" pitchFamily="34" charset="0"/>
              <a:buChar char="•"/>
            </a:pPr>
            <a:r>
              <a:rPr lang="en-US" sz="1400" dirty="0"/>
              <a:t>How can consistency of tyres be guaranteed?</a:t>
            </a:r>
          </a:p>
          <a:p>
            <a:pPr marL="628650" lvl="1" indent="-171450">
              <a:buFont typeface="Arial" panose="020B0604020202020204" pitchFamily="34" charset="0"/>
              <a:buChar char="•"/>
            </a:pPr>
            <a:r>
              <a:rPr lang="en-US" sz="1400" dirty="0"/>
              <a:t>Who will store and supply these tyres?</a:t>
            </a:r>
          </a:p>
          <a:p>
            <a:endParaRPr lang="en-US" sz="1400" dirty="0"/>
          </a:p>
          <a:p>
            <a:r>
              <a:rPr lang="en-US" sz="1400" b="1" dirty="0"/>
              <a:t>5. Harmonization and Mutual Recognition</a:t>
            </a:r>
          </a:p>
          <a:p>
            <a:pPr marL="171450" indent="-171450">
              <a:buFont typeface="Arial" panose="020B0604020202020204" pitchFamily="34" charset="0"/>
              <a:buChar char="•"/>
            </a:pPr>
            <a:r>
              <a:rPr lang="en-US" sz="1400" dirty="0"/>
              <a:t>Requiring proof of equivalence with specific laboratories or using specific test methods for Tyre Abrasion introduces a new constraint when other countries will implement Tyre Abrasion regulations</a:t>
            </a:r>
          </a:p>
          <a:p>
            <a:pPr marL="628650" lvl="1" indent="-171450">
              <a:buFont typeface="Arial" panose="020B0604020202020204" pitchFamily="34" charset="0"/>
              <a:buChar char="•"/>
            </a:pPr>
            <a:r>
              <a:rPr lang="en-US" sz="1400" dirty="0">
                <a:sym typeface="Wingdings" panose="05000000000000000000" pitchFamily="2" charset="2"/>
              </a:rPr>
              <a:t>is </a:t>
            </a:r>
            <a:r>
              <a:rPr lang="en-US" sz="1400" dirty="0"/>
              <a:t>this scheme acceptable from the perspective of harmonization of standards and mutual recognition under the 1958 Agreement?</a:t>
            </a:r>
          </a:p>
          <a:p>
            <a:pPr marL="171450" indent="-171450">
              <a:buFont typeface="Arial" panose="020B0604020202020204" pitchFamily="34" charset="0"/>
              <a:buChar char="•"/>
            </a:pPr>
            <a:r>
              <a:rPr lang="en-US" sz="1400" dirty="0"/>
              <a:t>Implementing the criteria should be done across contracting parties to the 1958 Agreement:</a:t>
            </a:r>
          </a:p>
          <a:p>
            <a:pPr marL="628650" lvl="1" indent="-171450">
              <a:buFont typeface="Arial" panose="020B0604020202020204" pitchFamily="34" charset="0"/>
              <a:buChar char="•"/>
            </a:pPr>
            <a:r>
              <a:rPr lang="en-US" sz="1400" dirty="0"/>
              <a:t>How to take into consideration the timing for conducting the evaluation &amp; accreditation given the early date prescribed for mandatory homologation?</a:t>
            </a:r>
          </a:p>
          <a:p>
            <a:endParaRPr lang="en-US" sz="1400" dirty="0"/>
          </a:p>
          <a:p>
            <a:r>
              <a:rPr lang="en-US" sz="1400" b="1" dirty="0"/>
              <a:t>6. Legal consequences and Missing Legal provisions to manage transition of alignment, with unclear regulatory area</a:t>
            </a:r>
            <a:br>
              <a:rPr lang="en-US" sz="1400" dirty="0"/>
            </a:br>
            <a:r>
              <a:rPr lang="en-US" sz="1400" dirty="0"/>
              <a:t>How to handle in case of a tyre approved for abrasion but not passing anymore the limit in case of a new alignment? How to handle results obtained from an approved lab that failed to miss criteria for the following exercise? How will be considered results obtained for type approval or COP around the alignment campaign?</a:t>
            </a:r>
          </a:p>
          <a:p>
            <a:endParaRPr lang="en-US" sz="1400" dirty="0"/>
          </a:p>
          <a:p>
            <a:r>
              <a:rPr lang="en-US" sz="1400" b="1" dirty="0"/>
              <a:t>7. Governance, cost and burdens</a:t>
            </a:r>
          </a:p>
          <a:p>
            <a:pPr marL="171450" indent="-171450">
              <a:buFont typeface="Arial" panose="020B0604020202020204" pitchFamily="34" charset="0"/>
              <a:buChar char="•"/>
            </a:pPr>
            <a:r>
              <a:rPr lang="en-US" sz="1400" dirty="0"/>
              <a:t>What will be the </a:t>
            </a:r>
            <a:r>
              <a:rPr lang="en-US" sz="1400" b="1" dirty="0"/>
              <a:t>governance structure </a:t>
            </a:r>
            <a:r>
              <a:rPr lang="en-US" sz="1400" dirty="0"/>
              <a:t>to address this new concept of defining equivalence?</a:t>
            </a:r>
          </a:p>
          <a:p>
            <a:pPr marL="171450" indent="-171450">
              <a:buFont typeface="Arial" panose="020B0604020202020204" pitchFamily="34" charset="0"/>
              <a:buChar char="•"/>
            </a:pPr>
            <a:r>
              <a:rPr lang="en-US" sz="1400" dirty="0"/>
              <a:t>Has any cost assessment been made? </a:t>
            </a:r>
          </a:p>
        </p:txBody>
      </p:sp>
    </p:spTree>
    <p:extLst>
      <p:ext uri="{BB962C8B-B14F-4D97-AF65-F5344CB8AC3E}">
        <p14:creationId xmlns:p14="http://schemas.microsoft.com/office/powerpoint/2010/main" val="23481071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8FD9A0-75C0-0FAA-45EC-85B4768A0DB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EA04623-8432-E064-DF92-87212E24CFC9}"/>
              </a:ext>
            </a:extLst>
          </p:cNvPr>
          <p:cNvSpPr>
            <a:spLocks noGrp="1"/>
          </p:cNvSpPr>
          <p:nvPr>
            <p:ph type="title"/>
          </p:nvPr>
        </p:nvSpPr>
        <p:spPr>
          <a:xfrm>
            <a:off x="129397" y="261172"/>
            <a:ext cx="10515600" cy="809411"/>
          </a:xfrm>
        </p:spPr>
        <p:txBody>
          <a:bodyPr/>
          <a:lstStyle/>
          <a:p>
            <a:r>
              <a:rPr lang="en-US" b="1" dirty="0"/>
              <a:t>1. EC-JRC proposal - Technical questions</a:t>
            </a:r>
            <a:endParaRPr lang="en-GB" b="1" dirty="0"/>
          </a:p>
        </p:txBody>
      </p:sp>
      <p:sp>
        <p:nvSpPr>
          <p:cNvPr id="4" name="Date Placeholder 3">
            <a:extLst>
              <a:ext uri="{FF2B5EF4-FFF2-40B4-BE49-F238E27FC236}">
                <a16:creationId xmlns:a16="http://schemas.microsoft.com/office/drawing/2014/main" id="{0F10858B-8414-5975-69B9-C69709E918D2}"/>
              </a:ext>
            </a:extLst>
          </p:cNvPr>
          <p:cNvSpPr>
            <a:spLocks noGrp="1"/>
          </p:cNvSpPr>
          <p:nvPr>
            <p:ph type="dt" sz="half" idx="10"/>
          </p:nvPr>
        </p:nvSpPr>
        <p:spPr/>
        <p:txBody>
          <a:bodyPr/>
          <a:lstStyle/>
          <a:p>
            <a:fld id="{65011442-9EA8-43C1-A90A-E8091E9236D0}" type="datetime2">
              <a:rPr lang="en-US" smtClean="0"/>
              <a:t>Wednesday, December 3, 2025</a:t>
            </a:fld>
            <a:endParaRPr lang="en-US" dirty="0"/>
          </a:p>
        </p:txBody>
      </p:sp>
      <p:sp>
        <p:nvSpPr>
          <p:cNvPr id="5" name="Footer Placeholder 4">
            <a:extLst>
              <a:ext uri="{FF2B5EF4-FFF2-40B4-BE49-F238E27FC236}">
                <a16:creationId xmlns:a16="http://schemas.microsoft.com/office/drawing/2014/main" id="{E31E39B0-5C96-AAD0-8B06-E1BEF1D125A6}"/>
              </a:ext>
            </a:extLst>
          </p:cNvPr>
          <p:cNvSpPr>
            <a:spLocks noGrp="1"/>
          </p:cNvSpPr>
          <p:nvPr>
            <p:ph type="ftr" sz="quarter" idx="11"/>
          </p:nvPr>
        </p:nvSpPr>
        <p:spPr/>
        <p:txBody>
          <a:bodyPr/>
          <a:lstStyle/>
          <a:p>
            <a:r>
              <a:rPr lang="en-US" dirty="0"/>
              <a:t>The European Tyre and Rim Technical Organization</a:t>
            </a:r>
          </a:p>
        </p:txBody>
      </p:sp>
      <p:sp>
        <p:nvSpPr>
          <p:cNvPr id="6" name="Slide Number Placeholder 5">
            <a:extLst>
              <a:ext uri="{FF2B5EF4-FFF2-40B4-BE49-F238E27FC236}">
                <a16:creationId xmlns:a16="http://schemas.microsoft.com/office/drawing/2014/main" id="{1DFC2580-7EF8-8D82-FB00-3B24335A461D}"/>
              </a:ext>
            </a:extLst>
          </p:cNvPr>
          <p:cNvSpPr>
            <a:spLocks noGrp="1"/>
          </p:cNvSpPr>
          <p:nvPr>
            <p:ph type="sldNum" sz="quarter" idx="12"/>
          </p:nvPr>
        </p:nvSpPr>
        <p:spPr/>
        <p:txBody>
          <a:bodyPr/>
          <a:lstStyle/>
          <a:p>
            <a:fld id="{74F045D9-6A50-447E-9A04-3B3C9EFFC6F0}" type="slidenum">
              <a:rPr lang="en-US" smtClean="0"/>
              <a:pPr/>
              <a:t>6</a:t>
            </a:fld>
            <a:endParaRPr lang="en-US" dirty="0"/>
          </a:p>
        </p:txBody>
      </p:sp>
      <p:sp>
        <p:nvSpPr>
          <p:cNvPr id="2" name="TextBox 1">
            <a:extLst>
              <a:ext uri="{FF2B5EF4-FFF2-40B4-BE49-F238E27FC236}">
                <a16:creationId xmlns:a16="http://schemas.microsoft.com/office/drawing/2014/main" id="{6F1FC0A3-D191-A51C-99A7-575AE68494D7}"/>
              </a:ext>
            </a:extLst>
          </p:cNvPr>
          <p:cNvSpPr txBox="1"/>
          <p:nvPr/>
        </p:nvSpPr>
        <p:spPr>
          <a:xfrm>
            <a:off x="327804" y="1070583"/>
            <a:ext cx="10662249" cy="4801314"/>
          </a:xfrm>
          <a:prstGeom prst="rect">
            <a:avLst/>
          </a:prstGeom>
          <a:noFill/>
        </p:spPr>
        <p:txBody>
          <a:bodyPr wrap="square" rtlCol="0">
            <a:spAutoFit/>
          </a:bodyPr>
          <a:lstStyle/>
          <a:p>
            <a:endParaRPr lang="en-US" b="1" dirty="0"/>
          </a:p>
          <a:p>
            <a:pPr marL="342900" indent="-342900">
              <a:buAutoNum type="arabicPeriod"/>
            </a:pPr>
            <a:r>
              <a:rPr lang="en-US" b="1" dirty="0"/>
              <a:t>Existing Technical Requirements</a:t>
            </a:r>
          </a:p>
          <a:p>
            <a:r>
              <a:rPr lang="en-US" dirty="0"/>
              <a:t>Current technical requirements based on SRTT are sufficient </a:t>
            </a:r>
            <a:r>
              <a:rPr lang="en-US" i="1" dirty="0"/>
              <a:t>(SRTT tested at 3 temperature where SRTT Abrasion level shall be in a certain limit + permanent monitoring).</a:t>
            </a:r>
          </a:p>
          <a:p>
            <a:r>
              <a:rPr lang="en-US" dirty="0"/>
              <a:t>The suitability of circuits and drums is continuously monitored during testing through the abrasiveness level of the SRTT.</a:t>
            </a:r>
          </a:p>
          <a:p>
            <a:r>
              <a:rPr lang="en-US" dirty="0"/>
              <a:t>Therefore, the proposal introduces unnecessary burdens.</a:t>
            </a:r>
          </a:p>
          <a:p>
            <a:endParaRPr lang="en-US" dirty="0"/>
          </a:p>
          <a:p>
            <a:r>
              <a:rPr lang="en-US" b="1" dirty="0"/>
              <a:t>2. Monitor Tyres</a:t>
            </a:r>
          </a:p>
          <a:p>
            <a:r>
              <a:rPr lang="en-US" dirty="0"/>
              <a:t>As the baseline can vary depending on the selection of monitor tyres also the validity of a new circuit or drum can vary depending on the selection of the monitor tyres</a:t>
            </a:r>
          </a:p>
          <a:p>
            <a:endParaRPr lang="en-US" dirty="0"/>
          </a:p>
          <a:p>
            <a:r>
              <a:rPr lang="en-US" b="1" dirty="0"/>
              <a:t>3. Reference Circuits</a:t>
            </a:r>
          </a:p>
          <a:p>
            <a:r>
              <a:rPr lang="en-US" dirty="0"/>
              <a:t> Repeatability and inter-laboratory variation among the four reference laboratories would require stricter specifications than those applied to other laboratories.</a:t>
            </a:r>
          </a:p>
          <a:p>
            <a:r>
              <a:rPr lang="en-US" dirty="0"/>
              <a:t>	What happens if a circuit within the reference network drifts?</a:t>
            </a:r>
          </a:p>
          <a:p>
            <a:r>
              <a:rPr lang="en-US" dirty="0"/>
              <a:t>	How can such drift be detected?</a:t>
            </a:r>
            <a:endParaRPr lang="en-US" dirty="0">
              <a:sym typeface="Wingdings" panose="05000000000000000000" pitchFamily="2" charset="2"/>
            </a:endParaRPr>
          </a:p>
        </p:txBody>
      </p:sp>
    </p:spTree>
    <p:extLst>
      <p:ext uri="{BB962C8B-B14F-4D97-AF65-F5344CB8AC3E}">
        <p14:creationId xmlns:p14="http://schemas.microsoft.com/office/powerpoint/2010/main" val="4015348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024AE8-CDB4-4929-3A85-B84582AB307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ABF8392-CD2E-24B3-DD33-0D0E522FE897}"/>
              </a:ext>
            </a:extLst>
          </p:cNvPr>
          <p:cNvSpPr>
            <a:spLocks noGrp="1"/>
          </p:cNvSpPr>
          <p:nvPr>
            <p:ph type="title"/>
          </p:nvPr>
        </p:nvSpPr>
        <p:spPr>
          <a:xfrm>
            <a:off x="118372" y="130514"/>
            <a:ext cx="11443708" cy="1603177"/>
          </a:xfrm>
        </p:spPr>
        <p:txBody>
          <a:bodyPr>
            <a:normAutofit fontScale="90000"/>
          </a:bodyPr>
          <a:lstStyle/>
          <a:p>
            <a:r>
              <a:rPr lang="en-US" b="1" dirty="0"/>
              <a:t>2. ETRTO and JASIC experts are focus on the work agreed in GRBP 82</a:t>
            </a:r>
            <a:r>
              <a:rPr lang="en-US" b="1" baseline="30000" dirty="0"/>
              <a:t>nd</a:t>
            </a:r>
            <a:r>
              <a:rPr lang="en-US" b="1" dirty="0"/>
              <a:t> session that shall remain the short term priority (TA-38-2):</a:t>
            </a:r>
            <a:endParaRPr lang="en-GB" b="1" dirty="0"/>
          </a:p>
        </p:txBody>
      </p:sp>
      <p:sp>
        <p:nvSpPr>
          <p:cNvPr id="4" name="Date Placeholder 3">
            <a:extLst>
              <a:ext uri="{FF2B5EF4-FFF2-40B4-BE49-F238E27FC236}">
                <a16:creationId xmlns:a16="http://schemas.microsoft.com/office/drawing/2014/main" id="{E536489E-0022-B556-2CDA-EC113548126A}"/>
              </a:ext>
            </a:extLst>
          </p:cNvPr>
          <p:cNvSpPr>
            <a:spLocks noGrp="1"/>
          </p:cNvSpPr>
          <p:nvPr>
            <p:ph type="dt" sz="half" idx="10"/>
          </p:nvPr>
        </p:nvSpPr>
        <p:spPr/>
        <p:txBody>
          <a:bodyPr/>
          <a:lstStyle/>
          <a:p>
            <a:fld id="{65011442-9EA8-43C1-A90A-E8091E9236D0}" type="datetime2">
              <a:rPr lang="en-US" smtClean="0"/>
              <a:t>Wednesday, December 3, 2025</a:t>
            </a:fld>
            <a:endParaRPr lang="en-US" dirty="0"/>
          </a:p>
        </p:txBody>
      </p:sp>
      <p:sp>
        <p:nvSpPr>
          <p:cNvPr id="5" name="Footer Placeholder 4">
            <a:extLst>
              <a:ext uri="{FF2B5EF4-FFF2-40B4-BE49-F238E27FC236}">
                <a16:creationId xmlns:a16="http://schemas.microsoft.com/office/drawing/2014/main" id="{754B7E4E-81C8-8EAD-BB4C-2836AA780FF0}"/>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Slide Number Placeholder 5">
            <a:extLst>
              <a:ext uri="{FF2B5EF4-FFF2-40B4-BE49-F238E27FC236}">
                <a16:creationId xmlns:a16="http://schemas.microsoft.com/office/drawing/2014/main" id="{5817DDC9-61D2-2C6E-27F2-E7681805A05B}"/>
              </a:ext>
            </a:extLst>
          </p:cNvPr>
          <p:cNvSpPr>
            <a:spLocks noGrp="1"/>
          </p:cNvSpPr>
          <p:nvPr>
            <p:ph type="sldNum" sz="quarter" idx="12"/>
          </p:nvPr>
        </p:nvSpPr>
        <p:spPr/>
        <p:txBody>
          <a:bodyPr/>
          <a:lstStyle/>
          <a:p>
            <a:fld id="{74F045D9-6A50-447E-9A04-3B3C9EFFC6F0}" type="slidenum">
              <a:rPr lang="en-US" smtClean="0"/>
              <a:pPr/>
              <a:t>7</a:t>
            </a:fld>
            <a:endParaRPr lang="en-US" dirty="0"/>
          </a:p>
        </p:txBody>
      </p:sp>
      <p:sp>
        <p:nvSpPr>
          <p:cNvPr id="8" name="TextBox 7">
            <a:extLst>
              <a:ext uri="{FF2B5EF4-FFF2-40B4-BE49-F238E27FC236}">
                <a16:creationId xmlns:a16="http://schemas.microsoft.com/office/drawing/2014/main" id="{6073B269-5B67-97A4-DCB6-5C312274FB9A}"/>
              </a:ext>
            </a:extLst>
          </p:cNvPr>
          <p:cNvSpPr txBox="1"/>
          <p:nvPr/>
        </p:nvSpPr>
        <p:spPr>
          <a:xfrm>
            <a:off x="406876" y="2130424"/>
            <a:ext cx="10901203" cy="2954655"/>
          </a:xfrm>
          <a:prstGeom prst="rect">
            <a:avLst/>
          </a:prstGeom>
          <a:noFill/>
        </p:spPr>
        <p:txBody>
          <a:bodyPr wrap="square" rtlCol="0">
            <a:spAutoFit/>
          </a:bodyPr>
          <a:lstStyle/>
          <a:p>
            <a:pPr marL="514350" indent="-514350">
              <a:buFont typeface="+mj-lt"/>
              <a:buAutoNum type="arabicPeriod"/>
            </a:pPr>
            <a:r>
              <a:rPr lang="en-GB" sz="2400" dirty="0"/>
              <a:t>Re-assess the available data in depth to secure the adoption of both test methods in </a:t>
            </a:r>
            <a:r>
              <a:rPr lang="en-GB" sz="2400" b="1" dirty="0"/>
              <a:t>February 2026</a:t>
            </a:r>
          </a:p>
          <a:p>
            <a:pPr marL="514350" indent="-514350">
              <a:buFont typeface="+mj-lt"/>
              <a:buAutoNum type="arabicPeriod"/>
            </a:pPr>
            <a:r>
              <a:rPr lang="en-GB" sz="2400" dirty="0"/>
              <a:t>To identify the parameters to improve the test methods and alignment of the drum test </a:t>
            </a:r>
          </a:p>
          <a:p>
            <a:pPr marL="514350" indent="-514350">
              <a:buFont typeface="+mj-lt"/>
              <a:buAutoNum type="arabicPeriod"/>
            </a:pPr>
            <a:r>
              <a:rPr lang="en-GB" sz="2400" dirty="0"/>
              <a:t>To prepare a workplan to assess the test methods improvement (reproducibility and correlation) aimed at preparing a working document for adoption in </a:t>
            </a:r>
            <a:r>
              <a:rPr lang="en-GB" sz="2400" b="1" dirty="0"/>
              <a:t>September 2026</a:t>
            </a:r>
            <a:endParaRPr lang="en-US" sz="2400" b="1" i="1" dirty="0"/>
          </a:p>
          <a:p>
            <a:pPr marL="285750" indent="-285750">
              <a:buFontTx/>
              <a:buChar char="-"/>
            </a:pPr>
            <a:endParaRPr lang="en-US" i="1" dirty="0"/>
          </a:p>
        </p:txBody>
      </p:sp>
      <p:sp>
        <p:nvSpPr>
          <p:cNvPr id="7" name="ZoneTexte 6">
            <a:extLst>
              <a:ext uri="{FF2B5EF4-FFF2-40B4-BE49-F238E27FC236}">
                <a16:creationId xmlns:a16="http://schemas.microsoft.com/office/drawing/2014/main" id="{D7D62412-E9EA-54D7-A329-A83702187A1D}"/>
              </a:ext>
            </a:extLst>
          </p:cNvPr>
          <p:cNvSpPr txBox="1"/>
          <p:nvPr/>
        </p:nvSpPr>
        <p:spPr>
          <a:xfrm>
            <a:off x="406876" y="4939411"/>
            <a:ext cx="10901203" cy="1477328"/>
          </a:xfrm>
          <a:prstGeom prst="rect">
            <a:avLst/>
          </a:prstGeom>
          <a:noFill/>
        </p:spPr>
        <p:txBody>
          <a:bodyPr wrap="square">
            <a:spAutoFit/>
          </a:bodyPr>
          <a:lstStyle/>
          <a:p>
            <a:r>
              <a:rPr lang="en-US" b="1" dirty="0">
                <a:solidFill>
                  <a:srgbClr val="FF0000"/>
                </a:solidFill>
              </a:rPr>
              <a:t>From subgroup preliminary analysis it results that there is a physical correlation between the two methods that is hidden by single methods variability, these could be reduced by working on factors such as the reference and candidate vehicle effects.</a:t>
            </a:r>
          </a:p>
          <a:p>
            <a:r>
              <a:rPr lang="en-US" b="1" dirty="0">
                <a:solidFill>
                  <a:srgbClr val="FF0000"/>
                </a:solidFill>
                <a:sym typeface="Wingdings" panose="05000000000000000000" pitchFamily="2" charset="2"/>
              </a:rPr>
              <a:t> </a:t>
            </a:r>
            <a:r>
              <a:rPr lang="en-US" b="1" dirty="0">
                <a:solidFill>
                  <a:srgbClr val="FF0000"/>
                </a:solidFill>
              </a:rPr>
              <a:t>Similar in-depth analysis shall be conducted on the drum method.</a:t>
            </a:r>
          </a:p>
          <a:p>
            <a:endParaRPr lang="fr-BE" dirty="0">
              <a:solidFill>
                <a:srgbClr val="FF0000"/>
              </a:solidFill>
            </a:endParaRPr>
          </a:p>
        </p:txBody>
      </p:sp>
    </p:spTree>
    <p:extLst>
      <p:ext uri="{BB962C8B-B14F-4D97-AF65-F5344CB8AC3E}">
        <p14:creationId xmlns:p14="http://schemas.microsoft.com/office/powerpoint/2010/main" val="5021288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F5160A7-76E6-A9E3-9A8C-A497ED59A028}"/>
              </a:ext>
            </a:extLst>
          </p:cNvPr>
          <p:cNvSpPr>
            <a:spLocks noGrp="1"/>
          </p:cNvSpPr>
          <p:nvPr>
            <p:ph type="title"/>
          </p:nvPr>
        </p:nvSpPr>
        <p:spPr>
          <a:xfrm>
            <a:off x="584199" y="343649"/>
            <a:ext cx="10515600" cy="809411"/>
          </a:xfrm>
        </p:spPr>
        <p:txBody>
          <a:bodyPr/>
          <a:lstStyle/>
          <a:p>
            <a:r>
              <a:rPr lang="en-US" b="1" dirty="0"/>
              <a:t>3. Conclusions</a:t>
            </a:r>
            <a:endParaRPr lang="en-GB" b="1" dirty="0"/>
          </a:p>
        </p:txBody>
      </p:sp>
      <p:sp>
        <p:nvSpPr>
          <p:cNvPr id="4" name="Date Placeholder 3">
            <a:extLst>
              <a:ext uri="{FF2B5EF4-FFF2-40B4-BE49-F238E27FC236}">
                <a16:creationId xmlns:a16="http://schemas.microsoft.com/office/drawing/2014/main" id="{312DAFCC-6A37-B3E8-D0C7-9AA955FC6A0C}"/>
              </a:ext>
            </a:extLst>
          </p:cNvPr>
          <p:cNvSpPr>
            <a:spLocks noGrp="1"/>
          </p:cNvSpPr>
          <p:nvPr>
            <p:ph type="dt" sz="half" idx="10"/>
          </p:nvPr>
        </p:nvSpPr>
        <p:spPr/>
        <p:txBody>
          <a:bodyPr/>
          <a:lstStyle/>
          <a:p>
            <a:fld id="{65011442-9EA8-43C1-A90A-E8091E9236D0}" type="datetime2">
              <a:rPr lang="en-US" smtClean="0"/>
              <a:t>Wednesday, December 3, 2025</a:t>
            </a:fld>
            <a:endParaRPr lang="en-US" dirty="0"/>
          </a:p>
        </p:txBody>
      </p:sp>
      <p:sp>
        <p:nvSpPr>
          <p:cNvPr id="5" name="Footer Placeholder 4">
            <a:extLst>
              <a:ext uri="{FF2B5EF4-FFF2-40B4-BE49-F238E27FC236}">
                <a16:creationId xmlns:a16="http://schemas.microsoft.com/office/drawing/2014/main" id="{7265E576-984E-47AD-5925-5611412E750E}"/>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Slide Number Placeholder 5">
            <a:extLst>
              <a:ext uri="{FF2B5EF4-FFF2-40B4-BE49-F238E27FC236}">
                <a16:creationId xmlns:a16="http://schemas.microsoft.com/office/drawing/2014/main" id="{D987B0A0-6021-92EA-F1ED-FB06656DF945}"/>
              </a:ext>
            </a:extLst>
          </p:cNvPr>
          <p:cNvSpPr>
            <a:spLocks noGrp="1"/>
          </p:cNvSpPr>
          <p:nvPr>
            <p:ph type="sldNum" sz="quarter" idx="12"/>
          </p:nvPr>
        </p:nvSpPr>
        <p:spPr/>
        <p:txBody>
          <a:bodyPr/>
          <a:lstStyle/>
          <a:p>
            <a:fld id="{74F045D9-6A50-447E-9A04-3B3C9EFFC6F0}" type="slidenum">
              <a:rPr lang="en-US" smtClean="0"/>
              <a:pPr/>
              <a:t>8</a:t>
            </a:fld>
            <a:endParaRPr lang="en-US" dirty="0"/>
          </a:p>
        </p:txBody>
      </p:sp>
      <p:sp>
        <p:nvSpPr>
          <p:cNvPr id="7" name="TextBox 6">
            <a:extLst>
              <a:ext uri="{FF2B5EF4-FFF2-40B4-BE49-F238E27FC236}">
                <a16:creationId xmlns:a16="http://schemas.microsoft.com/office/drawing/2014/main" id="{4270F419-8FB5-FCF2-6137-F54A938E1C56}"/>
              </a:ext>
            </a:extLst>
          </p:cNvPr>
          <p:cNvSpPr txBox="1"/>
          <p:nvPr/>
        </p:nvSpPr>
        <p:spPr>
          <a:xfrm>
            <a:off x="457707" y="1229857"/>
            <a:ext cx="9790982" cy="5016758"/>
          </a:xfrm>
          <a:prstGeom prst="rect">
            <a:avLst/>
          </a:prstGeom>
          <a:noFill/>
        </p:spPr>
        <p:txBody>
          <a:bodyPr wrap="square" rtlCol="0">
            <a:spAutoFit/>
          </a:bodyPr>
          <a:lstStyle/>
          <a:p>
            <a:pPr marL="285750" indent="-285750">
              <a:buFont typeface="Arial" panose="020B0604020202020204" pitchFamily="34" charset="0"/>
              <a:buChar char="•"/>
            </a:pPr>
            <a:r>
              <a:rPr lang="en-US" sz="2000" dirty="0"/>
              <a:t>ETRTO believes that before any intention of introducing an additional prescription in the UNR on test methods equivalence criteria the outcome of the data assessment and workplan definition need to be considered.</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The technical elements triggering the need of the JRC/EC proposal need to be clarified.</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The approach to introduce additional requirements on the equivalence of test laboratories and test methods has raised several technical and regulatory questions to be tackled. </a:t>
            </a:r>
            <a:endParaRPr lang="en-US" sz="2000" dirty="0">
              <a:solidFill>
                <a:schemeClr val="bg1">
                  <a:lumMod val="75000"/>
                </a:schemeClr>
              </a:solidFill>
            </a:endParaRP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Current UNR already addresses technical requirements on the SRTT abrasiveness that </a:t>
            </a:r>
            <a:r>
              <a:rPr lang="en-US" sz="2000"/>
              <a:t>is the alignment </a:t>
            </a:r>
            <a:r>
              <a:rPr lang="en-US" sz="2000" dirty="0"/>
              <a:t>condition between test laboratories.</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ETRTO believes that proposed equivalence provision proposed by JRC/EC is very complex, expensive and that the governance structure is missing. </a:t>
            </a:r>
            <a:br>
              <a:rPr lang="en-US" sz="2000" dirty="0"/>
            </a:br>
            <a:endParaRPr lang="en-US" sz="2000" dirty="0"/>
          </a:p>
        </p:txBody>
      </p:sp>
    </p:spTree>
    <p:extLst>
      <p:ext uri="{BB962C8B-B14F-4D97-AF65-F5344CB8AC3E}">
        <p14:creationId xmlns:p14="http://schemas.microsoft.com/office/powerpoint/2010/main" val="22292666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2163F-548B-42DC-A8CE-5A9F28E6D864}"/>
              </a:ext>
            </a:extLst>
          </p:cNvPr>
          <p:cNvSpPr>
            <a:spLocks noGrp="1"/>
          </p:cNvSpPr>
          <p:nvPr>
            <p:ph type="title"/>
          </p:nvPr>
        </p:nvSpPr>
        <p:spPr/>
        <p:txBody>
          <a:bodyPr/>
          <a:lstStyle/>
          <a:p>
            <a:r>
              <a:rPr lang="en-US" dirty="0"/>
              <a:t>Thank you!</a:t>
            </a:r>
          </a:p>
        </p:txBody>
      </p:sp>
      <p:sp>
        <p:nvSpPr>
          <p:cNvPr id="3" name="Date Placeholder 2">
            <a:extLst>
              <a:ext uri="{FF2B5EF4-FFF2-40B4-BE49-F238E27FC236}">
                <a16:creationId xmlns:a16="http://schemas.microsoft.com/office/drawing/2014/main" id="{B17D15E6-7E32-4891-AE59-B5AA6A1CC166}"/>
              </a:ext>
            </a:extLst>
          </p:cNvPr>
          <p:cNvSpPr>
            <a:spLocks noGrp="1"/>
          </p:cNvSpPr>
          <p:nvPr>
            <p:ph type="dt" sz="half" idx="10"/>
          </p:nvPr>
        </p:nvSpPr>
        <p:spPr/>
        <p:txBody>
          <a:bodyPr/>
          <a:lstStyle/>
          <a:p>
            <a:fld id="{65011442-9EA8-43C1-A90A-E8091E9236D0}" type="datetime2">
              <a:rPr lang="en-US" smtClean="0"/>
              <a:t>Wednesday, December 3, 2025</a:t>
            </a:fld>
            <a:endParaRPr lang="en-US" dirty="0"/>
          </a:p>
        </p:txBody>
      </p:sp>
      <p:sp>
        <p:nvSpPr>
          <p:cNvPr id="4" name="Footer Placeholder 3">
            <a:extLst>
              <a:ext uri="{FF2B5EF4-FFF2-40B4-BE49-F238E27FC236}">
                <a16:creationId xmlns:a16="http://schemas.microsoft.com/office/drawing/2014/main" id="{DFD22C9E-D264-4A72-8DBF-239414ACFC4A}"/>
              </a:ext>
            </a:extLst>
          </p:cNvPr>
          <p:cNvSpPr>
            <a:spLocks noGrp="1"/>
          </p:cNvSpPr>
          <p:nvPr>
            <p:ph type="ftr" sz="quarter" idx="11"/>
          </p:nvPr>
        </p:nvSpPr>
        <p:spPr/>
        <p:txBody>
          <a:bodyPr/>
          <a:lstStyle/>
          <a:p>
            <a:r>
              <a:rPr lang="en-001" dirty="0"/>
              <a:t>European Tyre &amp; Rim Technical Organisation</a:t>
            </a:r>
          </a:p>
        </p:txBody>
      </p:sp>
      <p:sp>
        <p:nvSpPr>
          <p:cNvPr id="5" name="Slide Number Placeholder 4">
            <a:extLst>
              <a:ext uri="{FF2B5EF4-FFF2-40B4-BE49-F238E27FC236}">
                <a16:creationId xmlns:a16="http://schemas.microsoft.com/office/drawing/2014/main" id="{EE72B258-391A-4D16-AEDA-38646B1EF9E6}"/>
              </a:ext>
            </a:extLst>
          </p:cNvPr>
          <p:cNvSpPr>
            <a:spLocks noGrp="1"/>
          </p:cNvSpPr>
          <p:nvPr>
            <p:ph type="sldNum" sz="quarter" idx="12"/>
          </p:nvPr>
        </p:nvSpPr>
        <p:spPr/>
        <p:txBody>
          <a:bodyPr/>
          <a:lstStyle/>
          <a:p>
            <a:fld id="{74F045D9-6A50-447E-9A04-3B3C9EFFC6F0}" type="slidenum">
              <a:rPr lang="en-US" smtClean="0"/>
              <a:pPr/>
              <a:t>9</a:t>
            </a:fld>
            <a:endParaRPr lang="en-US" dirty="0"/>
          </a:p>
        </p:txBody>
      </p:sp>
    </p:spTree>
    <p:extLst>
      <p:ext uri="{BB962C8B-B14F-4D97-AF65-F5344CB8AC3E}">
        <p14:creationId xmlns:p14="http://schemas.microsoft.com/office/powerpoint/2010/main" val="23326728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50D2BB99F6C740AB34137657E833B7" ma:contentTypeVersion="4" ma:contentTypeDescription="Create a new document." ma:contentTypeScope="" ma:versionID="c53b4b900ecc0d6d3794a90c8cb8259d">
  <xsd:schema xmlns:xsd="http://www.w3.org/2001/XMLSchema" xmlns:xs="http://www.w3.org/2001/XMLSchema" xmlns:p="http://schemas.microsoft.com/office/2006/metadata/properties" xmlns:ns2="a07729fe-bfc7-4dc0-8844-f18301e4a11c" xmlns:ns3="e8b645de-808d-43a1-b19e-056bcb467a9a" targetNamespace="http://schemas.microsoft.com/office/2006/metadata/properties" ma:root="true" ma:fieldsID="fa420e8f7f20308f6484f53085dc7d96" ns2:_="" ns3:_="">
    <xsd:import namespace="a07729fe-bfc7-4dc0-8844-f18301e4a11c"/>
    <xsd:import namespace="e8b645de-808d-43a1-b19e-056bcb467a9a"/>
    <xsd:element name="properties">
      <xsd:complexType>
        <xsd:sequence>
          <xsd:element name="documentManagement">
            <xsd:complexType>
              <xsd:all>
                <xsd:element ref="ns2:md05ae55d75e4ed08b78f630cd9d54f7" minOccurs="0"/>
                <xsd:element ref="ns2:TaxCatchAll" minOccurs="0"/>
                <xsd:element ref="ns2:TaxCatchAllLabel" minOccurs="0"/>
                <xsd:element ref="ns3:MediaServiceMetadata" minOccurs="0"/>
                <xsd:element ref="ns3:MediaServiceFastMetadata"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7729fe-bfc7-4dc0-8844-f18301e4a11c" elementFormDefault="qualified">
    <xsd:import namespace="http://schemas.microsoft.com/office/2006/documentManagement/types"/>
    <xsd:import namespace="http://schemas.microsoft.com/office/infopath/2007/PartnerControls"/>
    <xsd:element name="md05ae55d75e4ed08b78f630cd9d54f7" ma:index="8" nillable="true" ma:taxonomy="true" ma:internalName="md05ae55d75e4ed08b78f630cd9d54f7" ma:taxonomyFieldName="MembersCategories" ma:displayName="Doc Category" ma:default="" ma:fieldId="{6d05ae55-d75e-4ed0-8b78-f630cd9d54f7}" ma:taxonomyMulti="true" ma:sspId="26b8af82-ef25-4aac-91e4-2e5f4f3b1407" ma:termSetId="0cc750d6-6f59-43a0-af57-13d69fd3f2ac"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910792e7-c294-45e6-9b0d-3cba203078ca}" ma:internalName="TaxCatchAll" ma:showField="CatchAllData" ma:web="a07729fe-bfc7-4dc0-8844-f18301e4a11c">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910792e7-c294-45e6-9b0d-3cba203078ca}" ma:internalName="TaxCatchAllLabel" ma:readOnly="true" ma:showField="CatchAllDataLabel" ma:web="a07729fe-bfc7-4dc0-8844-f18301e4a11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8b645de-808d-43a1-b19e-056bcb467a9a"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SearchProperties" ma:index="1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d05ae55d75e4ed08b78f630cd9d54f7 xmlns="a07729fe-bfc7-4dc0-8844-f18301e4a11c">
      <Terms xmlns="http://schemas.microsoft.com/office/infopath/2007/PartnerControls"/>
    </md05ae55d75e4ed08b78f630cd9d54f7>
    <TaxCatchAll xmlns="a07729fe-bfc7-4dc0-8844-f18301e4a11c" xsi:nil="true"/>
  </documentManagement>
</p:properties>
</file>

<file path=customXml/itemProps1.xml><?xml version="1.0" encoding="utf-8"?>
<ds:datastoreItem xmlns:ds="http://schemas.openxmlformats.org/officeDocument/2006/customXml" ds:itemID="{73B19982-B643-4236-A780-6F2231906259}">
  <ds:schemaRefs>
    <ds:schemaRef ds:uri="http://schemas.microsoft.com/sharepoint/v3/contenttype/forms"/>
  </ds:schemaRefs>
</ds:datastoreItem>
</file>

<file path=customXml/itemProps2.xml><?xml version="1.0" encoding="utf-8"?>
<ds:datastoreItem xmlns:ds="http://schemas.openxmlformats.org/officeDocument/2006/customXml" ds:itemID="{C7CE826F-76EF-410E-86EB-94C72DFAF4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7729fe-bfc7-4dc0-8844-f18301e4a11c"/>
    <ds:schemaRef ds:uri="e8b645de-808d-43a1-b19e-056bcb467a9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4C5A71A-6750-4A20-9423-227633294CBC}">
  <ds:schemaRefs>
    <ds:schemaRef ds:uri="http://schemas.microsoft.com/office/2006/metadata/properties"/>
    <ds:schemaRef ds:uri="http://schemas.microsoft.com/office/infopath/2007/PartnerControls"/>
    <ds:schemaRef ds:uri="a07729fe-bfc7-4dc0-8844-f18301e4a11c"/>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125</TotalTime>
  <Words>1315</Words>
  <Application>Microsoft Office PowerPoint</Application>
  <PresentationFormat>Grand écran</PresentationFormat>
  <Paragraphs>118</Paragraphs>
  <Slides>9</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9</vt:i4>
      </vt:variant>
    </vt:vector>
  </HeadingPairs>
  <TitlesOfParts>
    <vt:vector size="14" baseType="lpstr">
      <vt:lpstr>Arial</vt:lpstr>
      <vt:lpstr>Calibri</vt:lpstr>
      <vt:lpstr>Calibri Light</vt:lpstr>
      <vt:lpstr>Wingdings</vt:lpstr>
      <vt:lpstr>Office Theme</vt:lpstr>
      <vt:lpstr>Abrasion methods equivalence - EC-JRC proposal of 14 November –  ETRTO analysis and Considerations</vt:lpstr>
      <vt:lpstr>Background</vt:lpstr>
      <vt:lpstr>1. EC-JRC proposal for correlation criteria </vt:lpstr>
      <vt:lpstr>1. EC-JRC proposal - Regulatory impact (1/2)</vt:lpstr>
      <vt:lpstr>1. EC-JRC proposal - Regulatory impact (2/2)</vt:lpstr>
      <vt:lpstr>1. EC-JRC proposal - Technical questions</vt:lpstr>
      <vt:lpstr>2. ETRTO and JASIC experts are focus on the work agreed in GRBP 82nd session that shall remain the short term priority (TA-38-2):</vt:lpstr>
      <vt:lpstr>3. Conclusions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to EXEC</dc:title>
  <dc:creator>Josep Guinjoan</dc:creator>
  <cp:lastModifiedBy>Nicolas De Mahieu</cp:lastModifiedBy>
  <cp:revision>28</cp:revision>
  <dcterms:created xsi:type="dcterms:W3CDTF">2021-11-17T09:31:58Z</dcterms:created>
  <dcterms:modified xsi:type="dcterms:W3CDTF">2025-12-03T16:23:18Z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0x0101006350D2BB99F6C740AB34137657E833B7</vt:lpwstr>
  </property>
  <property fmtid="{D5CDD505-2E9C-101B-9397-08002B2CF9AE}" pid="3" name="_NewReviewCycle">
    <vt:lpwstr/>
  </property>
</Properties>
</file>