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handoutMasterIdLst>
    <p:handoutMasterId r:id="rId17"/>
  </p:handoutMasterIdLst>
  <p:sldIdLst>
    <p:sldId id="257" r:id="rId5"/>
    <p:sldId id="467" r:id="rId6"/>
    <p:sldId id="468" r:id="rId7"/>
    <p:sldId id="469" r:id="rId8"/>
    <p:sldId id="470" r:id="rId9"/>
    <p:sldId id="471" r:id="rId10"/>
    <p:sldId id="472" r:id="rId11"/>
    <p:sldId id="473" r:id="rId12"/>
    <p:sldId id="474" r:id="rId13"/>
    <p:sldId id="475" r:id="rId14"/>
    <p:sldId id="261"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39F5B-6A9F-412A-1581-BA8E3555980E}" name="MIR Caroline" initials="CM" userId="S::caroline.mir@ademe.fr::75fc3b91-fc87-4515-bae9-bbab3cbb954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E2F0D9"/>
    <a:srgbClr val="843C0C"/>
    <a:srgbClr val="385723"/>
    <a:srgbClr val="5770BE"/>
    <a:srgbClr val="FF99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6178F2-8A08-41D0-AB56-1FE7591A494C}" v="1" dt="2025-11-19T15:29:08.292"/>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44" autoAdjust="0"/>
    <p:restoredTop sz="93969" autoAdjust="0"/>
  </p:normalViewPr>
  <p:slideViewPr>
    <p:cSldViewPr snapToGrid="0">
      <p:cViewPr varScale="1">
        <p:scale>
          <a:sx n="69" d="100"/>
          <a:sy n="69" d="100"/>
        </p:scale>
        <p:origin x="1122" y="6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R Caroline" userId="75fc3b91-fc87-4515-bae9-bbab3cbb9543" providerId="ADAL" clId="{AD0EBC33-AC9D-44B0-BF23-7A6DB8E26780}"/>
    <pc:docChg chg="addSld delSld modSld">
      <pc:chgData name="MIR Caroline" userId="75fc3b91-fc87-4515-bae9-bbab3cbb9543" providerId="ADAL" clId="{AD0EBC33-AC9D-44B0-BF23-7A6DB8E26780}" dt="2025-11-19T15:29:12.885" v="15" actId="47"/>
      <pc:docMkLst>
        <pc:docMk/>
      </pc:docMkLst>
      <pc:sldChg chg="modSp mod">
        <pc:chgData name="MIR Caroline" userId="75fc3b91-fc87-4515-bae9-bbab3cbb9543" providerId="ADAL" clId="{AD0EBC33-AC9D-44B0-BF23-7A6DB8E26780}" dt="2025-11-18T17:51:38.719" v="12" actId="20577"/>
        <pc:sldMkLst>
          <pc:docMk/>
          <pc:sldMk cId="452865308" sldId="257"/>
        </pc:sldMkLst>
        <pc:spChg chg="mod">
          <ac:chgData name="MIR Caroline" userId="75fc3b91-fc87-4515-bae9-bbab3cbb9543" providerId="ADAL" clId="{AD0EBC33-AC9D-44B0-BF23-7A6DB8E26780}" dt="2025-11-18T17:51:38.719" v="12" actId="20577"/>
          <ac:spMkLst>
            <pc:docMk/>
            <pc:sldMk cId="452865308" sldId="257"/>
            <ac:spMk id="6" creationId="{C40FB52E-9197-4F2E-B2FF-74FA20ED8688}"/>
          </ac:spMkLst>
        </pc:spChg>
      </pc:sldChg>
      <pc:sldChg chg="del">
        <pc:chgData name="MIR Caroline" userId="75fc3b91-fc87-4515-bae9-bbab3cbb9543" providerId="ADAL" clId="{AD0EBC33-AC9D-44B0-BF23-7A6DB8E26780}" dt="2025-11-18T17:51:28.555" v="0" actId="47"/>
        <pc:sldMkLst>
          <pc:docMk/>
          <pc:sldMk cId="92603094" sldId="452"/>
        </pc:sldMkLst>
      </pc:sldChg>
      <pc:sldChg chg="del">
        <pc:chgData name="MIR Caroline" userId="75fc3b91-fc87-4515-bae9-bbab3cbb9543" providerId="ADAL" clId="{AD0EBC33-AC9D-44B0-BF23-7A6DB8E26780}" dt="2025-11-18T17:51:28.555" v="0" actId="47"/>
        <pc:sldMkLst>
          <pc:docMk/>
          <pc:sldMk cId="3185598064" sldId="453"/>
        </pc:sldMkLst>
      </pc:sldChg>
      <pc:sldChg chg="del">
        <pc:chgData name="MIR Caroline" userId="75fc3b91-fc87-4515-bae9-bbab3cbb9543" providerId="ADAL" clId="{AD0EBC33-AC9D-44B0-BF23-7A6DB8E26780}" dt="2025-11-18T17:51:28.555" v="0" actId="47"/>
        <pc:sldMkLst>
          <pc:docMk/>
          <pc:sldMk cId="3174359059" sldId="454"/>
        </pc:sldMkLst>
      </pc:sldChg>
      <pc:sldChg chg="del">
        <pc:chgData name="MIR Caroline" userId="75fc3b91-fc87-4515-bae9-bbab3cbb9543" providerId="ADAL" clId="{AD0EBC33-AC9D-44B0-BF23-7A6DB8E26780}" dt="2025-11-18T17:51:28.555" v="0" actId="47"/>
        <pc:sldMkLst>
          <pc:docMk/>
          <pc:sldMk cId="234706672" sldId="455"/>
        </pc:sldMkLst>
      </pc:sldChg>
      <pc:sldChg chg="del">
        <pc:chgData name="MIR Caroline" userId="75fc3b91-fc87-4515-bae9-bbab3cbb9543" providerId="ADAL" clId="{AD0EBC33-AC9D-44B0-BF23-7A6DB8E26780}" dt="2025-11-18T17:51:28.555" v="0" actId="47"/>
        <pc:sldMkLst>
          <pc:docMk/>
          <pc:sldMk cId="3755641357" sldId="456"/>
        </pc:sldMkLst>
      </pc:sldChg>
      <pc:sldChg chg="del">
        <pc:chgData name="MIR Caroline" userId="75fc3b91-fc87-4515-bae9-bbab3cbb9543" providerId="ADAL" clId="{AD0EBC33-AC9D-44B0-BF23-7A6DB8E26780}" dt="2025-11-18T17:52:08.717" v="13" actId="47"/>
        <pc:sldMkLst>
          <pc:docMk/>
          <pc:sldMk cId="1635035932" sldId="457"/>
        </pc:sldMkLst>
      </pc:sldChg>
      <pc:sldChg chg="del">
        <pc:chgData name="MIR Caroline" userId="75fc3b91-fc87-4515-bae9-bbab3cbb9543" providerId="ADAL" clId="{AD0EBC33-AC9D-44B0-BF23-7A6DB8E26780}" dt="2025-11-18T17:51:28.555" v="0" actId="47"/>
        <pc:sldMkLst>
          <pc:docMk/>
          <pc:sldMk cId="3295358209" sldId="458"/>
        </pc:sldMkLst>
      </pc:sldChg>
      <pc:sldChg chg="del">
        <pc:chgData name="MIR Caroline" userId="75fc3b91-fc87-4515-bae9-bbab3cbb9543" providerId="ADAL" clId="{AD0EBC33-AC9D-44B0-BF23-7A6DB8E26780}" dt="2025-11-19T15:29:12.885" v="15" actId="47"/>
        <pc:sldMkLst>
          <pc:docMk/>
          <pc:sldMk cId="581214897" sldId="459"/>
        </pc:sldMkLst>
      </pc:sldChg>
      <pc:sldChg chg="del">
        <pc:chgData name="MIR Caroline" userId="75fc3b91-fc87-4515-bae9-bbab3cbb9543" providerId="ADAL" clId="{AD0EBC33-AC9D-44B0-BF23-7A6DB8E26780}" dt="2025-11-19T15:29:12.885" v="15" actId="47"/>
        <pc:sldMkLst>
          <pc:docMk/>
          <pc:sldMk cId="3882506618" sldId="461"/>
        </pc:sldMkLst>
      </pc:sldChg>
      <pc:sldChg chg="del">
        <pc:chgData name="MIR Caroline" userId="75fc3b91-fc87-4515-bae9-bbab3cbb9543" providerId="ADAL" clId="{AD0EBC33-AC9D-44B0-BF23-7A6DB8E26780}" dt="2025-11-19T15:29:12.885" v="15" actId="47"/>
        <pc:sldMkLst>
          <pc:docMk/>
          <pc:sldMk cId="2181745967" sldId="462"/>
        </pc:sldMkLst>
      </pc:sldChg>
      <pc:sldChg chg="del">
        <pc:chgData name="MIR Caroline" userId="75fc3b91-fc87-4515-bae9-bbab3cbb9543" providerId="ADAL" clId="{AD0EBC33-AC9D-44B0-BF23-7A6DB8E26780}" dt="2025-11-19T15:29:12.885" v="15" actId="47"/>
        <pc:sldMkLst>
          <pc:docMk/>
          <pc:sldMk cId="606447208" sldId="463"/>
        </pc:sldMkLst>
      </pc:sldChg>
      <pc:sldChg chg="del">
        <pc:chgData name="MIR Caroline" userId="75fc3b91-fc87-4515-bae9-bbab3cbb9543" providerId="ADAL" clId="{AD0EBC33-AC9D-44B0-BF23-7A6DB8E26780}" dt="2025-11-19T15:29:12.885" v="15" actId="47"/>
        <pc:sldMkLst>
          <pc:docMk/>
          <pc:sldMk cId="1012126627" sldId="464"/>
        </pc:sldMkLst>
      </pc:sldChg>
      <pc:sldChg chg="del">
        <pc:chgData name="MIR Caroline" userId="75fc3b91-fc87-4515-bae9-bbab3cbb9543" providerId="ADAL" clId="{AD0EBC33-AC9D-44B0-BF23-7A6DB8E26780}" dt="2025-11-19T15:29:12.885" v="15" actId="47"/>
        <pc:sldMkLst>
          <pc:docMk/>
          <pc:sldMk cId="2805394417" sldId="465"/>
        </pc:sldMkLst>
      </pc:sldChg>
      <pc:sldChg chg="del">
        <pc:chgData name="MIR Caroline" userId="75fc3b91-fc87-4515-bae9-bbab3cbb9543" providerId="ADAL" clId="{AD0EBC33-AC9D-44B0-BF23-7A6DB8E26780}" dt="2025-11-19T15:29:12.885" v="15" actId="47"/>
        <pc:sldMkLst>
          <pc:docMk/>
          <pc:sldMk cId="1931827254" sldId="466"/>
        </pc:sldMkLst>
      </pc:sldChg>
      <pc:sldChg chg="add">
        <pc:chgData name="MIR Caroline" userId="75fc3b91-fc87-4515-bae9-bbab3cbb9543" providerId="ADAL" clId="{AD0EBC33-AC9D-44B0-BF23-7A6DB8E26780}" dt="2025-11-19T15:29:08.292" v="14"/>
        <pc:sldMkLst>
          <pc:docMk/>
          <pc:sldMk cId="2553258510" sldId="467"/>
        </pc:sldMkLst>
      </pc:sldChg>
      <pc:sldChg chg="add">
        <pc:chgData name="MIR Caroline" userId="75fc3b91-fc87-4515-bae9-bbab3cbb9543" providerId="ADAL" clId="{AD0EBC33-AC9D-44B0-BF23-7A6DB8E26780}" dt="2025-11-19T15:29:08.292" v="14"/>
        <pc:sldMkLst>
          <pc:docMk/>
          <pc:sldMk cId="3984672136" sldId="468"/>
        </pc:sldMkLst>
      </pc:sldChg>
      <pc:sldChg chg="add">
        <pc:chgData name="MIR Caroline" userId="75fc3b91-fc87-4515-bae9-bbab3cbb9543" providerId="ADAL" clId="{AD0EBC33-AC9D-44B0-BF23-7A6DB8E26780}" dt="2025-11-19T15:29:08.292" v="14"/>
        <pc:sldMkLst>
          <pc:docMk/>
          <pc:sldMk cId="530503492" sldId="469"/>
        </pc:sldMkLst>
      </pc:sldChg>
      <pc:sldChg chg="add">
        <pc:chgData name="MIR Caroline" userId="75fc3b91-fc87-4515-bae9-bbab3cbb9543" providerId="ADAL" clId="{AD0EBC33-AC9D-44B0-BF23-7A6DB8E26780}" dt="2025-11-19T15:29:08.292" v="14"/>
        <pc:sldMkLst>
          <pc:docMk/>
          <pc:sldMk cId="1268527968" sldId="470"/>
        </pc:sldMkLst>
      </pc:sldChg>
      <pc:sldChg chg="add">
        <pc:chgData name="MIR Caroline" userId="75fc3b91-fc87-4515-bae9-bbab3cbb9543" providerId="ADAL" clId="{AD0EBC33-AC9D-44B0-BF23-7A6DB8E26780}" dt="2025-11-19T15:29:08.292" v="14"/>
        <pc:sldMkLst>
          <pc:docMk/>
          <pc:sldMk cId="891215946" sldId="471"/>
        </pc:sldMkLst>
      </pc:sldChg>
      <pc:sldChg chg="add">
        <pc:chgData name="MIR Caroline" userId="75fc3b91-fc87-4515-bae9-bbab3cbb9543" providerId="ADAL" clId="{AD0EBC33-AC9D-44B0-BF23-7A6DB8E26780}" dt="2025-11-19T15:29:08.292" v="14"/>
        <pc:sldMkLst>
          <pc:docMk/>
          <pc:sldMk cId="905378394" sldId="472"/>
        </pc:sldMkLst>
      </pc:sldChg>
      <pc:sldChg chg="add">
        <pc:chgData name="MIR Caroline" userId="75fc3b91-fc87-4515-bae9-bbab3cbb9543" providerId="ADAL" clId="{AD0EBC33-AC9D-44B0-BF23-7A6DB8E26780}" dt="2025-11-19T15:29:08.292" v="14"/>
        <pc:sldMkLst>
          <pc:docMk/>
          <pc:sldMk cId="2244918219" sldId="473"/>
        </pc:sldMkLst>
      </pc:sldChg>
      <pc:sldChg chg="add">
        <pc:chgData name="MIR Caroline" userId="75fc3b91-fc87-4515-bae9-bbab3cbb9543" providerId="ADAL" clId="{AD0EBC33-AC9D-44B0-BF23-7A6DB8E26780}" dt="2025-11-19T15:29:08.292" v="14"/>
        <pc:sldMkLst>
          <pc:docMk/>
          <pc:sldMk cId="2960213384" sldId="474"/>
        </pc:sldMkLst>
      </pc:sldChg>
      <pc:sldChg chg="add">
        <pc:chgData name="MIR Caroline" userId="75fc3b91-fc87-4515-bae9-bbab3cbb9543" providerId="ADAL" clId="{AD0EBC33-AC9D-44B0-BF23-7A6DB8E26780}" dt="2025-11-19T15:29:08.292" v="14"/>
        <pc:sldMkLst>
          <pc:docMk/>
          <pc:sldMk cId="4256014969" sldId="47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4E54C70-9D95-46E2-8493-7BEB43EAE65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418004D4-6B5A-4EAC-95E6-C9FBB8329B5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A7CC79-3EA3-47D5-9432-E4DEE515EF44}" type="datetimeFigureOut">
              <a:rPr lang="fr-FR" smtClean="0"/>
              <a:t>19/11/2025</a:t>
            </a:fld>
            <a:endParaRPr lang="fr-FR"/>
          </a:p>
        </p:txBody>
      </p:sp>
      <p:sp>
        <p:nvSpPr>
          <p:cNvPr id="4" name="Espace réservé du pied de page 3">
            <a:extLst>
              <a:ext uri="{FF2B5EF4-FFF2-40B4-BE49-F238E27FC236}">
                <a16:creationId xmlns:a16="http://schemas.microsoft.com/office/drawing/2014/main" id="{A262E7F7-2BCF-4D39-A347-B5077F9D170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AB8323E3-6426-44E1-A977-3DD6AAE11F2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8DB145-C3D8-4849-B591-73DCEE2880D6}" type="slidenum">
              <a:rPr lang="fr-FR" smtClean="0"/>
              <a:t>‹N°›</a:t>
            </a:fld>
            <a:endParaRPr lang="fr-FR"/>
          </a:p>
        </p:txBody>
      </p:sp>
    </p:spTree>
    <p:extLst>
      <p:ext uri="{BB962C8B-B14F-4D97-AF65-F5344CB8AC3E}">
        <p14:creationId xmlns:p14="http://schemas.microsoft.com/office/powerpoint/2010/main" val="3609274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98B1B2-75BF-4E26-8C2C-204C19F73978}" type="datetimeFigureOut">
              <a:rPr lang="fr-FR" smtClean="0"/>
              <a:t>19/11/2025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F2C3B-CA45-4175-9520-CE406756BE8A}" type="slidenum">
              <a:rPr lang="fr-FR" smtClean="0"/>
              <a:t>‹N°›</a:t>
            </a:fld>
            <a:endParaRPr lang="fr-FR"/>
          </a:p>
        </p:txBody>
      </p:sp>
    </p:spTree>
    <p:extLst>
      <p:ext uri="{BB962C8B-B14F-4D97-AF65-F5344CB8AC3E}">
        <p14:creationId xmlns:p14="http://schemas.microsoft.com/office/powerpoint/2010/main" val="3788903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8ADF2C3B-CA45-4175-9520-CE406756BE8A}" type="slidenum">
              <a:rPr lang="fr-FR" smtClean="0"/>
              <a:t>1</a:t>
            </a:fld>
            <a:endParaRPr lang="fr-FR"/>
          </a:p>
        </p:txBody>
      </p:sp>
    </p:spTree>
    <p:extLst>
      <p:ext uri="{BB962C8B-B14F-4D97-AF65-F5344CB8AC3E}">
        <p14:creationId xmlns:p14="http://schemas.microsoft.com/office/powerpoint/2010/main" val="25765210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DFC29-6A96-60E6-BFE4-4EF4D358F72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86A4C25-C565-776E-400D-674E789BAD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4DA4CF3-6839-8334-0DA8-BE01AC897E50}"/>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AF50990F-48BD-FB01-8B7F-808E99DB4E70}"/>
              </a:ext>
            </a:extLst>
          </p:cNvPr>
          <p:cNvSpPr>
            <a:spLocks noGrp="1"/>
          </p:cNvSpPr>
          <p:nvPr>
            <p:ph type="sldNum" sz="quarter" idx="5"/>
          </p:nvPr>
        </p:nvSpPr>
        <p:spPr/>
        <p:txBody>
          <a:bodyPr/>
          <a:lstStyle/>
          <a:p>
            <a:fld id="{8ADF2C3B-CA45-4175-9520-CE406756BE8A}" type="slidenum">
              <a:rPr lang="fr-FR" smtClean="0"/>
              <a:t>10</a:t>
            </a:fld>
            <a:endParaRPr lang="fr-FR"/>
          </a:p>
        </p:txBody>
      </p:sp>
    </p:spTree>
    <p:extLst>
      <p:ext uri="{BB962C8B-B14F-4D97-AF65-F5344CB8AC3E}">
        <p14:creationId xmlns:p14="http://schemas.microsoft.com/office/powerpoint/2010/main" val="2199564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880F6-99AC-0352-57C5-2E045CFE0C9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A373470-065A-9D1E-BFFB-F3D7C7A520B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178B920-836E-E7B4-9727-3E04A2CEA919}"/>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00AABA9C-8BAE-378C-DA97-D2A5420C2C91}"/>
              </a:ext>
            </a:extLst>
          </p:cNvPr>
          <p:cNvSpPr>
            <a:spLocks noGrp="1"/>
          </p:cNvSpPr>
          <p:nvPr>
            <p:ph type="sldNum" sz="quarter" idx="5"/>
          </p:nvPr>
        </p:nvSpPr>
        <p:spPr/>
        <p:txBody>
          <a:bodyPr/>
          <a:lstStyle/>
          <a:p>
            <a:fld id="{8ADF2C3B-CA45-4175-9520-CE406756BE8A}" type="slidenum">
              <a:rPr lang="fr-FR" smtClean="0"/>
              <a:t>2</a:t>
            </a:fld>
            <a:endParaRPr lang="fr-FR"/>
          </a:p>
        </p:txBody>
      </p:sp>
    </p:spTree>
    <p:extLst>
      <p:ext uri="{BB962C8B-B14F-4D97-AF65-F5344CB8AC3E}">
        <p14:creationId xmlns:p14="http://schemas.microsoft.com/office/powerpoint/2010/main" val="1334392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B54F8-8199-1826-5E30-D662EF07389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D485AA7-8F49-04D6-DD57-C1B509D7ADC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C0C3763-575F-6DA9-77F4-02B23F1C8950}"/>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7DF5E011-FC4E-20BE-0B45-A054615F1501}"/>
              </a:ext>
            </a:extLst>
          </p:cNvPr>
          <p:cNvSpPr>
            <a:spLocks noGrp="1"/>
          </p:cNvSpPr>
          <p:nvPr>
            <p:ph type="sldNum" sz="quarter" idx="5"/>
          </p:nvPr>
        </p:nvSpPr>
        <p:spPr/>
        <p:txBody>
          <a:bodyPr/>
          <a:lstStyle/>
          <a:p>
            <a:fld id="{8ADF2C3B-CA45-4175-9520-CE406756BE8A}" type="slidenum">
              <a:rPr lang="fr-FR" smtClean="0"/>
              <a:t>3</a:t>
            </a:fld>
            <a:endParaRPr lang="fr-FR"/>
          </a:p>
        </p:txBody>
      </p:sp>
    </p:spTree>
    <p:extLst>
      <p:ext uri="{BB962C8B-B14F-4D97-AF65-F5344CB8AC3E}">
        <p14:creationId xmlns:p14="http://schemas.microsoft.com/office/powerpoint/2010/main" val="1436905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39FB6B-1351-8E9C-6ED1-449356611E0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6B8FC90-B236-0C14-0579-E0391C53942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450CF87-5E17-DD31-FA69-433FE5F2C80F}"/>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3A18251C-2372-AD78-6572-A4EC1DBF124E}"/>
              </a:ext>
            </a:extLst>
          </p:cNvPr>
          <p:cNvSpPr>
            <a:spLocks noGrp="1"/>
          </p:cNvSpPr>
          <p:nvPr>
            <p:ph type="sldNum" sz="quarter" idx="5"/>
          </p:nvPr>
        </p:nvSpPr>
        <p:spPr/>
        <p:txBody>
          <a:bodyPr/>
          <a:lstStyle/>
          <a:p>
            <a:fld id="{8ADF2C3B-CA45-4175-9520-CE406756BE8A}" type="slidenum">
              <a:rPr lang="fr-FR" smtClean="0"/>
              <a:t>4</a:t>
            </a:fld>
            <a:endParaRPr lang="fr-FR"/>
          </a:p>
        </p:txBody>
      </p:sp>
    </p:spTree>
    <p:extLst>
      <p:ext uri="{BB962C8B-B14F-4D97-AF65-F5344CB8AC3E}">
        <p14:creationId xmlns:p14="http://schemas.microsoft.com/office/powerpoint/2010/main" val="3434581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7CB033-8BA6-AF36-81AB-7D76607C425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89C7A2D-2805-FF49-9880-925DF40E5B0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4CFC11D-A6D6-0705-AE3B-5FC2A2E3C18B}"/>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2087E960-4C81-1A62-6EBA-ABB03325A41A}"/>
              </a:ext>
            </a:extLst>
          </p:cNvPr>
          <p:cNvSpPr>
            <a:spLocks noGrp="1"/>
          </p:cNvSpPr>
          <p:nvPr>
            <p:ph type="sldNum" sz="quarter" idx="5"/>
          </p:nvPr>
        </p:nvSpPr>
        <p:spPr/>
        <p:txBody>
          <a:bodyPr/>
          <a:lstStyle/>
          <a:p>
            <a:fld id="{8ADF2C3B-CA45-4175-9520-CE406756BE8A}" type="slidenum">
              <a:rPr lang="fr-FR" smtClean="0"/>
              <a:t>5</a:t>
            </a:fld>
            <a:endParaRPr lang="fr-FR"/>
          </a:p>
        </p:txBody>
      </p:sp>
    </p:spTree>
    <p:extLst>
      <p:ext uri="{BB962C8B-B14F-4D97-AF65-F5344CB8AC3E}">
        <p14:creationId xmlns:p14="http://schemas.microsoft.com/office/powerpoint/2010/main" val="623870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016839-07EF-EEA9-6A9F-04469F035AA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183A073-36D9-8A12-95CE-88E8C1E8C34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E543FD9-7D4C-6207-E4AA-9734157C5CFA}"/>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97426308-B196-8697-7C2C-E80B759DFE83}"/>
              </a:ext>
            </a:extLst>
          </p:cNvPr>
          <p:cNvSpPr>
            <a:spLocks noGrp="1"/>
          </p:cNvSpPr>
          <p:nvPr>
            <p:ph type="sldNum" sz="quarter" idx="5"/>
          </p:nvPr>
        </p:nvSpPr>
        <p:spPr/>
        <p:txBody>
          <a:bodyPr/>
          <a:lstStyle/>
          <a:p>
            <a:fld id="{8ADF2C3B-CA45-4175-9520-CE406756BE8A}" type="slidenum">
              <a:rPr lang="fr-FR" smtClean="0"/>
              <a:t>6</a:t>
            </a:fld>
            <a:endParaRPr lang="fr-FR"/>
          </a:p>
        </p:txBody>
      </p:sp>
    </p:spTree>
    <p:extLst>
      <p:ext uri="{BB962C8B-B14F-4D97-AF65-F5344CB8AC3E}">
        <p14:creationId xmlns:p14="http://schemas.microsoft.com/office/powerpoint/2010/main" val="2933819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084FF4-3928-E1F8-54F8-F1A5BDF1BE3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ED3CA8F-0758-A508-F463-F4B65E4EDF5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97A4325-2CF6-31B6-3B5A-3BF735505F0A}"/>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5424FE9D-79FF-0597-66F3-03F2FA56EAAD}"/>
              </a:ext>
            </a:extLst>
          </p:cNvPr>
          <p:cNvSpPr>
            <a:spLocks noGrp="1"/>
          </p:cNvSpPr>
          <p:nvPr>
            <p:ph type="sldNum" sz="quarter" idx="5"/>
          </p:nvPr>
        </p:nvSpPr>
        <p:spPr/>
        <p:txBody>
          <a:bodyPr/>
          <a:lstStyle/>
          <a:p>
            <a:fld id="{8ADF2C3B-CA45-4175-9520-CE406756BE8A}" type="slidenum">
              <a:rPr lang="fr-FR" smtClean="0"/>
              <a:t>7</a:t>
            </a:fld>
            <a:endParaRPr lang="fr-FR"/>
          </a:p>
        </p:txBody>
      </p:sp>
    </p:spTree>
    <p:extLst>
      <p:ext uri="{BB962C8B-B14F-4D97-AF65-F5344CB8AC3E}">
        <p14:creationId xmlns:p14="http://schemas.microsoft.com/office/powerpoint/2010/main" val="4059293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0D9E8-B2E5-390E-5445-CE16C4F0CA9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01FB53A-B436-B4FE-C000-C3D5C83FBCF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857637E-1972-034A-9BE8-C2D2FCD421ED}"/>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C59EB02D-6867-AE45-3DD7-308258BF0343}"/>
              </a:ext>
            </a:extLst>
          </p:cNvPr>
          <p:cNvSpPr>
            <a:spLocks noGrp="1"/>
          </p:cNvSpPr>
          <p:nvPr>
            <p:ph type="sldNum" sz="quarter" idx="5"/>
          </p:nvPr>
        </p:nvSpPr>
        <p:spPr/>
        <p:txBody>
          <a:bodyPr/>
          <a:lstStyle/>
          <a:p>
            <a:fld id="{8ADF2C3B-CA45-4175-9520-CE406756BE8A}" type="slidenum">
              <a:rPr lang="fr-FR" smtClean="0"/>
              <a:t>8</a:t>
            </a:fld>
            <a:endParaRPr lang="fr-FR"/>
          </a:p>
        </p:txBody>
      </p:sp>
    </p:spTree>
    <p:extLst>
      <p:ext uri="{BB962C8B-B14F-4D97-AF65-F5344CB8AC3E}">
        <p14:creationId xmlns:p14="http://schemas.microsoft.com/office/powerpoint/2010/main" val="8526767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5904EA-C433-2C4B-D373-DC3C5185093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FE65C45-5EC7-F1CE-6850-8CB7464E8B2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43EC5F7-823D-43E3-C532-397EF7F61A97}"/>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42F65EC6-91D2-AE42-0C67-D7E829ADA7C6}"/>
              </a:ext>
            </a:extLst>
          </p:cNvPr>
          <p:cNvSpPr>
            <a:spLocks noGrp="1"/>
          </p:cNvSpPr>
          <p:nvPr>
            <p:ph type="sldNum" sz="quarter" idx="5"/>
          </p:nvPr>
        </p:nvSpPr>
        <p:spPr/>
        <p:txBody>
          <a:bodyPr/>
          <a:lstStyle/>
          <a:p>
            <a:fld id="{8ADF2C3B-CA45-4175-9520-CE406756BE8A}" type="slidenum">
              <a:rPr lang="fr-FR" smtClean="0"/>
              <a:t>9</a:t>
            </a:fld>
            <a:endParaRPr lang="fr-FR"/>
          </a:p>
        </p:txBody>
      </p:sp>
    </p:spTree>
    <p:extLst>
      <p:ext uri="{BB962C8B-B14F-4D97-AF65-F5344CB8AC3E}">
        <p14:creationId xmlns:p14="http://schemas.microsoft.com/office/powerpoint/2010/main" val="3053052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1AF2CC-CA7A-4160-BCB8-EE1B7E4FB5C6}"/>
              </a:ext>
            </a:extLst>
          </p:cNvPr>
          <p:cNvSpPr>
            <a:spLocks noGrp="1"/>
          </p:cNvSpPr>
          <p:nvPr>
            <p:ph type="ctrTitle" hasCustomPrompt="1"/>
          </p:nvPr>
        </p:nvSpPr>
        <p:spPr>
          <a:xfrm>
            <a:off x="401542" y="3081866"/>
            <a:ext cx="11388902" cy="1253061"/>
          </a:xfrm>
        </p:spPr>
        <p:txBody>
          <a:bodyPr anchor="t">
            <a:normAutofit/>
          </a:bodyPr>
          <a:lstStyle>
            <a:lvl1pPr algn="l">
              <a:defRPr sz="4200" b="1"/>
            </a:lvl1pPr>
          </a:lstStyle>
          <a:p>
            <a:r>
              <a:rPr lang="fr-FR"/>
              <a:t>MODIFIEZ LE STYLE DU TITRE</a:t>
            </a:r>
          </a:p>
        </p:txBody>
      </p:sp>
      <p:sp>
        <p:nvSpPr>
          <p:cNvPr id="3" name="Sous-titre 2">
            <a:extLst>
              <a:ext uri="{FF2B5EF4-FFF2-40B4-BE49-F238E27FC236}">
                <a16:creationId xmlns:a16="http://schemas.microsoft.com/office/drawing/2014/main" id="{D89E80AB-5566-4154-891E-B4A2B914C05A}"/>
              </a:ext>
            </a:extLst>
          </p:cNvPr>
          <p:cNvSpPr>
            <a:spLocks noGrp="1"/>
          </p:cNvSpPr>
          <p:nvPr>
            <p:ph type="subTitle" idx="1"/>
          </p:nvPr>
        </p:nvSpPr>
        <p:spPr>
          <a:xfrm>
            <a:off x="401543" y="4559827"/>
            <a:ext cx="11388902" cy="462662"/>
          </a:xfrm>
        </p:spPr>
        <p:txBody>
          <a:bodyPr>
            <a:noAutofit/>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a:extLst>
              <a:ext uri="{FF2B5EF4-FFF2-40B4-BE49-F238E27FC236}">
                <a16:creationId xmlns:a16="http://schemas.microsoft.com/office/drawing/2014/main" id="{AD02B6FF-75EA-449F-A611-DB245605330A}"/>
              </a:ext>
            </a:extLst>
          </p:cNvPr>
          <p:cNvSpPr>
            <a:spLocks noGrp="1"/>
          </p:cNvSpPr>
          <p:nvPr>
            <p:ph type="dt" sz="half" idx="10"/>
          </p:nvPr>
        </p:nvSpPr>
        <p:spPr>
          <a:xfrm>
            <a:off x="10645422" y="6398170"/>
            <a:ext cx="1145036" cy="365125"/>
          </a:xfrm>
        </p:spPr>
        <p:txBody>
          <a:bodyPr/>
          <a:lstStyle/>
          <a:p>
            <a:r>
              <a:rPr lang="fr-FR"/>
              <a:t>06/10/2023</a:t>
            </a:r>
          </a:p>
        </p:txBody>
      </p:sp>
      <p:sp>
        <p:nvSpPr>
          <p:cNvPr id="5" name="Espace réservé du pied de page 4">
            <a:extLst>
              <a:ext uri="{FF2B5EF4-FFF2-40B4-BE49-F238E27FC236}">
                <a16:creationId xmlns:a16="http://schemas.microsoft.com/office/drawing/2014/main" id="{3866E786-3773-4911-80B4-D2313E6B9F49}"/>
              </a:ext>
            </a:extLst>
          </p:cNvPr>
          <p:cNvSpPr>
            <a:spLocks noGrp="1"/>
          </p:cNvSpPr>
          <p:nvPr>
            <p:ph type="ftr" sz="quarter" idx="11"/>
          </p:nvPr>
        </p:nvSpPr>
        <p:spPr>
          <a:xfrm>
            <a:off x="401542" y="6398170"/>
            <a:ext cx="4085550" cy="365125"/>
          </a:xfrm>
        </p:spPr>
        <p:txBody>
          <a:bodyPr/>
          <a:lstStyle/>
          <a:p>
            <a:r>
              <a:rPr lang="fr-FR"/>
              <a:t>Intitulé de la direction/service</a:t>
            </a:r>
          </a:p>
        </p:txBody>
      </p:sp>
      <p:sp>
        <p:nvSpPr>
          <p:cNvPr id="6" name="Espace réservé du numéro de diapositive 5">
            <a:extLst>
              <a:ext uri="{FF2B5EF4-FFF2-40B4-BE49-F238E27FC236}">
                <a16:creationId xmlns:a16="http://schemas.microsoft.com/office/drawing/2014/main" id="{3D2BFC73-3D1E-4F51-8954-158EBF717458}"/>
              </a:ext>
            </a:extLst>
          </p:cNvPr>
          <p:cNvSpPr>
            <a:spLocks noGrp="1"/>
          </p:cNvSpPr>
          <p:nvPr>
            <p:ph type="sldNum" sz="quarter" idx="12"/>
          </p:nvPr>
        </p:nvSpPr>
        <p:spPr>
          <a:xfrm>
            <a:off x="9550400" y="6398170"/>
            <a:ext cx="714828" cy="365125"/>
          </a:xfrm>
        </p:spPr>
        <p:txBody>
          <a:bodyPr/>
          <a:lstStyle/>
          <a:p>
            <a:fld id="{07C99ADF-20A6-40EF-AAB9-F326D6E12C60}" type="slidenum">
              <a:rPr lang="fr-FR" smtClean="0"/>
              <a:t>‹N°›</a:t>
            </a:fld>
            <a:endParaRPr lang="fr-FR"/>
          </a:p>
        </p:txBody>
      </p:sp>
    </p:spTree>
    <p:extLst>
      <p:ext uri="{BB962C8B-B14F-4D97-AF65-F5344CB8AC3E}">
        <p14:creationId xmlns:p14="http://schemas.microsoft.com/office/powerpoint/2010/main" val="3131767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73931D-BCE5-4DD6-837E-9093D81A36E0}"/>
              </a:ext>
            </a:extLst>
          </p:cNvPr>
          <p:cNvSpPr>
            <a:spLocks noGrp="1"/>
          </p:cNvSpPr>
          <p:nvPr>
            <p:ph type="title" hasCustomPrompt="1"/>
          </p:nvPr>
        </p:nvSpPr>
        <p:spPr>
          <a:xfrm>
            <a:off x="401542" y="1117735"/>
            <a:ext cx="11388916" cy="591425"/>
          </a:xfrm>
        </p:spPr>
        <p:txBody>
          <a:bodyPr>
            <a:noAutofit/>
          </a:bodyPr>
          <a:lstStyle>
            <a:lvl1pPr>
              <a:defRPr sz="3600"/>
            </a:lvl1pPr>
          </a:lstStyle>
          <a:p>
            <a:r>
              <a:rPr lang="fr-FR"/>
              <a:t>Sommaire</a:t>
            </a:r>
          </a:p>
        </p:txBody>
      </p:sp>
      <p:sp>
        <p:nvSpPr>
          <p:cNvPr id="4" name="Espace réservé de la date 3">
            <a:extLst>
              <a:ext uri="{FF2B5EF4-FFF2-40B4-BE49-F238E27FC236}">
                <a16:creationId xmlns:a16="http://schemas.microsoft.com/office/drawing/2014/main" id="{510E8C5C-7ABD-4753-8303-D45855CD8922}"/>
              </a:ext>
            </a:extLst>
          </p:cNvPr>
          <p:cNvSpPr>
            <a:spLocks noGrp="1"/>
          </p:cNvSpPr>
          <p:nvPr>
            <p:ph type="dt" sz="half" idx="10"/>
          </p:nvPr>
        </p:nvSpPr>
        <p:spPr/>
        <p:txBody>
          <a:bodyPr/>
          <a:lstStyle/>
          <a:p>
            <a:r>
              <a:rPr lang="fr-FR"/>
              <a:t>06/10/2023</a:t>
            </a:r>
          </a:p>
        </p:txBody>
      </p:sp>
      <p:sp>
        <p:nvSpPr>
          <p:cNvPr id="5" name="Espace réservé du pied de page 4">
            <a:extLst>
              <a:ext uri="{FF2B5EF4-FFF2-40B4-BE49-F238E27FC236}">
                <a16:creationId xmlns:a16="http://schemas.microsoft.com/office/drawing/2014/main" id="{985D1710-4FA1-4336-974E-07022CB92EC2}"/>
              </a:ext>
            </a:extLst>
          </p:cNvPr>
          <p:cNvSpPr>
            <a:spLocks noGrp="1"/>
          </p:cNvSpPr>
          <p:nvPr>
            <p:ph type="ftr" sz="quarter" idx="11"/>
          </p:nvPr>
        </p:nvSpPr>
        <p:spPr/>
        <p:txBody>
          <a:bodyPr/>
          <a:lstStyle/>
          <a:p>
            <a:r>
              <a:rPr lang="fr-FR"/>
              <a:t>Intitulé de la direction/service</a:t>
            </a:r>
          </a:p>
        </p:txBody>
      </p:sp>
      <p:sp>
        <p:nvSpPr>
          <p:cNvPr id="6" name="Espace réservé du numéro de diapositive 5">
            <a:extLst>
              <a:ext uri="{FF2B5EF4-FFF2-40B4-BE49-F238E27FC236}">
                <a16:creationId xmlns:a16="http://schemas.microsoft.com/office/drawing/2014/main" id="{3710B1E8-C169-4C55-A825-20052736CA23}"/>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22" name="Connecteur droit 21">
            <a:extLst>
              <a:ext uri="{FF2B5EF4-FFF2-40B4-BE49-F238E27FC236}">
                <a16:creationId xmlns:a16="http://schemas.microsoft.com/office/drawing/2014/main" id="{FC36484D-BB1A-474C-B0F5-C8D0C79DA0C4}"/>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Espace réservé du contenu 5">
            <a:extLst>
              <a:ext uri="{FF2B5EF4-FFF2-40B4-BE49-F238E27FC236}">
                <a16:creationId xmlns:a16="http://schemas.microsoft.com/office/drawing/2014/main" id="{4192D36F-A845-4959-8B50-FB78F7C2E55A}"/>
              </a:ext>
            </a:extLst>
          </p:cNvPr>
          <p:cNvSpPr>
            <a:spLocks noGrp="1"/>
          </p:cNvSpPr>
          <p:nvPr>
            <p:ph sz="quarter" idx="4"/>
          </p:nvPr>
        </p:nvSpPr>
        <p:spPr>
          <a:xfrm>
            <a:off x="401541" y="2456730"/>
            <a:ext cx="3614277" cy="3422568"/>
          </a:xfrm>
        </p:spPr>
        <p:txBody>
          <a:bodyPr/>
          <a:lstStyle>
            <a:lvl1pPr marL="358775" indent="-358775">
              <a:lnSpc>
                <a:spcPct val="100000"/>
              </a:lnSpc>
              <a:spcBef>
                <a:spcPts val="0"/>
              </a:spcBef>
              <a:spcAft>
                <a:spcPts val="1200"/>
              </a:spcAft>
              <a:buFont typeface="+mj-lt"/>
              <a:buAutoNum type="arabicPeriod"/>
              <a:defRPr sz="1600" b="1"/>
            </a:lvl1pPr>
            <a:lvl2pPr marL="631825" indent="-273050">
              <a:lnSpc>
                <a:spcPct val="100000"/>
              </a:lnSpc>
              <a:spcBef>
                <a:spcPts val="0"/>
              </a:spcBef>
              <a:spcAft>
                <a:spcPts val="1200"/>
              </a:spcAft>
              <a:buFont typeface="+mj-lt"/>
              <a:buAutoNum type="alphaLcParenR"/>
              <a:defRPr sz="1600"/>
            </a:lvl2pPr>
          </a:lstStyle>
          <a:p>
            <a:pPr lvl="0"/>
            <a:r>
              <a:rPr lang="fr-FR"/>
              <a:t>Modifier les styles du texte du masque</a:t>
            </a:r>
          </a:p>
          <a:p>
            <a:pPr lvl="1"/>
            <a:r>
              <a:rPr lang="fr-FR"/>
              <a:t>Deuxième niveau</a:t>
            </a:r>
          </a:p>
        </p:txBody>
      </p:sp>
      <p:sp>
        <p:nvSpPr>
          <p:cNvPr id="28" name="Espace réservé du contenu 5">
            <a:extLst>
              <a:ext uri="{FF2B5EF4-FFF2-40B4-BE49-F238E27FC236}">
                <a16:creationId xmlns:a16="http://schemas.microsoft.com/office/drawing/2014/main" id="{017122FA-9593-403F-B7CA-7E0389A65ED1}"/>
              </a:ext>
            </a:extLst>
          </p:cNvPr>
          <p:cNvSpPr>
            <a:spLocks noGrp="1"/>
          </p:cNvSpPr>
          <p:nvPr>
            <p:ph sz="quarter" idx="13"/>
          </p:nvPr>
        </p:nvSpPr>
        <p:spPr>
          <a:xfrm>
            <a:off x="4288861" y="2456730"/>
            <a:ext cx="3614277" cy="3422568"/>
          </a:xfrm>
        </p:spPr>
        <p:txBody>
          <a:bodyPr/>
          <a:lstStyle>
            <a:lvl1pPr marL="358775" indent="-358775">
              <a:lnSpc>
                <a:spcPct val="100000"/>
              </a:lnSpc>
              <a:spcBef>
                <a:spcPts val="0"/>
              </a:spcBef>
              <a:spcAft>
                <a:spcPts val="1200"/>
              </a:spcAft>
              <a:buFont typeface="+mj-lt"/>
              <a:buAutoNum type="arabicPeriod"/>
              <a:defRPr sz="1600" b="1"/>
            </a:lvl1pPr>
            <a:lvl2pPr marL="631825" indent="-273050">
              <a:lnSpc>
                <a:spcPct val="100000"/>
              </a:lnSpc>
              <a:spcBef>
                <a:spcPts val="0"/>
              </a:spcBef>
              <a:spcAft>
                <a:spcPts val="1200"/>
              </a:spcAft>
              <a:buFont typeface="+mj-lt"/>
              <a:buAutoNum type="alphaLcParenR"/>
              <a:defRPr sz="1600"/>
            </a:lvl2pPr>
          </a:lstStyle>
          <a:p>
            <a:pPr lvl="0"/>
            <a:r>
              <a:rPr lang="fr-FR"/>
              <a:t>Modifier les styles du texte du masque</a:t>
            </a:r>
          </a:p>
          <a:p>
            <a:pPr lvl="1"/>
            <a:r>
              <a:rPr lang="fr-FR"/>
              <a:t>Deuxième niveau</a:t>
            </a:r>
          </a:p>
        </p:txBody>
      </p:sp>
      <p:sp>
        <p:nvSpPr>
          <p:cNvPr id="29" name="Espace réservé du contenu 5">
            <a:extLst>
              <a:ext uri="{FF2B5EF4-FFF2-40B4-BE49-F238E27FC236}">
                <a16:creationId xmlns:a16="http://schemas.microsoft.com/office/drawing/2014/main" id="{2FAA6C87-BB8A-4CEF-8DE6-64CB5B6C02FE}"/>
              </a:ext>
            </a:extLst>
          </p:cNvPr>
          <p:cNvSpPr>
            <a:spLocks noGrp="1"/>
          </p:cNvSpPr>
          <p:nvPr>
            <p:ph sz="quarter" idx="14"/>
          </p:nvPr>
        </p:nvSpPr>
        <p:spPr>
          <a:xfrm>
            <a:off x="8170230" y="2456730"/>
            <a:ext cx="3614277" cy="3422568"/>
          </a:xfrm>
        </p:spPr>
        <p:txBody>
          <a:bodyPr/>
          <a:lstStyle>
            <a:lvl1pPr marL="358775" indent="-358775">
              <a:lnSpc>
                <a:spcPct val="100000"/>
              </a:lnSpc>
              <a:spcBef>
                <a:spcPts val="0"/>
              </a:spcBef>
              <a:spcAft>
                <a:spcPts val="1200"/>
              </a:spcAft>
              <a:buFont typeface="+mj-lt"/>
              <a:buAutoNum type="arabicPeriod"/>
              <a:defRPr sz="1600" b="1"/>
            </a:lvl1pPr>
            <a:lvl2pPr marL="631825" indent="-273050">
              <a:lnSpc>
                <a:spcPct val="100000"/>
              </a:lnSpc>
              <a:spcBef>
                <a:spcPts val="0"/>
              </a:spcBef>
              <a:spcAft>
                <a:spcPts val="1200"/>
              </a:spcAft>
              <a:buFont typeface="+mj-lt"/>
              <a:buAutoNum type="alphaLcParenR"/>
              <a:defRPr sz="1600"/>
            </a:lvl2pPr>
          </a:lstStyle>
          <a:p>
            <a:pPr lvl="0"/>
            <a:r>
              <a:rPr lang="fr-FR"/>
              <a:t>Modifier les styles du texte du masque</a:t>
            </a:r>
          </a:p>
          <a:p>
            <a:pPr lvl="1"/>
            <a:r>
              <a:rPr lang="fr-FR"/>
              <a:t>Deuxième niveau</a:t>
            </a:r>
          </a:p>
        </p:txBody>
      </p:sp>
    </p:spTree>
    <p:extLst>
      <p:ext uri="{BB962C8B-B14F-4D97-AF65-F5344CB8AC3E}">
        <p14:creationId xmlns:p14="http://schemas.microsoft.com/office/powerpoint/2010/main" val="3831057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rcalaire parti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73931D-BCE5-4DD6-837E-9093D81A36E0}"/>
              </a:ext>
            </a:extLst>
          </p:cNvPr>
          <p:cNvSpPr>
            <a:spLocks noGrp="1"/>
          </p:cNvSpPr>
          <p:nvPr>
            <p:ph type="title"/>
          </p:nvPr>
        </p:nvSpPr>
        <p:spPr>
          <a:xfrm>
            <a:off x="401542" y="2766218"/>
            <a:ext cx="11388916" cy="1325563"/>
          </a:xfrm>
        </p:spPr>
        <p:txBody>
          <a:bodyPr/>
          <a:lstStyle/>
          <a:p>
            <a:r>
              <a:rPr lang="fr-FR"/>
              <a:t>Modifiez le style du titre</a:t>
            </a:r>
          </a:p>
        </p:txBody>
      </p:sp>
      <p:sp>
        <p:nvSpPr>
          <p:cNvPr id="4" name="Espace réservé de la date 3">
            <a:extLst>
              <a:ext uri="{FF2B5EF4-FFF2-40B4-BE49-F238E27FC236}">
                <a16:creationId xmlns:a16="http://schemas.microsoft.com/office/drawing/2014/main" id="{510E8C5C-7ABD-4753-8303-D45855CD8922}"/>
              </a:ext>
            </a:extLst>
          </p:cNvPr>
          <p:cNvSpPr>
            <a:spLocks noGrp="1"/>
          </p:cNvSpPr>
          <p:nvPr>
            <p:ph type="dt" sz="half" idx="10"/>
          </p:nvPr>
        </p:nvSpPr>
        <p:spPr/>
        <p:txBody>
          <a:bodyPr/>
          <a:lstStyle>
            <a:lvl1pPr>
              <a:defRPr/>
            </a:lvl1pPr>
          </a:lstStyle>
          <a:p>
            <a:r>
              <a:rPr lang="fr-FR"/>
              <a:t>06/10/2023</a:t>
            </a:r>
          </a:p>
        </p:txBody>
      </p:sp>
      <p:sp>
        <p:nvSpPr>
          <p:cNvPr id="5" name="Espace réservé du pied de page 4">
            <a:extLst>
              <a:ext uri="{FF2B5EF4-FFF2-40B4-BE49-F238E27FC236}">
                <a16:creationId xmlns:a16="http://schemas.microsoft.com/office/drawing/2014/main" id="{985D1710-4FA1-4336-974E-07022CB92EC2}"/>
              </a:ext>
            </a:extLst>
          </p:cNvPr>
          <p:cNvSpPr>
            <a:spLocks noGrp="1"/>
          </p:cNvSpPr>
          <p:nvPr>
            <p:ph type="ftr" sz="quarter" idx="11"/>
          </p:nvPr>
        </p:nvSpPr>
        <p:spPr/>
        <p:txBody>
          <a:bodyPr/>
          <a:lstStyle>
            <a:lvl1pPr>
              <a:defRPr/>
            </a:lvl1pPr>
          </a:lstStyle>
          <a:p>
            <a:r>
              <a:rPr lang="fr-FR"/>
              <a:t>DVTD / Service Transport et Mobilité</a:t>
            </a:r>
          </a:p>
        </p:txBody>
      </p:sp>
      <p:sp>
        <p:nvSpPr>
          <p:cNvPr id="6" name="Espace réservé du numéro de diapositive 5">
            <a:extLst>
              <a:ext uri="{FF2B5EF4-FFF2-40B4-BE49-F238E27FC236}">
                <a16:creationId xmlns:a16="http://schemas.microsoft.com/office/drawing/2014/main" id="{3710B1E8-C169-4C55-A825-20052736CA23}"/>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13" name="Connecteur droit 12">
            <a:extLst>
              <a:ext uri="{FF2B5EF4-FFF2-40B4-BE49-F238E27FC236}">
                <a16:creationId xmlns:a16="http://schemas.microsoft.com/office/drawing/2014/main" id="{C7F1165D-0DBB-4343-96DD-6E8FA9F6076A}"/>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Espace réservé pour une image  13">
            <a:extLst>
              <a:ext uri="{FF2B5EF4-FFF2-40B4-BE49-F238E27FC236}">
                <a16:creationId xmlns:a16="http://schemas.microsoft.com/office/drawing/2014/main" id="{B0B57733-763C-45E9-9A99-1B7E912A7B88}"/>
              </a:ext>
            </a:extLst>
          </p:cNvPr>
          <p:cNvSpPr>
            <a:spLocks noGrp="1"/>
          </p:cNvSpPr>
          <p:nvPr>
            <p:ph type="pic" sz="quarter" idx="13"/>
          </p:nvPr>
        </p:nvSpPr>
        <p:spPr>
          <a:xfrm>
            <a:off x="1" y="969963"/>
            <a:ext cx="12192000" cy="5356225"/>
          </a:xfrm>
        </p:spPr>
        <p:txBody>
          <a:bodyPr/>
          <a:lstStyle/>
          <a:p>
            <a:r>
              <a:rPr lang="fr-FR"/>
              <a:t>Cliquez sur l'icône pour ajouter une image</a:t>
            </a:r>
          </a:p>
        </p:txBody>
      </p:sp>
    </p:spTree>
    <p:extLst>
      <p:ext uri="{BB962C8B-B14F-4D97-AF65-F5344CB8AC3E}">
        <p14:creationId xmlns:p14="http://schemas.microsoft.com/office/powerpoint/2010/main" val="2687171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contenus 1 colonn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593A3-12EC-4325-949A-8513F8EDA465}"/>
              </a:ext>
            </a:extLst>
          </p:cNvPr>
          <p:cNvSpPr>
            <a:spLocks noGrp="1"/>
          </p:cNvSpPr>
          <p:nvPr>
            <p:ph type="title"/>
          </p:nvPr>
        </p:nvSpPr>
        <p:spPr>
          <a:xfrm>
            <a:off x="401542" y="770447"/>
            <a:ext cx="11388916" cy="661189"/>
          </a:xfrm>
        </p:spPr>
        <p:txBody>
          <a:bodyPr anchor="b">
            <a:normAutofit/>
          </a:bodyPr>
          <a:lstStyle>
            <a:lvl1pPr>
              <a:defRPr sz="3200"/>
            </a:lvl1pPr>
          </a:lstStyle>
          <a:p>
            <a:r>
              <a:rPr lang="fr-FR"/>
              <a:t>Modifiez le style du titre</a:t>
            </a:r>
          </a:p>
        </p:txBody>
      </p:sp>
      <p:sp>
        <p:nvSpPr>
          <p:cNvPr id="5" name="Espace réservé de la date 4">
            <a:extLst>
              <a:ext uri="{FF2B5EF4-FFF2-40B4-BE49-F238E27FC236}">
                <a16:creationId xmlns:a16="http://schemas.microsoft.com/office/drawing/2014/main" id="{06459C7A-22DD-4DA0-996C-F27E91BCDD9F}"/>
              </a:ext>
            </a:extLst>
          </p:cNvPr>
          <p:cNvSpPr>
            <a:spLocks noGrp="1"/>
          </p:cNvSpPr>
          <p:nvPr>
            <p:ph type="dt" sz="half" idx="10"/>
          </p:nvPr>
        </p:nvSpPr>
        <p:spPr/>
        <p:txBody>
          <a:bodyPr/>
          <a:lstStyle>
            <a:lvl1pPr>
              <a:defRPr/>
            </a:lvl1pPr>
          </a:lstStyle>
          <a:p>
            <a:r>
              <a:rPr lang="fr-FR"/>
              <a:t>06/10/2023</a:t>
            </a:r>
          </a:p>
        </p:txBody>
      </p:sp>
      <p:sp>
        <p:nvSpPr>
          <p:cNvPr id="6" name="Espace réservé du pied de page 5">
            <a:extLst>
              <a:ext uri="{FF2B5EF4-FFF2-40B4-BE49-F238E27FC236}">
                <a16:creationId xmlns:a16="http://schemas.microsoft.com/office/drawing/2014/main" id="{9D0C406E-636A-4D77-BA99-F66CF9467A29}"/>
              </a:ext>
            </a:extLst>
          </p:cNvPr>
          <p:cNvSpPr>
            <a:spLocks noGrp="1"/>
          </p:cNvSpPr>
          <p:nvPr>
            <p:ph type="ftr" sz="quarter" idx="11"/>
          </p:nvPr>
        </p:nvSpPr>
        <p:spPr/>
        <p:txBody>
          <a:bodyPr/>
          <a:lstStyle>
            <a:lvl1pPr>
              <a:defRPr/>
            </a:lvl1pPr>
          </a:lstStyle>
          <a:p>
            <a:r>
              <a:rPr lang="fr-FR"/>
              <a:t>DVTD / Service Transports et Mobilité</a:t>
            </a:r>
          </a:p>
        </p:txBody>
      </p:sp>
      <p:sp>
        <p:nvSpPr>
          <p:cNvPr id="7" name="Espace réservé du numéro de diapositive 6">
            <a:extLst>
              <a:ext uri="{FF2B5EF4-FFF2-40B4-BE49-F238E27FC236}">
                <a16:creationId xmlns:a16="http://schemas.microsoft.com/office/drawing/2014/main" id="{A918D5BC-FCAD-4EC5-845A-FC6AE6B6F6FA}"/>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13" name="Connecteur droit 12">
            <a:extLst>
              <a:ext uri="{FF2B5EF4-FFF2-40B4-BE49-F238E27FC236}">
                <a16:creationId xmlns:a16="http://schemas.microsoft.com/office/drawing/2014/main" id="{CCE161EE-D5F0-4BBD-82F6-648AAE2CA275}"/>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Espace réservé du contenu 5">
            <a:extLst>
              <a:ext uri="{FF2B5EF4-FFF2-40B4-BE49-F238E27FC236}">
                <a16:creationId xmlns:a16="http://schemas.microsoft.com/office/drawing/2014/main" id="{C65D261E-2C4A-4979-B86B-4100D57BB9B4}"/>
              </a:ext>
            </a:extLst>
          </p:cNvPr>
          <p:cNvSpPr>
            <a:spLocks noGrp="1"/>
          </p:cNvSpPr>
          <p:nvPr>
            <p:ph sz="quarter" idx="4" hasCustomPrompt="1"/>
          </p:nvPr>
        </p:nvSpPr>
        <p:spPr>
          <a:xfrm>
            <a:off x="401541" y="1588655"/>
            <a:ext cx="11388916" cy="4225991"/>
          </a:xfrm>
        </p:spPr>
        <p:txBody>
          <a:bodyPr>
            <a:normAutofit/>
          </a:bodyPr>
          <a:lstStyle>
            <a:lvl1pPr marL="285750" indent="-285750">
              <a:lnSpc>
                <a:spcPct val="100000"/>
              </a:lnSpc>
              <a:spcBef>
                <a:spcPts val="0"/>
              </a:spcBef>
              <a:spcAft>
                <a:spcPts val="1200"/>
              </a:spcAft>
              <a:buFont typeface="Arial" panose="020B0604020202020204" pitchFamily="34" charset="0"/>
              <a:buChar char="•"/>
              <a:defRPr sz="2400" b="0"/>
            </a:lvl1pPr>
            <a:lvl2pPr marL="644525" indent="-285750">
              <a:lnSpc>
                <a:spcPct val="100000"/>
              </a:lnSpc>
              <a:spcBef>
                <a:spcPts val="0"/>
              </a:spcBef>
              <a:spcAft>
                <a:spcPts val="1200"/>
              </a:spcAft>
              <a:buFont typeface="Courier New" panose="02070309020205020404" pitchFamily="49" charset="0"/>
              <a:buChar char="o"/>
              <a:defRPr sz="2000"/>
            </a:lvl2pPr>
            <a:lvl3pPr>
              <a:lnSpc>
                <a:spcPct val="100000"/>
              </a:lnSpc>
              <a:spcBef>
                <a:spcPts val="0"/>
              </a:spcBef>
              <a:spcAft>
                <a:spcPts val="1200"/>
              </a:spcAft>
              <a:defRPr/>
            </a:lvl3pPr>
          </a:lstStyle>
          <a:p>
            <a:pPr lvl="0"/>
            <a:r>
              <a:rPr lang="fr-FR"/>
              <a:t>Modifier les styles du texte du masque</a:t>
            </a:r>
          </a:p>
          <a:p>
            <a:pPr lvl="1"/>
            <a:r>
              <a:rPr lang="fr-FR" err="1"/>
              <a:t>Dfdffd</a:t>
            </a:r>
            <a:endParaRPr lang="fr-FR"/>
          </a:p>
          <a:p>
            <a:pPr lvl="2"/>
            <a:r>
              <a:rPr lang="fr-FR" err="1"/>
              <a:t>rrt</a:t>
            </a:r>
            <a:endParaRPr lang="fr-FR"/>
          </a:p>
          <a:p>
            <a:pPr lvl="1"/>
            <a:endParaRPr lang="fr-FR"/>
          </a:p>
        </p:txBody>
      </p:sp>
      <p:sp>
        <p:nvSpPr>
          <p:cNvPr id="14" name="Espace réservé du contenu 5">
            <a:extLst>
              <a:ext uri="{FF2B5EF4-FFF2-40B4-BE49-F238E27FC236}">
                <a16:creationId xmlns:a16="http://schemas.microsoft.com/office/drawing/2014/main" id="{F4446820-0AA1-4B7F-9CDE-D21DCFF984C4}"/>
              </a:ext>
            </a:extLst>
          </p:cNvPr>
          <p:cNvSpPr>
            <a:spLocks noGrp="1"/>
          </p:cNvSpPr>
          <p:nvPr>
            <p:ph sz="quarter" idx="15"/>
          </p:nvPr>
        </p:nvSpPr>
        <p:spPr>
          <a:xfrm>
            <a:off x="9042400" y="147785"/>
            <a:ext cx="2736396" cy="539538"/>
          </a:xfrm>
        </p:spPr>
        <p:txBody>
          <a:bodyPr>
            <a:normAutofit/>
          </a:bodyPr>
          <a:lstStyle>
            <a:lvl1pPr marL="0" indent="0" algn="r">
              <a:lnSpc>
                <a:spcPct val="100000"/>
              </a:lnSpc>
              <a:spcBef>
                <a:spcPts val="0"/>
              </a:spcBef>
              <a:spcAft>
                <a:spcPts val="0"/>
              </a:spcAft>
              <a:buFont typeface="+mj-lt"/>
              <a:buNone/>
              <a:defRPr sz="11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Tree>
    <p:extLst>
      <p:ext uri="{BB962C8B-B14F-4D97-AF65-F5344CB8AC3E}">
        <p14:creationId xmlns:p14="http://schemas.microsoft.com/office/powerpoint/2010/main" val="1105967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contenus 2 colonn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593A3-12EC-4325-949A-8513F8EDA465}"/>
              </a:ext>
            </a:extLst>
          </p:cNvPr>
          <p:cNvSpPr>
            <a:spLocks noGrp="1"/>
          </p:cNvSpPr>
          <p:nvPr>
            <p:ph type="title"/>
          </p:nvPr>
        </p:nvSpPr>
        <p:spPr>
          <a:xfrm>
            <a:off x="401542" y="770447"/>
            <a:ext cx="11388916" cy="1325563"/>
          </a:xfrm>
        </p:spPr>
        <p:txBody>
          <a:bodyPr anchor="b">
            <a:normAutofit/>
          </a:bodyPr>
          <a:lstStyle>
            <a:lvl1pPr>
              <a:defRPr sz="3200"/>
            </a:lvl1pPr>
          </a:lstStyle>
          <a:p>
            <a:r>
              <a:rPr lang="fr-FR"/>
              <a:t>Modifiez le style du titre</a:t>
            </a:r>
          </a:p>
        </p:txBody>
      </p:sp>
      <p:sp>
        <p:nvSpPr>
          <p:cNvPr id="5" name="Espace réservé de la date 4">
            <a:extLst>
              <a:ext uri="{FF2B5EF4-FFF2-40B4-BE49-F238E27FC236}">
                <a16:creationId xmlns:a16="http://schemas.microsoft.com/office/drawing/2014/main" id="{06459C7A-22DD-4DA0-996C-F27E91BCDD9F}"/>
              </a:ext>
            </a:extLst>
          </p:cNvPr>
          <p:cNvSpPr>
            <a:spLocks noGrp="1"/>
          </p:cNvSpPr>
          <p:nvPr>
            <p:ph type="dt" sz="half" idx="10"/>
          </p:nvPr>
        </p:nvSpPr>
        <p:spPr/>
        <p:txBody>
          <a:bodyPr/>
          <a:lstStyle>
            <a:lvl1pPr>
              <a:defRPr/>
            </a:lvl1pPr>
          </a:lstStyle>
          <a:p>
            <a:r>
              <a:rPr lang="fr-FR"/>
              <a:t>06/10/2023</a:t>
            </a:r>
          </a:p>
        </p:txBody>
      </p:sp>
      <p:sp>
        <p:nvSpPr>
          <p:cNvPr id="6" name="Espace réservé du pied de page 5">
            <a:extLst>
              <a:ext uri="{FF2B5EF4-FFF2-40B4-BE49-F238E27FC236}">
                <a16:creationId xmlns:a16="http://schemas.microsoft.com/office/drawing/2014/main" id="{9D0C406E-636A-4D77-BA99-F66CF9467A29}"/>
              </a:ext>
            </a:extLst>
          </p:cNvPr>
          <p:cNvSpPr>
            <a:spLocks noGrp="1"/>
          </p:cNvSpPr>
          <p:nvPr>
            <p:ph type="ftr" sz="quarter" idx="11"/>
          </p:nvPr>
        </p:nvSpPr>
        <p:spPr/>
        <p:txBody>
          <a:bodyPr/>
          <a:lstStyle/>
          <a:p>
            <a:r>
              <a:rPr lang="fr-FR"/>
              <a:t>Intitulé de la direction/service</a:t>
            </a:r>
          </a:p>
        </p:txBody>
      </p:sp>
      <p:sp>
        <p:nvSpPr>
          <p:cNvPr id="7" name="Espace réservé du numéro de diapositive 6">
            <a:extLst>
              <a:ext uri="{FF2B5EF4-FFF2-40B4-BE49-F238E27FC236}">
                <a16:creationId xmlns:a16="http://schemas.microsoft.com/office/drawing/2014/main" id="{A918D5BC-FCAD-4EC5-845A-FC6AE6B6F6FA}"/>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13" name="Connecteur droit 12">
            <a:extLst>
              <a:ext uri="{FF2B5EF4-FFF2-40B4-BE49-F238E27FC236}">
                <a16:creationId xmlns:a16="http://schemas.microsoft.com/office/drawing/2014/main" id="{CCE161EE-D5F0-4BBD-82F6-648AAE2CA275}"/>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Espace réservé du contenu 5">
            <a:extLst>
              <a:ext uri="{FF2B5EF4-FFF2-40B4-BE49-F238E27FC236}">
                <a16:creationId xmlns:a16="http://schemas.microsoft.com/office/drawing/2014/main" id="{C65D261E-2C4A-4979-B86B-4100D57BB9B4}"/>
              </a:ext>
            </a:extLst>
          </p:cNvPr>
          <p:cNvSpPr>
            <a:spLocks noGrp="1"/>
          </p:cNvSpPr>
          <p:nvPr>
            <p:ph sz="quarter" idx="4"/>
          </p:nvPr>
        </p:nvSpPr>
        <p:spPr>
          <a:xfrm>
            <a:off x="401541" y="2392078"/>
            <a:ext cx="5528204" cy="3422568"/>
          </a:xfrm>
        </p:spPr>
        <p:txBody>
          <a:bodyPr/>
          <a:lstStyle>
            <a:lvl1pPr marL="0" indent="0">
              <a:lnSpc>
                <a:spcPct val="100000"/>
              </a:lnSpc>
              <a:spcBef>
                <a:spcPts val="0"/>
              </a:spcBef>
              <a:spcAft>
                <a:spcPts val="1200"/>
              </a:spcAft>
              <a:buFont typeface="+mj-lt"/>
              <a:buNone/>
              <a:defRPr sz="16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
        <p:nvSpPr>
          <p:cNvPr id="20" name="Espace réservé du contenu 5">
            <a:extLst>
              <a:ext uri="{FF2B5EF4-FFF2-40B4-BE49-F238E27FC236}">
                <a16:creationId xmlns:a16="http://schemas.microsoft.com/office/drawing/2014/main" id="{CD79B451-1AFF-4E01-A5EB-F3F70D1E7775}"/>
              </a:ext>
            </a:extLst>
          </p:cNvPr>
          <p:cNvSpPr>
            <a:spLocks noGrp="1"/>
          </p:cNvSpPr>
          <p:nvPr>
            <p:ph sz="quarter" idx="13"/>
          </p:nvPr>
        </p:nvSpPr>
        <p:spPr>
          <a:xfrm>
            <a:off x="6262258" y="2392078"/>
            <a:ext cx="5528204" cy="3422568"/>
          </a:xfrm>
        </p:spPr>
        <p:txBody>
          <a:bodyPr/>
          <a:lstStyle>
            <a:lvl1pPr marL="0" indent="0">
              <a:lnSpc>
                <a:spcPct val="100000"/>
              </a:lnSpc>
              <a:spcBef>
                <a:spcPts val="0"/>
              </a:spcBef>
              <a:spcAft>
                <a:spcPts val="1200"/>
              </a:spcAft>
              <a:buFont typeface="+mj-lt"/>
              <a:buNone/>
              <a:defRPr sz="16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
        <p:nvSpPr>
          <p:cNvPr id="14" name="Espace réservé du contenu 5">
            <a:extLst>
              <a:ext uri="{FF2B5EF4-FFF2-40B4-BE49-F238E27FC236}">
                <a16:creationId xmlns:a16="http://schemas.microsoft.com/office/drawing/2014/main" id="{CB1A86F2-2898-4FF9-BBB1-4866847F538C}"/>
              </a:ext>
            </a:extLst>
          </p:cNvPr>
          <p:cNvSpPr>
            <a:spLocks noGrp="1"/>
          </p:cNvSpPr>
          <p:nvPr>
            <p:ph sz="quarter" idx="15"/>
          </p:nvPr>
        </p:nvSpPr>
        <p:spPr>
          <a:xfrm>
            <a:off x="9042400" y="147785"/>
            <a:ext cx="2736396" cy="539538"/>
          </a:xfrm>
        </p:spPr>
        <p:txBody>
          <a:bodyPr>
            <a:normAutofit/>
          </a:bodyPr>
          <a:lstStyle>
            <a:lvl1pPr marL="0" indent="0" algn="r">
              <a:lnSpc>
                <a:spcPct val="100000"/>
              </a:lnSpc>
              <a:spcBef>
                <a:spcPts val="0"/>
              </a:spcBef>
              <a:spcAft>
                <a:spcPts val="0"/>
              </a:spcAft>
              <a:buFont typeface="+mj-lt"/>
              <a:buNone/>
              <a:defRPr sz="11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Tree>
    <p:extLst>
      <p:ext uri="{BB962C8B-B14F-4D97-AF65-F5344CB8AC3E}">
        <p14:creationId xmlns:p14="http://schemas.microsoft.com/office/powerpoint/2010/main" val="3560253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87E2E71-B4D5-4161-8E8F-4CE1E8EAC901}"/>
              </a:ext>
            </a:extLst>
          </p:cNvPr>
          <p:cNvSpPr>
            <a:spLocks noGrp="1"/>
          </p:cNvSpPr>
          <p:nvPr>
            <p:ph type="dt" sz="half" idx="10"/>
          </p:nvPr>
        </p:nvSpPr>
        <p:spPr/>
        <p:txBody>
          <a:bodyPr/>
          <a:lstStyle>
            <a:lvl1pPr>
              <a:defRPr/>
            </a:lvl1pPr>
          </a:lstStyle>
          <a:p>
            <a:r>
              <a:rPr lang="fr-FR"/>
              <a:t>06/10/2023</a:t>
            </a:r>
          </a:p>
        </p:txBody>
      </p:sp>
      <p:sp>
        <p:nvSpPr>
          <p:cNvPr id="3" name="Espace réservé du pied de page 2">
            <a:extLst>
              <a:ext uri="{FF2B5EF4-FFF2-40B4-BE49-F238E27FC236}">
                <a16:creationId xmlns:a16="http://schemas.microsoft.com/office/drawing/2014/main" id="{6994512E-A4E3-432B-A9AE-2D9B5183289B}"/>
              </a:ext>
            </a:extLst>
          </p:cNvPr>
          <p:cNvSpPr>
            <a:spLocks noGrp="1"/>
          </p:cNvSpPr>
          <p:nvPr>
            <p:ph type="ftr" sz="quarter" idx="11"/>
          </p:nvPr>
        </p:nvSpPr>
        <p:spPr/>
        <p:txBody>
          <a:bodyPr/>
          <a:lstStyle/>
          <a:p>
            <a:r>
              <a:rPr lang="fr-FR"/>
              <a:t>Intitulé de la direction/service</a:t>
            </a:r>
          </a:p>
        </p:txBody>
      </p:sp>
      <p:sp>
        <p:nvSpPr>
          <p:cNvPr id="4" name="Espace réservé du numéro de diapositive 3">
            <a:extLst>
              <a:ext uri="{FF2B5EF4-FFF2-40B4-BE49-F238E27FC236}">
                <a16:creationId xmlns:a16="http://schemas.microsoft.com/office/drawing/2014/main" id="{7E40B0F5-2DD9-489D-817B-987E0AFC3619}"/>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5" name="Connecteur droit 4">
            <a:extLst>
              <a:ext uri="{FF2B5EF4-FFF2-40B4-BE49-F238E27FC236}">
                <a16:creationId xmlns:a16="http://schemas.microsoft.com/office/drawing/2014/main" id="{5F7133E1-F262-4F00-9CA0-BEAA2CA6BA19}"/>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8650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conclusion">
    <p:spTree>
      <p:nvGrpSpPr>
        <p:cNvPr id="1" name=""/>
        <p:cNvGrpSpPr/>
        <p:nvPr/>
      </p:nvGrpSpPr>
      <p:grpSpPr>
        <a:xfrm>
          <a:off x="0" y="0"/>
          <a:ext cx="0" cy="0"/>
          <a:chOff x="0" y="0"/>
          <a:chExt cx="0" cy="0"/>
        </a:xfrm>
      </p:grpSpPr>
      <p:sp>
        <p:nvSpPr>
          <p:cNvPr id="17" name="Espace réservé du contenu 5">
            <a:extLst>
              <a:ext uri="{FF2B5EF4-FFF2-40B4-BE49-F238E27FC236}">
                <a16:creationId xmlns:a16="http://schemas.microsoft.com/office/drawing/2014/main" id="{7C173263-137C-4EFC-BD01-26F8DC39B5E7}"/>
              </a:ext>
            </a:extLst>
          </p:cNvPr>
          <p:cNvSpPr>
            <a:spLocks noGrp="1"/>
          </p:cNvSpPr>
          <p:nvPr>
            <p:ph sz="quarter" idx="4"/>
          </p:nvPr>
        </p:nvSpPr>
        <p:spPr>
          <a:xfrm>
            <a:off x="903961" y="4990810"/>
            <a:ext cx="3614277" cy="1500188"/>
          </a:xfrm>
        </p:spPr>
        <p:txBody>
          <a:bodyPr anchor="b"/>
          <a:lstStyle>
            <a:lvl1pPr marL="0" indent="0">
              <a:lnSpc>
                <a:spcPct val="100000"/>
              </a:lnSpc>
              <a:spcBef>
                <a:spcPts val="0"/>
              </a:spcBef>
              <a:spcAft>
                <a:spcPts val="1200"/>
              </a:spcAft>
              <a:buFont typeface="+mj-lt"/>
              <a:buNone/>
              <a:defRPr sz="1600" b="1"/>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Tree>
    <p:extLst>
      <p:ext uri="{BB962C8B-B14F-4D97-AF65-F5344CB8AC3E}">
        <p14:creationId xmlns:p14="http://schemas.microsoft.com/office/powerpoint/2010/main" val="2528476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16DB780-74F7-4FC9-9D7D-FA459DE5025C}"/>
              </a:ext>
            </a:extLst>
          </p:cNvPr>
          <p:cNvSpPr>
            <a:spLocks noGrp="1"/>
          </p:cNvSpPr>
          <p:nvPr>
            <p:ph type="title"/>
          </p:nvPr>
        </p:nvSpPr>
        <p:spPr>
          <a:xfrm>
            <a:off x="401542" y="365125"/>
            <a:ext cx="11388916"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79036DE-422F-44CC-BF88-4B490C5BCBD5}"/>
              </a:ext>
            </a:extLst>
          </p:cNvPr>
          <p:cNvSpPr>
            <a:spLocks noGrp="1"/>
          </p:cNvSpPr>
          <p:nvPr>
            <p:ph type="body" idx="1"/>
          </p:nvPr>
        </p:nvSpPr>
        <p:spPr>
          <a:xfrm>
            <a:off x="401542" y="1825625"/>
            <a:ext cx="11388916"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228CDF5-D17E-46B0-B1D6-AC26E3C71546}"/>
              </a:ext>
            </a:extLst>
          </p:cNvPr>
          <p:cNvSpPr>
            <a:spLocks noGrp="1"/>
          </p:cNvSpPr>
          <p:nvPr>
            <p:ph type="dt" sz="half" idx="2"/>
          </p:nvPr>
        </p:nvSpPr>
        <p:spPr>
          <a:xfrm>
            <a:off x="10645422" y="6370462"/>
            <a:ext cx="1145036" cy="365125"/>
          </a:xfrm>
          <a:prstGeom prst="rect">
            <a:avLst/>
          </a:prstGeom>
        </p:spPr>
        <p:txBody>
          <a:bodyPr vert="horz" lIns="91440" tIns="45720" rIns="91440" bIns="45720" rtlCol="0" anchor="ctr"/>
          <a:lstStyle>
            <a:lvl1pPr algn="r">
              <a:defRPr sz="1200" b="0">
                <a:solidFill>
                  <a:schemeClr val="tx1"/>
                </a:solidFill>
              </a:defRPr>
            </a:lvl1pPr>
          </a:lstStyle>
          <a:p>
            <a:r>
              <a:rPr lang="fr-FR"/>
              <a:t>06/10/2023</a:t>
            </a:r>
          </a:p>
        </p:txBody>
      </p:sp>
      <p:sp>
        <p:nvSpPr>
          <p:cNvPr id="5" name="Espace réservé du pied de page 4">
            <a:extLst>
              <a:ext uri="{FF2B5EF4-FFF2-40B4-BE49-F238E27FC236}">
                <a16:creationId xmlns:a16="http://schemas.microsoft.com/office/drawing/2014/main" id="{6D6F6DA1-FDF9-4717-886C-6A67F547279E}"/>
              </a:ext>
            </a:extLst>
          </p:cNvPr>
          <p:cNvSpPr>
            <a:spLocks noGrp="1"/>
          </p:cNvSpPr>
          <p:nvPr>
            <p:ph type="ftr" sz="quarter" idx="3"/>
          </p:nvPr>
        </p:nvSpPr>
        <p:spPr>
          <a:xfrm>
            <a:off x="401542" y="6370462"/>
            <a:ext cx="4429076" cy="365125"/>
          </a:xfrm>
          <a:prstGeom prst="rect">
            <a:avLst/>
          </a:prstGeom>
        </p:spPr>
        <p:txBody>
          <a:bodyPr vert="horz" lIns="91440" tIns="45720" rIns="91440" bIns="45720" rtlCol="0" anchor="ctr"/>
          <a:lstStyle>
            <a:lvl1pPr algn="l">
              <a:defRPr sz="1200" b="0">
                <a:solidFill>
                  <a:schemeClr val="tx1"/>
                </a:solidFill>
              </a:defRPr>
            </a:lvl1pPr>
          </a:lstStyle>
          <a:p>
            <a:r>
              <a:rPr lang="fr-FR"/>
              <a:t>DVTD / Service Transports et Mobilité</a:t>
            </a:r>
          </a:p>
        </p:txBody>
      </p:sp>
      <p:sp>
        <p:nvSpPr>
          <p:cNvPr id="6" name="Espace réservé du numéro de diapositive 5">
            <a:extLst>
              <a:ext uri="{FF2B5EF4-FFF2-40B4-BE49-F238E27FC236}">
                <a16:creationId xmlns:a16="http://schemas.microsoft.com/office/drawing/2014/main" id="{080EB3D9-6B18-4640-ADFF-1EE86CD6060A}"/>
              </a:ext>
            </a:extLst>
          </p:cNvPr>
          <p:cNvSpPr>
            <a:spLocks noGrp="1"/>
          </p:cNvSpPr>
          <p:nvPr>
            <p:ph type="sldNum" sz="quarter" idx="4"/>
          </p:nvPr>
        </p:nvSpPr>
        <p:spPr>
          <a:xfrm>
            <a:off x="9550400" y="6370462"/>
            <a:ext cx="714828" cy="365125"/>
          </a:xfrm>
          <a:prstGeom prst="rect">
            <a:avLst/>
          </a:prstGeom>
        </p:spPr>
        <p:txBody>
          <a:bodyPr vert="horz" lIns="91440" tIns="45720" rIns="91440" bIns="45720" rtlCol="0" anchor="ctr"/>
          <a:lstStyle>
            <a:lvl1pPr algn="r">
              <a:defRPr sz="1200" b="0">
                <a:solidFill>
                  <a:schemeClr val="tx1"/>
                </a:solidFill>
              </a:defRPr>
            </a:lvl1pPr>
          </a:lstStyle>
          <a:p>
            <a:fld id="{07C99ADF-20A6-40EF-AAB9-F326D6E12C60}" type="slidenum">
              <a:rPr lang="fr-FR" smtClean="0"/>
              <a:pPr/>
              <a:t>‹N°›</a:t>
            </a:fld>
            <a:endParaRPr lang="fr-FR"/>
          </a:p>
        </p:txBody>
      </p:sp>
    </p:spTree>
    <p:extLst>
      <p:ext uri="{BB962C8B-B14F-4D97-AF65-F5344CB8AC3E}">
        <p14:creationId xmlns:p14="http://schemas.microsoft.com/office/powerpoint/2010/main" val="449709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55" r:id="rId6"/>
    <p:sldLayoutId id="2147483651" r:id="rId7"/>
  </p:sldLayoutIdLst>
  <p:hf hdr="0"/>
  <p:txStyles>
    <p:titleStyle>
      <a:lvl1pPr algn="l" defTabSz="914400" rtl="0" eaLnBrk="1" latinLnBrk="0" hangingPunct="1">
        <a:lnSpc>
          <a:spcPct val="90000"/>
        </a:lnSpc>
        <a:spcBef>
          <a:spcPct val="0"/>
        </a:spcBef>
        <a:buNone/>
        <a:defRPr sz="42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aroline.mir@ademe.fr"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kawamoto.r@mazda.co.jp" TargetMode="External"/><Relationship Id="rId4" Type="http://schemas.openxmlformats.org/officeDocument/2006/relationships/hyperlink" Target="mailto:samarendra.tripathy@renault.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samarendra.tripathy@renault.com" TargetMode="External"/><Relationship Id="rId2" Type="http://schemas.openxmlformats.org/officeDocument/2006/relationships/hyperlink" Target="mailto:caroline.mir@ademe.fr" TargetMode="External"/><Relationship Id="rId1" Type="http://schemas.openxmlformats.org/officeDocument/2006/relationships/slideLayout" Target="../slideLayouts/slideLayout7.xml"/><Relationship Id="rId4" Type="http://schemas.openxmlformats.org/officeDocument/2006/relationships/hyperlink" Target="mailto:kawamoto.r@mazda.co.j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C40FB52E-9197-4F2E-B2FF-74FA20ED8688}"/>
              </a:ext>
            </a:extLst>
          </p:cNvPr>
          <p:cNvSpPr>
            <a:spLocks noGrp="1"/>
          </p:cNvSpPr>
          <p:nvPr>
            <p:ph type="ctrTitle"/>
          </p:nvPr>
        </p:nvSpPr>
        <p:spPr>
          <a:xfrm>
            <a:off x="401541" y="2612571"/>
            <a:ext cx="11616287" cy="2152063"/>
          </a:xfrm>
        </p:spPr>
        <p:txBody>
          <a:bodyPr>
            <a:normAutofit/>
          </a:bodyPr>
          <a:lstStyle/>
          <a:p>
            <a:r>
              <a:rPr lang="en-US" sz="3600" cap="all" dirty="0">
                <a:latin typeface="Marianne" panose="02000000000000000000" pitchFamily="50" charset="0"/>
              </a:rPr>
              <a:t>A-LCA </a:t>
            </a:r>
            <a:br>
              <a:rPr lang="en-US" sz="3600" cap="all" dirty="0">
                <a:latin typeface="Marianne" panose="02000000000000000000" pitchFamily="50" charset="0"/>
              </a:rPr>
            </a:br>
            <a:r>
              <a:rPr lang="en-US" sz="3600" cap="all" dirty="0">
                <a:latin typeface="Marianne" panose="02000000000000000000" pitchFamily="50" charset="0"/>
              </a:rPr>
              <a:t>SG7 : drafting</a:t>
            </a:r>
            <a:br>
              <a:rPr lang="en-US" sz="3600" cap="all" dirty="0">
                <a:latin typeface="Marianne" panose="02000000000000000000" pitchFamily="50" charset="0"/>
              </a:rPr>
            </a:br>
            <a:r>
              <a:rPr lang="en-US" sz="3600" cap="all" dirty="0">
                <a:latin typeface="Marianne" panose="02000000000000000000" pitchFamily="50" charset="0"/>
              </a:rPr>
              <a:t>FOCUS on SG6</a:t>
            </a:r>
            <a:br>
              <a:rPr lang="en-US" sz="3600" cap="all" dirty="0">
                <a:latin typeface="Marianne" panose="02000000000000000000" pitchFamily="50" charset="0"/>
              </a:rPr>
            </a:br>
            <a:r>
              <a:rPr lang="en-US" sz="2000" b="0" cap="all" dirty="0">
                <a:latin typeface="Marianne" panose="02000000000000000000" pitchFamily="50" charset="0"/>
              </a:rPr>
              <a:t>12-13 &amp; 17-18 &amp; 19 </a:t>
            </a:r>
            <a:r>
              <a:rPr lang="en-US" sz="2000" b="0" cap="all" dirty="0" err="1">
                <a:latin typeface="Marianne" panose="02000000000000000000" pitchFamily="50" charset="0"/>
              </a:rPr>
              <a:t>th</a:t>
            </a:r>
            <a:r>
              <a:rPr lang="en-US" sz="2000" b="0" cap="all" dirty="0">
                <a:latin typeface="Marianne" panose="02000000000000000000" pitchFamily="50" charset="0"/>
              </a:rPr>
              <a:t> of </a:t>
            </a:r>
            <a:r>
              <a:rPr lang="en-US" sz="2000" b="0" cap="all" dirty="0" err="1">
                <a:latin typeface="Marianne" panose="02000000000000000000" pitchFamily="50" charset="0"/>
              </a:rPr>
              <a:t>november</a:t>
            </a:r>
            <a:r>
              <a:rPr lang="en-US" sz="2000" b="0" cap="all" dirty="0">
                <a:latin typeface="Marianne" panose="02000000000000000000" pitchFamily="50" charset="0"/>
              </a:rPr>
              <a:t> 2025</a:t>
            </a:r>
            <a:endParaRPr lang="en-US" sz="3600" b="0" dirty="0">
              <a:latin typeface="Marianne" panose="02000000000000000000" pitchFamily="50" charset="0"/>
            </a:endParaRPr>
          </a:p>
        </p:txBody>
      </p:sp>
      <p:sp>
        <p:nvSpPr>
          <p:cNvPr id="9" name="Espace réservé du pied de page 8">
            <a:extLst>
              <a:ext uri="{FF2B5EF4-FFF2-40B4-BE49-F238E27FC236}">
                <a16:creationId xmlns:a16="http://schemas.microsoft.com/office/drawing/2014/main" id="{A7FF71CD-C149-4C73-B707-B144246664B8}"/>
              </a:ext>
            </a:extLst>
          </p:cNvPr>
          <p:cNvSpPr>
            <a:spLocks noGrp="1"/>
          </p:cNvSpPr>
          <p:nvPr>
            <p:ph type="ftr" sz="quarter" idx="11"/>
          </p:nvPr>
        </p:nvSpPr>
        <p:spPr>
          <a:xfrm>
            <a:off x="401541" y="6127180"/>
            <a:ext cx="5512561" cy="365125"/>
          </a:xfrm>
        </p:spPr>
        <p:txBody>
          <a:bodyPr/>
          <a:lstStyle/>
          <a:p>
            <a:r>
              <a:rPr lang="en-US">
                <a:latin typeface="Marianne" panose="02000000000000000000" pitchFamily="50" charset="0"/>
              </a:rPr>
              <a:t>Caroline MIR </a:t>
            </a:r>
            <a:r>
              <a:rPr lang="fr-FR">
                <a:hlinkClick r:id="rId3"/>
              </a:rPr>
              <a:t>caroline.mir@ademe.fr</a:t>
            </a:r>
            <a:r>
              <a:rPr lang="fr-FR"/>
              <a:t> </a:t>
            </a:r>
          </a:p>
          <a:p>
            <a:r>
              <a:rPr lang="en-US">
                <a:latin typeface="Marianne" panose="02000000000000000000" pitchFamily="50" charset="0"/>
              </a:rPr>
              <a:t>Samarendra Tripathy </a:t>
            </a:r>
            <a:r>
              <a:rPr lang="fr-FR">
                <a:hlinkClick r:id="rId4"/>
              </a:rPr>
              <a:t>samarendra.tripathy@renault.com</a:t>
            </a:r>
            <a:r>
              <a:rPr lang="fr-FR"/>
              <a:t> </a:t>
            </a:r>
            <a:endParaRPr lang="en-US">
              <a:latin typeface="Marianne" panose="02000000000000000000" pitchFamily="50" charset="0"/>
            </a:endParaRPr>
          </a:p>
          <a:p>
            <a:r>
              <a:rPr lang="en-US"/>
              <a:t>Kawamoto Ryuji </a:t>
            </a:r>
            <a:r>
              <a:rPr lang="en-US">
                <a:hlinkClick r:id="rId5"/>
              </a:rPr>
              <a:t>kawamoto.r@mazda.co.jp</a:t>
            </a:r>
            <a:r>
              <a:rPr lang="en-US"/>
              <a:t> </a:t>
            </a:r>
            <a:endParaRPr lang="en-US">
              <a:latin typeface="Marianne" panose="02000000000000000000" pitchFamily="50" charset="0"/>
            </a:endParaRPr>
          </a:p>
        </p:txBody>
      </p:sp>
      <p:sp>
        <p:nvSpPr>
          <p:cNvPr id="2" name="Rectangle 1">
            <a:extLst>
              <a:ext uri="{FF2B5EF4-FFF2-40B4-BE49-F238E27FC236}">
                <a16:creationId xmlns:a16="http://schemas.microsoft.com/office/drawing/2014/main" id="{72FF0A49-D26E-9CDF-DCA4-5355A2AF88AC}"/>
              </a:ext>
            </a:extLst>
          </p:cNvPr>
          <p:cNvSpPr/>
          <p:nvPr/>
        </p:nvSpPr>
        <p:spPr>
          <a:xfrm>
            <a:off x="10276764" y="395785"/>
            <a:ext cx="1596788" cy="16377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arianne" panose="02000000000000000000" pitchFamily="50" charset="0"/>
            </a:endParaRPr>
          </a:p>
        </p:txBody>
      </p:sp>
    </p:spTree>
    <p:extLst>
      <p:ext uri="{BB962C8B-B14F-4D97-AF65-F5344CB8AC3E}">
        <p14:creationId xmlns:p14="http://schemas.microsoft.com/office/powerpoint/2010/main" val="452865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D3601C-A0B2-2A3D-A7A4-E952020D9C6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5F8CCB7-88EF-AFA4-A842-511577139647}"/>
              </a:ext>
            </a:extLst>
          </p:cNvPr>
          <p:cNvSpPr>
            <a:spLocks noGrp="1"/>
          </p:cNvSpPr>
          <p:nvPr>
            <p:ph type="title"/>
          </p:nvPr>
        </p:nvSpPr>
        <p:spPr>
          <a:xfrm>
            <a:off x="401542" y="217918"/>
            <a:ext cx="10998961" cy="661189"/>
          </a:xfrm>
        </p:spPr>
        <p:txBody>
          <a:bodyPr>
            <a:normAutofit/>
          </a:bodyPr>
          <a:lstStyle/>
          <a:p>
            <a:r>
              <a:rPr lang="en-GB" sz="2800" dirty="0">
                <a:latin typeface="Marianne" panose="02000000000000000000" pitchFamily="50" charset="0"/>
              </a:rPr>
              <a:t>SG7 : </a:t>
            </a:r>
            <a:r>
              <a:rPr lang="en-GB" dirty="0"/>
              <a:t>Energy modelling table summary</a:t>
            </a:r>
            <a:endParaRPr lang="en-GB" sz="2800" dirty="0">
              <a:solidFill>
                <a:srgbClr val="FF0000"/>
              </a:solidFill>
              <a:latin typeface="Marianne" panose="02000000000000000000" pitchFamily="50" charset="0"/>
            </a:endParaRPr>
          </a:p>
        </p:txBody>
      </p:sp>
      <p:sp>
        <p:nvSpPr>
          <p:cNvPr id="3" name="Espace réservé de la date 2">
            <a:extLst>
              <a:ext uri="{FF2B5EF4-FFF2-40B4-BE49-F238E27FC236}">
                <a16:creationId xmlns:a16="http://schemas.microsoft.com/office/drawing/2014/main" id="{BCE6AEF0-B01A-E5FF-CFC1-8980506B2287}"/>
              </a:ext>
            </a:extLst>
          </p:cNvPr>
          <p:cNvSpPr>
            <a:spLocks noGrp="1"/>
          </p:cNvSpPr>
          <p:nvPr>
            <p:ph type="dt" sz="half" idx="10"/>
          </p:nvPr>
        </p:nvSpPr>
        <p:spPr/>
        <p:txBody>
          <a:bodyPr/>
          <a:lstStyle/>
          <a:p>
            <a:r>
              <a:rPr lang="en-GB" dirty="0">
                <a:latin typeface="Marianne" panose="02000000000000000000" pitchFamily="50" charset="0"/>
              </a:rPr>
              <a:t>17/11/2025</a:t>
            </a:r>
          </a:p>
        </p:txBody>
      </p:sp>
      <p:sp>
        <p:nvSpPr>
          <p:cNvPr id="4" name="Espace réservé du pied de page 3">
            <a:extLst>
              <a:ext uri="{FF2B5EF4-FFF2-40B4-BE49-F238E27FC236}">
                <a16:creationId xmlns:a16="http://schemas.microsoft.com/office/drawing/2014/main" id="{B46BDEA9-902B-DA91-9D18-12C1D79DA7FE}"/>
              </a:ext>
            </a:extLst>
          </p:cNvPr>
          <p:cNvSpPr>
            <a:spLocks noGrp="1"/>
          </p:cNvSpPr>
          <p:nvPr>
            <p:ph type="ftr" sz="quarter" idx="11"/>
          </p:nvPr>
        </p:nvSpPr>
        <p:spPr/>
        <p:txBody>
          <a:bodyPr/>
          <a:lstStyle/>
          <a:p>
            <a:r>
              <a:rPr lang="en-US">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93F75CA6-9817-1DC3-843C-6ADFC5AF0E44}"/>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10</a:t>
            </a:fld>
            <a:endParaRPr lang="en-GB">
              <a:latin typeface="Marianne" panose="02000000000000000000" pitchFamily="50" charset="0"/>
            </a:endParaRPr>
          </a:p>
        </p:txBody>
      </p:sp>
      <p:graphicFrame>
        <p:nvGraphicFramePr>
          <p:cNvPr id="12" name="Tableau 11">
            <a:extLst>
              <a:ext uri="{FF2B5EF4-FFF2-40B4-BE49-F238E27FC236}">
                <a16:creationId xmlns:a16="http://schemas.microsoft.com/office/drawing/2014/main" id="{A4CD97C8-D119-44C0-0822-4938AE592E42}"/>
              </a:ext>
            </a:extLst>
          </p:cNvPr>
          <p:cNvGraphicFramePr>
            <a:graphicFrameLocks noGrp="1"/>
          </p:cNvGraphicFramePr>
          <p:nvPr/>
        </p:nvGraphicFramePr>
        <p:xfrm>
          <a:off x="1203599" y="1060744"/>
          <a:ext cx="9394846" cy="4214495"/>
        </p:xfrm>
        <a:graphic>
          <a:graphicData uri="http://schemas.openxmlformats.org/drawingml/2006/table">
            <a:tbl>
              <a:tblPr firstRow="1" firstCol="1" bandRow="1"/>
              <a:tblGrid>
                <a:gridCol w="722932">
                  <a:extLst>
                    <a:ext uri="{9D8B030D-6E8A-4147-A177-3AD203B41FA5}">
                      <a16:colId xmlns:a16="http://schemas.microsoft.com/office/drawing/2014/main" val="4177785840"/>
                    </a:ext>
                  </a:extLst>
                </a:gridCol>
                <a:gridCol w="1686115">
                  <a:extLst>
                    <a:ext uri="{9D8B030D-6E8A-4147-A177-3AD203B41FA5}">
                      <a16:colId xmlns:a16="http://schemas.microsoft.com/office/drawing/2014/main" val="1482929354"/>
                    </a:ext>
                  </a:extLst>
                </a:gridCol>
                <a:gridCol w="1686115">
                  <a:extLst>
                    <a:ext uri="{9D8B030D-6E8A-4147-A177-3AD203B41FA5}">
                      <a16:colId xmlns:a16="http://schemas.microsoft.com/office/drawing/2014/main" val="3897126986"/>
                    </a:ext>
                  </a:extLst>
                </a:gridCol>
                <a:gridCol w="1927454">
                  <a:extLst>
                    <a:ext uri="{9D8B030D-6E8A-4147-A177-3AD203B41FA5}">
                      <a16:colId xmlns:a16="http://schemas.microsoft.com/office/drawing/2014/main" val="56907256"/>
                    </a:ext>
                  </a:extLst>
                </a:gridCol>
                <a:gridCol w="1686115">
                  <a:extLst>
                    <a:ext uri="{9D8B030D-6E8A-4147-A177-3AD203B41FA5}">
                      <a16:colId xmlns:a16="http://schemas.microsoft.com/office/drawing/2014/main" val="3381115091"/>
                    </a:ext>
                  </a:extLst>
                </a:gridCol>
                <a:gridCol w="1686115">
                  <a:extLst>
                    <a:ext uri="{9D8B030D-6E8A-4147-A177-3AD203B41FA5}">
                      <a16:colId xmlns:a16="http://schemas.microsoft.com/office/drawing/2014/main" val="3065030227"/>
                    </a:ext>
                  </a:extLst>
                </a:gridCol>
              </a:tblGrid>
              <a:tr h="739775">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Material production stage</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Part &amp; assembly stage</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Use stage (excluding maintenance)</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Maintenance only</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EoL stage</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3563753"/>
                  </a:ext>
                </a:extLst>
              </a:tr>
              <a:tr h="341630">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Level 1</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100% Market-based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100% Market-based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 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Hierarchy : 1, 2, 3, 4</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100% Market-based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 static</a:t>
                      </a: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Use stage </a:t>
                      </a:r>
                      <a:r>
                        <a:rPr lang="en-GB" sz="1200" kern="10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but if a process is not a hotspot is may be static</a:t>
                      </a: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6623212"/>
                  </a:ext>
                </a:extLst>
              </a:tr>
              <a:tr h="349885">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Level 2</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100% Market-based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100% Market-based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 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Hierarchy : 1, 2, 3, 4</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100% Market-based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Or 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 static</a:t>
                      </a: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Use stage </a:t>
                      </a:r>
                      <a:r>
                        <a:rPr lang="en-GB" sz="1200" kern="10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but if a process is not a hotspot is may be static</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38863622"/>
                  </a:ext>
                </a:extLst>
              </a:tr>
              <a:tr h="349885">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Level 3</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 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Hierarchy : 1, 4</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 static</a:t>
                      </a: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Use stage </a:t>
                      </a:r>
                      <a:r>
                        <a:rPr lang="en-GB" sz="1200" kern="10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but if a process is not a hotspot is may be static</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31851810"/>
                  </a:ext>
                </a:extLst>
              </a:tr>
              <a:tr h="341630">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Level 4</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Location based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Hierarchy : 1, 4</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Mixed method</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p>
                      <a:pPr marL="0">
                        <a:lnSpc>
                          <a:spcPct val="100000"/>
                        </a:lnSpc>
                        <a:spcBef>
                          <a:spcPts val="600"/>
                        </a:spcBef>
                        <a:spcAft>
                          <a:spcPts val="600"/>
                        </a:spcAft>
                        <a:buNone/>
                        <a:tabLst>
                          <a:tab pos="1530350" algn="l"/>
                        </a:tabLst>
                      </a:pPr>
                      <a:r>
                        <a:rPr lang="en-GB" sz="1200" kern="10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 static</a:t>
                      </a:r>
                      <a:r>
                        <a:rPr lang="en-GB" sz="1200" kern="10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a:t>
                      </a:r>
                      <a:endParaRPr lang="fr-FR" sz="1800" kern="10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nSpc>
                          <a:spcPct val="100000"/>
                        </a:lnSpc>
                        <a:spcBef>
                          <a:spcPts val="600"/>
                        </a:spcBef>
                        <a:spcAft>
                          <a:spcPts val="600"/>
                        </a:spcAft>
                        <a:buNone/>
                        <a:tabLst>
                          <a:tab pos="1530350" algn="l"/>
                        </a:tabLst>
                      </a:pPr>
                      <a:r>
                        <a:rPr lang="en-GB" sz="12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Use stage </a:t>
                      </a:r>
                      <a:r>
                        <a:rPr lang="en-GB" sz="1200" kern="100" dirty="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but if a process is not a hotspot is may be static</a:t>
                      </a:r>
                      <a:endParaRPr lang="fr-FR" sz="1800" kern="100" dirty="0">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98616055"/>
                  </a:ext>
                </a:extLst>
              </a:tr>
            </a:tbl>
          </a:graphicData>
        </a:graphic>
      </p:graphicFrame>
    </p:spTree>
    <p:extLst>
      <p:ext uri="{BB962C8B-B14F-4D97-AF65-F5344CB8AC3E}">
        <p14:creationId xmlns:p14="http://schemas.microsoft.com/office/powerpoint/2010/main" val="4256014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10">
            <a:extLst>
              <a:ext uri="{FF2B5EF4-FFF2-40B4-BE49-F238E27FC236}">
                <a16:creationId xmlns:a16="http://schemas.microsoft.com/office/drawing/2014/main" id="{65D04F93-9803-48D6-BDFE-DC52673982F4}"/>
              </a:ext>
            </a:extLst>
          </p:cNvPr>
          <p:cNvSpPr>
            <a:spLocks noGrp="1"/>
          </p:cNvSpPr>
          <p:nvPr>
            <p:ph sz="quarter" idx="4"/>
          </p:nvPr>
        </p:nvSpPr>
        <p:spPr>
          <a:xfrm>
            <a:off x="903961" y="4701309"/>
            <a:ext cx="7103966" cy="1789689"/>
          </a:xfrm>
        </p:spPr>
        <p:txBody>
          <a:bodyPr>
            <a:normAutofit/>
          </a:bodyPr>
          <a:lstStyle/>
          <a:p>
            <a:r>
              <a:rPr lang="en-US">
                <a:latin typeface="Marianne" panose="02000000000000000000" pitchFamily="50" charset="0"/>
              </a:rPr>
              <a:t>Caroline MIR </a:t>
            </a:r>
            <a:r>
              <a:rPr lang="fr-FR">
                <a:hlinkClick r:id="rId2"/>
              </a:rPr>
              <a:t>caroline.mir@ademe.fr</a:t>
            </a:r>
            <a:r>
              <a:rPr lang="fr-FR"/>
              <a:t> </a:t>
            </a:r>
          </a:p>
          <a:p>
            <a:r>
              <a:rPr lang="en-US">
                <a:latin typeface="Marianne" panose="02000000000000000000" pitchFamily="50" charset="0"/>
              </a:rPr>
              <a:t>Samarendra Tripathy </a:t>
            </a:r>
            <a:r>
              <a:rPr lang="fr-FR">
                <a:hlinkClick r:id="rId3"/>
              </a:rPr>
              <a:t>samarendra.tripathy@renault.com</a:t>
            </a:r>
            <a:r>
              <a:rPr lang="fr-FR"/>
              <a:t> </a:t>
            </a:r>
            <a:endParaRPr lang="en-US">
              <a:latin typeface="Marianne" panose="02000000000000000000" pitchFamily="50" charset="0"/>
            </a:endParaRPr>
          </a:p>
          <a:p>
            <a:r>
              <a:rPr lang="en-US"/>
              <a:t>Kawamoto Ryuji </a:t>
            </a:r>
            <a:r>
              <a:rPr lang="en-US">
                <a:hlinkClick r:id="rId4"/>
              </a:rPr>
              <a:t>kawamoto.r@mazda.co.jp</a:t>
            </a:r>
            <a:r>
              <a:rPr lang="en-US"/>
              <a:t> </a:t>
            </a:r>
            <a:endParaRPr lang="en-US">
              <a:latin typeface="Marianne" panose="02000000000000000000" pitchFamily="50" charset="0"/>
            </a:endParaRPr>
          </a:p>
        </p:txBody>
      </p:sp>
      <p:sp>
        <p:nvSpPr>
          <p:cNvPr id="2" name="ZoneTexte 1"/>
          <p:cNvSpPr txBox="1"/>
          <p:nvPr/>
        </p:nvSpPr>
        <p:spPr>
          <a:xfrm>
            <a:off x="3181426" y="2378967"/>
            <a:ext cx="5551054" cy="707886"/>
          </a:xfrm>
          <a:prstGeom prst="rect">
            <a:avLst/>
          </a:prstGeom>
          <a:noFill/>
        </p:spPr>
        <p:txBody>
          <a:bodyPr wrap="square" rtlCol="0">
            <a:spAutoFit/>
          </a:bodyPr>
          <a:lstStyle/>
          <a:p>
            <a:pPr algn="ctr"/>
            <a:r>
              <a:rPr lang="fr-FR" sz="4000" b="1" err="1">
                <a:solidFill>
                  <a:schemeClr val="accent2"/>
                </a:solidFill>
                <a:latin typeface="Bradley Hand ITC" panose="03070402050302030203" pitchFamily="66" charset="0"/>
              </a:rPr>
              <a:t>Thank</a:t>
            </a:r>
            <a:r>
              <a:rPr lang="fr-FR" sz="4000" b="1">
                <a:solidFill>
                  <a:schemeClr val="accent2"/>
                </a:solidFill>
                <a:latin typeface="Bradley Hand ITC" panose="03070402050302030203" pitchFamily="66" charset="0"/>
              </a:rPr>
              <a:t> </a:t>
            </a:r>
            <a:r>
              <a:rPr lang="fr-FR" sz="4000" b="1" err="1">
                <a:solidFill>
                  <a:schemeClr val="accent2"/>
                </a:solidFill>
                <a:latin typeface="Bradley Hand ITC" panose="03070402050302030203" pitchFamily="66" charset="0"/>
              </a:rPr>
              <a:t>you</a:t>
            </a:r>
            <a:endParaRPr lang="fr-FR" sz="4000" b="1">
              <a:solidFill>
                <a:schemeClr val="accent2"/>
              </a:solidFill>
              <a:latin typeface="Bradley Hand ITC" panose="03070402050302030203" pitchFamily="66" charset="0"/>
            </a:endParaRPr>
          </a:p>
        </p:txBody>
      </p:sp>
      <p:sp>
        <p:nvSpPr>
          <p:cNvPr id="3" name="Rectangle 2">
            <a:extLst>
              <a:ext uri="{FF2B5EF4-FFF2-40B4-BE49-F238E27FC236}">
                <a16:creationId xmlns:a16="http://schemas.microsoft.com/office/drawing/2014/main" id="{D155F351-372E-856E-CA01-856218767B07}"/>
              </a:ext>
            </a:extLst>
          </p:cNvPr>
          <p:cNvSpPr/>
          <p:nvPr/>
        </p:nvSpPr>
        <p:spPr>
          <a:xfrm>
            <a:off x="9635318" y="586854"/>
            <a:ext cx="1678675" cy="200622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68683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C2F2F-9F9A-0F6A-546A-B84811F7D72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79E524B-8C2F-B2B5-DCFE-1D4B50388B13}"/>
              </a:ext>
            </a:extLst>
          </p:cNvPr>
          <p:cNvSpPr>
            <a:spLocks noGrp="1"/>
          </p:cNvSpPr>
          <p:nvPr>
            <p:ph type="title"/>
          </p:nvPr>
        </p:nvSpPr>
        <p:spPr>
          <a:xfrm>
            <a:off x="401542" y="122413"/>
            <a:ext cx="10998961" cy="661189"/>
          </a:xfrm>
        </p:spPr>
        <p:txBody>
          <a:bodyPr>
            <a:normAutofit/>
          </a:bodyPr>
          <a:lstStyle/>
          <a:p>
            <a:r>
              <a:rPr lang="en-GB" sz="2800" dirty="0">
                <a:latin typeface="Marianne" panose="02000000000000000000" pitchFamily="50" charset="0"/>
              </a:rPr>
              <a:t>SG7 : proposal of </a:t>
            </a:r>
            <a:r>
              <a:rPr lang="en-GB" sz="2800" dirty="0">
                <a:solidFill>
                  <a:srgbClr val="FF0000"/>
                </a:solidFill>
                <a:latin typeface="Marianne" panose="02000000000000000000" pitchFamily="50" charset="0"/>
              </a:rPr>
              <a:t>restructuration </a:t>
            </a:r>
          </a:p>
        </p:txBody>
      </p:sp>
      <p:sp>
        <p:nvSpPr>
          <p:cNvPr id="3" name="Espace réservé de la date 2">
            <a:extLst>
              <a:ext uri="{FF2B5EF4-FFF2-40B4-BE49-F238E27FC236}">
                <a16:creationId xmlns:a16="http://schemas.microsoft.com/office/drawing/2014/main" id="{FDC7C777-882A-2109-9F48-F5C4909CAFC4}"/>
              </a:ext>
            </a:extLst>
          </p:cNvPr>
          <p:cNvSpPr>
            <a:spLocks noGrp="1"/>
          </p:cNvSpPr>
          <p:nvPr>
            <p:ph type="dt" sz="half" idx="10"/>
          </p:nvPr>
        </p:nvSpPr>
        <p:spPr/>
        <p:txBody>
          <a:bodyPr/>
          <a:lstStyle/>
          <a:p>
            <a:r>
              <a:rPr lang="en-GB" dirty="0">
                <a:latin typeface="Marianne" panose="02000000000000000000" pitchFamily="50" charset="0"/>
              </a:rPr>
              <a:t>17/11/2025</a:t>
            </a:r>
          </a:p>
        </p:txBody>
      </p:sp>
      <p:sp>
        <p:nvSpPr>
          <p:cNvPr id="4" name="Espace réservé du pied de page 3">
            <a:extLst>
              <a:ext uri="{FF2B5EF4-FFF2-40B4-BE49-F238E27FC236}">
                <a16:creationId xmlns:a16="http://schemas.microsoft.com/office/drawing/2014/main" id="{3BE8C399-4119-801F-CA3E-8D83CF7C4E63}"/>
              </a:ext>
            </a:extLst>
          </p:cNvPr>
          <p:cNvSpPr>
            <a:spLocks noGrp="1"/>
          </p:cNvSpPr>
          <p:nvPr>
            <p:ph type="ftr" sz="quarter" idx="11"/>
          </p:nvPr>
        </p:nvSpPr>
        <p:spPr/>
        <p:txBody>
          <a:bodyPr/>
          <a:lstStyle/>
          <a:p>
            <a:r>
              <a:rPr lang="en-US">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525D4101-2DE7-9BCE-95F4-91785F34128B}"/>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2</a:t>
            </a:fld>
            <a:endParaRPr lang="en-GB">
              <a:latin typeface="Marianne" panose="02000000000000000000" pitchFamily="50" charset="0"/>
            </a:endParaRPr>
          </a:p>
        </p:txBody>
      </p:sp>
      <p:sp>
        <p:nvSpPr>
          <p:cNvPr id="10" name="ZoneTexte 9">
            <a:extLst>
              <a:ext uri="{FF2B5EF4-FFF2-40B4-BE49-F238E27FC236}">
                <a16:creationId xmlns:a16="http://schemas.microsoft.com/office/drawing/2014/main" id="{1BC92051-EE7E-4E5C-2D8B-A07E969E8EF7}"/>
              </a:ext>
            </a:extLst>
          </p:cNvPr>
          <p:cNvSpPr txBox="1"/>
          <p:nvPr/>
        </p:nvSpPr>
        <p:spPr>
          <a:xfrm>
            <a:off x="37339" y="888261"/>
            <a:ext cx="5012333" cy="2554545"/>
          </a:xfrm>
          <a:prstGeom prst="rect">
            <a:avLst/>
          </a:prstGeom>
          <a:noFill/>
        </p:spPr>
        <p:txBody>
          <a:bodyPr wrap="square">
            <a:spAutoFit/>
          </a:bodyPr>
          <a:lstStyle/>
          <a:p>
            <a:pPr marL="467995" algn="just">
              <a:spcAft>
                <a:spcPts val="600"/>
              </a:spcAft>
              <a:buNone/>
            </a:pPr>
            <a:r>
              <a:rPr lang="en-GB" sz="1200" dirty="0">
                <a:effectLst/>
                <a:latin typeface="Times New Roman" panose="02020603050405020304" pitchFamily="18" charset="0"/>
                <a:ea typeface="MS Mincho" panose="02020609040205080304" pitchFamily="49" charset="-128"/>
              </a:rPr>
              <a:t>Current structure : </a:t>
            </a:r>
          </a:p>
          <a:p>
            <a:pPr marL="467995" algn="just">
              <a:spcAft>
                <a:spcPts val="600"/>
              </a:spcAft>
              <a:buNone/>
            </a:pPr>
            <a:r>
              <a:rPr lang="en-GB" sz="1200" dirty="0">
                <a:effectLst/>
                <a:latin typeface="Times New Roman" panose="02020603050405020304" pitchFamily="18" charset="0"/>
                <a:ea typeface="MS Mincho" panose="02020609040205080304" pitchFamily="49" charset="-128"/>
              </a:rPr>
              <a:t>7.14.1.	Fuel modelling –</a:t>
            </a:r>
            <a:endParaRPr lang="en-GB" sz="1200" dirty="0">
              <a:effectLst/>
              <a:highlight>
                <a:srgbClr val="FFFF00"/>
              </a:highlight>
              <a:latin typeface="Times New Roman" panose="02020603050405020304" pitchFamily="18" charset="0"/>
              <a:ea typeface="MS Mincho" panose="02020609040205080304" pitchFamily="49" charset="-128"/>
            </a:endParaRPr>
          </a:p>
          <a:p>
            <a:pPr marL="467995" algn="just">
              <a:spcAft>
                <a:spcPts val="600"/>
              </a:spcAft>
              <a:buNone/>
            </a:pPr>
            <a:r>
              <a:rPr lang="en-GB" sz="1200" dirty="0">
                <a:effectLst/>
                <a:latin typeface="Times New Roman" panose="02020603050405020304" pitchFamily="18" charset="0"/>
                <a:ea typeface="MS Mincho" panose="02020609040205080304" pitchFamily="49" charset="-128"/>
              </a:rPr>
              <a:t>7.14.2.	Electricity modelling – </a:t>
            </a:r>
            <a:endParaRPr lang="en-GB" sz="1200" dirty="0">
              <a:effectLst/>
              <a:highlight>
                <a:srgbClr val="FFFF00"/>
              </a:highlight>
              <a:latin typeface="Times New Roman" panose="02020603050405020304" pitchFamily="18" charset="0"/>
              <a:ea typeface="MS Mincho" panose="02020609040205080304" pitchFamily="49" charset="-128"/>
            </a:endParaRP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7.14.2.1.	Electricity from the grid via a contractual instrument </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7.14.2.2.	Electricity from a directly connected supplier</a:t>
            </a:r>
          </a:p>
          <a:p>
            <a:pPr marL="467995" algn="just">
              <a:spcAft>
                <a:spcPts val="600"/>
              </a:spcAft>
              <a:buNone/>
            </a:pPr>
            <a:r>
              <a:rPr lang="fr-FR" sz="1200" dirty="0">
                <a:effectLst/>
                <a:latin typeface="Times New Roman" panose="02020603050405020304" pitchFamily="18" charset="0"/>
                <a:ea typeface="MS Mincho" panose="02020609040205080304" pitchFamily="49" charset="-128"/>
              </a:rPr>
              <a:t>7.14.2.3.	On-site </a:t>
            </a:r>
            <a:r>
              <a:rPr lang="fr-FR" sz="1200" dirty="0" err="1">
                <a:effectLst/>
                <a:latin typeface="Times New Roman" panose="02020603050405020304" pitchFamily="18" charset="0"/>
                <a:ea typeface="MS Mincho" panose="02020609040205080304" pitchFamily="49" charset="-128"/>
              </a:rPr>
              <a:t>generated</a:t>
            </a:r>
            <a:r>
              <a:rPr lang="fr-FR" sz="1200" dirty="0">
                <a:effectLst/>
                <a:latin typeface="Times New Roman" panose="02020603050405020304" pitchFamily="18" charset="0"/>
                <a:ea typeface="MS Mincho" panose="02020609040205080304" pitchFamily="49" charset="-128"/>
              </a:rPr>
              <a:t> </a:t>
            </a:r>
            <a:r>
              <a:rPr lang="fr-FR" sz="1200" dirty="0" err="1">
                <a:effectLst/>
                <a:latin typeface="Times New Roman" panose="02020603050405020304" pitchFamily="18" charset="0"/>
                <a:ea typeface="MS Mincho" panose="02020609040205080304" pitchFamily="49" charset="-128"/>
              </a:rPr>
              <a:t>electricity</a:t>
            </a:r>
            <a:endParaRPr lang="fr-FR" sz="1200" dirty="0">
              <a:effectLst/>
              <a:latin typeface="Times New Roman" panose="02020603050405020304" pitchFamily="18" charset="0"/>
              <a:ea typeface="MS Mincho" panose="02020609040205080304" pitchFamily="49" charset="-128"/>
            </a:endParaRP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7.14.2.4.	Grid Mix and On-Site Electricity Production:</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7.14.3.	Future Changes in Energy Mix</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8.3.5.1.	Future Changes in Energy Mix</a:t>
            </a:r>
            <a:endParaRPr lang="fr-FR" sz="1200" dirty="0">
              <a:effectLst/>
              <a:latin typeface="Times New Roman" panose="02020603050405020304" pitchFamily="18" charset="0"/>
              <a:ea typeface="MS Mincho" panose="02020609040205080304" pitchFamily="49" charset="-128"/>
            </a:endParaRPr>
          </a:p>
        </p:txBody>
      </p:sp>
      <p:sp>
        <p:nvSpPr>
          <p:cNvPr id="6" name="ZoneTexte 5">
            <a:extLst>
              <a:ext uri="{FF2B5EF4-FFF2-40B4-BE49-F238E27FC236}">
                <a16:creationId xmlns:a16="http://schemas.microsoft.com/office/drawing/2014/main" id="{C5503CD5-A13A-A78C-6129-CF3334D624A8}"/>
              </a:ext>
            </a:extLst>
          </p:cNvPr>
          <p:cNvSpPr txBox="1"/>
          <p:nvPr/>
        </p:nvSpPr>
        <p:spPr>
          <a:xfrm>
            <a:off x="5911703" y="783602"/>
            <a:ext cx="5878756" cy="5247590"/>
          </a:xfrm>
          <a:prstGeom prst="rect">
            <a:avLst/>
          </a:prstGeom>
          <a:noFill/>
          <a:ln>
            <a:solidFill>
              <a:srgbClr val="FF0000"/>
            </a:solidFill>
          </a:ln>
        </p:spPr>
        <p:txBody>
          <a:bodyPr wrap="square">
            <a:spAutoFit/>
          </a:bodyPr>
          <a:lstStyle/>
          <a:p>
            <a:pPr marL="467995" algn="just">
              <a:spcAft>
                <a:spcPts val="600"/>
              </a:spcAft>
              <a:buNone/>
            </a:pPr>
            <a:r>
              <a:rPr lang="en-US" sz="1200" dirty="0">
                <a:solidFill>
                  <a:srgbClr val="FF0000"/>
                </a:solidFill>
                <a:latin typeface="Times New Roman" panose="02020603050405020304" pitchFamily="18" charset="0"/>
                <a:ea typeface="MS Mincho" panose="02020609040205080304" pitchFamily="49" charset="-128"/>
              </a:rPr>
              <a:t>7.14 Energy modelling</a:t>
            </a:r>
          </a:p>
          <a:p>
            <a:pPr marL="467995" algn="just">
              <a:spcAft>
                <a:spcPts val="600"/>
              </a:spcAft>
              <a:buNone/>
            </a:pPr>
            <a:r>
              <a:rPr lang="en-GB" sz="1200" dirty="0">
                <a:solidFill>
                  <a:srgbClr val="FF0000"/>
                </a:solidFill>
                <a:latin typeface="Times New Roman" panose="02020603050405020304" pitchFamily="18" charset="0"/>
                <a:ea typeface="MS Mincho" panose="02020609040205080304" pitchFamily="49" charset="-128"/>
              </a:rPr>
              <a:t>7.14.1.	Energy modelling at production stage [</a:t>
            </a:r>
            <a:r>
              <a:rPr lang="en-GB" sz="1200" dirty="0">
                <a:solidFill>
                  <a:srgbClr val="FF0000"/>
                </a:solidFill>
                <a:highlight>
                  <a:srgbClr val="FFFF00"/>
                </a:highlight>
                <a:latin typeface="Times New Roman" panose="02020603050405020304" pitchFamily="18" charset="0"/>
                <a:ea typeface="MS Mincho" panose="02020609040205080304" pitchFamily="49" charset="-128"/>
              </a:rPr>
              <a:t>and for maintenance?]</a:t>
            </a:r>
          </a:p>
          <a:p>
            <a:pPr marL="467995" algn="just">
              <a:spcAft>
                <a:spcPts val="600"/>
              </a:spcAft>
              <a:buNone/>
            </a:pPr>
            <a:r>
              <a:rPr lang="en-GB" sz="1200" dirty="0">
                <a:solidFill>
                  <a:srgbClr val="FF0000"/>
                </a:solidFill>
                <a:latin typeface="Times New Roman" panose="02020603050405020304" pitchFamily="18" charset="0"/>
                <a:ea typeface="MS Mincho" panose="02020609040205080304" pitchFamily="49" charset="-128"/>
              </a:rPr>
              <a:t>7.14.1.1.     Fuel modelling at production stage</a:t>
            </a:r>
          </a:p>
          <a:p>
            <a:pPr marL="467995" algn="just">
              <a:spcAft>
                <a:spcPts val="600"/>
              </a:spcAft>
              <a:buNone/>
            </a:pPr>
            <a:r>
              <a:rPr lang="en-GB" sz="1200" dirty="0">
                <a:solidFill>
                  <a:srgbClr val="FF0000"/>
                </a:solidFill>
                <a:latin typeface="Times New Roman" panose="02020603050405020304" pitchFamily="18" charset="0"/>
                <a:ea typeface="MS Mincho" panose="02020609040205080304" pitchFamily="49" charset="-128"/>
              </a:rPr>
              <a:t>7.14.1.2.     Electricity modelling at production stage</a:t>
            </a:r>
          </a:p>
          <a:p>
            <a:pPr marL="467995" algn="just">
              <a:spcAft>
                <a:spcPts val="600"/>
              </a:spcAft>
              <a:buNone/>
            </a:pPr>
            <a:r>
              <a:rPr lang="en-GB" sz="1200" dirty="0">
                <a:solidFill>
                  <a:srgbClr val="FF0000"/>
                </a:solidFill>
                <a:latin typeface="Times New Roman" panose="02020603050405020304" pitchFamily="18" charset="0"/>
                <a:ea typeface="MS Mincho" panose="02020609040205080304" pitchFamily="49" charset="-128"/>
              </a:rPr>
              <a:t>	</a:t>
            </a:r>
            <a:r>
              <a:rPr lang="en-GB" sz="1200" dirty="0">
                <a:solidFill>
                  <a:srgbClr val="FF0000"/>
                </a:solidFill>
                <a:highlight>
                  <a:srgbClr val="00FFFF"/>
                </a:highlight>
                <a:latin typeface="Times New Roman" panose="02020603050405020304" pitchFamily="18" charset="0"/>
                <a:ea typeface="MS Mincho" panose="02020609040205080304" pitchFamily="49" charset="-128"/>
                <a:sym typeface="Wingdings" panose="05000000000000000000" pitchFamily="2" charset="2"/>
              </a:rPr>
              <a:t> the three option are described here : location, 100% market &amp; mixed </a:t>
            </a:r>
            <a:endParaRPr lang="en-GB" sz="1200" dirty="0">
              <a:solidFill>
                <a:srgbClr val="FF0000"/>
              </a:solidFill>
              <a:highlight>
                <a:srgbClr val="00FFFF"/>
              </a:highlight>
              <a:latin typeface="Times New Roman" panose="02020603050405020304" pitchFamily="18" charset="0"/>
              <a:ea typeface="MS Mincho" panose="02020609040205080304" pitchFamily="49" charset="-128"/>
            </a:endParaRPr>
          </a:p>
          <a:p>
            <a:pPr marL="467995" algn="just">
              <a:spcAft>
                <a:spcPts val="600"/>
              </a:spcAft>
            </a:pPr>
            <a:r>
              <a:rPr lang="en-GB" sz="1200" dirty="0">
                <a:solidFill>
                  <a:srgbClr val="FF0000"/>
                </a:solidFill>
                <a:latin typeface="Times New Roman" panose="02020603050405020304" pitchFamily="18" charset="0"/>
                <a:ea typeface="MS Mincho" panose="02020609040205080304" pitchFamily="49" charset="-128"/>
              </a:rPr>
              <a:t>7.14.1.2.1.        </a:t>
            </a:r>
            <a:r>
              <a:rPr lang="en-US" sz="1200" dirty="0">
                <a:solidFill>
                  <a:srgbClr val="FF0000"/>
                </a:solidFill>
                <a:latin typeface="Times New Roman" panose="02020603050405020304" pitchFamily="18" charset="0"/>
                <a:ea typeface="MS Mincho" panose="02020609040205080304" pitchFamily="49" charset="-128"/>
              </a:rPr>
              <a:t>Electricity from the grid via a contractual instrument </a:t>
            </a:r>
            <a:endParaRPr lang="en-GB" sz="1200" dirty="0">
              <a:solidFill>
                <a:srgbClr val="FF0000"/>
              </a:solidFill>
              <a:latin typeface="Times New Roman" panose="02020603050405020304" pitchFamily="18" charset="0"/>
              <a:ea typeface="MS Mincho" panose="02020609040205080304" pitchFamily="49" charset="-128"/>
            </a:endParaRPr>
          </a:p>
          <a:p>
            <a:pPr marL="467995" algn="just">
              <a:spcAft>
                <a:spcPts val="600"/>
              </a:spcAft>
            </a:pPr>
            <a:r>
              <a:rPr lang="en-GB" sz="1200" dirty="0">
                <a:solidFill>
                  <a:srgbClr val="FF0000"/>
                </a:solidFill>
                <a:latin typeface="Times New Roman" panose="02020603050405020304" pitchFamily="18" charset="0"/>
                <a:ea typeface="MS Mincho" panose="02020609040205080304" pitchFamily="49" charset="-128"/>
              </a:rPr>
              <a:t>7.14.1.2.2.        </a:t>
            </a:r>
            <a:r>
              <a:rPr lang="en-US" sz="1200" dirty="0">
                <a:solidFill>
                  <a:srgbClr val="FF0000"/>
                </a:solidFill>
                <a:latin typeface="Times New Roman" panose="02020603050405020304" pitchFamily="18" charset="0"/>
                <a:ea typeface="MS Mincho" panose="02020609040205080304" pitchFamily="49" charset="-128"/>
              </a:rPr>
              <a:t>Electricity from a directly connected supplier</a:t>
            </a:r>
          </a:p>
          <a:p>
            <a:pPr marL="467995" algn="just">
              <a:spcAft>
                <a:spcPts val="600"/>
              </a:spcAft>
            </a:pPr>
            <a:r>
              <a:rPr lang="en-GB" sz="1200" dirty="0">
                <a:solidFill>
                  <a:srgbClr val="FF0000"/>
                </a:solidFill>
                <a:latin typeface="Times New Roman" panose="02020603050405020304" pitchFamily="18" charset="0"/>
                <a:ea typeface="MS Mincho" panose="02020609040205080304" pitchFamily="49" charset="-128"/>
              </a:rPr>
              <a:t>7.14.1.2.3.        </a:t>
            </a:r>
            <a:r>
              <a:rPr lang="en-US" sz="1200" dirty="0">
                <a:solidFill>
                  <a:srgbClr val="FF0000"/>
                </a:solidFill>
                <a:latin typeface="Times New Roman" panose="02020603050405020304" pitchFamily="18" charset="0"/>
                <a:ea typeface="MS Mincho" panose="02020609040205080304" pitchFamily="49" charset="-128"/>
              </a:rPr>
              <a:t>Electricity from on site production </a:t>
            </a:r>
          </a:p>
          <a:p>
            <a:pPr marL="467995" algn="just">
              <a:spcAft>
                <a:spcPts val="600"/>
              </a:spcAft>
            </a:pPr>
            <a:r>
              <a:rPr lang="en-GB" sz="1200" dirty="0">
                <a:solidFill>
                  <a:srgbClr val="FF0000"/>
                </a:solidFill>
                <a:latin typeface="Times New Roman" panose="02020603050405020304" pitchFamily="18" charset="0"/>
                <a:ea typeface="MS Mincho" panose="02020609040205080304" pitchFamily="49" charset="-128"/>
              </a:rPr>
              <a:t>7.14.1.2.4.        Electricity from the </a:t>
            </a:r>
            <a:r>
              <a:rPr lang="en-US" sz="1200" dirty="0">
                <a:solidFill>
                  <a:srgbClr val="FF0000"/>
                </a:solidFill>
                <a:latin typeface="Times New Roman" panose="02020603050405020304" pitchFamily="18" charset="0"/>
                <a:ea typeface="MS Mincho" panose="02020609040205080304" pitchFamily="49" charset="-128"/>
              </a:rPr>
              <a:t>grid without contractual instrument</a:t>
            </a:r>
            <a:endParaRPr lang="en-GB" sz="1200" dirty="0">
              <a:solidFill>
                <a:srgbClr val="FF0000"/>
              </a:solidFill>
              <a:latin typeface="Times New Roman" panose="02020603050405020304" pitchFamily="18" charset="0"/>
              <a:ea typeface="MS Mincho" panose="02020609040205080304" pitchFamily="49" charset="-128"/>
            </a:endParaRPr>
          </a:p>
          <a:p>
            <a:pPr marL="467995" algn="just">
              <a:spcAft>
                <a:spcPts val="600"/>
              </a:spcAft>
            </a:pPr>
            <a:r>
              <a:rPr lang="en-US" sz="1200" dirty="0">
                <a:solidFill>
                  <a:srgbClr val="FF0000"/>
                </a:solidFill>
                <a:latin typeface="Times New Roman" panose="02020603050405020304" pitchFamily="18" charset="0"/>
                <a:ea typeface="MS Mincho" panose="02020609040205080304" pitchFamily="49" charset="-128"/>
              </a:rPr>
              <a:t>7.14.2 Energy modelling at Use stage and </a:t>
            </a:r>
            <a:r>
              <a:rPr lang="en-US" sz="1200" dirty="0" err="1">
                <a:solidFill>
                  <a:srgbClr val="FF0000"/>
                </a:solidFill>
                <a:latin typeface="Times New Roman" panose="02020603050405020304" pitchFamily="18" charset="0"/>
                <a:ea typeface="MS Mincho" panose="02020609040205080304" pitchFamily="49" charset="-128"/>
              </a:rPr>
              <a:t>EoL</a:t>
            </a:r>
            <a:r>
              <a:rPr lang="en-US" sz="1200" dirty="0">
                <a:solidFill>
                  <a:srgbClr val="FF0000"/>
                </a:solidFill>
                <a:latin typeface="Times New Roman" panose="02020603050405020304" pitchFamily="18" charset="0"/>
                <a:ea typeface="MS Mincho" panose="02020609040205080304" pitchFamily="49" charset="-128"/>
              </a:rPr>
              <a:t> stage</a:t>
            </a:r>
          </a:p>
          <a:p>
            <a:pPr marL="467995" algn="just">
              <a:spcAft>
                <a:spcPts val="600"/>
              </a:spcAft>
            </a:pPr>
            <a:r>
              <a:rPr lang="en-US" sz="1200" dirty="0">
                <a:solidFill>
                  <a:srgbClr val="FF0000"/>
                </a:solidFill>
                <a:latin typeface="Times New Roman" panose="02020603050405020304" pitchFamily="18" charset="0"/>
                <a:ea typeface="MS Mincho" panose="02020609040205080304" pitchFamily="49" charset="-128"/>
              </a:rPr>
              <a:t>	</a:t>
            </a:r>
            <a:r>
              <a:rPr lang="en-US" sz="1200" dirty="0">
                <a:highlight>
                  <a:srgbClr val="00FFFF"/>
                </a:highlight>
                <a:latin typeface="Times New Roman" panose="02020603050405020304" pitchFamily="18" charset="0"/>
                <a:ea typeface="MS Mincho" panose="02020609040205080304" pitchFamily="49" charset="-128"/>
                <a:sym typeface="Wingdings" panose="05000000000000000000" pitchFamily="2" charset="2"/>
              </a:rPr>
              <a:t> hierarchy approach is described here</a:t>
            </a:r>
            <a:endParaRPr lang="en-US" sz="1200" dirty="0">
              <a:highlight>
                <a:srgbClr val="00FFFF"/>
              </a:highlight>
              <a:latin typeface="Times New Roman" panose="02020603050405020304" pitchFamily="18" charset="0"/>
              <a:ea typeface="MS Mincho" panose="02020609040205080304" pitchFamily="49" charset="-128"/>
            </a:endParaRPr>
          </a:p>
          <a:p>
            <a:pPr marL="467995" algn="just">
              <a:spcAft>
                <a:spcPts val="600"/>
              </a:spcAft>
            </a:pPr>
            <a:endParaRPr lang="en-US" sz="1200" dirty="0">
              <a:solidFill>
                <a:srgbClr val="FF0000"/>
              </a:solidFill>
              <a:latin typeface="Times New Roman" panose="02020603050405020304" pitchFamily="18" charset="0"/>
              <a:ea typeface="MS Mincho" panose="02020609040205080304" pitchFamily="49" charset="-128"/>
            </a:endParaRPr>
          </a:p>
          <a:p>
            <a:pPr marL="467995" algn="just">
              <a:spcAft>
                <a:spcPts val="600"/>
              </a:spcAft>
            </a:pPr>
            <a:endParaRPr lang="en-US" sz="1200" dirty="0">
              <a:solidFill>
                <a:srgbClr val="FF0000"/>
              </a:solidFill>
              <a:latin typeface="Times New Roman" panose="02020603050405020304" pitchFamily="18" charset="0"/>
              <a:ea typeface="MS Mincho" panose="02020609040205080304" pitchFamily="49" charset="-128"/>
            </a:endParaRPr>
          </a:p>
          <a:p>
            <a:pPr marL="467995" algn="just">
              <a:spcAft>
                <a:spcPts val="600"/>
              </a:spcAft>
            </a:pPr>
            <a:r>
              <a:rPr lang="en-US" sz="1200" dirty="0">
                <a:solidFill>
                  <a:srgbClr val="FF0000"/>
                </a:solidFill>
                <a:latin typeface="Times New Roman" panose="02020603050405020304" pitchFamily="18" charset="0"/>
                <a:ea typeface="MS Mincho" panose="02020609040205080304" pitchFamily="49" charset="-128"/>
              </a:rPr>
              <a:t>8.1.6.	Energy Modelling at material production stage</a:t>
            </a:r>
          </a:p>
          <a:p>
            <a:pPr marL="467995" algn="just">
              <a:spcAft>
                <a:spcPts val="600"/>
              </a:spcAft>
            </a:pPr>
            <a:r>
              <a:rPr lang="en-US" sz="1200" dirty="0">
                <a:solidFill>
                  <a:srgbClr val="FF0000"/>
                </a:solidFill>
                <a:latin typeface="Times New Roman" panose="02020603050405020304" pitchFamily="18" charset="0"/>
                <a:ea typeface="MS Mincho" panose="02020609040205080304" pitchFamily="49" charset="-128"/>
              </a:rPr>
              <a:t>8.2.4.	Energy modelling at production stage</a:t>
            </a:r>
          </a:p>
          <a:p>
            <a:pPr marL="467995" algn="just">
              <a:spcAft>
                <a:spcPts val="600"/>
              </a:spcAft>
            </a:pPr>
            <a:r>
              <a:rPr lang="en-US" sz="1200" dirty="0">
                <a:solidFill>
                  <a:srgbClr val="FF0000"/>
                </a:solidFill>
                <a:latin typeface="Times New Roman" panose="02020603050405020304" pitchFamily="18" charset="0"/>
                <a:ea typeface="MS Mincho" panose="02020609040205080304" pitchFamily="49" charset="-128"/>
              </a:rPr>
              <a:t>8.3.5.	Energy modelling at use stage </a:t>
            </a:r>
          </a:p>
          <a:p>
            <a:pPr marL="467995" algn="just">
              <a:spcAft>
                <a:spcPts val="600"/>
              </a:spcAft>
            </a:pPr>
            <a:r>
              <a:rPr lang="en-US" sz="1200" dirty="0">
                <a:solidFill>
                  <a:srgbClr val="FF0000"/>
                </a:solidFill>
                <a:latin typeface="Times New Roman" panose="02020603050405020304" pitchFamily="18" charset="0"/>
                <a:ea typeface="MS Mincho" panose="02020609040205080304" pitchFamily="49" charset="-128"/>
              </a:rPr>
              <a:t>8.3.5.1.  Application of the energy modelling schemes for dynamic scenario</a:t>
            </a:r>
          </a:p>
          <a:p>
            <a:pPr marL="467995" algn="just">
              <a:spcAft>
                <a:spcPts val="600"/>
              </a:spcAft>
            </a:pPr>
            <a:r>
              <a:rPr lang="en-US" sz="1200" dirty="0">
                <a:latin typeface="Times New Roman" panose="02020603050405020304" pitchFamily="18" charset="0"/>
                <a:ea typeface="MS Mincho" panose="02020609040205080304" pitchFamily="49" charset="-128"/>
              </a:rPr>
              <a:t>	</a:t>
            </a:r>
            <a:r>
              <a:rPr lang="en-US" sz="1200" dirty="0">
                <a:highlight>
                  <a:srgbClr val="FFFF00"/>
                </a:highlight>
                <a:latin typeface="Times New Roman" panose="02020603050405020304" pitchFamily="18" charset="0"/>
                <a:ea typeface="MS Mincho" panose="02020609040205080304" pitchFamily="49" charset="-128"/>
                <a:sym typeface="Wingdings" panose="05000000000000000000" pitchFamily="2" charset="2"/>
              </a:rPr>
              <a:t> </a:t>
            </a:r>
            <a:r>
              <a:rPr lang="en-US" sz="1200" dirty="0">
                <a:highlight>
                  <a:srgbClr val="FFFF00"/>
                </a:highlight>
                <a:latin typeface="Times New Roman" panose="02020603050405020304" pitchFamily="18" charset="0"/>
                <a:ea typeface="MS Mincho" panose="02020609040205080304" pitchFamily="49" charset="-128"/>
              </a:rPr>
              <a:t> calculation : arithmetic or  year specific</a:t>
            </a:r>
          </a:p>
          <a:p>
            <a:pPr marL="467995" algn="just">
              <a:spcAft>
                <a:spcPts val="600"/>
              </a:spcAft>
            </a:pPr>
            <a:r>
              <a:rPr lang="en-US" sz="1200" dirty="0">
                <a:solidFill>
                  <a:srgbClr val="FF0000"/>
                </a:solidFill>
                <a:latin typeface="Times New Roman" panose="02020603050405020304" pitchFamily="18" charset="0"/>
                <a:ea typeface="MS Mincho" panose="02020609040205080304" pitchFamily="49" charset="-128"/>
              </a:rPr>
              <a:t>8.3.5.2.    Application of the energy modelling schemes for static scenario </a:t>
            </a:r>
          </a:p>
          <a:p>
            <a:pPr marL="467995" algn="just">
              <a:spcAft>
                <a:spcPts val="600"/>
              </a:spcAft>
            </a:pPr>
            <a:r>
              <a:rPr lang="en-US" sz="1200" dirty="0">
                <a:solidFill>
                  <a:srgbClr val="FF0000"/>
                </a:solidFill>
                <a:latin typeface="Times New Roman" panose="02020603050405020304" pitchFamily="18" charset="0"/>
                <a:ea typeface="MS Mincho" panose="02020609040205080304" pitchFamily="49" charset="-128"/>
              </a:rPr>
              <a:t>8.4.7.	Energy modelling at </a:t>
            </a:r>
            <a:r>
              <a:rPr lang="en-US" sz="1200" dirty="0" err="1">
                <a:solidFill>
                  <a:srgbClr val="FF0000"/>
                </a:solidFill>
                <a:latin typeface="Times New Roman" panose="02020603050405020304" pitchFamily="18" charset="0"/>
                <a:ea typeface="MS Mincho" panose="02020609040205080304" pitchFamily="49" charset="-128"/>
              </a:rPr>
              <a:t>EoL</a:t>
            </a:r>
            <a:r>
              <a:rPr lang="en-US" sz="1200" dirty="0">
                <a:solidFill>
                  <a:srgbClr val="FF0000"/>
                </a:solidFill>
                <a:latin typeface="Times New Roman" panose="02020603050405020304" pitchFamily="18" charset="0"/>
                <a:ea typeface="MS Mincho" panose="02020609040205080304" pitchFamily="49" charset="-128"/>
              </a:rPr>
              <a:t> stage</a:t>
            </a:r>
          </a:p>
        </p:txBody>
      </p:sp>
      <p:cxnSp>
        <p:nvCxnSpPr>
          <p:cNvPr id="7" name="Connecteur droit avec flèche 6">
            <a:extLst>
              <a:ext uri="{FF2B5EF4-FFF2-40B4-BE49-F238E27FC236}">
                <a16:creationId xmlns:a16="http://schemas.microsoft.com/office/drawing/2014/main" id="{A2B1CFD0-3188-1C15-13C1-E8AF4D85D293}"/>
              </a:ext>
            </a:extLst>
          </p:cNvPr>
          <p:cNvCxnSpPr>
            <a:cxnSpLocks/>
          </p:cNvCxnSpPr>
          <p:nvPr/>
        </p:nvCxnSpPr>
        <p:spPr>
          <a:xfrm>
            <a:off x="5049672" y="1043603"/>
            <a:ext cx="70968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F7A4D6D1-A0E4-D4AB-729A-B4801C532DCE}"/>
              </a:ext>
            </a:extLst>
          </p:cNvPr>
          <p:cNvSpPr txBox="1"/>
          <p:nvPr/>
        </p:nvSpPr>
        <p:spPr>
          <a:xfrm>
            <a:off x="214760" y="3711258"/>
            <a:ext cx="5394470" cy="2139047"/>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SG7 suggestions :</a:t>
            </a:r>
          </a:p>
          <a:p>
            <a:pPr marL="639445" indent="-171450" algn="just">
              <a:spcAft>
                <a:spcPts val="600"/>
              </a:spcAft>
              <a:buFontTx/>
              <a:buChar char="-"/>
            </a:pPr>
            <a:r>
              <a:rPr lang="en-US" sz="1200" b="1" dirty="0">
                <a:latin typeface="Times New Roman" panose="02020603050405020304" pitchFamily="18" charset="0"/>
                <a:ea typeface="MS Mincho" panose="02020609040205080304" pitchFamily="49" charset="-128"/>
              </a:rPr>
              <a:t>Reorganize the section 7.14 into 1/ production stage and 2/ Use stage and </a:t>
            </a:r>
            <a:r>
              <a:rPr lang="en-US" sz="1200" b="1" dirty="0" err="1">
                <a:latin typeface="Times New Roman" panose="02020603050405020304" pitchFamily="18" charset="0"/>
                <a:ea typeface="MS Mincho" panose="02020609040205080304" pitchFamily="49" charset="-128"/>
              </a:rPr>
              <a:t>EoL</a:t>
            </a:r>
            <a:r>
              <a:rPr lang="en-US" sz="1200" b="1" dirty="0">
                <a:latin typeface="Times New Roman" panose="02020603050405020304" pitchFamily="18" charset="0"/>
                <a:ea typeface="MS Mincho" panose="02020609040205080304" pitchFamily="49" charset="-128"/>
              </a:rPr>
              <a:t> stage – WO changes in the text. </a:t>
            </a:r>
          </a:p>
          <a:p>
            <a:pPr marL="639445" indent="-171450" algn="just">
              <a:spcAft>
                <a:spcPts val="600"/>
              </a:spcAft>
              <a:buFontTx/>
              <a:buChar char="-"/>
            </a:pPr>
            <a:r>
              <a:rPr lang="en-US" sz="1200" b="1" dirty="0">
                <a:latin typeface="Times New Roman" panose="02020603050405020304" pitchFamily="18" charset="0"/>
                <a:ea typeface="MS Mincho" panose="02020609040205080304" pitchFamily="49" charset="-128"/>
              </a:rPr>
              <a:t>Merge the two sections on one-site generated electricity</a:t>
            </a:r>
          </a:p>
          <a:p>
            <a:pPr marL="639445" indent="-171450" algn="just">
              <a:spcAft>
                <a:spcPts val="600"/>
              </a:spcAft>
              <a:buFontTx/>
              <a:buChar char="-"/>
            </a:pPr>
            <a:r>
              <a:rPr lang="en-US" sz="1200" b="1" dirty="0">
                <a:latin typeface="Times New Roman" panose="02020603050405020304" pitchFamily="18" charset="0"/>
                <a:ea typeface="MS Mincho" panose="02020609040205080304" pitchFamily="49" charset="-128"/>
              </a:rPr>
              <a:t>Adress dynamic/static modeling in the general Chap7 and not in Chap8 Use stage</a:t>
            </a:r>
          </a:p>
          <a:p>
            <a:pPr marL="639445" indent="-171450" algn="just">
              <a:spcAft>
                <a:spcPts val="600"/>
              </a:spcAft>
              <a:buFontTx/>
              <a:buChar char="-"/>
            </a:pPr>
            <a:r>
              <a:rPr lang="en-US" sz="1200" b="1" dirty="0">
                <a:latin typeface="Times New Roman" panose="02020603050405020304" pitchFamily="18" charset="0"/>
                <a:ea typeface="MS Mincho" panose="02020609040205080304" pitchFamily="49" charset="-128"/>
              </a:rPr>
              <a:t>Remove redundancy within the minimum criteria regarding contractual </a:t>
            </a:r>
          </a:p>
          <a:p>
            <a:pPr marL="639445" indent="-171450" algn="just">
              <a:spcAft>
                <a:spcPts val="600"/>
              </a:spcAft>
              <a:buFontTx/>
              <a:buChar char="-"/>
            </a:pPr>
            <a:endParaRPr lang="en-US" sz="1200" b="1" dirty="0">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2553258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67C742-EBC2-F24B-9DE2-BD5A50470C6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4F95594-5FD7-CE64-13B9-5991504D7865}"/>
              </a:ext>
            </a:extLst>
          </p:cNvPr>
          <p:cNvSpPr>
            <a:spLocks noGrp="1"/>
          </p:cNvSpPr>
          <p:nvPr>
            <p:ph type="title"/>
          </p:nvPr>
        </p:nvSpPr>
        <p:spPr>
          <a:xfrm>
            <a:off x="401542" y="122413"/>
            <a:ext cx="10998961" cy="661189"/>
          </a:xfrm>
        </p:spPr>
        <p:txBody>
          <a:bodyPr>
            <a:normAutofit/>
          </a:bodyPr>
          <a:lstStyle/>
          <a:p>
            <a:r>
              <a:rPr lang="en-GB" sz="2800" dirty="0">
                <a:latin typeface="Marianne" panose="02000000000000000000" pitchFamily="50" charset="0"/>
              </a:rPr>
              <a:t>SG7 : fuel modelling – </a:t>
            </a:r>
            <a:r>
              <a:rPr lang="en-GB" sz="2800" dirty="0">
                <a:solidFill>
                  <a:srgbClr val="FF0000"/>
                </a:solidFill>
                <a:latin typeface="Marianne" panose="02000000000000000000" pitchFamily="50" charset="0"/>
              </a:rPr>
              <a:t>small changes proposal </a:t>
            </a:r>
          </a:p>
        </p:txBody>
      </p:sp>
      <p:sp>
        <p:nvSpPr>
          <p:cNvPr id="3" name="Espace réservé de la date 2">
            <a:extLst>
              <a:ext uri="{FF2B5EF4-FFF2-40B4-BE49-F238E27FC236}">
                <a16:creationId xmlns:a16="http://schemas.microsoft.com/office/drawing/2014/main" id="{164B6A5E-2B7E-A780-662A-778EFABEDF16}"/>
              </a:ext>
            </a:extLst>
          </p:cNvPr>
          <p:cNvSpPr>
            <a:spLocks noGrp="1"/>
          </p:cNvSpPr>
          <p:nvPr>
            <p:ph type="dt" sz="half" idx="10"/>
          </p:nvPr>
        </p:nvSpPr>
        <p:spPr/>
        <p:txBody>
          <a:bodyPr/>
          <a:lstStyle/>
          <a:p>
            <a:r>
              <a:rPr lang="en-GB" dirty="0">
                <a:latin typeface="Marianne" panose="02000000000000000000" pitchFamily="50" charset="0"/>
              </a:rPr>
              <a:t>17/11/2025</a:t>
            </a:r>
          </a:p>
        </p:txBody>
      </p:sp>
      <p:sp>
        <p:nvSpPr>
          <p:cNvPr id="4" name="Espace réservé du pied de page 3">
            <a:extLst>
              <a:ext uri="{FF2B5EF4-FFF2-40B4-BE49-F238E27FC236}">
                <a16:creationId xmlns:a16="http://schemas.microsoft.com/office/drawing/2014/main" id="{66CD8D4F-D432-8BB6-ED41-413469BA7A15}"/>
              </a:ext>
            </a:extLst>
          </p:cNvPr>
          <p:cNvSpPr>
            <a:spLocks noGrp="1"/>
          </p:cNvSpPr>
          <p:nvPr>
            <p:ph type="ftr" sz="quarter" idx="11"/>
          </p:nvPr>
        </p:nvSpPr>
        <p:spPr/>
        <p:txBody>
          <a:bodyPr/>
          <a:lstStyle/>
          <a:p>
            <a:r>
              <a:rPr lang="en-US">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1C4542F1-E6D6-B094-99C8-E4B318D66850}"/>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3</a:t>
            </a:fld>
            <a:endParaRPr lang="en-GB">
              <a:latin typeface="Marianne" panose="02000000000000000000" pitchFamily="50" charset="0"/>
            </a:endParaRPr>
          </a:p>
        </p:txBody>
      </p:sp>
      <p:sp>
        <p:nvSpPr>
          <p:cNvPr id="10" name="ZoneTexte 9">
            <a:extLst>
              <a:ext uri="{FF2B5EF4-FFF2-40B4-BE49-F238E27FC236}">
                <a16:creationId xmlns:a16="http://schemas.microsoft.com/office/drawing/2014/main" id="{63DD99F0-F57D-FA1A-C2A4-D4AE98563018}"/>
              </a:ext>
            </a:extLst>
          </p:cNvPr>
          <p:cNvSpPr txBox="1"/>
          <p:nvPr/>
        </p:nvSpPr>
        <p:spPr>
          <a:xfrm>
            <a:off x="221227" y="1043603"/>
            <a:ext cx="7353280" cy="5109091"/>
          </a:xfrm>
          <a:prstGeom prst="rect">
            <a:avLst/>
          </a:prstGeom>
          <a:noFill/>
        </p:spPr>
        <p:txBody>
          <a:bodyPr wrap="square">
            <a:spAutoFit/>
          </a:bodyPr>
          <a:lstStyle/>
          <a:p>
            <a:pPr marL="467995" algn="just">
              <a:spcAft>
                <a:spcPts val="600"/>
              </a:spcAft>
              <a:buNone/>
            </a:pPr>
            <a:r>
              <a:rPr lang="en-US" sz="1200" dirty="0">
                <a:effectLst/>
                <a:latin typeface="Times New Roman" panose="02020603050405020304" pitchFamily="18" charset="0"/>
                <a:ea typeface="MS Mincho" panose="02020609040205080304" pitchFamily="49" charset="-128"/>
              </a:rPr>
              <a:t>7.14.1.1.	Fuel modelling </a:t>
            </a:r>
            <a:r>
              <a:rPr lang="en-US" sz="1200" dirty="0">
                <a:solidFill>
                  <a:srgbClr val="FF0000"/>
                </a:solidFill>
                <a:effectLst/>
                <a:latin typeface="Times New Roman" panose="02020603050405020304" pitchFamily="18" charset="0"/>
                <a:ea typeface="MS Mincho" panose="02020609040205080304" pitchFamily="49" charset="-128"/>
              </a:rPr>
              <a:t>at production stage</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The definition of emission factors for fuels follows the methodology outlined in the EU Renewable Energy Directive 2018/2001 and other systems such as the U.S. EPA Renewable Fuel Standard and shall include:</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(a)	Upstream processes referring to the extraction or cultivation of raw materials.</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(b)	Processes related to the fuel’s processing.</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(c)	Transport and distribution processes at each life cycle stage.</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(d)	Emissions from the fuel in-use.</a:t>
            </a:r>
          </a:p>
          <a:p>
            <a:pPr marL="467995" algn="just">
              <a:spcAft>
                <a:spcPts val="600"/>
              </a:spcAft>
              <a:buNone/>
            </a:pPr>
            <a:r>
              <a:rPr lang="en-US" sz="1200" dirty="0">
                <a:solidFill>
                  <a:srgbClr val="FF0000"/>
                </a:solidFill>
                <a:effectLst/>
                <a:latin typeface="Times New Roman" panose="02020603050405020304" pitchFamily="18" charset="0"/>
                <a:ea typeface="MS Mincho" panose="02020609040205080304" pitchFamily="49" charset="-128"/>
              </a:rPr>
              <a:t>(Infrastructure and capital goods for the production of fuel should be included by default only within the system boundary for the vehicle use stage. Refer to Section 7.6 Infrastructure and Capital Goods.) </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Additionally, concerning fuels originated from bio-materials, the following conditions shall be considered; </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(a)	Additional emissions related to changes from soil carbon stock caused by land use change.(e.g. wetlands conversion, some specific forest areas, etc.). </a:t>
            </a:r>
            <a:r>
              <a:rPr lang="en-US" sz="1200" dirty="0">
                <a:solidFill>
                  <a:srgbClr val="FF0000"/>
                </a:solidFill>
                <a:effectLst/>
                <a:latin typeface="Times New Roman" panose="02020603050405020304" pitchFamily="18" charset="0"/>
                <a:ea typeface="MS Mincho" panose="02020609040205080304" pitchFamily="49" charset="-128"/>
              </a:rPr>
              <a:t>See Section 7.8 on Land Use.  </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(b)	Emission savings from soil carbon accumulation via improved agricultural management (e.g. shifting to reduced or zero-tillage, using cover crops, etc.), CO2 capture and geological sequestration, and CO2 capture and replacement. </a:t>
            </a:r>
            <a:r>
              <a:rPr lang="en-US" sz="1200" dirty="0">
                <a:solidFill>
                  <a:srgbClr val="FF0000"/>
                </a:solidFill>
                <a:effectLst/>
                <a:latin typeface="Times New Roman" panose="02020603050405020304" pitchFamily="18" charset="0"/>
                <a:ea typeface="MS Mincho" panose="02020609040205080304" pitchFamily="49" charset="-128"/>
              </a:rPr>
              <a:t>Refer to section 7.10. Inclusion of specific GHG emissions and removals for reporting of such emissions. </a:t>
            </a:r>
          </a:p>
          <a:p>
            <a:pPr marL="467995" algn="just">
              <a:spcAft>
                <a:spcPts val="600"/>
              </a:spcAft>
              <a:buNone/>
            </a:pPr>
            <a:r>
              <a:rPr lang="en-US" sz="1200" dirty="0">
                <a:effectLst/>
                <a:latin typeface="Times New Roman" panose="02020603050405020304" pitchFamily="18" charset="0"/>
                <a:ea typeface="MS Mincho" panose="02020609040205080304" pitchFamily="49" charset="-128"/>
              </a:rPr>
              <a:t>In the case of one or more other products (co-products, e.g. sugar beet pulps, Distillers Dried Grains with </a:t>
            </a:r>
            <a:r>
              <a:rPr lang="en-US" sz="1200" dirty="0" err="1">
                <a:effectLst/>
                <a:latin typeface="Times New Roman" panose="02020603050405020304" pitchFamily="18" charset="0"/>
                <a:ea typeface="MS Mincho" panose="02020609040205080304" pitchFamily="49" charset="-128"/>
              </a:rPr>
              <a:t>Solubles</a:t>
            </a:r>
            <a:r>
              <a:rPr lang="en-US" sz="1200" dirty="0">
                <a:effectLst/>
                <a:latin typeface="Times New Roman" panose="02020603050405020304" pitchFamily="18" charset="0"/>
                <a:ea typeface="MS Mincho" panose="02020609040205080304" pitchFamily="49" charset="-128"/>
              </a:rPr>
              <a:t>), allocation shall be determined </a:t>
            </a:r>
            <a:r>
              <a:rPr lang="en-US" sz="1200" dirty="0">
                <a:solidFill>
                  <a:srgbClr val="FF0000"/>
                </a:solidFill>
                <a:effectLst/>
                <a:latin typeface="Times New Roman" panose="02020603050405020304" pitchFamily="18" charset="0"/>
                <a:ea typeface="MS Mincho" panose="02020609040205080304" pitchFamily="49" charset="-128"/>
              </a:rPr>
              <a:t>based on Section 7.15.2 Multi Output allocation</a:t>
            </a:r>
            <a:r>
              <a:rPr lang="en-US" sz="1200" strike="sngStrike" dirty="0">
                <a:solidFill>
                  <a:srgbClr val="FF0000"/>
                </a:solidFill>
                <a:effectLst/>
                <a:latin typeface="Times New Roman" panose="02020603050405020304" pitchFamily="18" charset="0"/>
                <a:ea typeface="MS Mincho" panose="02020609040205080304" pitchFamily="49" charset="-128"/>
              </a:rPr>
              <a:t>. in proportion to the energy content of the products, determined by lower heating value in the case of co-products other than electricity and heat, or other allocation methods using the allocation method hierarchy in ISO 14040:2006; or developed for national programs, for example the U.S. Renewable Fuels Standards (RFS). The co-product method used in a study should be transparently presented in the study report, and sensitivity analysis should be conducted with alternative allocation methods for impacts of allocation method choices. </a:t>
            </a:r>
          </a:p>
        </p:txBody>
      </p:sp>
      <p:sp>
        <p:nvSpPr>
          <p:cNvPr id="11" name="ZoneTexte 10">
            <a:extLst>
              <a:ext uri="{FF2B5EF4-FFF2-40B4-BE49-F238E27FC236}">
                <a16:creationId xmlns:a16="http://schemas.microsoft.com/office/drawing/2014/main" id="{F77CDE10-2932-804D-43CF-89A5ACB3EB21}"/>
              </a:ext>
            </a:extLst>
          </p:cNvPr>
          <p:cNvSpPr txBox="1"/>
          <p:nvPr/>
        </p:nvSpPr>
        <p:spPr>
          <a:xfrm>
            <a:off x="8761862" y="783602"/>
            <a:ext cx="3028595" cy="461665"/>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SG7 suggestion : refer to section 7.6 on </a:t>
            </a:r>
            <a:r>
              <a:rPr lang="en-US" sz="1200" b="1" dirty="0" err="1">
                <a:latin typeface="Times New Roman" panose="02020603050405020304" pitchFamily="18" charset="0"/>
                <a:ea typeface="MS Mincho" panose="02020609040205080304" pitchFamily="49" charset="-128"/>
              </a:rPr>
              <a:t>infrastruture</a:t>
            </a:r>
            <a:endParaRPr lang="en-US" sz="1200" b="1" dirty="0">
              <a:solidFill>
                <a:srgbClr val="FF0000"/>
              </a:solidFill>
              <a:latin typeface="Times New Roman" panose="02020603050405020304" pitchFamily="18" charset="0"/>
              <a:ea typeface="MS Mincho" panose="02020609040205080304" pitchFamily="49" charset="-128"/>
            </a:endParaRPr>
          </a:p>
        </p:txBody>
      </p:sp>
      <p:cxnSp>
        <p:nvCxnSpPr>
          <p:cNvPr id="13" name="Connecteur droit avec flèche 12">
            <a:extLst>
              <a:ext uri="{FF2B5EF4-FFF2-40B4-BE49-F238E27FC236}">
                <a16:creationId xmlns:a16="http://schemas.microsoft.com/office/drawing/2014/main" id="{2E9FF0D6-D6B3-24F1-32BB-60149B4CC414}"/>
              </a:ext>
            </a:extLst>
          </p:cNvPr>
          <p:cNvCxnSpPr>
            <a:cxnSpLocks/>
            <a:endCxn id="11" idx="1"/>
          </p:cNvCxnSpPr>
          <p:nvPr/>
        </p:nvCxnSpPr>
        <p:spPr>
          <a:xfrm flipV="1">
            <a:off x="5980471" y="1014435"/>
            <a:ext cx="2781391" cy="17383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EBDD506B-44D9-11EA-5F71-33CBE3B3554F}"/>
              </a:ext>
            </a:extLst>
          </p:cNvPr>
          <p:cNvCxnSpPr>
            <a:cxnSpLocks/>
            <a:endCxn id="19" idx="1"/>
          </p:cNvCxnSpPr>
          <p:nvPr/>
        </p:nvCxnSpPr>
        <p:spPr>
          <a:xfrm flipV="1">
            <a:off x="5901022" y="3514114"/>
            <a:ext cx="2197297" cy="45397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EB672F34-968F-C149-7033-03B6CCD25583}"/>
              </a:ext>
            </a:extLst>
          </p:cNvPr>
          <p:cNvSpPr txBox="1"/>
          <p:nvPr/>
        </p:nvSpPr>
        <p:spPr>
          <a:xfrm>
            <a:off x="8098319" y="3060143"/>
            <a:ext cx="3564539" cy="907941"/>
          </a:xfrm>
          <a:prstGeom prst="rect">
            <a:avLst/>
          </a:prstGeom>
          <a:noFill/>
          <a:ln>
            <a:solidFill>
              <a:schemeClr val="accent6"/>
            </a:solidFill>
          </a:ln>
        </p:spPr>
        <p:txBody>
          <a:bodyPr wrap="square">
            <a:spAutoFit/>
          </a:bodyPr>
          <a:lstStyle/>
          <a:p>
            <a:pPr marL="467995" algn="just">
              <a:spcAft>
                <a:spcPts val="600"/>
              </a:spcAft>
              <a:buNone/>
            </a:pPr>
            <a:r>
              <a:rPr lang="fr-FR" sz="1200" dirty="0" err="1">
                <a:latin typeface="Times New Roman" panose="02020603050405020304" pitchFamily="18" charset="0"/>
                <a:ea typeface="MS Mincho" panose="02020609040205080304" pitchFamily="49" charset="-128"/>
              </a:rPr>
              <a:t>Refer</a:t>
            </a:r>
            <a:r>
              <a:rPr lang="fr-FR" sz="1200" dirty="0">
                <a:latin typeface="Times New Roman" panose="02020603050405020304" pitchFamily="18" charset="0"/>
                <a:ea typeface="MS Mincho" panose="02020609040205080304" pitchFamily="49" charset="-128"/>
              </a:rPr>
              <a:t> to Section 7.8 on Lan Use</a:t>
            </a:r>
            <a:endParaRPr lang="fr-FR" sz="1200" dirty="0">
              <a:solidFill>
                <a:srgbClr val="FF0000"/>
              </a:solidFill>
              <a:latin typeface="Times New Roman" panose="02020603050405020304" pitchFamily="18" charset="0"/>
              <a:ea typeface="MS Mincho" panose="02020609040205080304" pitchFamily="49" charset="-128"/>
            </a:endParaRPr>
          </a:p>
          <a:p>
            <a:pPr marL="467995" algn="just">
              <a:spcAft>
                <a:spcPts val="600"/>
              </a:spcAft>
              <a:buNone/>
            </a:pPr>
            <a:r>
              <a:rPr lang="en-US" sz="1200" dirty="0">
                <a:latin typeface="Times New Roman" panose="02020603050405020304" pitchFamily="18" charset="0"/>
                <a:ea typeface="MS Mincho" panose="02020609040205080304" pitchFamily="49" charset="-128"/>
              </a:rPr>
              <a:t>Refer to 7.10 Inclusion of specific GHG emissions and removals for reporting of such emissions. </a:t>
            </a:r>
            <a:endParaRPr lang="en-US" sz="1200" dirty="0">
              <a:solidFill>
                <a:srgbClr val="FF0000"/>
              </a:solidFill>
              <a:latin typeface="Times New Roman" panose="02020603050405020304" pitchFamily="18" charset="0"/>
              <a:ea typeface="MS Mincho" panose="02020609040205080304" pitchFamily="49" charset="-128"/>
            </a:endParaRPr>
          </a:p>
        </p:txBody>
      </p:sp>
      <p:cxnSp>
        <p:nvCxnSpPr>
          <p:cNvPr id="20" name="Connecteur droit avec flèche 19">
            <a:extLst>
              <a:ext uri="{FF2B5EF4-FFF2-40B4-BE49-F238E27FC236}">
                <a16:creationId xmlns:a16="http://schemas.microsoft.com/office/drawing/2014/main" id="{0E5B5848-D605-CC7C-F585-CD704434CC0A}"/>
              </a:ext>
            </a:extLst>
          </p:cNvPr>
          <p:cNvCxnSpPr>
            <a:cxnSpLocks/>
            <a:endCxn id="23" idx="1"/>
          </p:cNvCxnSpPr>
          <p:nvPr/>
        </p:nvCxnSpPr>
        <p:spPr>
          <a:xfrm flipV="1">
            <a:off x="6932289" y="5428067"/>
            <a:ext cx="858116" cy="4156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id="{FA2E49A6-94EE-2046-6297-13484D966A0A}"/>
              </a:ext>
            </a:extLst>
          </p:cNvPr>
          <p:cNvSpPr txBox="1"/>
          <p:nvPr/>
        </p:nvSpPr>
        <p:spPr>
          <a:xfrm>
            <a:off x="7790405" y="5012568"/>
            <a:ext cx="4180368" cy="830997"/>
          </a:xfrm>
          <a:prstGeom prst="rect">
            <a:avLst/>
          </a:prstGeom>
          <a:noFill/>
          <a:ln>
            <a:solidFill>
              <a:srgbClr val="FF0000"/>
            </a:solidFill>
          </a:ln>
        </p:spPr>
        <p:txBody>
          <a:bodyPr wrap="square">
            <a:spAutoFit/>
          </a:bodyPr>
          <a:lstStyle/>
          <a:p>
            <a:pPr marL="467995" algn="just">
              <a:spcAft>
                <a:spcPts val="600"/>
              </a:spcAft>
              <a:buNone/>
            </a:pPr>
            <a:r>
              <a:rPr lang="fr-FR" sz="1200" dirty="0" err="1">
                <a:latin typeface="Times New Roman" panose="02020603050405020304" pitchFamily="18" charset="0"/>
                <a:ea typeface="MS Mincho" panose="02020609040205080304" pitchFamily="49" charset="-128"/>
              </a:rPr>
              <a:t>Refer</a:t>
            </a:r>
            <a:r>
              <a:rPr lang="fr-FR" sz="1200" dirty="0">
                <a:latin typeface="Times New Roman" panose="02020603050405020304" pitchFamily="18" charset="0"/>
                <a:ea typeface="MS Mincho" panose="02020609040205080304" pitchFamily="49" charset="-128"/>
              </a:rPr>
              <a:t> to section 7.15.2 Multi output allocation and put the </a:t>
            </a:r>
            <a:r>
              <a:rPr lang="fr-FR" sz="1200" dirty="0" err="1">
                <a:latin typeface="Times New Roman" panose="02020603050405020304" pitchFamily="18" charset="0"/>
                <a:ea typeface="MS Mincho" panose="02020609040205080304" pitchFamily="49" charset="-128"/>
              </a:rPr>
              <a:t>following</a:t>
            </a:r>
            <a:r>
              <a:rPr lang="fr-FR" sz="1200" dirty="0">
                <a:latin typeface="Times New Roman" panose="02020603050405020304" pitchFamily="18" charset="0"/>
                <a:ea typeface="MS Mincho" panose="02020609040205080304" pitchFamily="49" charset="-128"/>
              </a:rPr>
              <a:t> section about « proportion to </a:t>
            </a:r>
            <a:r>
              <a:rPr lang="fr-FR" sz="1200" dirty="0" err="1">
                <a:latin typeface="Times New Roman" panose="02020603050405020304" pitchFamily="18" charset="0"/>
                <a:ea typeface="MS Mincho" panose="02020609040205080304" pitchFamily="49" charset="-128"/>
              </a:rPr>
              <a:t>energy</a:t>
            </a:r>
            <a:r>
              <a:rPr lang="fr-FR" sz="1200" dirty="0">
                <a:latin typeface="Times New Roman" panose="02020603050405020304" pitchFamily="18" charset="0"/>
                <a:ea typeface="MS Mincho" panose="02020609040205080304" pitchFamily="49" charset="-128"/>
              </a:rPr>
              <a:t> content of the </a:t>
            </a:r>
            <a:r>
              <a:rPr lang="fr-FR" sz="1200" dirty="0" err="1">
                <a:latin typeface="Times New Roman" panose="02020603050405020304" pitchFamily="18" charset="0"/>
                <a:ea typeface="MS Mincho" panose="02020609040205080304" pitchFamily="49" charset="-128"/>
              </a:rPr>
              <a:t>products</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should</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be</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determined</a:t>
            </a:r>
            <a:r>
              <a:rPr lang="fr-FR" sz="1200" dirty="0">
                <a:latin typeface="Times New Roman" panose="02020603050405020304" pitchFamily="18" charset="0"/>
                <a:ea typeface="MS Mincho" panose="02020609040205080304" pitchFamily="49" charset="-128"/>
              </a:rPr>
              <a:t> by </a:t>
            </a:r>
            <a:r>
              <a:rPr lang="fr-FR" sz="1200" dirty="0" err="1">
                <a:latin typeface="Times New Roman" panose="02020603050405020304" pitchFamily="18" charset="0"/>
                <a:ea typeface="MS Mincho" panose="02020609040205080304" pitchFamily="49" charset="-128"/>
              </a:rPr>
              <a:t>lower</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hearting</a:t>
            </a:r>
            <a:r>
              <a:rPr lang="fr-FR" sz="1200" dirty="0">
                <a:latin typeface="Times New Roman" panose="02020603050405020304" pitchFamily="18" charset="0"/>
                <a:ea typeface="MS Mincho" panose="02020609040205080304" pitchFamily="49" charset="-128"/>
              </a:rPr>
              <a:t> value in the Section 7.15.2</a:t>
            </a:r>
            <a:endParaRPr lang="en-US" sz="1200" dirty="0">
              <a:solidFill>
                <a:srgbClr val="FF0000"/>
              </a:solidFill>
              <a:latin typeface="Times New Roman" panose="02020603050405020304" pitchFamily="18" charset="0"/>
              <a:ea typeface="MS Mincho" panose="02020609040205080304" pitchFamily="49" charset="-128"/>
            </a:endParaRPr>
          </a:p>
        </p:txBody>
      </p:sp>
      <p:cxnSp>
        <p:nvCxnSpPr>
          <p:cNvPr id="32" name="Connecteur droit avec flèche 31">
            <a:extLst>
              <a:ext uri="{FF2B5EF4-FFF2-40B4-BE49-F238E27FC236}">
                <a16:creationId xmlns:a16="http://schemas.microsoft.com/office/drawing/2014/main" id="{0693B494-372A-D126-4388-C27BBC94AF8F}"/>
              </a:ext>
            </a:extLst>
          </p:cNvPr>
          <p:cNvCxnSpPr>
            <a:cxnSpLocks/>
            <a:endCxn id="19" idx="1"/>
          </p:cNvCxnSpPr>
          <p:nvPr/>
        </p:nvCxnSpPr>
        <p:spPr>
          <a:xfrm flipV="1">
            <a:off x="7371166" y="3514114"/>
            <a:ext cx="727153" cy="1180685"/>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4672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A52D25-804C-B5B1-6077-744B0EB3DA38}"/>
            </a:ext>
          </a:extLst>
        </p:cNvPr>
        <p:cNvGrpSpPr/>
        <p:nvPr/>
      </p:nvGrpSpPr>
      <p:grpSpPr>
        <a:xfrm>
          <a:off x="0" y="0"/>
          <a:ext cx="0" cy="0"/>
          <a:chOff x="0" y="0"/>
          <a:chExt cx="0" cy="0"/>
        </a:xfrm>
      </p:grpSpPr>
      <p:sp>
        <p:nvSpPr>
          <p:cNvPr id="9" name="ZoneTexte 8">
            <a:extLst>
              <a:ext uri="{FF2B5EF4-FFF2-40B4-BE49-F238E27FC236}">
                <a16:creationId xmlns:a16="http://schemas.microsoft.com/office/drawing/2014/main" id="{B863D88E-96CA-1D38-C248-55800DB7ED20}"/>
              </a:ext>
            </a:extLst>
          </p:cNvPr>
          <p:cNvSpPr txBox="1"/>
          <p:nvPr/>
        </p:nvSpPr>
        <p:spPr>
          <a:xfrm>
            <a:off x="383277" y="922101"/>
            <a:ext cx="7870792" cy="5632311"/>
          </a:xfrm>
          <a:prstGeom prst="rect">
            <a:avLst/>
          </a:prstGeom>
          <a:noFill/>
        </p:spPr>
        <p:txBody>
          <a:bodyPr wrap="square">
            <a:spAutoFit/>
          </a:bodyPr>
          <a:lstStyle/>
          <a:p>
            <a:r>
              <a:rPr lang="en-US" sz="900" dirty="0"/>
              <a:t>7.14.1.2	Electricity modelling at production stage</a:t>
            </a:r>
          </a:p>
          <a:p>
            <a:r>
              <a:rPr lang="en-US" sz="900" dirty="0">
                <a:solidFill>
                  <a:srgbClr val="FF0000"/>
                </a:solidFill>
              </a:rPr>
              <a:t>Three </a:t>
            </a:r>
            <a:r>
              <a:rPr lang="en-US" sz="900" dirty="0"/>
              <a:t>main approaches exist for modelling electricity consumption by a product system: the location-based approach, </a:t>
            </a:r>
            <a:r>
              <a:rPr lang="en-US" sz="900" dirty="0">
                <a:solidFill>
                  <a:srgbClr val="FF0000"/>
                </a:solidFill>
              </a:rPr>
              <a:t>the 100% </a:t>
            </a:r>
            <a:r>
              <a:rPr lang="en-US" sz="900" dirty="0"/>
              <a:t>market-based approach </a:t>
            </a:r>
            <a:r>
              <a:rPr lang="en-US" sz="900" dirty="0">
                <a:solidFill>
                  <a:srgbClr val="FF0000"/>
                </a:solidFill>
              </a:rPr>
              <a:t>and a mixed-method approach.</a:t>
            </a:r>
          </a:p>
          <a:p>
            <a:endParaRPr lang="en-US" sz="900" dirty="0">
              <a:solidFill>
                <a:srgbClr val="FF0000"/>
              </a:solidFill>
            </a:endParaRPr>
          </a:p>
          <a:p>
            <a:r>
              <a:rPr lang="en-US" sz="900" dirty="0"/>
              <a:t>(a)The location-based approach is a method of allocating electricity impacts among end-users based on geographical representativeness (economic area, country, bidding zone , etc.); this approach is currently the most commonly used by LCA practitioners, with main LCA databases offering detailed models at a relatively fine geographic scale. The same average profile per kWh is applied to all electricity consumers within a single grid. The GHG Protocol defines it as follows: “A location-based method reflects the average emissions intensity of grids on which energy consumption occurs (using mostly grid-average emission factor data</a:t>
            </a:r>
            <a:r>
              <a:rPr lang="en-US" sz="900" dirty="0">
                <a:solidFill>
                  <a:srgbClr val="FF0000"/>
                </a:solidFill>
              </a:rPr>
              <a:t>).” [In this approach subnational consumption grid mix (i.e. for the USA California grid mix) or a national consumption grid mix (i.e., country-specific), or a supra-national consumption grid mix (i.e., EU grid mix, Africa grid mix, North America) can be used based on Section 7.11.1.2.     Geographical representativity] </a:t>
            </a:r>
          </a:p>
          <a:p>
            <a:endParaRPr lang="en-US" sz="900" dirty="0"/>
          </a:p>
          <a:p>
            <a:r>
              <a:rPr lang="en-US" sz="900" dirty="0"/>
              <a:t>(b)The </a:t>
            </a:r>
            <a:r>
              <a:rPr lang="en-US" sz="900" dirty="0">
                <a:solidFill>
                  <a:srgbClr val="FF0000"/>
                </a:solidFill>
              </a:rPr>
              <a:t>100% </a:t>
            </a:r>
            <a:r>
              <a:rPr lang="en-US" sz="900" dirty="0"/>
              <a:t>market-based approach allocates electricity impacts among end-users based on a principle of individual contractual instruments, which can be claimed by different consumers. This approach seeks a more precise accounting of the environmental impacts of energy choices made by companies and consumers. The GHG Protocol defines it as follows: “A market-based method reflects emissions from electricity that companies have purposefully chosen (or their lack of choice). It derives emission factors from contractual instruments, which include any type of contract between two parties for the sale and purchase of energy bundled with attributes about the energy generation, or for unbundled attribute claims.” </a:t>
            </a:r>
            <a:r>
              <a:rPr lang="en-US" sz="900" dirty="0">
                <a:solidFill>
                  <a:srgbClr val="FF0000"/>
                </a:solidFill>
              </a:rPr>
              <a:t>[In this approach, every electricity consumption process is modelled using either:</a:t>
            </a:r>
          </a:p>
          <a:p>
            <a:pPr marL="628650" lvl="1" indent="-171450">
              <a:buFont typeface="Arial" panose="020B0604020202020204" pitchFamily="34" charset="0"/>
              <a:buChar char="•"/>
            </a:pPr>
            <a:r>
              <a:rPr lang="en-US" sz="900" dirty="0">
                <a:solidFill>
                  <a:srgbClr val="FF0000"/>
                </a:solidFill>
              </a:rPr>
              <a:t>Processes that reflect the electricity mix purchased via specific contractual instruments related to the considered process and including losses during transmission and distribution of the purchased electricity</a:t>
            </a:r>
          </a:p>
          <a:p>
            <a:pPr marL="628650" lvl="1" indent="-171450">
              <a:buFont typeface="Arial" panose="020B0604020202020204" pitchFamily="34" charset="0"/>
              <a:buChar char="•"/>
            </a:pPr>
            <a:r>
              <a:rPr lang="en-US" sz="900" dirty="0">
                <a:solidFill>
                  <a:srgbClr val="FF0000"/>
                </a:solidFill>
              </a:rPr>
              <a:t>Or, if no contract exists for the given process, a residual consumption mix related to it, which can be derived either at a national level, a sub-national level or supranational level. </a:t>
            </a:r>
            <a:r>
              <a:rPr lang="en-US" sz="900" dirty="0">
                <a:solidFill>
                  <a:srgbClr val="FF0000"/>
                </a:solidFill>
                <a:highlight>
                  <a:srgbClr val="00FFFF"/>
                </a:highlight>
              </a:rPr>
              <a:t>If no residual mix is available, the fossil generation mix for the respective grid shall be used</a:t>
            </a:r>
            <a:r>
              <a:rPr lang="en-US" sz="900" dirty="0">
                <a:solidFill>
                  <a:srgbClr val="FF0000"/>
                </a:solidFill>
                <a:highlight>
                  <a:srgbClr val="FFFF00"/>
                </a:highlight>
              </a:rPr>
              <a:t>. </a:t>
            </a:r>
          </a:p>
          <a:p>
            <a:pPr marL="628650" lvl="1" indent="-171450">
              <a:buFont typeface="Arial" panose="020B0604020202020204" pitchFamily="34" charset="0"/>
              <a:buChar char="•"/>
            </a:pPr>
            <a:endParaRPr lang="en-US" sz="900" dirty="0">
              <a:solidFill>
                <a:srgbClr val="FF0000"/>
              </a:solidFill>
              <a:highlight>
                <a:srgbClr val="FFFF00"/>
              </a:highlight>
            </a:endParaRPr>
          </a:p>
          <a:p>
            <a:pPr lvl="1"/>
            <a:r>
              <a:rPr lang="en-US" sz="900" dirty="0">
                <a:solidFill>
                  <a:srgbClr val="FF0000"/>
                </a:solidFill>
              </a:rPr>
              <a:t>The contractual instruments that are used shall comply with the specific requirements as stated in the following sections 7. 7.14.1.2.1.</a:t>
            </a:r>
          </a:p>
          <a:p>
            <a:r>
              <a:rPr lang="en-US" sz="900" dirty="0">
                <a:solidFill>
                  <a:srgbClr val="FF0000"/>
                </a:solidFill>
              </a:rPr>
              <a:t>Further, this approach should only be used if the entity has enough data (i.e. secondary databases and datasets using residual consumption mixes for every process in the upstream value chain of the product).]</a:t>
            </a:r>
          </a:p>
          <a:p>
            <a:endParaRPr lang="en-US" sz="900" dirty="0">
              <a:solidFill>
                <a:srgbClr val="FF0000"/>
              </a:solidFill>
            </a:endParaRPr>
          </a:p>
          <a:p>
            <a:r>
              <a:rPr lang="en-US" sz="900" dirty="0">
                <a:solidFill>
                  <a:srgbClr val="FF0000"/>
                </a:solidFill>
              </a:rPr>
              <a:t>(</a:t>
            </a:r>
            <a:r>
              <a:rPr lang="en-US" sz="900" dirty="0">
                <a:solidFill>
                  <a:srgbClr val="FF0000"/>
                </a:solidFill>
                <a:highlight>
                  <a:srgbClr val="00FFFF"/>
                </a:highlight>
              </a:rPr>
              <a:t>c)[When industries do not have either enough adequate data (processes covering needed residual mixes and processes using them) or the time to develop those, they may use the following mixed-method approach. The mixed method approach uses available location-based electricity mixes consumption processes from the LCA databases as generic default while using specific processes that reflect the electricity mix purchased via specific contractual instruments from suppliers and / or the electricity mix produced within the factories and including losses during transmission and distribution of the purchased electricity. [This approach should be carefully applied as risk of double counting of inventories and impacts can happen.]</a:t>
            </a:r>
          </a:p>
          <a:p>
            <a:endParaRPr lang="en-US" sz="900" dirty="0">
              <a:solidFill>
                <a:srgbClr val="FF0000"/>
              </a:solidFill>
            </a:endParaRPr>
          </a:p>
          <a:p>
            <a:r>
              <a:rPr lang="en-US" sz="900" dirty="0">
                <a:solidFill>
                  <a:srgbClr val="FF0000"/>
                </a:solidFill>
                <a:highlight>
                  <a:srgbClr val="00FFFF"/>
                </a:highlight>
              </a:rPr>
              <a:t>[Specific recommendations regarding the best approach to use per level and per life cycle stages is provided in chapter 8.]</a:t>
            </a:r>
          </a:p>
          <a:p>
            <a:endParaRPr lang="en-US" sz="900" dirty="0"/>
          </a:p>
          <a:p>
            <a:r>
              <a:rPr lang="en-US" sz="900" dirty="0"/>
              <a:t>For some geographical region of interest already prescribing official guidelines for such modelling, practitioners shall rely on such specific regulations, e.g. EU RED, most recent U.S. EPA Power Sector Reference Case. Furthermore, temporal and geographical consistency should be ensured.</a:t>
            </a:r>
          </a:p>
          <a:p>
            <a:r>
              <a:rPr lang="en-US" sz="900" dirty="0"/>
              <a:t>Development of electricity emission factors shall be based on ISO 14067:2018 and shall include upstream processes and production of electricity generation infrastructure for the electricity supply system (e.g. mining of fuels, transport of fuels to power plants, growing and processing of biomass fuel feedstock, and production of equipment generating renewable energy, such as photovoltaic installations).</a:t>
            </a:r>
          </a:p>
        </p:txBody>
      </p:sp>
      <p:sp>
        <p:nvSpPr>
          <p:cNvPr id="2" name="Titre 1">
            <a:extLst>
              <a:ext uri="{FF2B5EF4-FFF2-40B4-BE49-F238E27FC236}">
                <a16:creationId xmlns:a16="http://schemas.microsoft.com/office/drawing/2014/main" id="{39E32CFA-CEE2-C6FA-8E6B-4B2797C4118D}"/>
              </a:ext>
            </a:extLst>
          </p:cNvPr>
          <p:cNvSpPr>
            <a:spLocks noGrp="1"/>
          </p:cNvSpPr>
          <p:nvPr>
            <p:ph type="title"/>
          </p:nvPr>
        </p:nvSpPr>
        <p:spPr>
          <a:xfrm>
            <a:off x="401542" y="122413"/>
            <a:ext cx="10998961" cy="661189"/>
          </a:xfrm>
        </p:spPr>
        <p:txBody>
          <a:bodyPr>
            <a:normAutofit fontScale="90000"/>
          </a:bodyPr>
          <a:lstStyle/>
          <a:p>
            <a:r>
              <a:rPr lang="en-GB" sz="2800" dirty="0">
                <a:latin typeface="Marianne" panose="02000000000000000000" pitchFamily="50" charset="0"/>
              </a:rPr>
              <a:t>SG7 : Energy modelling at production stage – </a:t>
            </a:r>
            <a:r>
              <a:rPr lang="en-GB" sz="2800" dirty="0">
                <a:solidFill>
                  <a:srgbClr val="FF0000"/>
                </a:solidFill>
                <a:latin typeface="Marianne" panose="02000000000000000000" pitchFamily="50" charset="0"/>
              </a:rPr>
              <a:t>additional option of the mixed approach</a:t>
            </a:r>
          </a:p>
        </p:txBody>
      </p:sp>
      <p:sp>
        <p:nvSpPr>
          <p:cNvPr id="3" name="Espace réservé de la date 2">
            <a:extLst>
              <a:ext uri="{FF2B5EF4-FFF2-40B4-BE49-F238E27FC236}">
                <a16:creationId xmlns:a16="http://schemas.microsoft.com/office/drawing/2014/main" id="{45D456D7-8AB2-2FAC-07F5-32723E21CBE1}"/>
              </a:ext>
            </a:extLst>
          </p:cNvPr>
          <p:cNvSpPr>
            <a:spLocks noGrp="1"/>
          </p:cNvSpPr>
          <p:nvPr>
            <p:ph type="dt" sz="half" idx="10"/>
          </p:nvPr>
        </p:nvSpPr>
        <p:spPr/>
        <p:txBody>
          <a:bodyPr/>
          <a:lstStyle/>
          <a:p>
            <a:r>
              <a:rPr lang="en-GB" dirty="0">
                <a:latin typeface="Marianne" panose="02000000000000000000" pitchFamily="50" charset="0"/>
              </a:rPr>
              <a:t>17/11/2025</a:t>
            </a:r>
          </a:p>
        </p:txBody>
      </p:sp>
      <p:sp>
        <p:nvSpPr>
          <p:cNvPr id="4" name="Espace réservé du pied de page 3">
            <a:extLst>
              <a:ext uri="{FF2B5EF4-FFF2-40B4-BE49-F238E27FC236}">
                <a16:creationId xmlns:a16="http://schemas.microsoft.com/office/drawing/2014/main" id="{26FA8E71-F1DB-2ACB-D736-05D0B84E93DB}"/>
              </a:ext>
            </a:extLst>
          </p:cNvPr>
          <p:cNvSpPr>
            <a:spLocks noGrp="1"/>
          </p:cNvSpPr>
          <p:nvPr>
            <p:ph type="ftr" sz="quarter" idx="11"/>
          </p:nvPr>
        </p:nvSpPr>
        <p:spPr/>
        <p:txBody>
          <a:bodyPr/>
          <a:lstStyle/>
          <a:p>
            <a:r>
              <a:rPr lang="en-US">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F078F61E-65F2-1FAC-8EC1-1E8AC6848F8D}"/>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4</a:t>
            </a:fld>
            <a:endParaRPr lang="en-GB">
              <a:latin typeface="Marianne" panose="02000000000000000000" pitchFamily="50" charset="0"/>
            </a:endParaRPr>
          </a:p>
        </p:txBody>
      </p:sp>
      <p:sp>
        <p:nvSpPr>
          <p:cNvPr id="11" name="ZoneTexte 10">
            <a:extLst>
              <a:ext uri="{FF2B5EF4-FFF2-40B4-BE49-F238E27FC236}">
                <a16:creationId xmlns:a16="http://schemas.microsoft.com/office/drawing/2014/main" id="{BF2D023B-DF0D-2072-005D-9E1A40DD7F19}"/>
              </a:ext>
            </a:extLst>
          </p:cNvPr>
          <p:cNvSpPr txBox="1"/>
          <p:nvPr/>
        </p:nvSpPr>
        <p:spPr>
          <a:xfrm>
            <a:off x="8634263" y="1061551"/>
            <a:ext cx="3028595" cy="646331"/>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SG7 suggestion :To add a 3</a:t>
            </a:r>
            <a:r>
              <a:rPr lang="en-US" sz="1200" b="1" baseline="30000" dirty="0">
                <a:latin typeface="Times New Roman" panose="02020603050405020304" pitchFamily="18" charset="0"/>
                <a:ea typeface="MS Mincho" panose="02020609040205080304" pitchFamily="49" charset="-128"/>
              </a:rPr>
              <a:t>rd</a:t>
            </a:r>
            <a:r>
              <a:rPr lang="en-US" sz="1200" b="1" dirty="0">
                <a:latin typeface="Times New Roman" panose="02020603050405020304" pitchFamily="18" charset="0"/>
                <a:ea typeface="MS Mincho" panose="02020609040205080304" pitchFamily="49" charset="-128"/>
              </a:rPr>
              <a:t> option which is the mixed method approach</a:t>
            </a:r>
            <a:endParaRPr lang="en-US" sz="1200" b="1" dirty="0">
              <a:solidFill>
                <a:srgbClr val="FF0000"/>
              </a:solidFill>
              <a:latin typeface="Times New Roman" panose="02020603050405020304" pitchFamily="18" charset="0"/>
              <a:ea typeface="MS Mincho" panose="02020609040205080304" pitchFamily="49" charset="-128"/>
            </a:endParaRPr>
          </a:p>
        </p:txBody>
      </p:sp>
      <p:cxnSp>
        <p:nvCxnSpPr>
          <p:cNvPr id="13" name="Connecteur droit avec flèche 12">
            <a:extLst>
              <a:ext uri="{FF2B5EF4-FFF2-40B4-BE49-F238E27FC236}">
                <a16:creationId xmlns:a16="http://schemas.microsoft.com/office/drawing/2014/main" id="{376412D9-DE50-1E3F-97B2-0E12785816C0}"/>
              </a:ext>
            </a:extLst>
          </p:cNvPr>
          <p:cNvCxnSpPr>
            <a:cxnSpLocks/>
            <a:endCxn id="11" idx="1"/>
          </p:cNvCxnSpPr>
          <p:nvPr/>
        </p:nvCxnSpPr>
        <p:spPr>
          <a:xfrm>
            <a:off x="3002507" y="1358024"/>
            <a:ext cx="5631756" cy="266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71E45344-EADE-670C-4EB1-01C5B042AC61}"/>
              </a:ext>
            </a:extLst>
          </p:cNvPr>
          <p:cNvCxnSpPr>
            <a:cxnSpLocks/>
            <a:endCxn id="19" idx="1"/>
          </p:cNvCxnSpPr>
          <p:nvPr/>
        </p:nvCxnSpPr>
        <p:spPr>
          <a:xfrm>
            <a:off x="7790405" y="2156209"/>
            <a:ext cx="727153" cy="218429"/>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FDE31F65-5BD8-E10D-0F41-24704803499D}"/>
              </a:ext>
            </a:extLst>
          </p:cNvPr>
          <p:cNvSpPr txBox="1"/>
          <p:nvPr/>
        </p:nvSpPr>
        <p:spPr>
          <a:xfrm>
            <a:off x="8517558" y="2143805"/>
            <a:ext cx="3564539" cy="461665"/>
          </a:xfrm>
          <a:prstGeom prst="rect">
            <a:avLst/>
          </a:prstGeom>
          <a:noFill/>
          <a:ln>
            <a:solidFill>
              <a:schemeClr val="accent6"/>
            </a:solidFill>
          </a:ln>
        </p:spPr>
        <p:txBody>
          <a:bodyPr wrap="square">
            <a:spAutoFit/>
          </a:bodyPr>
          <a:lstStyle/>
          <a:p>
            <a:pPr marL="467995" algn="just">
              <a:spcAft>
                <a:spcPts val="600"/>
              </a:spcAft>
              <a:buNone/>
            </a:pPr>
            <a:r>
              <a:rPr lang="fr-FR" sz="1200" dirty="0" err="1">
                <a:latin typeface="Times New Roman" panose="02020603050405020304" pitchFamily="18" charset="0"/>
                <a:ea typeface="MS Mincho" panose="02020609040205080304" pitchFamily="49" charset="-128"/>
              </a:rPr>
              <a:t>Provide</a:t>
            </a:r>
            <a:r>
              <a:rPr lang="fr-FR" sz="1200" dirty="0">
                <a:latin typeface="Times New Roman" panose="02020603050405020304" pitchFamily="18" charset="0"/>
                <a:ea typeface="MS Mincho" panose="02020609040205080304" pitchFamily="49" charset="-128"/>
              </a:rPr>
              <a:t> a sentence </a:t>
            </a:r>
            <a:r>
              <a:rPr lang="fr-FR" sz="1200" dirty="0" err="1">
                <a:latin typeface="Times New Roman" panose="02020603050405020304" pitchFamily="18" charset="0"/>
                <a:ea typeface="MS Mincho" panose="02020609040205080304" pitchFamily="49" charset="-128"/>
              </a:rPr>
              <a:t>explaining</a:t>
            </a:r>
            <a:r>
              <a:rPr lang="fr-FR" sz="1200" dirty="0">
                <a:latin typeface="Times New Roman" panose="02020603050405020304" pitchFamily="18" charset="0"/>
                <a:ea typeface="MS Mincho" panose="02020609040205080304" pitchFamily="49" charset="-128"/>
              </a:rPr>
              <a:t> the </a:t>
            </a:r>
            <a:r>
              <a:rPr lang="fr-FR" sz="1200" dirty="0" err="1">
                <a:latin typeface="Times New Roman" panose="02020603050405020304" pitchFamily="18" charset="0"/>
                <a:ea typeface="MS Mincho" panose="02020609040205080304" pitchFamily="49" charset="-128"/>
              </a:rPr>
              <a:t>level</a:t>
            </a:r>
            <a:r>
              <a:rPr lang="fr-FR" sz="1200" dirty="0">
                <a:latin typeface="Times New Roman" panose="02020603050405020304" pitchFamily="18" charset="0"/>
                <a:ea typeface="MS Mincho" panose="02020609040205080304" pitchFamily="49" charset="-128"/>
              </a:rPr>
              <a:t> of </a:t>
            </a:r>
            <a:r>
              <a:rPr lang="fr-FR" sz="1200" dirty="0" err="1">
                <a:latin typeface="Times New Roman" panose="02020603050405020304" pitchFamily="18" charset="0"/>
                <a:ea typeface="MS Mincho" panose="02020609040205080304" pitchFamily="49" charset="-128"/>
              </a:rPr>
              <a:t>geographical</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granularity</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which</a:t>
            </a:r>
            <a:r>
              <a:rPr lang="fr-FR" sz="1200" dirty="0">
                <a:latin typeface="Times New Roman" panose="02020603050405020304" pitchFamily="18" charset="0"/>
                <a:ea typeface="MS Mincho" panose="02020609040205080304" pitchFamily="49" charset="-128"/>
              </a:rPr>
              <a:t> can </a:t>
            </a:r>
            <a:r>
              <a:rPr lang="fr-FR" sz="1200" dirty="0" err="1">
                <a:latin typeface="Times New Roman" panose="02020603050405020304" pitchFamily="18" charset="0"/>
                <a:ea typeface="MS Mincho" panose="02020609040205080304" pitchFamily="49" charset="-128"/>
              </a:rPr>
              <a:t>be</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used</a:t>
            </a:r>
            <a:endParaRPr lang="en-US" sz="1200" dirty="0">
              <a:solidFill>
                <a:srgbClr val="FF0000"/>
              </a:solidFill>
              <a:latin typeface="Times New Roman" panose="02020603050405020304" pitchFamily="18" charset="0"/>
              <a:ea typeface="MS Mincho" panose="02020609040205080304" pitchFamily="49" charset="-128"/>
            </a:endParaRPr>
          </a:p>
        </p:txBody>
      </p:sp>
      <p:cxnSp>
        <p:nvCxnSpPr>
          <p:cNvPr id="20" name="Connecteur droit avec flèche 19">
            <a:extLst>
              <a:ext uri="{FF2B5EF4-FFF2-40B4-BE49-F238E27FC236}">
                <a16:creationId xmlns:a16="http://schemas.microsoft.com/office/drawing/2014/main" id="{6E70681E-91CF-89D0-95AF-D5014EF6B95E}"/>
              </a:ext>
            </a:extLst>
          </p:cNvPr>
          <p:cNvCxnSpPr>
            <a:cxnSpLocks/>
            <a:endCxn id="23" idx="1"/>
          </p:cNvCxnSpPr>
          <p:nvPr/>
        </p:nvCxnSpPr>
        <p:spPr>
          <a:xfrm flipV="1">
            <a:off x="7888406" y="3515462"/>
            <a:ext cx="745857" cy="3559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id="{EDCA9C83-706E-A5F0-3B71-AB84869500E3}"/>
              </a:ext>
            </a:extLst>
          </p:cNvPr>
          <p:cNvSpPr txBox="1"/>
          <p:nvPr/>
        </p:nvSpPr>
        <p:spPr>
          <a:xfrm>
            <a:off x="8634263" y="3007630"/>
            <a:ext cx="3174460" cy="1015663"/>
          </a:xfrm>
          <a:prstGeom prst="rect">
            <a:avLst/>
          </a:prstGeom>
          <a:noFill/>
          <a:ln>
            <a:solidFill>
              <a:srgbClr val="FF0000"/>
            </a:solidFill>
          </a:ln>
        </p:spPr>
        <p:txBody>
          <a:bodyPr wrap="square">
            <a:spAutoFit/>
          </a:bodyPr>
          <a:lstStyle/>
          <a:p>
            <a:pPr marL="467995" algn="just">
              <a:spcAft>
                <a:spcPts val="600"/>
              </a:spcAft>
              <a:buNone/>
            </a:pPr>
            <a:r>
              <a:rPr lang="fr-FR" sz="1200" dirty="0" err="1">
                <a:latin typeface="Times New Roman" panose="02020603050405020304" pitchFamily="18" charset="0"/>
                <a:ea typeface="MS Mincho" panose="02020609040205080304" pitchFamily="49" charset="-128"/>
              </a:rPr>
              <a:t>Explain</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that</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residual</a:t>
            </a:r>
            <a:r>
              <a:rPr lang="fr-FR" sz="1200" dirty="0">
                <a:latin typeface="Times New Roman" panose="02020603050405020304" pitchFamily="18" charset="0"/>
                <a:ea typeface="MS Mincho" panose="02020609040205080304" pitchFamily="49" charset="-128"/>
              </a:rPr>
              <a:t> mix </a:t>
            </a:r>
            <a:r>
              <a:rPr lang="fr-FR" sz="1200" dirty="0" err="1">
                <a:latin typeface="Times New Roman" panose="02020603050405020304" pitchFamily="18" charset="0"/>
                <a:ea typeface="MS Mincho" panose="02020609040205080304" pitchFamily="49" charset="-128"/>
              </a:rPr>
              <a:t>should</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be</a:t>
            </a:r>
            <a:r>
              <a:rPr lang="fr-FR" sz="1200" dirty="0">
                <a:latin typeface="Times New Roman" panose="02020603050405020304" pitchFamily="18" charset="0"/>
                <a:ea typeface="MS Mincho" panose="02020609040205080304" pitchFamily="49" charset="-128"/>
              </a:rPr>
              <a:t> </a:t>
            </a:r>
            <a:r>
              <a:rPr lang="fr-FR" sz="1200" dirty="0" err="1">
                <a:latin typeface="Times New Roman" panose="02020603050405020304" pitchFamily="18" charset="0"/>
                <a:ea typeface="MS Mincho" panose="02020609040205080304" pitchFamily="49" charset="-128"/>
              </a:rPr>
              <a:t>used</a:t>
            </a:r>
            <a:r>
              <a:rPr lang="fr-FR" sz="1200" dirty="0">
                <a:latin typeface="Times New Roman" panose="02020603050405020304" pitchFamily="18" charset="0"/>
                <a:ea typeface="MS Mincho" panose="02020609040205080304" pitchFamily="49" charset="-128"/>
              </a:rPr>
              <a:t>. </a:t>
            </a:r>
            <a:r>
              <a:rPr lang="fr-FR" sz="1200" dirty="0">
                <a:highlight>
                  <a:srgbClr val="00FFFF"/>
                </a:highlight>
                <a:latin typeface="Times New Roman" panose="02020603050405020304" pitchFamily="18" charset="0"/>
                <a:ea typeface="MS Mincho" panose="02020609040205080304" pitchFamily="49" charset="-128"/>
              </a:rPr>
              <a:t>If no </a:t>
            </a:r>
            <a:r>
              <a:rPr lang="fr-FR" sz="1200" dirty="0" err="1">
                <a:highlight>
                  <a:srgbClr val="00FFFF"/>
                </a:highlight>
                <a:latin typeface="Times New Roman" panose="02020603050405020304" pitchFamily="18" charset="0"/>
                <a:ea typeface="MS Mincho" panose="02020609040205080304" pitchFamily="49" charset="-128"/>
              </a:rPr>
              <a:t>residual</a:t>
            </a:r>
            <a:r>
              <a:rPr lang="fr-FR" sz="1200" dirty="0">
                <a:highlight>
                  <a:srgbClr val="00FFFF"/>
                </a:highlight>
                <a:latin typeface="Times New Roman" panose="02020603050405020304" pitchFamily="18" charset="0"/>
                <a:ea typeface="MS Mincho" panose="02020609040205080304" pitchFamily="49" charset="-128"/>
              </a:rPr>
              <a:t> mix </a:t>
            </a:r>
            <a:r>
              <a:rPr lang="fr-FR" sz="1200" dirty="0" err="1">
                <a:highlight>
                  <a:srgbClr val="00FFFF"/>
                </a:highlight>
                <a:latin typeface="Times New Roman" panose="02020603050405020304" pitchFamily="18" charset="0"/>
                <a:ea typeface="MS Mincho" panose="02020609040205080304" pitchFamily="49" charset="-128"/>
              </a:rPr>
              <a:t>available</a:t>
            </a:r>
            <a:r>
              <a:rPr lang="fr-FR" sz="1200" dirty="0">
                <a:highlight>
                  <a:srgbClr val="00FFFF"/>
                </a:highlight>
                <a:latin typeface="Times New Roman" panose="02020603050405020304" pitchFamily="18" charset="0"/>
                <a:ea typeface="MS Mincho" panose="02020609040205080304" pitchFamily="49" charset="-128"/>
              </a:rPr>
              <a:t> the </a:t>
            </a:r>
            <a:r>
              <a:rPr lang="fr-FR" sz="1200" dirty="0" err="1">
                <a:highlight>
                  <a:srgbClr val="00FFFF"/>
                </a:highlight>
                <a:latin typeface="Times New Roman" panose="02020603050405020304" pitchFamily="18" charset="0"/>
                <a:ea typeface="MS Mincho" panose="02020609040205080304" pitchFamily="49" charset="-128"/>
              </a:rPr>
              <a:t>fossil</a:t>
            </a:r>
            <a:r>
              <a:rPr lang="fr-FR" sz="1200" dirty="0">
                <a:highlight>
                  <a:srgbClr val="00FFFF"/>
                </a:highlight>
                <a:latin typeface="Times New Roman" panose="02020603050405020304" pitchFamily="18" charset="0"/>
                <a:ea typeface="MS Mincho" panose="02020609040205080304" pitchFamily="49" charset="-128"/>
              </a:rPr>
              <a:t> </a:t>
            </a:r>
            <a:r>
              <a:rPr lang="fr-FR" sz="1200" dirty="0" err="1">
                <a:highlight>
                  <a:srgbClr val="00FFFF"/>
                </a:highlight>
                <a:latin typeface="Times New Roman" panose="02020603050405020304" pitchFamily="18" charset="0"/>
                <a:ea typeface="MS Mincho" panose="02020609040205080304" pitchFamily="49" charset="-128"/>
              </a:rPr>
              <a:t>generation</a:t>
            </a:r>
            <a:r>
              <a:rPr lang="fr-FR" sz="1200" dirty="0">
                <a:highlight>
                  <a:srgbClr val="00FFFF"/>
                </a:highlight>
                <a:latin typeface="Times New Roman" panose="02020603050405020304" pitchFamily="18" charset="0"/>
                <a:ea typeface="MS Mincho" panose="02020609040205080304" pitchFamily="49" charset="-128"/>
              </a:rPr>
              <a:t> mix for the respective </a:t>
            </a:r>
            <a:r>
              <a:rPr lang="fr-FR" sz="1200" dirty="0" err="1">
                <a:highlight>
                  <a:srgbClr val="00FFFF"/>
                </a:highlight>
                <a:latin typeface="Times New Roman" panose="02020603050405020304" pitchFamily="18" charset="0"/>
                <a:ea typeface="MS Mincho" panose="02020609040205080304" pitchFamily="49" charset="-128"/>
              </a:rPr>
              <a:t>grid</a:t>
            </a:r>
            <a:r>
              <a:rPr lang="fr-FR" sz="1200" dirty="0">
                <a:highlight>
                  <a:srgbClr val="00FFFF"/>
                </a:highlight>
                <a:latin typeface="Times New Roman" panose="02020603050405020304" pitchFamily="18" charset="0"/>
                <a:ea typeface="MS Mincho" panose="02020609040205080304" pitchFamily="49" charset="-128"/>
              </a:rPr>
              <a:t> </a:t>
            </a:r>
            <a:r>
              <a:rPr lang="fr-FR" sz="1200" dirty="0" err="1">
                <a:highlight>
                  <a:srgbClr val="00FFFF"/>
                </a:highlight>
                <a:latin typeface="Times New Roman" panose="02020603050405020304" pitchFamily="18" charset="0"/>
                <a:ea typeface="MS Mincho" panose="02020609040205080304" pitchFamily="49" charset="-128"/>
              </a:rPr>
              <a:t>shall</a:t>
            </a:r>
            <a:r>
              <a:rPr lang="fr-FR" sz="1200" dirty="0">
                <a:highlight>
                  <a:srgbClr val="00FFFF"/>
                </a:highlight>
                <a:latin typeface="Times New Roman" panose="02020603050405020304" pitchFamily="18" charset="0"/>
                <a:ea typeface="MS Mincho" panose="02020609040205080304" pitchFamily="49" charset="-128"/>
              </a:rPr>
              <a:t> </a:t>
            </a:r>
            <a:r>
              <a:rPr lang="fr-FR" sz="1200" dirty="0" err="1">
                <a:highlight>
                  <a:srgbClr val="00FFFF"/>
                </a:highlight>
                <a:latin typeface="Times New Roman" panose="02020603050405020304" pitchFamily="18" charset="0"/>
                <a:ea typeface="MS Mincho" panose="02020609040205080304" pitchFamily="49" charset="-128"/>
              </a:rPr>
              <a:t>be</a:t>
            </a:r>
            <a:r>
              <a:rPr lang="fr-FR" sz="1200" dirty="0">
                <a:highlight>
                  <a:srgbClr val="00FFFF"/>
                </a:highlight>
                <a:latin typeface="Times New Roman" panose="02020603050405020304" pitchFamily="18" charset="0"/>
                <a:ea typeface="MS Mincho" panose="02020609040205080304" pitchFamily="49" charset="-128"/>
              </a:rPr>
              <a:t> </a:t>
            </a:r>
            <a:r>
              <a:rPr lang="fr-FR" sz="1200" dirty="0" err="1">
                <a:highlight>
                  <a:srgbClr val="00FFFF"/>
                </a:highlight>
                <a:latin typeface="Times New Roman" panose="02020603050405020304" pitchFamily="18" charset="0"/>
                <a:ea typeface="MS Mincho" panose="02020609040205080304" pitchFamily="49" charset="-128"/>
              </a:rPr>
              <a:t>used</a:t>
            </a:r>
            <a:r>
              <a:rPr lang="fr-FR" sz="1200" dirty="0">
                <a:highlight>
                  <a:srgbClr val="00FFFF"/>
                </a:highlight>
                <a:latin typeface="Times New Roman" panose="02020603050405020304" pitchFamily="18" charset="0"/>
                <a:ea typeface="MS Mincho" panose="02020609040205080304" pitchFamily="49" charset="-128"/>
              </a:rPr>
              <a:t> (</a:t>
            </a:r>
            <a:r>
              <a:rPr lang="fr-FR" sz="1200" dirty="0" err="1">
                <a:highlight>
                  <a:srgbClr val="00FFFF"/>
                </a:highlight>
                <a:latin typeface="Times New Roman" panose="02020603050405020304" pitchFamily="18" charset="0"/>
                <a:ea typeface="MS Mincho" panose="02020609040205080304" pitchFamily="49" charset="-128"/>
              </a:rPr>
              <a:t>taken</a:t>
            </a:r>
            <a:r>
              <a:rPr lang="fr-FR" sz="1200" dirty="0">
                <a:highlight>
                  <a:srgbClr val="00FFFF"/>
                </a:highlight>
                <a:latin typeface="Times New Roman" panose="02020603050405020304" pitchFamily="18" charset="0"/>
                <a:ea typeface="MS Mincho" panose="02020609040205080304" pitchFamily="49" charset="-128"/>
              </a:rPr>
              <a:t> </a:t>
            </a:r>
            <a:r>
              <a:rPr lang="fr-FR" sz="1200" dirty="0" err="1">
                <a:highlight>
                  <a:srgbClr val="00FFFF"/>
                </a:highlight>
                <a:latin typeface="Times New Roman" panose="02020603050405020304" pitchFamily="18" charset="0"/>
                <a:ea typeface="MS Mincho" panose="02020609040205080304" pitchFamily="49" charset="-128"/>
              </a:rPr>
              <a:t>from</a:t>
            </a:r>
            <a:r>
              <a:rPr lang="fr-FR" sz="1200" dirty="0">
                <a:highlight>
                  <a:srgbClr val="00FFFF"/>
                </a:highlight>
                <a:latin typeface="Times New Roman" panose="02020603050405020304" pitchFamily="18" charset="0"/>
                <a:ea typeface="MS Mincho" panose="02020609040205080304" pitchFamily="49" charset="-128"/>
              </a:rPr>
              <a:t> the SG6 draft but TBD </a:t>
            </a:r>
            <a:r>
              <a:rPr lang="fr-FR" sz="1200" dirty="0" err="1">
                <a:highlight>
                  <a:srgbClr val="00FFFF"/>
                </a:highlight>
                <a:latin typeface="Times New Roman" panose="02020603050405020304" pitchFamily="18" charset="0"/>
                <a:ea typeface="MS Mincho" panose="02020609040205080304" pitchFamily="49" charset="-128"/>
              </a:rPr>
              <a:t>within</a:t>
            </a:r>
            <a:r>
              <a:rPr lang="fr-FR" sz="1200" dirty="0">
                <a:highlight>
                  <a:srgbClr val="00FFFF"/>
                </a:highlight>
                <a:latin typeface="Times New Roman" panose="02020603050405020304" pitchFamily="18" charset="0"/>
                <a:ea typeface="MS Mincho" panose="02020609040205080304" pitchFamily="49" charset="-128"/>
              </a:rPr>
              <a:t> SG6)</a:t>
            </a:r>
            <a:endParaRPr lang="en-US" sz="1200" dirty="0">
              <a:solidFill>
                <a:srgbClr val="FF0000"/>
              </a:solidFill>
              <a:highlight>
                <a:srgbClr val="00FFFF"/>
              </a:highlight>
              <a:latin typeface="Times New Roman" panose="02020603050405020304" pitchFamily="18" charset="0"/>
              <a:ea typeface="MS Mincho" panose="02020609040205080304" pitchFamily="49" charset="-128"/>
            </a:endParaRPr>
          </a:p>
        </p:txBody>
      </p:sp>
      <p:sp>
        <p:nvSpPr>
          <p:cNvPr id="24" name="ZoneTexte 23">
            <a:extLst>
              <a:ext uri="{FF2B5EF4-FFF2-40B4-BE49-F238E27FC236}">
                <a16:creationId xmlns:a16="http://schemas.microsoft.com/office/drawing/2014/main" id="{3DCADC28-A3C3-A7FA-563D-0CFD4E2130B7}"/>
              </a:ext>
            </a:extLst>
          </p:cNvPr>
          <p:cNvSpPr txBox="1"/>
          <p:nvPr/>
        </p:nvSpPr>
        <p:spPr>
          <a:xfrm>
            <a:off x="8615998" y="4531125"/>
            <a:ext cx="3174460" cy="646331"/>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3</a:t>
            </a:r>
            <a:r>
              <a:rPr lang="en-US" sz="1200" b="1" baseline="30000" dirty="0">
                <a:latin typeface="Times New Roman" panose="02020603050405020304" pitchFamily="18" charset="0"/>
                <a:ea typeface="MS Mincho" panose="02020609040205080304" pitchFamily="49" charset="-128"/>
              </a:rPr>
              <a:t>rd</a:t>
            </a:r>
            <a:r>
              <a:rPr lang="en-US" sz="1200" b="1" dirty="0">
                <a:latin typeface="Times New Roman" panose="02020603050405020304" pitchFamily="18" charset="0"/>
                <a:ea typeface="MS Mincho" panose="02020609040205080304" pitchFamily="49" charset="-128"/>
              </a:rPr>
              <a:t> option : the mixed method approach + [highlighting the risk of double counting]</a:t>
            </a:r>
            <a:endParaRPr lang="en-US" sz="1200" dirty="0">
              <a:solidFill>
                <a:srgbClr val="FF0000"/>
              </a:solidFill>
              <a:latin typeface="Times New Roman" panose="02020603050405020304" pitchFamily="18" charset="0"/>
              <a:ea typeface="MS Mincho" panose="02020609040205080304" pitchFamily="49" charset="-128"/>
            </a:endParaRPr>
          </a:p>
        </p:txBody>
      </p:sp>
      <p:cxnSp>
        <p:nvCxnSpPr>
          <p:cNvPr id="25" name="Connecteur droit avec flèche 24">
            <a:extLst>
              <a:ext uri="{FF2B5EF4-FFF2-40B4-BE49-F238E27FC236}">
                <a16:creationId xmlns:a16="http://schemas.microsoft.com/office/drawing/2014/main" id="{22C37BAA-C1E6-CF3B-6DDB-FD67B24BCADE}"/>
              </a:ext>
            </a:extLst>
          </p:cNvPr>
          <p:cNvCxnSpPr>
            <a:cxnSpLocks/>
            <a:endCxn id="24" idx="1"/>
          </p:cNvCxnSpPr>
          <p:nvPr/>
        </p:nvCxnSpPr>
        <p:spPr>
          <a:xfrm flipV="1">
            <a:off x="7615451" y="4854291"/>
            <a:ext cx="1000547" cy="3050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0503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6C9B7-E49D-9576-3172-A95AFBEB8E91}"/>
            </a:ext>
          </a:extLst>
        </p:cNvPr>
        <p:cNvGrpSpPr/>
        <p:nvPr/>
      </p:nvGrpSpPr>
      <p:grpSpPr>
        <a:xfrm>
          <a:off x="0" y="0"/>
          <a:ext cx="0" cy="0"/>
          <a:chOff x="0" y="0"/>
          <a:chExt cx="0" cy="0"/>
        </a:xfrm>
      </p:grpSpPr>
      <p:sp>
        <p:nvSpPr>
          <p:cNvPr id="9" name="ZoneTexte 8">
            <a:extLst>
              <a:ext uri="{FF2B5EF4-FFF2-40B4-BE49-F238E27FC236}">
                <a16:creationId xmlns:a16="http://schemas.microsoft.com/office/drawing/2014/main" id="{C9B0822D-1ADB-F07E-0EF2-FFAD4DFEB8F6}"/>
              </a:ext>
            </a:extLst>
          </p:cNvPr>
          <p:cNvSpPr txBox="1"/>
          <p:nvPr/>
        </p:nvSpPr>
        <p:spPr>
          <a:xfrm>
            <a:off x="383277" y="922101"/>
            <a:ext cx="7870792" cy="6047809"/>
          </a:xfrm>
          <a:prstGeom prst="rect">
            <a:avLst/>
          </a:prstGeom>
          <a:noFill/>
        </p:spPr>
        <p:txBody>
          <a:bodyPr wrap="square">
            <a:spAutoFit/>
          </a:bodyPr>
          <a:lstStyle/>
          <a:p>
            <a:r>
              <a:rPr lang="en-US" sz="900" dirty="0"/>
              <a:t>7.14.1.2.1.	Electricity from the grid via a contractual instrument</a:t>
            </a:r>
          </a:p>
          <a:p>
            <a:endParaRPr lang="en-GB" sz="900" dirty="0"/>
          </a:p>
          <a:p>
            <a:r>
              <a:rPr lang="en-GB" sz="900" dirty="0"/>
              <a:t>Electricity data from electricity certificates for a specific generator site or supplier documented by energy certificates may be used in the calculation of emission factors for electricity supplied from the grid if it can be ensured that all the following conditions are met. </a:t>
            </a:r>
            <a:r>
              <a:rPr lang="en-GB" sz="900" dirty="0">
                <a:solidFill>
                  <a:srgbClr val="FF0000"/>
                </a:solidFill>
              </a:rPr>
              <a:t>The contractual arrangement should:</a:t>
            </a:r>
            <a:endParaRPr lang="fr-FR" sz="900" dirty="0">
              <a:solidFill>
                <a:srgbClr val="FF0000"/>
              </a:solidFill>
            </a:endParaRPr>
          </a:p>
          <a:p>
            <a:r>
              <a:rPr lang="en-GB" sz="900" dirty="0"/>
              <a:t>(a)convey the information associated with the unit of electricity delivered;</a:t>
            </a:r>
            <a:endParaRPr lang="fr-FR" sz="900" dirty="0"/>
          </a:p>
          <a:p>
            <a:r>
              <a:rPr lang="en-GB" sz="900" dirty="0"/>
              <a:t>(b)assure with a unique claim, to avoid double counting of GHG emissions and GHG removals within the boundary of the subject;</a:t>
            </a:r>
            <a:endParaRPr lang="fr-FR" sz="900" dirty="0"/>
          </a:p>
          <a:p>
            <a:r>
              <a:rPr lang="en-GB" sz="900" dirty="0"/>
              <a:t>(c)be tracked and redeemed, retired or cancelled by, or on behalf of, the reporting entity. </a:t>
            </a:r>
            <a:endParaRPr lang="fr-FR" sz="900" dirty="0"/>
          </a:p>
          <a:p>
            <a:r>
              <a:rPr lang="en-GB" sz="900" dirty="0"/>
              <a:t>(d)be produced [</a:t>
            </a:r>
            <a:r>
              <a:rPr lang="en-US" sz="900" dirty="0">
                <a:highlight>
                  <a:srgbClr val="00FFFF"/>
                </a:highlight>
              </a:rPr>
              <a:t>as close as possible to the period to which the contractual instrument is applied and comprises a corresponding timespan;] </a:t>
            </a:r>
            <a:r>
              <a:rPr lang="en-US" sz="900" dirty="0">
                <a:highlight>
                  <a:srgbClr val="FFFF00"/>
                </a:highlight>
              </a:rPr>
              <a:t>OR</a:t>
            </a:r>
            <a:r>
              <a:rPr lang="en-US" sz="900" dirty="0"/>
              <a:t> </a:t>
            </a:r>
            <a:r>
              <a:rPr lang="en-US" sz="900" dirty="0">
                <a:highlight>
                  <a:srgbClr val="00FFFF"/>
                </a:highlight>
              </a:rPr>
              <a:t>[For the same year that electricity was produced within the country, or within the market boundaries where consumption occurs and to which the grid is interconnected.] </a:t>
            </a:r>
          </a:p>
          <a:p>
            <a:r>
              <a:rPr lang="en-GB" sz="900" dirty="0"/>
              <a:t>(e)be produced within the country, or within the market boundaries where consumption occurs if the grid is interconnected.</a:t>
            </a:r>
            <a:endParaRPr lang="fr-FR" sz="900" dirty="0"/>
          </a:p>
          <a:p>
            <a:r>
              <a:rPr lang="en-GB" sz="900" dirty="0"/>
              <a:t>(f)The environmental value of electricity certificates must not be biased; </a:t>
            </a:r>
            <a:endParaRPr lang="fr-FR" sz="900" dirty="0"/>
          </a:p>
          <a:p>
            <a:r>
              <a:rPr lang="en-GB" sz="900" strike="sngStrike" dirty="0">
                <a:solidFill>
                  <a:srgbClr val="FF0000"/>
                </a:solidFill>
              </a:rPr>
              <a:t>(g)There is no double counting with grid electricity (the LCI data for grid electricity uses the residual mix, excluding the value of the electricity certificate. If no residual mix is available, the fossil generation mix for the respective grid shall be used);</a:t>
            </a:r>
            <a:endParaRPr lang="fr-FR" sz="900" strike="sngStrike" dirty="0">
              <a:solidFill>
                <a:srgbClr val="FF0000"/>
              </a:solidFill>
            </a:endParaRPr>
          </a:p>
          <a:p>
            <a:endParaRPr lang="en-GB" sz="900" dirty="0"/>
          </a:p>
          <a:p>
            <a:r>
              <a:rPr lang="en-GB" sz="900" dirty="0"/>
              <a:t>Information about the electricity certificate </a:t>
            </a:r>
            <a:r>
              <a:rPr lang="en-GB" sz="900" dirty="0">
                <a:solidFill>
                  <a:srgbClr val="FF0000"/>
                </a:solidFill>
              </a:rPr>
              <a:t>should be </a:t>
            </a:r>
            <a:r>
              <a:rPr lang="en-GB" sz="900" dirty="0"/>
              <a:t>clearly stated in</a:t>
            </a:r>
            <a:endParaRPr lang="fr-FR" sz="900" dirty="0"/>
          </a:p>
          <a:p>
            <a:r>
              <a:rPr lang="en-GB" sz="900" dirty="0"/>
              <a:t>the LCA report: </a:t>
            </a:r>
            <a:endParaRPr lang="fr-FR" sz="900" dirty="0"/>
          </a:p>
          <a:p>
            <a:pPr marL="1543050" lvl="3" indent="-171450">
              <a:buFont typeface="Arial" panose="020B0604020202020204" pitchFamily="34" charset="0"/>
              <a:buChar char="•"/>
            </a:pPr>
            <a:r>
              <a:rPr lang="en-US" sz="900" dirty="0"/>
              <a:t>Name and location of the generating facility;</a:t>
            </a:r>
            <a:endParaRPr lang="fr-FR" sz="1050" dirty="0"/>
          </a:p>
          <a:p>
            <a:pPr marL="1543050" lvl="3" indent="-171450">
              <a:buFont typeface="Arial" panose="020B0604020202020204" pitchFamily="34" charset="0"/>
              <a:buChar char="•"/>
            </a:pPr>
            <a:r>
              <a:rPr lang="en-US" sz="900" dirty="0"/>
              <a:t>Method of generation;</a:t>
            </a:r>
            <a:endParaRPr lang="fr-FR" sz="1050" dirty="0"/>
          </a:p>
          <a:p>
            <a:pPr marL="1543050" lvl="3" indent="-171450">
              <a:buFont typeface="Arial" panose="020B0604020202020204" pitchFamily="34" charset="0"/>
              <a:buChar char="•"/>
            </a:pPr>
            <a:r>
              <a:rPr lang="en-US" sz="900" dirty="0"/>
              <a:t>Amount of electricity generated and amount of electricity certificates issued;</a:t>
            </a:r>
            <a:endParaRPr lang="fr-FR" sz="1050" dirty="0"/>
          </a:p>
          <a:p>
            <a:pPr marL="1543050" lvl="3" indent="-171450">
              <a:buFont typeface="Arial" panose="020B0604020202020204" pitchFamily="34" charset="0"/>
              <a:buChar char="•"/>
            </a:pPr>
            <a:r>
              <a:rPr lang="en-US" sz="900" dirty="0"/>
              <a:t>If available, tracking number assigned by the electricity certificate system.</a:t>
            </a:r>
            <a:endParaRPr lang="fr-FR" sz="1050" dirty="0"/>
          </a:p>
          <a:p>
            <a:endParaRPr lang="en-GB" sz="900" dirty="0"/>
          </a:p>
          <a:p>
            <a:r>
              <a:rPr lang="en-GB" sz="900" dirty="0"/>
              <a:t>Detailed conditions shall be based on ISO 14068 -1:2023.</a:t>
            </a:r>
            <a:endParaRPr lang="fr-FR" sz="900" dirty="0"/>
          </a:p>
          <a:p>
            <a:r>
              <a:rPr lang="en-GB" sz="900" dirty="0"/>
              <a:t>In ISO 14067:2018, there are examples of certificates that can be used by contractual instruments, such as European Guarantee of Origin (GOs) and US Renewable Energy Certificates (RECs)</a:t>
            </a:r>
            <a:r>
              <a:rPr lang="en-GB" sz="100" dirty="0"/>
              <a:t> </a:t>
            </a:r>
            <a:r>
              <a:rPr lang="en-GB" sz="900" dirty="0"/>
              <a:t>which meet the above conditions. Electricity certificates that do not guarantee compliance with the above conditions shall not be used. Contractual instruments may include utility tariffs, power purchase agreements (PPAs) or energy attribute certificates (EACs)  themselves.</a:t>
            </a:r>
            <a:endParaRPr lang="fr-FR" sz="900" dirty="0"/>
          </a:p>
          <a:p>
            <a:endParaRPr lang="en-GB" sz="900" dirty="0"/>
          </a:p>
          <a:p>
            <a:r>
              <a:rPr lang="en-GB" sz="900" dirty="0"/>
              <a:t>If processes within the subject are located in Small Island Developing States (SIDS)[3)]</a:t>
            </a:r>
            <a:r>
              <a:rPr lang="en-GB" sz="700" dirty="0"/>
              <a:t> </a:t>
            </a:r>
            <a:r>
              <a:rPr lang="fr-FR" sz="700" dirty="0"/>
              <a:t> </a:t>
            </a:r>
            <a:r>
              <a:rPr lang="en-GB" sz="900" dirty="0"/>
              <a:t>, the carbon footprint may additionally be quantified using contractual instruments for such processes, irrespective of grid interconnectivity.</a:t>
            </a:r>
            <a:endParaRPr lang="fr-FR" sz="900" dirty="0"/>
          </a:p>
          <a:p>
            <a:endParaRPr lang="en-GB" sz="900" dirty="0"/>
          </a:p>
          <a:p>
            <a:r>
              <a:rPr lang="en-GB" sz="900" strike="sngStrike" dirty="0">
                <a:solidFill>
                  <a:srgbClr val="FF0000"/>
                </a:solidFill>
              </a:rPr>
              <a:t>Notes on handling power certificates</a:t>
            </a:r>
            <a:endParaRPr lang="fr-FR" sz="900" strike="sngStrike" dirty="0">
              <a:solidFill>
                <a:srgbClr val="FF0000"/>
              </a:solidFill>
            </a:endParaRPr>
          </a:p>
          <a:p>
            <a:r>
              <a:rPr lang="en-GB" sz="900" strike="sngStrike" dirty="0">
                <a:solidFill>
                  <a:srgbClr val="FF0000"/>
                </a:solidFill>
              </a:rPr>
              <a:t>Note 1  Contractual instruments are any type of contract between two parties for the sale and purchase of energy bundled with attributes about the energy generation, or for unbundled attribute claims. This can include energy attribute certificates (EACs), renewable energy certificates (RECs), guarantees of origin (GOs), power purchase agreements (PPAs), green energy certificates or supplier-specific emission rates.</a:t>
            </a:r>
            <a:endParaRPr lang="fr-FR" sz="900" strike="sngStrike" dirty="0">
              <a:solidFill>
                <a:srgbClr val="FF0000"/>
              </a:solidFill>
            </a:endParaRPr>
          </a:p>
          <a:p>
            <a:r>
              <a:rPr lang="en-GB" sz="900" strike="sngStrike" dirty="0">
                <a:solidFill>
                  <a:srgbClr val="FF0000"/>
                </a:solidFill>
              </a:rPr>
              <a:t>Note 2  The market-based approach is a method to quantify the indirect emissions from energy of a reporting organisation based on GHG emissions emitted by the generators from which the reporting organisation contractually purchases electricity bundled with contractual instruments, or contractual instruments on their own.</a:t>
            </a:r>
            <a:endParaRPr lang="fr-FR" sz="900" strike="sngStrike" dirty="0">
              <a:solidFill>
                <a:srgbClr val="FF0000"/>
              </a:solidFill>
            </a:endParaRPr>
          </a:p>
          <a:p>
            <a:r>
              <a:rPr lang="en-GB" sz="900" strike="sngStrike" dirty="0">
                <a:solidFill>
                  <a:srgbClr val="FF0000"/>
                </a:solidFill>
              </a:rPr>
              <a:t>Note 3  The location-based approach is a method to quantify indirect emissions from energy based on physical delivery of energy, using average energy generation emission factors for defined geographic locations at a national or sub-national level.</a:t>
            </a:r>
            <a:endParaRPr lang="fr-FR" sz="900" strike="sngStrike" dirty="0">
              <a:solidFill>
                <a:srgbClr val="FF0000"/>
              </a:solidFill>
            </a:endParaRPr>
          </a:p>
          <a:p>
            <a:r>
              <a:rPr lang="en-GB" sz="900" strike="sngStrike" dirty="0">
                <a:solidFill>
                  <a:srgbClr val="FF0000"/>
                </a:solidFill>
              </a:rPr>
              <a:t>Note 4  Using biofuels or other bio-based materials based on contractual instruments can result in GHG emissions reductions. </a:t>
            </a:r>
            <a:endParaRPr lang="fr-FR" sz="900" strike="sngStrike" dirty="0">
              <a:solidFill>
                <a:srgbClr val="FF0000"/>
              </a:solidFill>
            </a:endParaRPr>
          </a:p>
          <a:p>
            <a:r>
              <a:rPr lang="fr-FR" sz="700" dirty="0">
                <a:solidFill>
                  <a:srgbClr val="FF0000"/>
                </a:solidFill>
              </a:rPr>
              <a:t> </a:t>
            </a:r>
            <a:endParaRPr lang="fr-FR" sz="900" dirty="0">
              <a:solidFill>
                <a:srgbClr val="FF0000"/>
              </a:solidFill>
            </a:endParaRPr>
          </a:p>
          <a:p>
            <a:r>
              <a:rPr lang="fr-FR" sz="700" dirty="0"/>
              <a:t> </a:t>
            </a:r>
            <a:r>
              <a:rPr lang="en-US" sz="900" dirty="0"/>
              <a:t>mistake</a:t>
            </a:r>
            <a:endParaRPr lang="fr-FR" sz="900" dirty="0"/>
          </a:p>
        </p:txBody>
      </p:sp>
      <p:sp>
        <p:nvSpPr>
          <p:cNvPr id="2" name="Titre 1">
            <a:extLst>
              <a:ext uri="{FF2B5EF4-FFF2-40B4-BE49-F238E27FC236}">
                <a16:creationId xmlns:a16="http://schemas.microsoft.com/office/drawing/2014/main" id="{005B2C91-3BBB-5841-3953-5E3087FC70B6}"/>
              </a:ext>
            </a:extLst>
          </p:cNvPr>
          <p:cNvSpPr>
            <a:spLocks noGrp="1"/>
          </p:cNvSpPr>
          <p:nvPr>
            <p:ph type="title"/>
          </p:nvPr>
        </p:nvSpPr>
        <p:spPr>
          <a:xfrm>
            <a:off x="401542" y="242503"/>
            <a:ext cx="10998961" cy="661189"/>
          </a:xfrm>
        </p:spPr>
        <p:txBody>
          <a:bodyPr>
            <a:normAutofit fontScale="90000"/>
          </a:bodyPr>
          <a:lstStyle/>
          <a:p>
            <a:r>
              <a:rPr lang="en-GB" sz="2800" dirty="0">
                <a:latin typeface="Marianne" panose="02000000000000000000" pitchFamily="50" charset="0"/>
              </a:rPr>
              <a:t>SG7 : </a:t>
            </a:r>
            <a:r>
              <a:rPr lang="en-GB" dirty="0"/>
              <a:t>Electricity from the grid via a contractual instrument : </a:t>
            </a:r>
            <a:r>
              <a:rPr lang="en-GB" dirty="0">
                <a:solidFill>
                  <a:srgbClr val="FF0000"/>
                </a:solidFill>
              </a:rPr>
              <a:t>removing redundancy</a:t>
            </a:r>
            <a:endParaRPr lang="en-GB" sz="2800" dirty="0">
              <a:solidFill>
                <a:srgbClr val="FF0000"/>
              </a:solidFill>
              <a:latin typeface="Marianne" panose="02000000000000000000" pitchFamily="50" charset="0"/>
            </a:endParaRPr>
          </a:p>
        </p:txBody>
      </p:sp>
      <p:sp>
        <p:nvSpPr>
          <p:cNvPr id="3" name="Espace réservé de la date 2">
            <a:extLst>
              <a:ext uri="{FF2B5EF4-FFF2-40B4-BE49-F238E27FC236}">
                <a16:creationId xmlns:a16="http://schemas.microsoft.com/office/drawing/2014/main" id="{A9D83DAF-130D-77B7-12F5-4FDCF4A161AF}"/>
              </a:ext>
            </a:extLst>
          </p:cNvPr>
          <p:cNvSpPr>
            <a:spLocks noGrp="1"/>
          </p:cNvSpPr>
          <p:nvPr>
            <p:ph type="dt" sz="half" idx="10"/>
          </p:nvPr>
        </p:nvSpPr>
        <p:spPr/>
        <p:txBody>
          <a:bodyPr/>
          <a:lstStyle/>
          <a:p>
            <a:r>
              <a:rPr lang="en-GB" dirty="0">
                <a:latin typeface="Marianne" panose="02000000000000000000" pitchFamily="50" charset="0"/>
              </a:rPr>
              <a:t>17/11/2025</a:t>
            </a:r>
          </a:p>
        </p:txBody>
      </p:sp>
      <p:sp>
        <p:nvSpPr>
          <p:cNvPr id="5" name="Espace réservé du numéro de diapositive 4">
            <a:extLst>
              <a:ext uri="{FF2B5EF4-FFF2-40B4-BE49-F238E27FC236}">
                <a16:creationId xmlns:a16="http://schemas.microsoft.com/office/drawing/2014/main" id="{09A64E95-438E-CD1C-CFBB-9C35ED2415B4}"/>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5</a:t>
            </a:fld>
            <a:endParaRPr lang="en-GB">
              <a:latin typeface="Marianne" panose="02000000000000000000" pitchFamily="50" charset="0"/>
            </a:endParaRPr>
          </a:p>
        </p:txBody>
      </p:sp>
      <p:sp>
        <p:nvSpPr>
          <p:cNvPr id="11" name="ZoneTexte 10">
            <a:extLst>
              <a:ext uri="{FF2B5EF4-FFF2-40B4-BE49-F238E27FC236}">
                <a16:creationId xmlns:a16="http://schemas.microsoft.com/office/drawing/2014/main" id="{F84B40C0-EE5D-4841-14CE-695337903B68}"/>
              </a:ext>
            </a:extLst>
          </p:cNvPr>
          <p:cNvSpPr txBox="1"/>
          <p:nvPr/>
        </p:nvSpPr>
        <p:spPr>
          <a:xfrm>
            <a:off x="7181167" y="555077"/>
            <a:ext cx="4537157" cy="461665"/>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SG7 suggestion :removing redundancy and gather all criteria together</a:t>
            </a:r>
            <a:endParaRPr lang="en-US" sz="1200" b="1" dirty="0">
              <a:solidFill>
                <a:srgbClr val="FF0000"/>
              </a:solidFill>
              <a:latin typeface="Times New Roman" panose="02020603050405020304" pitchFamily="18" charset="0"/>
              <a:ea typeface="MS Mincho" panose="02020609040205080304" pitchFamily="49" charset="-128"/>
            </a:endParaRPr>
          </a:p>
        </p:txBody>
      </p:sp>
      <p:sp>
        <p:nvSpPr>
          <p:cNvPr id="23" name="ZoneTexte 22">
            <a:extLst>
              <a:ext uri="{FF2B5EF4-FFF2-40B4-BE49-F238E27FC236}">
                <a16:creationId xmlns:a16="http://schemas.microsoft.com/office/drawing/2014/main" id="{BCEA021F-70C1-54F0-A5CA-EE05594118D2}"/>
              </a:ext>
            </a:extLst>
          </p:cNvPr>
          <p:cNvSpPr txBox="1"/>
          <p:nvPr/>
        </p:nvSpPr>
        <p:spPr>
          <a:xfrm>
            <a:off x="8144887" y="2800525"/>
            <a:ext cx="3824199" cy="2169825"/>
          </a:xfrm>
          <a:prstGeom prst="rect">
            <a:avLst/>
          </a:prstGeom>
          <a:noFill/>
          <a:ln>
            <a:solidFill>
              <a:srgbClr val="FF0000"/>
            </a:solidFill>
          </a:ln>
        </p:spPr>
        <p:txBody>
          <a:bodyPr wrap="square">
            <a:spAutoFit/>
          </a:bodyPr>
          <a:lstStyle/>
          <a:p>
            <a:pPr marL="467995" algn="just">
              <a:spcAft>
                <a:spcPts val="600"/>
              </a:spcAft>
              <a:buNone/>
            </a:pPr>
            <a:r>
              <a:rPr lang="fr-FR" sz="1200" dirty="0" err="1">
                <a:latin typeface="Times New Roman" panose="02020603050405020304" pitchFamily="18" charset="0"/>
                <a:ea typeface="MS Mincho" panose="02020609040205080304" pitchFamily="49" charset="-128"/>
              </a:rPr>
              <a:t>Removing</a:t>
            </a:r>
            <a:r>
              <a:rPr lang="fr-FR" sz="1200" dirty="0">
                <a:latin typeface="Times New Roman" panose="02020603050405020304" pitchFamily="18" charset="0"/>
                <a:ea typeface="MS Mincho" panose="02020609040205080304" pitchFamily="49" charset="-128"/>
              </a:rPr>
              <a:t> the section « </a:t>
            </a:r>
            <a:r>
              <a:rPr lang="en-US" sz="1200" dirty="0">
                <a:latin typeface="Times New Roman" panose="02020603050405020304" pitchFamily="18" charset="0"/>
                <a:ea typeface="MS Mincho" panose="02020609040205080304" pitchFamily="49" charset="-128"/>
              </a:rPr>
              <a:t>To promote the development of additional renewable energy capacity, entities should apply the following sourcing hierarchy:</a:t>
            </a:r>
          </a:p>
          <a:p>
            <a:pPr marL="467995" algn="just">
              <a:spcAft>
                <a:spcPts val="600"/>
              </a:spcAft>
              <a:buNone/>
            </a:pPr>
            <a:r>
              <a:rPr lang="en-US" sz="1200" dirty="0">
                <a:latin typeface="Times New Roman" panose="02020603050405020304" pitchFamily="18" charset="0"/>
                <a:ea typeface="MS Mincho" panose="02020609040205080304" pitchFamily="49" charset="-128"/>
              </a:rPr>
              <a:t>(a)	self-generation or physical power purchase agreements with direct line connections;</a:t>
            </a:r>
          </a:p>
          <a:p>
            <a:pPr marL="467995" algn="just">
              <a:spcAft>
                <a:spcPts val="600"/>
              </a:spcAft>
              <a:buNone/>
            </a:pPr>
            <a:r>
              <a:rPr lang="en-US" sz="1200" dirty="0">
                <a:latin typeface="Times New Roman" panose="02020603050405020304" pitchFamily="18" charset="0"/>
                <a:ea typeface="MS Mincho" panose="02020609040205080304" pitchFamily="49" charset="-128"/>
              </a:rPr>
              <a:t>(b) 	financial power purchase agreements from renewable sources;</a:t>
            </a:r>
          </a:p>
          <a:p>
            <a:pPr marL="467995" algn="just">
              <a:spcAft>
                <a:spcPts val="600"/>
              </a:spcAft>
              <a:buNone/>
            </a:pPr>
            <a:r>
              <a:rPr lang="en-US" sz="1200" dirty="0">
                <a:latin typeface="Times New Roman" panose="02020603050405020304" pitchFamily="18" charset="0"/>
                <a:ea typeface="MS Mincho" panose="02020609040205080304" pitchFamily="49" charset="-128"/>
              </a:rPr>
              <a:t>(c) 	contractual instruments from a generation facility no older than 15 years.”</a:t>
            </a:r>
          </a:p>
        </p:txBody>
      </p:sp>
      <p:sp>
        <p:nvSpPr>
          <p:cNvPr id="24" name="ZoneTexte 23">
            <a:extLst>
              <a:ext uri="{FF2B5EF4-FFF2-40B4-BE49-F238E27FC236}">
                <a16:creationId xmlns:a16="http://schemas.microsoft.com/office/drawing/2014/main" id="{9B942430-FAE6-8B39-5B3A-45BA18299A57}"/>
              </a:ext>
            </a:extLst>
          </p:cNvPr>
          <p:cNvSpPr txBox="1"/>
          <p:nvPr/>
        </p:nvSpPr>
        <p:spPr>
          <a:xfrm>
            <a:off x="8254069" y="1064067"/>
            <a:ext cx="3462271" cy="1200329"/>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Removing the criteria “Mixing location-based and market-based modelling shall be avoided within one life cycle stage of an LCA;” </a:t>
            </a:r>
            <a:r>
              <a:rPr lang="en-US" sz="1200" b="1" dirty="0">
                <a:latin typeface="Times New Roman" panose="02020603050405020304" pitchFamily="18" charset="0"/>
                <a:ea typeface="MS Mincho" panose="02020609040205080304" pitchFamily="49" charset="-128"/>
                <a:sym typeface="Wingdings" panose="05000000000000000000" pitchFamily="2" charset="2"/>
              </a:rPr>
              <a:t> because it </a:t>
            </a:r>
            <a:r>
              <a:rPr lang="en-US" sz="1200" b="1" dirty="0" err="1">
                <a:latin typeface="Times New Roman" panose="02020603050405020304" pitchFamily="18" charset="0"/>
                <a:ea typeface="MS Mincho" panose="02020609040205080304" pitchFamily="49" charset="-128"/>
                <a:sym typeface="Wingdings" panose="05000000000000000000" pitchFamily="2" charset="2"/>
              </a:rPr>
              <a:t>ia</a:t>
            </a:r>
            <a:r>
              <a:rPr lang="en-US" sz="1200" b="1" dirty="0">
                <a:latin typeface="Times New Roman" panose="02020603050405020304" pitchFamily="18" charset="0"/>
                <a:ea typeface="MS Mincho" panose="02020609040205080304" pitchFamily="49" charset="-128"/>
                <a:sym typeface="Wingdings" panose="05000000000000000000" pitchFamily="2" charset="2"/>
              </a:rPr>
              <a:t> already address in Section 7.14.1.2	Electricity modelling at production stage as 3</a:t>
            </a:r>
            <a:r>
              <a:rPr lang="en-US" sz="1200" b="1" baseline="30000" dirty="0">
                <a:latin typeface="Times New Roman" panose="02020603050405020304" pitchFamily="18" charset="0"/>
                <a:ea typeface="MS Mincho" panose="02020609040205080304" pitchFamily="49" charset="-128"/>
                <a:sym typeface="Wingdings" panose="05000000000000000000" pitchFamily="2" charset="2"/>
              </a:rPr>
              <a:t>rd</a:t>
            </a:r>
            <a:r>
              <a:rPr lang="en-US" sz="1200" b="1" dirty="0">
                <a:latin typeface="Times New Roman" panose="02020603050405020304" pitchFamily="18" charset="0"/>
                <a:ea typeface="MS Mincho" panose="02020609040205080304" pitchFamily="49" charset="-128"/>
                <a:sym typeface="Wingdings" panose="05000000000000000000" pitchFamily="2" charset="2"/>
              </a:rPr>
              <a:t> option</a:t>
            </a:r>
          </a:p>
        </p:txBody>
      </p:sp>
      <p:cxnSp>
        <p:nvCxnSpPr>
          <p:cNvPr id="25" name="Connecteur droit avec flèche 24">
            <a:extLst>
              <a:ext uri="{FF2B5EF4-FFF2-40B4-BE49-F238E27FC236}">
                <a16:creationId xmlns:a16="http://schemas.microsoft.com/office/drawing/2014/main" id="{0C0F3DD3-1479-0A6D-650C-48AE39758302}"/>
              </a:ext>
            </a:extLst>
          </p:cNvPr>
          <p:cNvCxnSpPr>
            <a:cxnSpLocks/>
            <a:endCxn id="24" idx="1"/>
          </p:cNvCxnSpPr>
          <p:nvPr/>
        </p:nvCxnSpPr>
        <p:spPr>
          <a:xfrm flipV="1">
            <a:off x="6847632" y="1664232"/>
            <a:ext cx="1406437" cy="1364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6E03596A-CDAD-8637-63BB-7C36A319F98F}"/>
              </a:ext>
            </a:extLst>
          </p:cNvPr>
          <p:cNvCxnSpPr>
            <a:cxnSpLocks/>
            <a:endCxn id="13" idx="1"/>
          </p:cNvCxnSpPr>
          <p:nvPr/>
        </p:nvCxnSpPr>
        <p:spPr>
          <a:xfrm>
            <a:off x="7683690" y="2159830"/>
            <a:ext cx="901005" cy="3726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00111932-F824-7FCC-6172-08EB76489A77}"/>
              </a:ext>
            </a:extLst>
          </p:cNvPr>
          <p:cNvCxnSpPr>
            <a:cxnSpLocks/>
            <a:endCxn id="23" idx="1"/>
          </p:cNvCxnSpPr>
          <p:nvPr/>
        </p:nvCxnSpPr>
        <p:spPr>
          <a:xfrm flipV="1">
            <a:off x="6701051" y="3885438"/>
            <a:ext cx="1443836" cy="14065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id="{E5D27E5E-FE81-C256-2579-C48E4F836F58}"/>
              </a:ext>
            </a:extLst>
          </p:cNvPr>
          <p:cNvSpPr txBox="1"/>
          <p:nvPr/>
        </p:nvSpPr>
        <p:spPr>
          <a:xfrm>
            <a:off x="8584695" y="2301628"/>
            <a:ext cx="3028595" cy="461665"/>
          </a:xfrm>
          <a:prstGeom prst="rect">
            <a:avLst/>
          </a:prstGeom>
          <a:noFill/>
          <a:ln>
            <a:solidFill>
              <a:srgbClr val="FF0000"/>
            </a:solidFill>
          </a:ln>
        </p:spPr>
        <p:txBody>
          <a:bodyPr wrap="square">
            <a:spAutoFit/>
          </a:bodyPr>
          <a:lstStyle/>
          <a:p>
            <a:r>
              <a:rPr lang="en-US" sz="1200" dirty="0">
                <a:latin typeface="Segoe UI" panose="020B0502040204020203" pitchFamily="34" charset="0"/>
              </a:rPr>
              <a:t>One option should be </a:t>
            </a:r>
            <a:r>
              <a:rPr lang="en-US" sz="1200" dirty="0" err="1">
                <a:latin typeface="Segoe UI" panose="020B0502040204020203" pitchFamily="34" charset="0"/>
              </a:rPr>
              <a:t>choisen</a:t>
            </a:r>
            <a:r>
              <a:rPr lang="en-US" sz="1200" dirty="0">
                <a:latin typeface="Segoe UI" panose="020B0502040204020203" pitchFamily="34" charset="0"/>
              </a:rPr>
              <a:t> by SG6. I put here both option. </a:t>
            </a:r>
            <a:endParaRPr lang="fr-FR" sz="1200" dirty="0"/>
          </a:p>
        </p:txBody>
      </p:sp>
      <p:sp>
        <p:nvSpPr>
          <p:cNvPr id="17" name="ZoneTexte 16">
            <a:extLst>
              <a:ext uri="{FF2B5EF4-FFF2-40B4-BE49-F238E27FC236}">
                <a16:creationId xmlns:a16="http://schemas.microsoft.com/office/drawing/2014/main" id="{89AACA7F-5DD4-DAD4-4D4B-8020A7E5AAC7}"/>
              </a:ext>
            </a:extLst>
          </p:cNvPr>
          <p:cNvSpPr txBox="1"/>
          <p:nvPr/>
        </p:nvSpPr>
        <p:spPr>
          <a:xfrm>
            <a:off x="8253171" y="5183313"/>
            <a:ext cx="3716813" cy="646331"/>
          </a:xfrm>
          <a:prstGeom prst="rect">
            <a:avLst/>
          </a:prstGeom>
          <a:noFill/>
          <a:ln>
            <a:solidFill>
              <a:srgbClr val="FF0000"/>
            </a:solidFill>
          </a:ln>
        </p:spPr>
        <p:txBody>
          <a:bodyPr wrap="square">
            <a:spAutoFit/>
          </a:bodyPr>
          <a:lstStyle/>
          <a:p>
            <a:r>
              <a:rPr lang="en-US" sz="1200" dirty="0">
                <a:latin typeface="Segoe UI" panose="020B0502040204020203" pitchFamily="34" charset="0"/>
              </a:rPr>
              <a:t>I suggest to remove these notes as it is already explained in 7.14.1.2Electricity modelling at production stage</a:t>
            </a:r>
            <a:endParaRPr lang="fr-FR" sz="1200" dirty="0"/>
          </a:p>
        </p:txBody>
      </p:sp>
      <p:cxnSp>
        <p:nvCxnSpPr>
          <p:cNvPr id="21" name="Connecteur droit avec flèche 20">
            <a:extLst>
              <a:ext uri="{FF2B5EF4-FFF2-40B4-BE49-F238E27FC236}">
                <a16:creationId xmlns:a16="http://schemas.microsoft.com/office/drawing/2014/main" id="{5059C335-CAE6-7032-ACB4-0A9FB6D82D97}"/>
              </a:ext>
            </a:extLst>
          </p:cNvPr>
          <p:cNvCxnSpPr>
            <a:cxnSpLocks/>
          </p:cNvCxnSpPr>
          <p:nvPr/>
        </p:nvCxnSpPr>
        <p:spPr>
          <a:xfrm flipV="1">
            <a:off x="7422969" y="5506478"/>
            <a:ext cx="830202" cy="22015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527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0B135-26DD-3ADD-1984-D550C4BC0656}"/>
            </a:ext>
          </a:extLst>
        </p:cNvPr>
        <p:cNvGrpSpPr/>
        <p:nvPr/>
      </p:nvGrpSpPr>
      <p:grpSpPr>
        <a:xfrm>
          <a:off x="0" y="0"/>
          <a:ext cx="0" cy="0"/>
          <a:chOff x="0" y="0"/>
          <a:chExt cx="0" cy="0"/>
        </a:xfrm>
      </p:grpSpPr>
      <p:sp>
        <p:nvSpPr>
          <p:cNvPr id="9" name="ZoneTexte 8">
            <a:extLst>
              <a:ext uri="{FF2B5EF4-FFF2-40B4-BE49-F238E27FC236}">
                <a16:creationId xmlns:a16="http://schemas.microsoft.com/office/drawing/2014/main" id="{9AC18A05-72CF-DEA9-52AE-ECA6E959BFCC}"/>
              </a:ext>
            </a:extLst>
          </p:cNvPr>
          <p:cNvSpPr txBox="1"/>
          <p:nvPr/>
        </p:nvSpPr>
        <p:spPr>
          <a:xfrm>
            <a:off x="383277" y="922101"/>
            <a:ext cx="7027457" cy="4444486"/>
          </a:xfrm>
          <a:prstGeom prst="rect">
            <a:avLst/>
          </a:prstGeom>
          <a:noFill/>
        </p:spPr>
        <p:txBody>
          <a:bodyPr wrap="square">
            <a:spAutoFit/>
          </a:bodyPr>
          <a:lstStyle/>
          <a:p>
            <a:r>
              <a:rPr lang="en-US" sz="900" dirty="0"/>
              <a:t>7.14.1.2.2.	Electricity from a directly connected supplier</a:t>
            </a:r>
          </a:p>
          <a:p>
            <a:r>
              <a:rPr lang="en-US" sz="900" dirty="0"/>
              <a:t>Site-specific electricity data may be used in the calculation of emission factors for electricity supplied directly from electricity generators via dedicated transmission lines to facilities manufacturing the respective products and consumed in the manufacture of such products, if no contractual instruments have been sold to a third party. </a:t>
            </a:r>
          </a:p>
          <a:p>
            <a:endParaRPr lang="en-US" sz="900" dirty="0"/>
          </a:p>
          <a:p>
            <a:r>
              <a:rPr lang="en-US" sz="900" dirty="0"/>
              <a:t>7.14.1.2.3. Electricity from On-Site Production</a:t>
            </a:r>
          </a:p>
          <a:p>
            <a:r>
              <a:rPr lang="en-US" sz="900" dirty="0"/>
              <a:t>On-site electricity production can only be accounted for under the following conditions:</a:t>
            </a:r>
          </a:p>
          <a:p>
            <a:r>
              <a:rPr lang="en-US" sz="900" dirty="0"/>
              <a:t>(a)	The production asset is owned by the same entity as the factory, or the asset has a direct connection to the factory and is not connected to the grid.</a:t>
            </a:r>
          </a:p>
          <a:p>
            <a:r>
              <a:rPr lang="en-US" sz="900" dirty="0"/>
              <a:t>(b)	Only the fraction of electricity that is used on-site and not sourced from the grid shall be accounted for.</a:t>
            </a:r>
          </a:p>
          <a:p>
            <a:r>
              <a:rPr lang="en-US" sz="900" dirty="0"/>
              <a:t>(c)	No credits can be claimed for electricity produced in excess and sent to the grid.</a:t>
            </a:r>
          </a:p>
          <a:p>
            <a:r>
              <a:rPr lang="en-US" sz="900" dirty="0">
                <a:solidFill>
                  <a:srgbClr val="FF0000"/>
                </a:solidFill>
              </a:rPr>
              <a:t>(d)	No contractual instruments have been sold to a third party</a:t>
            </a:r>
          </a:p>
          <a:p>
            <a:r>
              <a:rPr lang="en-US" sz="900" dirty="0"/>
              <a:t>Any deviation, along with detailed explanations of the calculation methods or models used to revise emission factors, must be reported in the LCA report</a:t>
            </a:r>
          </a:p>
          <a:p>
            <a:endParaRPr lang="en-US" sz="900" dirty="0"/>
          </a:p>
          <a:p>
            <a:r>
              <a:rPr lang="en-US" sz="900" dirty="0"/>
              <a:t>7.14.1.2.4. Electricity from the grid without contractual instrument</a:t>
            </a:r>
          </a:p>
          <a:p>
            <a:endParaRPr lang="en-US" sz="900" dirty="0">
              <a:solidFill>
                <a:srgbClr val="FF0000"/>
              </a:solidFill>
              <a:highlight>
                <a:srgbClr val="FFFF00"/>
              </a:highlight>
            </a:endParaRPr>
          </a:p>
          <a:p>
            <a:pPr marL="467995" algn="just">
              <a:lnSpc>
                <a:spcPts val="1200"/>
              </a:lnSpc>
              <a:spcAft>
                <a:spcPts val="600"/>
              </a:spcAft>
              <a:buNone/>
            </a:pPr>
            <a:r>
              <a:rPr lang="en-GB" sz="900" dirty="0">
                <a:solidFill>
                  <a:srgbClr val="FF0000"/>
                </a:solidFill>
                <a:effectLst/>
                <a:latin typeface="Times New Roman" panose="02020603050405020304" pitchFamily="18" charset="0"/>
                <a:ea typeface="MS Mincho" panose="02020609040205080304" pitchFamily="49" charset="-128"/>
              </a:rPr>
              <a:t>The emission factors of average consumption electricity grid mix shall be calculated based on:</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900" dirty="0">
                <a:solidFill>
                  <a:srgbClr val="FF0000"/>
                </a:solidFill>
                <a:effectLst/>
                <a:latin typeface="Times New Roman" panose="02020603050405020304" pitchFamily="18" charset="0"/>
                <a:ea typeface="MS Mincho" panose="02020609040205080304" pitchFamily="49" charset="-128"/>
              </a:rPr>
              <a:t>(a)	The consumption per country of the different electricity sources (coal, natural gas, nuclear, hydropower, wind, solar PV) [</a:t>
            </a:r>
            <a:r>
              <a:rPr lang="en-GB" sz="900" dirty="0">
                <a:solidFill>
                  <a:srgbClr val="FF0000"/>
                </a:solidFill>
                <a:effectLst/>
                <a:highlight>
                  <a:srgbClr val="00FFFF"/>
                </a:highlight>
                <a:latin typeface="Times New Roman" panose="02020603050405020304" pitchFamily="18" charset="0"/>
                <a:ea typeface="MS Mincho" panose="02020609040205080304" pitchFamily="49" charset="-128"/>
              </a:rPr>
              <a:t>Imports should be modelled as the average production mix of the country from which the electricity is imported. The consumption mix and the exported mix are the same.]</a:t>
            </a:r>
            <a:r>
              <a:rPr lang="fr-FR" sz="700" dirty="0">
                <a:effectLst/>
                <a:latin typeface="Yu Mincho" panose="02020400000000000000" pitchFamily="18" charset="-128"/>
                <a:ea typeface="SimSun" panose="02010600030101010101" pitchFamily="2" charset="-122"/>
                <a:cs typeface="Times New Roman" panose="02020603050405020304" pitchFamily="18" charset="0"/>
              </a:rPr>
              <a:t> </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900" dirty="0">
                <a:solidFill>
                  <a:srgbClr val="FF0000"/>
                </a:solidFill>
                <a:effectLst/>
                <a:latin typeface="Times New Roman" panose="02020603050405020304" pitchFamily="18" charset="0"/>
                <a:ea typeface="MS Mincho" panose="02020609040205080304" pitchFamily="49" charset="-128"/>
              </a:rPr>
              <a:t>(b) The emission factors per country of each electricity source (coal, natural </a:t>
            </a:r>
            <a:r>
              <a:rPr lang="en-GB" sz="900" dirty="0" err="1">
                <a:solidFill>
                  <a:srgbClr val="FF0000"/>
                </a:solidFill>
                <a:effectLst/>
                <a:latin typeface="Times New Roman" panose="02020603050405020304" pitchFamily="18" charset="0"/>
                <a:ea typeface="MS Mincho" panose="02020609040205080304" pitchFamily="49" charset="-128"/>
              </a:rPr>
              <a:t>gaz</a:t>
            </a:r>
            <a:r>
              <a:rPr lang="en-GB" sz="900" dirty="0">
                <a:solidFill>
                  <a:srgbClr val="FF0000"/>
                </a:solidFill>
                <a:effectLst/>
                <a:latin typeface="Times New Roman" panose="02020603050405020304" pitchFamily="18" charset="0"/>
                <a:ea typeface="MS Mincho" panose="02020609040205080304" pitchFamily="49" charset="-128"/>
              </a:rPr>
              <a:t>, nuclear, hydropower, wind, solar PV), provided by a same database (</a:t>
            </a:r>
            <a:r>
              <a:rPr lang="en-GB" sz="900" dirty="0" err="1">
                <a:solidFill>
                  <a:srgbClr val="FF0000"/>
                </a:solidFill>
                <a:effectLst/>
                <a:latin typeface="Times New Roman" panose="02020603050405020304" pitchFamily="18" charset="0"/>
                <a:ea typeface="MS Mincho" panose="02020609040205080304" pitchFamily="49" charset="-128"/>
              </a:rPr>
              <a:t>EcoInvent</a:t>
            </a:r>
            <a:r>
              <a:rPr lang="en-GB" sz="900" dirty="0">
                <a:solidFill>
                  <a:srgbClr val="FF0000"/>
                </a:solidFill>
                <a:effectLst/>
                <a:latin typeface="Times New Roman" panose="02020603050405020304" pitchFamily="18" charset="0"/>
                <a:ea typeface="MS Mincho" panose="02020609040205080304" pitchFamily="49" charset="-128"/>
              </a:rPr>
              <a:t>, </a:t>
            </a:r>
            <a:r>
              <a:rPr lang="en-GB" sz="900" dirty="0" err="1">
                <a:solidFill>
                  <a:srgbClr val="FF0000"/>
                </a:solidFill>
                <a:effectLst/>
                <a:latin typeface="Times New Roman" panose="02020603050405020304" pitchFamily="18" charset="0"/>
                <a:ea typeface="MS Mincho" panose="02020609040205080304" pitchFamily="49" charset="-128"/>
              </a:rPr>
              <a:t>Sphera</a:t>
            </a:r>
            <a:r>
              <a:rPr lang="en-GB" sz="900" dirty="0">
                <a:solidFill>
                  <a:srgbClr val="FF0000"/>
                </a:solidFill>
                <a:effectLst/>
                <a:latin typeface="Times New Roman" panose="02020603050405020304" pitchFamily="18" charset="0"/>
                <a:ea typeface="MS Mincho" panose="02020609040205080304" pitchFamily="49" charset="-128"/>
              </a:rPr>
              <a:t> ..). These emissions factors should include </a:t>
            </a:r>
            <a:endParaRPr lang="fr-FR" sz="900" dirty="0">
              <a:effectLst/>
              <a:latin typeface="Times New Roman" panose="02020603050405020304" pitchFamily="18" charset="0"/>
              <a:ea typeface="MS Mincho" panose="02020609040205080304" pitchFamily="49" charset="-128"/>
            </a:endParaRPr>
          </a:p>
          <a:p>
            <a:pPr marL="342900" lvl="0" indent="-342900">
              <a:lnSpc>
                <a:spcPct val="107000"/>
              </a:lnSpc>
              <a:buFont typeface="Symbol" panose="05050102010706020507" pitchFamily="18" charset="2"/>
              <a:buChar char=""/>
            </a:pPr>
            <a:r>
              <a:rPr lang="en-GB" sz="900" kern="0" dirty="0">
                <a:solidFill>
                  <a:srgbClr val="FF0000"/>
                </a:solidFill>
                <a:effectLst/>
                <a:latin typeface="Times New Roman" panose="02020603050405020304" pitchFamily="18" charset="0"/>
                <a:ea typeface="MS Mincho" panose="02020609040205080304" pitchFamily="49" charset="-128"/>
                <a:cs typeface="Times New Roman" panose="02020603050405020304" pitchFamily="18" charset="0"/>
              </a:rPr>
              <a:t>Upstream processes referring to the extraction of raw materials, </a:t>
            </a:r>
            <a:endParaRPr lang="fr-FR" sz="105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342900" lvl="0" indent="-342900">
              <a:lnSpc>
                <a:spcPct val="107000"/>
              </a:lnSpc>
              <a:buFont typeface="Symbol" panose="05050102010706020507" pitchFamily="18" charset="2"/>
              <a:buChar char=""/>
            </a:pPr>
            <a:r>
              <a:rPr lang="en-GB" sz="900" kern="0" dirty="0">
                <a:solidFill>
                  <a:srgbClr val="FF0000"/>
                </a:solidFill>
                <a:effectLst/>
                <a:latin typeface="Times New Roman" panose="02020603050405020304" pitchFamily="18" charset="0"/>
                <a:ea typeface="MS Mincho" panose="02020609040205080304" pitchFamily="49" charset="-128"/>
                <a:cs typeface="Times New Roman" panose="02020603050405020304" pitchFamily="18" charset="0"/>
              </a:rPr>
              <a:t>Processes and direct emission during electricity production</a:t>
            </a:r>
            <a:endParaRPr lang="fr-FR" sz="105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900" kern="0" dirty="0">
                <a:solidFill>
                  <a:srgbClr val="FF0000"/>
                </a:solidFill>
                <a:effectLst/>
                <a:latin typeface="Times New Roman" panose="02020603050405020304" pitchFamily="18" charset="0"/>
                <a:ea typeface="MS Mincho" panose="02020609040205080304" pitchFamily="49" charset="-128"/>
                <a:cs typeface="Times New Roman" panose="02020603050405020304" pitchFamily="18" charset="0"/>
              </a:rPr>
              <a:t>Transportation, distribution, and losses</a:t>
            </a:r>
            <a:r>
              <a:rPr lang="fr-FR" sz="700" kern="0" dirty="0">
                <a:effectLst/>
                <a:latin typeface="Yu Mincho" panose="02020400000000000000" pitchFamily="18" charset="-128"/>
                <a:ea typeface="SimSun" panose="02010600030101010101" pitchFamily="2" charset="-122"/>
                <a:cs typeface="Times New Roman" panose="02020603050405020304" pitchFamily="18" charset="0"/>
              </a:rPr>
              <a:t> </a:t>
            </a:r>
            <a:endParaRPr lang="fr-FR" sz="105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67995" algn="just">
              <a:lnSpc>
                <a:spcPts val="1200"/>
              </a:lnSpc>
              <a:spcAft>
                <a:spcPts val="600"/>
              </a:spcAft>
              <a:buNone/>
            </a:pPr>
            <a:r>
              <a:rPr lang="en-GB" sz="900" dirty="0">
                <a:solidFill>
                  <a:srgbClr val="FF0000"/>
                </a:solidFill>
                <a:effectLst/>
                <a:latin typeface="Times New Roman" panose="02020603050405020304" pitchFamily="18" charset="0"/>
                <a:ea typeface="MS Mincho" panose="02020609040205080304" pitchFamily="49" charset="-128"/>
              </a:rPr>
              <a:t>(Infrastructure and capital goods for the production of electricity should be included by default only within the system boundary for the vehicle use stage. Refer to Section 7.6 Infrastructure and Capital Goods.)</a:t>
            </a:r>
            <a:r>
              <a:rPr lang="en-GB" sz="900" dirty="0">
                <a:effectLst/>
                <a:latin typeface="Times New Roman" panose="02020603050405020304" pitchFamily="18" charset="0"/>
                <a:ea typeface="MS Mincho" panose="02020609040205080304" pitchFamily="49" charset="-128"/>
              </a:rPr>
              <a:t> </a:t>
            </a:r>
            <a:endParaRPr lang="fr-FR" sz="900" dirty="0">
              <a:effectLst/>
              <a:latin typeface="Times New Roman" panose="02020603050405020304" pitchFamily="18" charset="0"/>
              <a:ea typeface="MS Mincho" panose="02020609040205080304" pitchFamily="49" charset="-128"/>
            </a:endParaRPr>
          </a:p>
        </p:txBody>
      </p:sp>
      <p:sp>
        <p:nvSpPr>
          <p:cNvPr id="2" name="Titre 1">
            <a:extLst>
              <a:ext uri="{FF2B5EF4-FFF2-40B4-BE49-F238E27FC236}">
                <a16:creationId xmlns:a16="http://schemas.microsoft.com/office/drawing/2014/main" id="{89642395-0052-5480-7FC3-FB76E5EB8DE7}"/>
              </a:ext>
            </a:extLst>
          </p:cNvPr>
          <p:cNvSpPr>
            <a:spLocks noGrp="1"/>
          </p:cNvSpPr>
          <p:nvPr>
            <p:ph type="title"/>
          </p:nvPr>
        </p:nvSpPr>
        <p:spPr>
          <a:xfrm>
            <a:off x="401542" y="242503"/>
            <a:ext cx="10998961" cy="661189"/>
          </a:xfrm>
        </p:spPr>
        <p:txBody>
          <a:bodyPr>
            <a:normAutofit fontScale="90000"/>
          </a:bodyPr>
          <a:lstStyle/>
          <a:p>
            <a:r>
              <a:rPr lang="en-GB" sz="2800" dirty="0">
                <a:latin typeface="Marianne" panose="02000000000000000000" pitchFamily="50" charset="0"/>
              </a:rPr>
              <a:t>SG7 : </a:t>
            </a:r>
            <a:r>
              <a:rPr lang="en-GB" dirty="0"/>
              <a:t>Electricity from directly connected supplier, on site production and grid: </a:t>
            </a:r>
            <a:r>
              <a:rPr lang="en-GB" dirty="0">
                <a:solidFill>
                  <a:srgbClr val="FF0000"/>
                </a:solidFill>
              </a:rPr>
              <a:t>small changes</a:t>
            </a:r>
            <a:endParaRPr lang="en-GB" sz="2800" dirty="0">
              <a:solidFill>
                <a:srgbClr val="FF0000"/>
              </a:solidFill>
              <a:latin typeface="Marianne" panose="02000000000000000000" pitchFamily="50" charset="0"/>
            </a:endParaRPr>
          </a:p>
        </p:txBody>
      </p:sp>
      <p:sp>
        <p:nvSpPr>
          <p:cNvPr id="3" name="Espace réservé de la date 2">
            <a:extLst>
              <a:ext uri="{FF2B5EF4-FFF2-40B4-BE49-F238E27FC236}">
                <a16:creationId xmlns:a16="http://schemas.microsoft.com/office/drawing/2014/main" id="{52D9C1D8-B2B1-B309-5269-A573397F9B3B}"/>
              </a:ext>
            </a:extLst>
          </p:cNvPr>
          <p:cNvSpPr>
            <a:spLocks noGrp="1"/>
          </p:cNvSpPr>
          <p:nvPr>
            <p:ph type="dt" sz="half" idx="10"/>
          </p:nvPr>
        </p:nvSpPr>
        <p:spPr/>
        <p:txBody>
          <a:bodyPr/>
          <a:lstStyle/>
          <a:p>
            <a:r>
              <a:rPr lang="en-GB" dirty="0">
                <a:latin typeface="Marianne" panose="02000000000000000000" pitchFamily="50" charset="0"/>
              </a:rPr>
              <a:t>17/11/2025</a:t>
            </a:r>
          </a:p>
        </p:txBody>
      </p:sp>
      <p:sp>
        <p:nvSpPr>
          <p:cNvPr id="4" name="Espace réservé du pied de page 3">
            <a:extLst>
              <a:ext uri="{FF2B5EF4-FFF2-40B4-BE49-F238E27FC236}">
                <a16:creationId xmlns:a16="http://schemas.microsoft.com/office/drawing/2014/main" id="{95EBEFDF-F5AD-D3D2-B809-A5ECC662D403}"/>
              </a:ext>
            </a:extLst>
          </p:cNvPr>
          <p:cNvSpPr>
            <a:spLocks noGrp="1"/>
          </p:cNvSpPr>
          <p:nvPr>
            <p:ph type="ftr" sz="quarter" idx="11"/>
          </p:nvPr>
        </p:nvSpPr>
        <p:spPr/>
        <p:txBody>
          <a:bodyPr/>
          <a:lstStyle/>
          <a:p>
            <a:r>
              <a:rPr lang="en-US">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8FB15749-C59F-85E8-4DE4-5F5EBC4C9F72}"/>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6</a:t>
            </a:fld>
            <a:endParaRPr lang="en-GB">
              <a:latin typeface="Marianne" panose="02000000000000000000" pitchFamily="50" charset="0"/>
            </a:endParaRPr>
          </a:p>
        </p:txBody>
      </p:sp>
      <p:sp>
        <p:nvSpPr>
          <p:cNvPr id="11" name="ZoneTexte 10">
            <a:extLst>
              <a:ext uri="{FF2B5EF4-FFF2-40B4-BE49-F238E27FC236}">
                <a16:creationId xmlns:a16="http://schemas.microsoft.com/office/drawing/2014/main" id="{205D55E7-17B9-A90E-19F9-90D52E476FC6}"/>
              </a:ext>
            </a:extLst>
          </p:cNvPr>
          <p:cNvSpPr txBox="1"/>
          <p:nvPr/>
        </p:nvSpPr>
        <p:spPr>
          <a:xfrm>
            <a:off x="8634263" y="1061551"/>
            <a:ext cx="3028595" cy="1461939"/>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SG7 suggestion : merge previous sections : 7.14.2.3.	On-site generated electricity and 7.14.2.4.	Grid Mix and On-Site Electricity Production </a:t>
            </a:r>
            <a:r>
              <a:rPr lang="en-US" sz="1200" b="1" dirty="0">
                <a:latin typeface="Times New Roman" panose="02020603050405020304" pitchFamily="18" charset="0"/>
                <a:ea typeface="MS Mincho" panose="02020609040205080304" pitchFamily="49" charset="-128"/>
                <a:sym typeface="Wingdings" panose="05000000000000000000" pitchFamily="2" charset="2"/>
              </a:rPr>
              <a:t> they are talking about the same topic </a:t>
            </a:r>
            <a:endParaRPr lang="en-US" sz="1200" b="1" dirty="0">
              <a:latin typeface="Times New Roman" panose="02020603050405020304" pitchFamily="18" charset="0"/>
              <a:ea typeface="MS Mincho" panose="02020609040205080304" pitchFamily="49" charset="-128"/>
            </a:endParaRPr>
          </a:p>
          <a:p>
            <a:pPr marL="467995" algn="just">
              <a:spcAft>
                <a:spcPts val="600"/>
              </a:spcAft>
              <a:buNone/>
            </a:pPr>
            <a:endParaRPr lang="en-US" sz="1200" b="1" dirty="0">
              <a:solidFill>
                <a:srgbClr val="FF0000"/>
              </a:solidFill>
              <a:latin typeface="Times New Roman" panose="02020603050405020304" pitchFamily="18" charset="0"/>
              <a:ea typeface="MS Mincho" panose="02020609040205080304" pitchFamily="49" charset="-128"/>
            </a:endParaRPr>
          </a:p>
        </p:txBody>
      </p:sp>
      <p:sp>
        <p:nvSpPr>
          <p:cNvPr id="23" name="ZoneTexte 22">
            <a:extLst>
              <a:ext uri="{FF2B5EF4-FFF2-40B4-BE49-F238E27FC236}">
                <a16:creationId xmlns:a16="http://schemas.microsoft.com/office/drawing/2014/main" id="{3DBE2896-848C-C5A8-E6AB-1AA8CA808FC4}"/>
              </a:ext>
            </a:extLst>
          </p:cNvPr>
          <p:cNvSpPr txBox="1"/>
          <p:nvPr/>
        </p:nvSpPr>
        <p:spPr>
          <a:xfrm>
            <a:off x="7966259" y="4361134"/>
            <a:ext cx="3824199" cy="1092607"/>
          </a:xfrm>
          <a:prstGeom prst="rect">
            <a:avLst/>
          </a:prstGeom>
          <a:noFill/>
          <a:ln>
            <a:solidFill>
              <a:srgbClr val="FF0000"/>
            </a:solidFill>
          </a:ln>
        </p:spPr>
        <p:txBody>
          <a:bodyPr wrap="square">
            <a:spAutoFit/>
          </a:bodyPr>
          <a:lstStyle/>
          <a:p>
            <a:pPr marL="467995" algn="just">
              <a:spcAft>
                <a:spcPts val="600"/>
              </a:spcAft>
              <a:buNone/>
            </a:pPr>
            <a:r>
              <a:rPr lang="fr-FR" sz="1200" dirty="0">
                <a:latin typeface="Times New Roman" panose="02020603050405020304" pitchFamily="18" charset="0"/>
                <a:ea typeface="MS Mincho" panose="02020609040205080304" pitchFamily="49" charset="-128"/>
              </a:rPr>
              <a:t>Suggestion TBD :</a:t>
            </a:r>
            <a:r>
              <a:rPr lang="en-US" sz="1200" dirty="0">
                <a:latin typeface="Times New Roman" panose="02020603050405020304" pitchFamily="18" charset="0"/>
                <a:ea typeface="MS Mincho" panose="02020609040205080304" pitchFamily="49" charset="-128"/>
              </a:rPr>
              <a:t>we could specify here some requirement about location-based modelling (e.g. what should be included in the scope (infra, losses etc. – as we did for fuel)] </a:t>
            </a:r>
            <a:r>
              <a:rPr lang="fr-FR" sz="1200" dirty="0">
                <a:latin typeface="Times New Roman" panose="02020603050405020304" pitchFamily="18" charset="0"/>
                <a:ea typeface="MS Mincho" panose="02020609040205080304" pitchFamily="49" charset="-128"/>
              </a:rPr>
              <a:t>  </a:t>
            </a:r>
            <a:endParaRPr lang="en-US" sz="1200" dirty="0">
              <a:latin typeface="Times New Roman" panose="02020603050405020304" pitchFamily="18" charset="0"/>
              <a:ea typeface="MS Mincho" panose="02020609040205080304" pitchFamily="49" charset="-128"/>
            </a:endParaRPr>
          </a:p>
          <a:p>
            <a:pPr marL="467995" algn="just">
              <a:spcAft>
                <a:spcPts val="600"/>
              </a:spcAft>
              <a:buNone/>
            </a:pPr>
            <a:endParaRPr lang="en-US" sz="1200" dirty="0">
              <a:solidFill>
                <a:srgbClr val="FF0000"/>
              </a:solidFill>
              <a:latin typeface="Times New Roman" panose="02020603050405020304" pitchFamily="18" charset="0"/>
              <a:ea typeface="MS Mincho" panose="02020609040205080304" pitchFamily="49" charset="-128"/>
            </a:endParaRPr>
          </a:p>
        </p:txBody>
      </p:sp>
      <p:sp>
        <p:nvSpPr>
          <p:cNvPr id="24" name="ZoneTexte 23">
            <a:extLst>
              <a:ext uri="{FF2B5EF4-FFF2-40B4-BE49-F238E27FC236}">
                <a16:creationId xmlns:a16="http://schemas.microsoft.com/office/drawing/2014/main" id="{B3C0AF8A-BC4C-2F3D-7C30-113B6A5585AE}"/>
              </a:ext>
            </a:extLst>
          </p:cNvPr>
          <p:cNvSpPr txBox="1"/>
          <p:nvPr/>
        </p:nvSpPr>
        <p:spPr>
          <a:xfrm>
            <a:off x="8254069" y="2721431"/>
            <a:ext cx="3462271" cy="1384995"/>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this (d) is based on previous draft : «Site-specific electricity data may be used in the calculation of emissions factors for on-site electricity generated and consumed on the premises where the respective product is produced, if no contractual instruments have been sold to a third party. “</a:t>
            </a:r>
            <a:endParaRPr lang="en-US" sz="1200" b="1" dirty="0">
              <a:latin typeface="Times New Roman" panose="02020603050405020304" pitchFamily="18" charset="0"/>
              <a:ea typeface="MS Mincho" panose="02020609040205080304" pitchFamily="49" charset="-128"/>
              <a:sym typeface="Wingdings" panose="05000000000000000000" pitchFamily="2" charset="2"/>
            </a:endParaRPr>
          </a:p>
        </p:txBody>
      </p:sp>
      <p:cxnSp>
        <p:nvCxnSpPr>
          <p:cNvPr id="25" name="Connecteur droit avec flèche 24">
            <a:extLst>
              <a:ext uri="{FF2B5EF4-FFF2-40B4-BE49-F238E27FC236}">
                <a16:creationId xmlns:a16="http://schemas.microsoft.com/office/drawing/2014/main" id="{49C4D42F-2E50-B2C0-017C-2104E2AFE2BD}"/>
              </a:ext>
            </a:extLst>
          </p:cNvPr>
          <p:cNvCxnSpPr>
            <a:cxnSpLocks/>
            <a:endCxn id="24" idx="1"/>
          </p:cNvCxnSpPr>
          <p:nvPr/>
        </p:nvCxnSpPr>
        <p:spPr>
          <a:xfrm>
            <a:off x="4572000" y="2523490"/>
            <a:ext cx="3682069" cy="8904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DDF0F75B-56E8-3247-06DD-DAB203A75AA3}"/>
              </a:ext>
            </a:extLst>
          </p:cNvPr>
          <p:cNvCxnSpPr>
            <a:cxnSpLocks/>
            <a:endCxn id="11" idx="1"/>
          </p:cNvCxnSpPr>
          <p:nvPr/>
        </p:nvCxnSpPr>
        <p:spPr>
          <a:xfrm flipV="1">
            <a:off x="7178722" y="1792521"/>
            <a:ext cx="1455541" cy="2137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1415CA62-522A-1239-4658-3965898BFDB6}"/>
              </a:ext>
            </a:extLst>
          </p:cNvPr>
          <p:cNvCxnSpPr>
            <a:cxnSpLocks/>
            <a:endCxn id="23" idx="1"/>
          </p:cNvCxnSpPr>
          <p:nvPr/>
        </p:nvCxnSpPr>
        <p:spPr>
          <a:xfrm>
            <a:off x="6482687" y="3903260"/>
            <a:ext cx="1483572" cy="100417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15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40F1F-1F08-045F-840C-B416FEEE344E}"/>
            </a:ext>
          </a:extLst>
        </p:cNvPr>
        <p:cNvGrpSpPr/>
        <p:nvPr/>
      </p:nvGrpSpPr>
      <p:grpSpPr>
        <a:xfrm>
          <a:off x="0" y="0"/>
          <a:ext cx="0" cy="0"/>
          <a:chOff x="0" y="0"/>
          <a:chExt cx="0" cy="0"/>
        </a:xfrm>
      </p:grpSpPr>
      <p:sp>
        <p:nvSpPr>
          <p:cNvPr id="9" name="ZoneTexte 8">
            <a:extLst>
              <a:ext uri="{FF2B5EF4-FFF2-40B4-BE49-F238E27FC236}">
                <a16:creationId xmlns:a16="http://schemas.microsoft.com/office/drawing/2014/main" id="{238260A6-AAAE-E059-40F6-10213E29F56E}"/>
              </a:ext>
            </a:extLst>
          </p:cNvPr>
          <p:cNvSpPr txBox="1"/>
          <p:nvPr/>
        </p:nvSpPr>
        <p:spPr>
          <a:xfrm>
            <a:off x="383277" y="922101"/>
            <a:ext cx="7027457" cy="5661550"/>
          </a:xfrm>
          <a:prstGeom prst="rect">
            <a:avLst/>
          </a:prstGeom>
          <a:noFill/>
        </p:spPr>
        <p:txBody>
          <a:bodyPr wrap="square">
            <a:spAutoFit/>
          </a:bodyPr>
          <a:lstStyle/>
          <a:p>
            <a:pPr marL="457200">
              <a:lnSpc>
                <a:spcPct val="107000"/>
              </a:lnSpc>
              <a:spcAft>
                <a:spcPts val="800"/>
              </a:spcAft>
              <a:buNone/>
            </a:pPr>
            <a:r>
              <a:rPr lang="en-GB" sz="1050" kern="100" dirty="0">
                <a:effectLst/>
                <a:latin typeface="Yu Mincho" panose="02020400000000000000" pitchFamily="18" charset="-128"/>
                <a:ea typeface="Yu Mincho" panose="02020400000000000000" pitchFamily="18" charset="-128"/>
                <a:cs typeface="Times New Roman" panose="02020603050405020304" pitchFamily="18" charset="0"/>
              </a:rPr>
              <a:t>7.14.2.	Energy modelling at use stage and </a:t>
            </a:r>
            <a:r>
              <a:rPr lang="en-GB" sz="1050" kern="100" dirty="0" err="1">
                <a:effectLst/>
                <a:latin typeface="Yu Mincho" panose="02020400000000000000" pitchFamily="18" charset="-128"/>
                <a:ea typeface="Yu Mincho" panose="02020400000000000000" pitchFamily="18" charset="-128"/>
                <a:cs typeface="Times New Roman" panose="02020603050405020304" pitchFamily="18" charset="0"/>
              </a:rPr>
              <a:t>EoL</a:t>
            </a:r>
            <a:r>
              <a:rPr lang="en-GB" sz="1050" kern="100" dirty="0">
                <a:effectLst/>
                <a:latin typeface="Yu Mincho" panose="02020400000000000000" pitchFamily="18" charset="-128"/>
                <a:ea typeface="Yu Mincho" panose="02020400000000000000" pitchFamily="18" charset="-128"/>
                <a:cs typeface="Times New Roman" panose="02020603050405020304" pitchFamily="18" charset="0"/>
              </a:rPr>
              <a:t> stage</a:t>
            </a:r>
            <a:r>
              <a:rPr lang="fr-FR" sz="700" kern="0" dirty="0">
                <a:effectLst/>
                <a:latin typeface="Yu Mincho" panose="02020400000000000000" pitchFamily="18" charset="-128"/>
                <a:ea typeface="SimSun" panose="02010600030101010101" pitchFamily="2" charset="-122"/>
                <a:cs typeface="Times New Roman" panose="02020603050405020304" pitchFamily="18" charset="0"/>
              </a:rPr>
              <a:t> </a:t>
            </a:r>
            <a:endParaRPr lang="fr-FR" sz="105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67995" algn="just">
              <a:lnSpc>
                <a:spcPts val="1200"/>
              </a:lnSpc>
              <a:spcAft>
                <a:spcPts val="600"/>
              </a:spcAft>
              <a:buNone/>
            </a:pPr>
            <a:r>
              <a:rPr lang="en-GB" sz="900" strike="sngStrike" dirty="0">
                <a:solidFill>
                  <a:srgbClr val="FF0000"/>
                </a:solidFill>
                <a:effectLst/>
                <a:latin typeface="Times New Roman" panose="02020603050405020304" pitchFamily="18" charset="0"/>
                <a:ea typeface="MS Mincho" panose="02020609040205080304" pitchFamily="49" charset="-128"/>
              </a:rPr>
              <a:t>Practitioners shall also account for any potential changes in the fuel or electricity production pathways during the lifetime of the vehicle</a:t>
            </a:r>
            <a:r>
              <a:rPr lang="en-GB" sz="900" strike="sngStrike" dirty="0">
                <a:effectLst/>
                <a:latin typeface="Times New Roman" panose="02020603050405020304" pitchFamily="18" charset="0"/>
                <a:ea typeface="MS Mincho" panose="02020609040205080304" pitchFamily="49" charset="-128"/>
              </a:rPr>
              <a:t>.</a:t>
            </a:r>
            <a:r>
              <a:rPr lang="fr-FR" sz="700" strike="sngStrike" dirty="0">
                <a:effectLst/>
                <a:latin typeface="Yu Mincho" panose="02020400000000000000" pitchFamily="18" charset="-128"/>
                <a:ea typeface="SimSun" panose="02010600030101010101" pitchFamily="2" charset="-122"/>
                <a:cs typeface="Times New Roman" panose="02020603050405020304" pitchFamily="18" charset="0"/>
              </a:rPr>
              <a:t> </a:t>
            </a:r>
            <a:r>
              <a:rPr lang="fr-FR" sz="900" strike="sngStrike" dirty="0">
                <a:effectLst/>
                <a:latin typeface="Times New Roman" panose="02020603050405020304" pitchFamily="18" charset="0"/>
                <a:ea typeface="MS Mincho" panose="02020609040205080304" pitchFamily="49" charset="-128"/>
              </a:rPr>
              <a:t> </a:t>
            </a:r>
            <a:r>
              <a:rPr lang="en-GB" sz="900" dirty="0">
                <a:effectLst/>
                <a:latin typeface="Times New Roman" panose="02020603050405020304" pitchFamily="18" charset="0"/>
                <a:ea typeface="MS Mincho" panose="02020609040205080304" pitchFamily="49" charset="-128"/>
              </a:rPr>
              <a:t>To model energy at use stage and </a:t>
            </a:r>
            <a:r>
              <a:rPr lang="en-GB" sz="900" dirty="0" err="1">
                <a:effectLst/>
                <a:latin typeface="Times New Roman" panose="02020603050405020304" pitchFamily="18" charset="0"/>
                <a:ea typeface="MS Mincho" panose="02020609040205080304" pitchFamily="49" charset="-128"/>
              </a:rPr>
              <a:t>EoL</a:t>
            </a:r>
            <a:r>
              <a:rPr lang="en-GB" sz="900" dirty="0">
                <a:effectLst/>
                <a:latin typeface="Times New Roman" panose="02020603050405020304" pitchFamily="18" charset="0"/>
                <a:ea typeface="MS Mincho" panose="02020609040205080304" pitchFamily="49" charset="-128"/>
              </a:rPr>
              <a:t> stage, a consistent approach between fuel and electricity modelling is required</a:t>
            </a:r>
            <a:r>
              <a:rPr lang="en-GB" sz="900" kern="0" dirty="0">
                <a:effectLst/>
                <a:latin typeface="Times New Roman" panose="02020603050405020304" pitchFamily="18" charset="0"/>
                <a:ea typeface="MS Mincho" panose="02020609040205080304" pitchFamily="49" charset="-128"/>
              </a:rPr>
              <a:t>, </a:t>
            </a:r>
            <a:r>
              <a:rPr lang="en-GB" sz="900" kern="0" dirty="0">
                <a:solidFill>
                  <a:srgbClr val="FF0000"/>
                </a:solidFill>
                <a:effectLst/>
                <a:latin typeface="Times New Roman" panose="02020603050405020304" pitchFamily="18" charset="0"/>
                <a:ea typeface="MS Mincho" panose="02020609040205080304" pitchFamily="49" charset="-128"/>
              </a:rPr>
              <a:t>and only location-based approach shall be used</a:t>
            </a:r>
            <a:r>
              <a:rPr lang="en-GB" sz="900" kern="0" dirty="0">
                <a:effectLst/>
                <a:latin typeface="Times New Roman" panose="02020603050405020304" pitchFamily="18" charset="0"/>
                <a:ea typeface="MS Mincho" panose="02020609040205080304" pitchFamily="49" charset="-128"/>
              </a:rPr>
              <a:t>. </a:t>
            </a:r>
            <a:r>
              <a:rPr lang="en-GB" sz="900" dirty="0">
                <a:effectLst/>
                <a:latin typeface="Times New Roman" panose="02020603050405020304" pitchFamily="18" charset="0"/>
                <a:ea typeface="MS Mincho" panose="02020609040205080304" pitchFamily="49" charset="-128"/>
              </a:rPr>
              <a:t> . </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US" sz="900" dirty="0">
                <a:effectLst/>
                <a:latin typeface="Times New Roman" panose="02020603050405020304" pitchFamily="18" charset="0"/>
                <a:ea typeface="MS Mincho" panose="02020609040205080304" pitchFamily="49" charset="-128"/>
              </a:rPr>
              <a:t>The energy mix change considered for the use stage </a:t>
            </a:r>
            <a:r>
              <a:rPr lang="en-US" sz="900" dirty="0">
                <a:solidFill>
                  <a:srgbClr val="FF0000"/>
                </a:solidFill>
                <a:effectLst/>
                <a:latin typeface="Times New Roman" panose="02020603050405020304" pitchFamily="18" charset="0"/>
                <a:ea typeface="MS Mincho" panose="02020609040205080304" pitchFamily="49" charset="-128"/>
              </a:rPr>
              <a:t>and the </a:t>
            </a:r>
            <a:r>
              <a:rPr lang="en-US" sz="900" dirty="0" err="1">
                <a:solidFill>
                  <a:srgbClr val="FF0000"/>
                </a:solidFill>
                <a:effectLst/>
                <a:latin typeface="Times New Roman" panose="02020603050405020304" pitchFamily="18" charset="0"/>
                <a:ea typeface="MS Mincho" panose="02020609040205080304" pitchFamily="49" charset="-128"/>
              </a:rPr>
              <a:t>EoL</a:t>
            </a:r>
            <a:r>
              <a:rPr lang="en-US" sz="900" dirty="0">
                <a:solidFill>
                  <a:srgbClr val="FF0000"/>
                </a:solidFill>
                <a:effectLst/>
                <a:latin typeface="Times New Roman" panose="02020603050405020304" pitchFamily="18" charset="0"/>
                <a:ea typeface="MS Mincho" panose="02020609040205080304" pitchFamily="49" charset="-128"/>
              </a:rPr>
              <a:t> stage </a:t>
            </a:r>
            <a:r>
              <a:rPr lang="fr-FR" sz="700" dirty="0">
                <a:effectLst/>
                <a:latin typeface="Yu Mincho" panose="02020400000000000000" pitchFamily="18" charset="-128"/>
                <a:ea typeface="SimSun" panose="02010600030101010101" pitchFamily="2" charset="-122"/>
                <a:cs typeface="Times New Roman" panose="02020603050405020304" pitchFamily="18" charset="0"/>
              </a:rPr>
              <a:t> </a:t>
            </a:r>
            <a:r>
              <a:rPr lang="en-US" sz="900" dirty="0">
                <a:effectLst/>
                <a:latin typeface="Times New Roman" panose="02020603050405020304" pitchFamily="18" charset="0"/>
                <a:ea typeface="MS Mincho" panose="02020609040205080304" pitchFamily="49" charset="-128"/>
              </a:rPr>
              <a:t>shall be  based on the latest available dynamic scenario, in order of preference: </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US" sz="900" dirty="0">
                <a:effectLst/>
                <a:latin typeface="Times New Roman" panose="02020603050405020304" pitchFamily="18" charset="0"/>
                <a:ea typeface="MS Mincho" panose="02020609040205080304" pitchFamily="49" charset="-128"/>
              </a:rPr>
              <a:t>1. Official, government-published dynamic scenario on energy mix or emission factors (where these are consistent with the defined scope) based on currently implemented policy for a country or geographical region of interest </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US" sz="900" dirty="0">
                <a:effectLst/>
                <a:latin typeface="Times New Roman" panose="02020603050405020304" pitchFamily="18" charset="0"/>
                <a:ea typeface="MS Mincho" panose="02020609040205080304" pitchFamily="49" charset="-128"/>
              </a:rPr>
              <a:t>2. If the above government-published energy mix or emissions factors are not available, use the Stated Policies Scenario (STEPS) from the most recent IEA WEO report, with the inclusion of the Sustainable Development Scenario (SDS)  as a sensitivity (or equivalent scenario taking into account international commitments under the UNFCCC)</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US" sz="900" dirty="0">
                <a:effectLst/>
                <a:latin typeface="Times New Roman" panose="02020603050405020304" pitchFamily="18" charset="0"/>
                <a:ea typeface="MS Mincho" panose="02020609040205080304" pitchFamily="49" charset="-128"/>
              </a:rPr>
              <a:t>3. For regions without official government-published energy consumption or emission factors, or for which IEA WEO data is unavailable, dispatch modelling or the use of peer-reviewed published data based upon dispatch modeling may be used if it reflects implement policy.  Any such analysis should comprise a sensitivity consistent with the goals of IEA WEO SDS.</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US" sz="900" dirty="0">
                <a:solidFill>
                  <a:srgbClr val="FF0000"/>
                </a:solidFill>
                <a:effectLst/>
                <a:highlight>
                  <a:srgbClr val="00FFFF"/>
                </a:highlight>
                <a:latin typeface="Times New Roman" panose="02020603050405020304" pitchFamily="18" charset="0"/>
                <a:ea typeface="MS Mincho" panose="02020609040205080304" pitchFamily="49" charset="-128"/>
              </a:rPr>
              <a:t>4. Official, government-published static scenario on energy mix or emission factors (where these are consistent with the defined scope) based on currently implemented policy for a country or geographical region of interest. In this case reference year shall be reported.  </a:t>
            </a:r>
            <a:endParaRPr lang="fr-FR" sz="900" dirty="0">
              <a:effectLst/>
              <a:highlight>
                <a:srgbClr val="00FFFF"/>
              </a:highligh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US" sz="900" dirty="0">
                <a:solidFill>
                  <a:srgbClr val="FF0000"/>
                </a:solidFill>
                <a:effectLst/>
                <a:highlight>
                  <a:srgbClr val="00FFFF"/>
                </a:highlight>
                <a:latin typeface="Times New Roman" panose="02020603050405020304" pitchFamily="18" charset="0"/>
                <a:ea typeface="MS Mincho" panose="02020609040205080304" pitchFamily="49" charset="-128"/>
              </a:rPr>
              <a:t>For levels 3 and 4, preferences 2 and 3 might not be suitable, as the purpose of mandatory declaration and OEM comparison necessitates a single reference. Hence preference 2 and 3 should be used only for level 1 and 2. </a:t>
            </a:r>
            <a:r>
              <a:rPr lang="fr-FR" sz="700" dirty="0">
                <a:effectLst/>
                <a:highlight>
                  <a:srgbClr val="00FFFF"/>
                </a:highlight>
                <a:latin typeface="Yu Mincho" panose="02020400000000000000" pitchFamily="18" charset="-128"/>
                <a:ea typeface="SimSun" panose="02010600030101010101" pitchFamily="2" charset="-122"/>
                <a:cs typeface="Times New Roman" panose="02020603050405020304" pitchFamily="18" charset="0"/>
              </a:rPr>
              <a:t> </a:t>
            </a:r>
            <a:endParaRPr lang="fr-FR" sz="900" dirty="0">
              <a:effectLst/>
              <a:highlight>
                <a:srgbClr val="00FFFF"/>
              </a:highligh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900" dirty="0">
                <a:effectLst/>
                <a:latin typeface="Times New Roman" panose="02020603050405020304" pitchFamily="18" charset="0"/>
                <a:ea typeface="MS Mincho" panose="02020609040205080304" pitchFamily="49" charset="-128"/>
              </a:rPr>
              <a:t>The selected scenario should be communicated and justified. The detailed calculations of the fuel or grid mix composition and average representative fuel or grid mix composition over the full service life of the vehicle should be communicated.</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US" sz="900" dirty="0">
                <a:effectLst/>
                <a:latin typeface="Times New Roman" panose="02020603050405020304" pitchFamily="18" charset="0"/>
                <a:ea typeface="MS Mincho" panose="02020609040205080304" pitchFamily="49" charset="-128"/>
              </a:rPr>
              <a:t>(Note) Dispatch modelling:  An electric power sector dispatch model is a mathematical representation of how sources of electricity generation are chosen and scheduled (i.e., </a:t>
            </a:r>
            <a:r>
              <a:rPr lang="ja-JP" sz="900" dirty="0">
                <a:effectLst/>
                <a:latin typeface="Times New Roman" panose="02020603050405020304" pitchFamily="18" charset="0"/>
                <a:ea typeface="MS Mincho" panose="02020609040205080304" pitchFamily="49" charset="-128"/>
              </a:rPr>
              <a:t>“</a:t>
            </a:r>
            <a:r>
              <a:rPr lang="en-US" sz="900" dirty="0">
                <a:effectLst/>
                <a:latin typeface="Times New Roman" panose="02020603050405020304" pitchFamily="18" charset="0"/>
                <a:ea typeface="MS Mincho" panose="02020609040205080304" pitchFamily="49" charset="-128"/>
              </a:rPr>
              <a:t>dispatched</a:t>
            </a:r>
            <a:r>
              <a:rPr lang="ja-JP" sz="900" dirty="0">
                <a:effectLst/>
                <a:latin typeface="Times New Roman" panose="02020603050405020304" pitchFamily="18" charset="0"/>
                <a:ea typeface="MS Mincho" panose="02020609040205080304" pitchFamily="49" charset="-128"/>
              </a:rPr>
              <a:t>”</a:t>
            </a:r>
            <a:r>
              <a:rPr lang="en-US" sz="900" dirty="0">
                <a:effectLst/>
                <a:latin typeface="Times New Roman" panose="02020603050405020304" pitchFamily="18" charset="0"/>
                <a:ea typeface="MS Mincho" panose="02020609040205080304" pitchFamily="49" charset="-128"/>
              </a:rPr>
              <a:t>) to meet a given electricity demand. It essentially models the decision-making process of electricity system operators and is capable of making projections of future generation and future emissions given cost constraints, environmental policy and emissions constraints, and constraints related to resource adequacy. Dispatch models also include representations of individual electricity generation units (EGU) and regional interconnection of EGUs as part of regional, national, and international electricity grids. </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900" strike="sngStrike" dirty="0">
                <a:solidFill>
                  <a:srgbClr val="FF0000"/>
                </a:solidFill>
                <a:effectLst/>
                <a:latin typeface="Times New Roman" panose="02020603050405020304" pitchFamily="18" charset="0"/>
                <a:ea typeface="MS Mincho" panose="02020609040205080304" pitchFamily="49" charset="-128"/>
              </a:rPr>
              <a:t>For any prospective LCA, secondary data will be needed. Secondary LCI data should be sourced from data sets provided directly by government or relevant authorities. If such data is not available, region-specific secondary data from IEA should be used.</a:t>
            </a:r>
            <a:r>
              <a:rPr lang="fr-FR" sz="700" strike="sngStrike" dirty="0">
                <a:solidFill>
                  <a:srgbClr val="FF0000"/>
                </a:solidFill>
                <a:effectLst/>
                <a:latin typeface="Yu Mincho" panose="02020400000000000000" pitchFamily="18" charset="-128"/>
                <a:ea typeface="SimSun" panose="02010600030101010101" pitchFamily="2" charset="-122"/>
                <a:cs typeface="Times New Roman" panose="02020603050405020304" pitchFamily="18" charset="0"/>
              </a:rPr>
              <a:t> </a:t>
            </a:r>
            <a:r>
              <a:rPr lang="fr-FR" sz="700" dirty="0">
                <a:effectLst/>
                <a:latin typeface="Yu Mincho" panose="02020400000000000000" pitchFamily="18" charset="-128"/>
                <a:ea typeface="SimSun" panose="02010600030101010101" pitchFamily="2" charset="-122"/>
                <a:cs typeface="Times New Roman" panose="02020603050405020304" pitchFamily="18" charset="0"/>
              </a:rPr>
              <a:t> </a:t>
            </a:r>
            <a:endParaRPr lang="fr-FR" sz="9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900" dirty="0">
                <a:effectLst/>
                <a:latin typeface="Times New Roman" panose="02020603050405020304" pitchFamily="18" charset="0"/>
                <a:ea typeface="MS Mincho" panose="02020609040205080304" pitchFamily="49" charset="-128"/>
              </a:rPr>
              <a:t>The scenario and trajectories shall be explained in the final report. Details must be referred to in the “Reporting” section.</a:t>
            </a:r>
            <a:endParaRPr lang="fr-FR" sz="900" dirty="0">
              <a:effectLst/>
              <a:latin typeface="Times New Roman" panose="02020603050405020304" pitchFamily="18" charset="0"/>
              <a:ea typeface="MS Mincho" panose="02020609040205080304" pitchFamily="49" charset="-128"/>
            </a:endParaRPr>
          </a:p>
          <a:p>
            <a:endParaRPr lang="fr-FR" sz="900" dirty="0"/>
          </a:p>
        </p:txBody>
      </p:sp>
      <p:sp>
        <p:nvSpPr>
          <p:cNvPr id="2" name="Titre 1">
            <a:extLst>
              <a:ext uri="{FF2B5EF4-FFF2-40B4-BE49-F238E27FC236}">
                <a16:creationId xmlns:a16="http://schemas.microsoft.com/office/drawing/2014/main" id="{129A7465-9BDE-990F-F64C-D7615F2B1A0B}"/>
              </a:ext>
            </a:extLst>
          </p:cNvPr>
          <p:cNvSpPr>
            <a:spLocks noGrp="1"/>
          </p:cNvSpPr>
          <p:nvPr>
            <p:ph type="title"/>
          </p:nvPr>
        </p:nvSpPr>
        <p:spPr>
          <a:xfrm>
            <a:off x="401542" y="242503"/>
            <a:ext cx="10998961" cy="661189"/>
          </a:xfrm>
        </p:spPr>
        <p:txBody>
          <a:bodyPr>
            <a:normAutofit fontScale="90000"/>
          </a:bodyPr>
          <a:lstStyle/>
          <a:p>
            <a:r>
              <a:rPr lang="en-GB" sz="2800" dirty="0">
                <a:latin typeface="Marianne" panose="02000000000000000000" pitchFamily="50" charset="0"/>
              </a:rPr>
              <a:t>SG7 : </a:t>
            </a:r>
            <a:r>
              <a:rPr lang="en-US" dirty="0"/>
              <a:t>	Energy modelling at use stage and </a:t>
            </a:r>
            <a:r>
              <a:rPr lang="en-US" dirty="0" err="1"/>
              <a:t>EoL</a:t>
            </a:r>
            <a:r>
              <a:rPr lang="en-US" dirty="0"/>
              <a:t> stage </a:t>
            </a:r>
            <a:r>
              <a:rPr lang="en-GB" dirty="0"/>
              <a:t>: </a:t>
            </a:r>
            <a:r>
              <a:rPr lang="en-GB" dirty="0">
                <a:solidFill>
                  <a:srgbClr val="FF0000"/>
                </a:solidFill>
              </a:rPr>
              <a:t>inclusion of static modelling + level condition</a:t>
            </a:r>
            <a:endParaRPr lang="en-GB" sz="2800" dirty="0">
              <a:solidFill>
                <a:srgbClr val="FF0000"/>
              </a:solidFill>
              <a:latin typeface="Marianne" panose="02000000000000000000" pitchFamily="50" charset="0"/>
            </a:endParaRPr>
          </a:p>
        </p:txBody>
      </p:sp>
      <p:sp>
        <p:nvSpPr>
          <p:cNvPr id="3" name="Espace réservé de la date 2">
            <a:extLst>
              <a:ext uri="{FF2B5EF4-FFF2-40B4-BE49-F238E27FC236}">
                <a16:creationId xmlns:a16="http://schemas.microsoft.com/office/drawing/2014/main" id="{8CAA7EF3-E098-2024-4735-00D7A657CCD5}"/>
              </a:ext>
            </a:extLst>
          </p:cNvPr>
          <p:cNvSpPr>
            <a:spLocks noGrp="1"/>
          </p:cNvSpPr>
          <p:nvPr>
            <p:ph type="dt" sz="half" idx="10"/>
          </p:nvPr>
        </p:nvSpPr>
        <p:spPr/>
        <p:txBody>
          <a:bodyPr/>
          <a:lstStyle/>
          <a:p>
            <a:r>
              <a:rPr lang="en-GB" dirty="0">
                <a:latin typeface="Marianne" panose="02000000000000000000" pitchFamily="50" charset="0"/>
              </a:rPr>
              <a:t>17/11/2025</a:t>
            </a:r>
          </a:p>
        </p:txBody>
      </p:sp>
      <p:sp>
        <p:nvSpPr>
          <p:cNvPr id="4" name="Espace réservé du pied de page 3">
            <a:extLst>
              <a:ext uri="{FF2B5EF4-FFF2-40B4-BE49-F238E27FC236}">
                <a16:creationId xmlns:a16="http://schemas.microsoft.com/office/drawing/2014/main" id="{4DAA5C07-6DF1-337A-04E0-2EC7930E6193}"/>
              </a:ext>
            </a:extLst>
          </p:cNvPr>
          <p:cNvSpPr>
            <a:spLocks noGrp="1"/>
          </p:cNvSpPr>
          <p:nvPr>
            <p:ph type="ftr" sz="quarter" idx="11"/>
          </p:nvPr>
        </p:nvSpPr>
        <p:spPr/>
        <p:txBody>
          <a:bodyPr/>
          <a:lstStyle/>
          <a:p>
            <a:r>
              <a:rPr lang="en-US">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F34D93CC-22B1-79DE-8098-F0F66E9E218D}"/>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7</a:t>
            </a:fld>
            <a:endParaRPr lang="en-GB">
              <a:latin typeface="Marianne" panose="02000000000000000000" pitchFamily="50" charset="0"/>
            </a:endParaRPr>
          </a:p>
        </p:txBody>
      </p:sp>
      <p:sp>
        <p:nvSpPr>
          <p:cNvPr id="11" name="ZoneTexte 10">
            <a:extLst>
              <a:ext uri="{FF2B5EF4-FFF2-40B4-BE49-F238E27FC236}">
                <a16:creationId xmlns:a16="http://schemas.microsoft.com/office/drawing/2014/main" id="{9637FE2C-5901-F692-90FA-4391985C0728}"/>
              </a:ext>
            </a:extLst>
          </p:cNvPr>
          <p:cNvSpPr txBox="1"/>
          <p:nvPr/>
        </p:nvSpPr>
        <p:spPr>
          <a:xfrm>
            <a:off x="8634263" y="1061551"/>
            <a:ext cx="3028595" cy="907941"/>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SG7 suggestion : If static approach can be used, this section should be removed</a:t>
            </a:r>
          </a:p>
          <a:p>
            <a:pPr marL="467995" algn="just">
              <a:spcAft>
                <a:spcPts val="600"/>
              </a:spcAft>
              <a:buNone/>
            </a:pPr>
            <a:endParaRPr lang="en-US" sz="1200" b="1" dirty="0">
              <a:solidFill>
                <a:srgbClr val="FF0000"/>
              </a:solidFill>
              <a:latin typeface="Times New Roman" panose="02020603050405020304" pitchFamily="18" charset="0"/>
              <a:ea typeface="MS Mincho" panose="02020609040205080304" pitchFamily="49" charset="-128"/>
            </a:endParaRPr>
          </a:p>
        </p:txBody>
      </p:sp>
      <p:sp>
        <p:nvSpPr>
          <p:cNvPr id="23" name="ZoneTexte 22">
            <a:extLst>
              <a:ext uri="{FF2B5EF4-FFF2-40B4-BE49-F238E27FC236}">
                <a16:creationId xmlns:a16="http://schemas.microsoft.com/office/drawing/2014/main" id="{A9503756-C2D0-083F-E5E6-102CDC777C37}"/>
              </a:ext>
            </a:extLst>
          </p:cNvPr>
          <p:cNvSpPr txBox="1"/>
          <p:nvPr/>
        </p:nvSpPr>
        <p:spPr>
          <a:xfrm>
            <a:off x="7892141" y="5527144"/>
            <a:ext cx="3824199" cy="646331"/>
          </a:xfrm>
          <a:prstGeom prst="rect">
            <a:avLst/>
          </a:prstGeom>
          <a:noFill/>
          <a:ln>
            <a:solidFill>
              <a:srgbClr val="FF0000"/>
            </a:solidFill>
          </a:ln>
        </p:spPr>
        <p:txBody>
          <a:bodyPr wrap="square">
            <a:spAutoFit/>
          </a:bodyPr>
          <a:lstStyle/>
          <a:p>
            <a:pPr marL="467995" algn="just">
              <a:spcAft>
                <a:spcPts val="600"/>
              </a:spcAft>
              <a:buNone/>
            </a:pPr>
            <a:r>
              <a:rPr lang="en-US" sz="1200" dirty="0">
                <a:latin typeface="Times New Roman" panose="02020603050405020304" pitchFamily="18" charset="0"/>
                <a:ea typeface="MS Mincho" panose="02020609040205080304" pitchFamily="49" charset="-128"/>
              </a:rPr>
              <a:t>SG7 : remove this paragraph, as the hierarchy approach already inform about the type of data to use. </a:t>
            </a:r>
            <a:endParaRPr lang="en-US" sz="1200" dirty="0">
              <a:solidFill>
                <a:srgbClr val="FF0000"/>
              </a:solidFill>
              <a:latin typeface="Times New Roman" panose="02020603050405020304" pitchFamily="18" charset="0"/>
              <a:ea typeface="MS Mincho" panose="02020609040205080304" pitchFamily="49" charset="-128"/>
            </a:endParaRPr>
          </a:p>
        </p:txBody>
      </p:sp>
      <p:sp>
        <p:nvSpPr>
          <p:cNvPr id="24" name="ZoneTexte 23">
            <a:extLst>
              <a:ext uri="{FF2B5EF4-FFF2-40B4-BE49-F238E27FC236}">
                <a16:creationId xmlns:a16="http://schemas.microsoft.com/office/drawing/2014/main" id="{9A97C2EC-40BD-14F9-2B4E-A3F2EBA7B8E7}"/>
              </a:ext>
            </a:extLst>
          </p:cNvPr>
          <p:cNvSpPr txBox="1"/>
          <p:nvPr/>
        </p:nvSpPr>
        <p:spPr>
          <a:xfrm>
            <a:off x="8254069" y="2721431"/>
            <a:ext cx="3462271" cy="461665"/>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We need to specify that market based should not be used for the use phase. </a:t>
            </a:r>
            <a:endParaRPr lang="en-US" sz="1200" b="1" dirty="0">
              <a:latin typeface="Times New Roman" panose="02020603050405020304" pitchFamily="18" charset="0"/>
              <a:ea typeface="MS Mincho" panose="02020609040205080304" pitchFamily="49" charset="-128"/>
              <a:sym typeface="Wingdings" panose="05000000000000000000" pitchFamily="2" charset="2"/>
            </a:endParaRPr>
          </a:p>
        </p:txBody>
      </p:sp>
      <p:cxnSp>
        <p:nvCxnSpPr>
          <p:cNvPr id="25" name="Connecteur droit avec flèche 24">
            <a:extLst>
              <a:ext uri="{FF2B5EF4-FFF2-40B4-BE49-F238E27FC236}">
                <a16:creationId xmlns:a16="http://schemas.microsoft.com/office/drawing/2014/main" id="{6A14DA4C-DF9E-06E0-BECD-BE35A02F5AA0}"/>
              </a:ext>
            </a:extLst>
          </p:cNvPr>
          <p:cNvCxnSpPr>
            <a:cxnSpLocks/>
            <a:endCxn id="24" idx="1"/>
          </p:cNvCxnSpPr>
          <p:nvPr/>
        </p:nvCxnSpPr>
        <p:spPr>
          <a:xfrm>
            <a:off x="7165075" y="1515522"/>
            <a:ext cx="1088994" cy="143674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D3291467-FAE5-535C-5D7C-7BB58A6765EF}"/>
              </a:ext>
            </a:extLst>
          </p:cNvPr>
          <p:cNvCxnSpPr>
            <a:cxnSpLocks/>
            <a:endCxn id="11" idx="1"/>
          </p:cNvCxnSpPr>
          <p:nvPr/>
        </p:nvCxnSpPr>
        <p:spPr>
          <a:xfrm>
            <a:off x="7410734" y="1330856"/>
            <a:ext cx="1223529" cy="1846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05BCB80B-460C-F005-E45A-E29DBFB3E47B}"/>
              </a:ext>
            </a:extLst>
          </p:cNvPr>
          <p:cNvCxnSpPr>
            <a:cxnSpLocks/>
            <a:endCxn id="23" idx="1"/>
          </p:cNvCxnSpPr>
          <p:nvPr/>
        </p:nvCxnSpPr>
        <p:spPr>
          <a:xfrm flipV="1">
            <a:off x="7373675" y="5850310"/>
            <a:ext cx="518466" cy="323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id="{8812539C-7C21-E8CB-75BB-2D82C3C9A2EB}"/>
              </a:ext>
            </a:extLst>
          </p:cNvPr>
          <p:cNvSpPr txBox="1"/>
          <p:nvPr/>
        </p:nvSpPr>
        <p:spPr>
          <a:xfrm>
            <a:off x="8176678" y="3532596"/>
            <a:ext cx="3462271" cy="646331"/>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TBD : proposal from SG7 to find comprise, and should be discussed and revised with IWG/SG leaders </a:t>
            </a:r>
            <a:endParaRPr lang="en-US" sz="1200" b="1" dirty="0">
              <a:latin typeface="Times New Roman" panose="02020603050405020304" pitchFamily="18" charset="0"/>
              <a:ea typeface="MS Mincho" panose="02020609040205080304" pitchFamily="49" charset="-128"/>
              <a:sym typeface="Wingdings" panose="05000000000000000000" pitchFamily="2" charset="2"/>
            </a:endParaRPr>
          </a:p>
        </p:txBody>
      </p:sp>
      <p:cxnSp>
        <p:nvCxnSpPr>
          <p:cNvPr id="14" name="Connecteur droit avec flèche 13">
            <a:extLst>
              <a:ext uri="{FF2B5EF4-FFF2-40B4-BE49-F238E27FC236}">
                <a16:creationId xmlns:a16="http://schemas.microsoft.com/office/drawing/2014/main" id="{F083754C-93F7-AD8E-AE03-1AC153EB71CF}"/>
              </a:ext>
            </a:extLst>
          </p:cNvPr>
          <p:cNvCxnSpPr>
            <a:cxnSpLocks/>
            <a:endCxn id="13" idx="1"/>
          </p:cNvCxnSpPr>
          <p:nvPr/>
        </p:nvCxnSpPr>
        <p:spPr>
          <a:xfrm flipV="1">
            <a:off x="7410734" y="3855762"/>
            <a:ext cx="765944" cy="499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5378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2A08A9-165D-A0F3-1A2B-0D0C5AAAA3DD}"/>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ZoneTexte 8">
                <a:extLst>
                  <a:ext uri="{FF2B5EF4-FFF2-40B4-BE49-F238E27FC236}">
                    <a16:creationId xmlns:a16="http://schemas.microsoft.com/office/drawing/2014/main" id="{1D476E1A-C0B9-C731-0369-B873726F5E17}"/>
                  </a:ext>
                </a:extLst>
              </p:cNvPr>
              <p:cNvSpPr txBox="1"/>
              <p:nvPr/>
            </p:nvSpPr>
            <p:spPr>
              <a:xfrm>
                <a:off x="0" y="903692"/>
                <a:ext cx="8461612" cy="6669775"/>
              </a:xfrm>
              <a:prstGeom prst="rect">
                <a:avLst/>
              </a:prstGeom>
              <a:solidFill>
                <a:schemeClr val="bg1"/>
              </a:solidFill>
            </p:spPr>
            <p:txBody>
              <a:bodyPr wrap="square">
                <a:spAutoFit/>
              </a:bodyPr>
              <a:lstStyle/>
              <a:p>
                <a:pPr marL="457200">
                  <a:lnSpc>
                    <a:spcPct val="107000"/>
                  </a:lnSpc>
                  <a:spcAft>
                    <a:spcPts val="800"/>
                  </a:spcAft>
                  <a:buNone/>
                </a:pPr>
                <a:r>
                  <a:rPr lang="en-GB" sz="1100" kern="100" dirty="0">
                    <a:effectLst/>
                    <a:latin typeface="Yu Mincho" panose="02020400000000000000" pitchFamily="18" charset="-128"/>
                    <a:ea typeface="Yu Mincho" panose="02020400000000000000" pitchFamily="18" charset="-128"/>
                    <a:cs typeface="Times New Roman" panose="02020603050405020304" pitchFamily="18" charset="0"/>
                  </a:rPr>
                  <a:t>8.1.6.	Energy Modelling </a:t>
                </a:r>
                <a:r>
                  <a:rPr lang="en-GB" sz="1100" kern="100" dirty="0">
                    <a:solidFill>
                      <a:srgbClr val="FF0000"/>
                    </a:solidFill>
                    <a:effectLst/>
                    <a:latin typeface="Yu Mincho" panose="02020400000000000000" pitchFamily="18" charset="-128"/>
                    <a:ea typeface="Yu Mincho" panose="02020400000000000000" pitchFamily="18" charset="-128"/>
                    <a:cs typeface="Times New Roman" panose="02020603050405020304" pitchFamily="18" charset="0"/>
                  </a:rPr>
                  <a:t>at material production stage</a:t>
                </a:r>
                <a:endParaRPr lang="fr-FR" sz="110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67995" algn="just">
                  <a:lnSpc>
                    <a:spcPts val="1200"/>
                  </a:lnSpc>
                  <a:spcAft>
                    <a:spcPts val="600"/>
                  </a:spcAft>
                  <a:buNone/>
                </a:pPr>
                <a:r>
                  <a:rPr lang="en-GB" sz="1000" dirty="0">
                    <a:solidFill>
                      <a:srgbClr val="000000"/>
                    </a:solidFill>
                    <a:effectLst/>
                    <a:latin typeface="Times New Roman" panose="02020603050405020304" pitchFamily="18" charset="0"/>
                    <a:ea typeface="MS Mincho" panose="02020609040205080304" pitchFamily="49" charset="-128"/>
                  </a:rPr>
                  <a:t>For general rules refer to paragraph 7.14.. </a:t>
                </a:r>
                <a:r>
                  <a:rPr lang="en-GB" sz="1000" dirty="0">
                    <a:solidFill>
                      <a:srgbClr val="FF0000"/>
                    </a:solidFill>
                    <a:effectLst/>
                    <a:latin typeface="Times New Roman" panose="02020603050405020304" pitchFamily="18" charset="0"/>
                    <a:ea typeface="MS Mincho" panose="02020609040205080304" pitchFamily="49" charset="-128"/>
                  </a:rPr>
                  <a:t>7.14.1.Energy modelling at production stage and for maintenance</a:t>
                </a:r>
                <a:endParaRPr lang="fr-FR" sz="10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000" dirty="0">
                    <a:solidFill>
                      <a:srgbClr val="FF0000"/>
                    </a:solidFill>
                    <a:effectLst/>
                    <a:latin typeface="Times New Roman" panose="02020603050405020304" pitchFamily="18" charset="0"/>
                    <a:ea typeface="MS Mincho" panose="02020609040205080304" pitchFamily="49" charset="-128"/>
                  </a:rPr>
                  <a:t>For level 1 and 2, the three approaches: location-based, 100% market-based and mixed method approach </a:t>
                </a:r>
                <a:r>
                  <a:rPr lang="en-GB" sz="1000" dirty="0">
                    <a:solidFill>
                      <a:srgbClr val="FF0000"/>
                    </a:solidFill>
                    <a:effectLst/>
                    <a:highlight>
                      <a:srgbClr val="FFFF00"/>
                    </a:highlight>
                    <a:latin typeface="Times New Roman" panose="02020603050405020304" pitchFamily="18" charset="0"/>
                    <a:ea typeface="MS Mincho" panose="02020609040205080304" pitchFamily="49" charset="-128"/>
                  </a:rPr>
                  <a:t>can</a:t>
                </a:r>
                <a:r>
                  <a:rPr lang="en-GB" sz="1000" dirty="0">
                    <a:solidFill>
                      <a:srgbClr val="FF0000"/>
                    </a:solidFill>
                    <a:effectLst/>
                    <a:latin typeface="Times New Roman" panose="02020603050405020304" pitchFamily="18" charset="0"/>
                    <a:ea typeface="MS Mincho" panose="02020609040205080304" pitchFamily="49" charset="-128"/>
                  </a:rPr>
                  <a:t> be used. The approach should be clearly stated in the LCA report. </a:t>
                </a:r>
                <a:endParaRPr lang="fr-FR" sz="10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000" dirty="0">
                    <a:solidFill>
                      <a:srgbClr val="FF0000"/>
                    </a:solidFill>
                    <a:effectLst/>
                    <a:latin typeface="Times New Roman" panose="02020603050405020304" pitchFamily="18" charset="0"/>
                    <a:ea typeface="MS Mincho" panose="02020609040205080304" pitchFamily="49" charset="-128"/>
                  </a:rPr>
                  <a:t>For level 3 and 4 the mixed approach </a:t>
                </a:r>
                <a:r>
                  <a:rPr lang="en-GB" sz="1000" dirty="0">
                    <a:solidFill>
                      <a:srgbClr val="FF0000"/>
                    </a:solidFill>
                    <a:effectLst/>
                    <a:highlight>
                      <a:srgbClr val="FFFF00"/>
                    </a:highlight>
                    <a:latin typeface="Times New Roman" panose="02020603050405020304" pitchFamily="18" charset="0"/>
                    <a:ea typeface="MS Mincho" panose="02020609040205080304" pitchFamily="49" charset="-128"/>
                  </a:rPr>
                  <a:t>shall</a:t>
                </a:r>
                <a:r>
                  <a:rPr lang="en-GB" sz="1000" dirty="0">
                    <a:solidFill>
                      <a:srgbClr val="FF0000"/>
                    </a:solidFill>
                    <a:effectLst/>
                    <a:latin typeface="Times New Roman" panose="02020603050405020304" pitchFamily="18" charset="0"/>
                    <a:ea typeface="MS Mincho" panose="02020609040205080304" pitchFamily="49" charset="-128"/>
                  </a:rPr>
                  <a:t> be used for the material production stage. </a:t>
                </a:r>
                <a:endParaRPr lang="fr-FR" sz="1000" dirty="0">
                  <a:effectLst/>
                  <a:latin typeface="Times New Roman" panose="02020603050405020304" pitchFamily="18" charset="0"/>
                  <a:ea typeface="MS Mincho" panose="02020609040205080304" pitchFamily="49" charset="-128"/>
                </a:endParaRPr>
              </a:p>
              <a:p>
                <a:pPr marL="457200">
                  <a:lnSpc>
                    <a:spcPct val="107000"/>
                  </a:lnSpc>
                  <a:spcAft>
                    <a:spcPts val="800"/>
                  </a:spcAft>
                  <a:buNone/>
                </a:pPr>
                <a:r>
                  <a:rPr lang="en-GB" sz="1100" kern="100" dirty="0">
                    <a:effectLst/>
                    <a:latin typeface="Yu Mincho" panose="02020400000000000000" pitchFamily="18" charset="-128"/>
                    <a:ea typeface="Yu Mincho" panose="02020400000000000000" pitchFamily="18" charset="-128"/>
                    <a:cs typeface="Times New Roman" panose="02020603050405020304" pitchFamily="18" charset="0"/>
                  </a:rPr>
                  <a:t>8.2.4.	Energy modelling </a:t>
                </a:r>
                <a:r>
                  <a:rPr lang="en-GB" sz="1100" kern="100" dirty="0">
                    <a:solidFill>
                      <a:srgbClr val="FF0000"/>
                    </a:solidFill>
                    <a:effectLst/>
                    <a:latin typeface="Yu Mincho" panose="02020400000000000000" pitchFamily="18" charset="-128"/>
                    <a:ea typeface="Yu Mincho" panose="02020400000000000000" pitchFamily="18" charset="-128"/>
                    <a:cs typeface="Times New Roman" panose="02020603050405020304" pitchFamily="18" charset="0"/>
                  </a:rPr>
                  <a:t>at production stage</a:t>
                </a:r>
                <a:endParaRPr lang="fr-FR" sz="110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67995" algn="just">
                  <a:lnSpc>
                    <a:spcPts val="1200"/>
                  </a:lnSpc>
                  <a:spcAft>
                    <a:spcPts val="600"/>
                  </a:spcAft>
                  <a:buNone/>
                </a:pPr>
                <a:r>
                  <a:rPr lang="en-GB" sz="1000" dirty="0">
                    <a:solidFill>
                      <a:srgbClr val="000000"/>
                    </a:solidFill>
                    <a:effectLst/>
                    <a:latin typeface="Times New Roman" panose="02020603050405020304" pitchFamily="18" charset="0"/>
                    <a:ea typeface="MS Mincho" panose="02020609040205080304" pitchFamily="49" charset="-128"/>
                  </a:rPr>
                  <a:t>For the general rules reference is made to paragraph </a:t>
                </a:r>
                <a:r>
                  <a:rPr lang="en-GB" sz="1000" dirty="0">
                    <a:solidFill>
                      <a:srgbClr val="FF0000"/>
                    </a:solidFill>
                    <a:effectLst/>
                    <a:latin typeface="Times New Roman" panose="02020603050405020304" pitchFamily="18" charset="0"/>
                    <a:ea typeface="MS Mincho" panose="02020609040205080304" pitchFamily="49" charset="-128"/>
                  </a:rPr>
                  <a:t>7.14.1. Energy modelling at production stage and for maintenance</a:t>
                </a:r>
                <a:endParaRPr lang="fr-FR" sz="10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000" dirty="0">
                    <a:solidFill>
                      <a:srgbClr val="FF0000"/>
                    </a:solidFill>
                    <a:effectLst/>
                    <a:latin typeface="Times New Roman" panose="02020603050405020304" pitchFamily="18" charset="0"/>
                    <a:ea typeface="MS Mincho" panose="02020609040205080304" pitchFamily="49" charset="-128"/>
                  </a:rPr>
                  <a:t>For level 1 and 2, the three approaches: location-based, 100% market-based and mixed method approach </a:t>
                </a:r>
                <a:r>
                  <a:rPr lang="en-GB" sz="1000" dirty="0">
                    <a:solidFill>
                      <a:srgbClr val="FF0000"/>
                    </a:solidFill>
                    <a:effectLst/>
                    <a:highlight>
                      <a:srgbClr val="FFFF00"/>
                    </a:highlight>
                    <a:latin typeface="Times New Roman" panose="02020603050405020304" pitchFamily="18" charset="0"/>
                    <a:ea typeface="MS Mincho" panose="02020609040205080304" pitchFamily="49" charset="-128"/>
                  </a:rPr>
                  <a:t>can</a:t>
                </a:r>
                <a:r>
                  <a:rPr lang="en-GB" sz="1000" dirty="0">
                    <a:solidFill>
                      <a:srgbClr val="FF0000"/>
                    </a:solidFill>
                    <a:effectLst/>
                    <a:latin typeface="Times New Roman" panose="02020603050405020304" pitchFamily="18" charset="0"/>
                    <a:ea typeface="MS Mincho" panose="02020609040205080304" pitchFamily="49" charset="-128"/>
                  </a:rPr>
                  <a:t> be used. The approach should be clearly stated in the LCA report. </a:t>
                </a:r>
                <a:endParaRPr lang="fr-FR" sz="10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000" dirty="0">
                    <a:solidFill>
                      <a:srgbClr val="FF0000"/>
                    </a:solidFill>
                    <a:effectLst/>
                    <a:latin typeface="Times New Roman" panose="02020603050405020304" pitchFamily="18" charset="0"/>
                    <a:ea typeface="MS Mincho" panose="02020609040205080304" pitchFamily="49" charset="-128"/>
                  </a:rPr>
                  <a:t>For level 3 and 4 the mixed approach </a:t>
                </a:r>
                <a:r>
                  <a:rPr lang="en-GB" sz="1000" dirty="0">
                    <a:solidFill>
                      <a:srgbClr val="FF0000"/>
                    </a:solidFill>
                    <a:effectLst/>
                    <a:highlight>
                      <a:srgbClr val="FFFF00"/>
                    </a:highlight>
                    <a:latin typeface="Times New Roman" panose="02020603050405020304" pitchFamily="18" charset="0"/>
                    <a:ea typeface="MS Mincho" panose="02020609040205080304" pitchFamily="49" charset="-128"/>
                  </a:rPr>
                  <a:t>shall</a:t>
                </a:r>
                <a:r>
                  <a:rPr lang="en-GB" sz="1000" dirty="0">
                    <a:solidFill>
                      <a:srgbClr val="FF0000"/>
                    </a:solidFill>
                    <a:effectLst/>
                    <a:latin typeface="Times New Roman" panose="02020603050405020304" pitchFamily="18" charset="0"/>
                    <a:ea typeface="MS Mincho" panose="02020609040205080304" pitchFamily="49" charset="-128"/>
                  </a:rPr>
                  <a:t> be used for the Parts production and vehicle assembly stage. </a:t>
                </a:r>
                <a:endParaRPr lang="fr-FR" sz="1000" dirty="0">
                  <a:effectLst/>
                  <a:latin typeface="Times New Roman" panose="02020603050405020304" pitchFamily="18" charset="0"/>
                  <a:ea typeface="MS Mincho" panose="02020609040205080304" pitchFamily="49" charset="-128"/>
                </a:endParaRPr>
              </a:p>
              <a:p>
                <a:pPr marL="457200">
                  <a:lnSpc>
                    <a:spcPct val="107000"/>
                  </a:lnSpc>
                  <a:spcAft>
                    <a:spcPts val="800"/>
                  </a:spcAft>
                  <a:buNone/>
                </a:pPr>
                <a:r>
                  <a:rPr lang="en-GB" sz="1100" kern="100" dirty="0">
                    <a:effectLst/>
                    <a:latin typeface="Yu Mincho" panose="02020400000000000000" pitchFamily="18" charset="-128"/>
                    <a:ea typeface="Yu Mincho" panose="02020400000000000000" pitchFamily="18" charset="-128"/>
                    <a:cs typeface="Times New Roman" panose="02020603050405020304" pitchFamily="18" charset="0"/>
                  </a:rPr>
                  <a:t>8.3.5.	</a:t>
                </a:r>
                <a:r>
                  <a:rPr lang="en-GB" sz="1100" kern="100" dirty="0">
                    <a:solidFill>
                      <a:srgbClr val="FF0000"/>
                    </a:solidFill>
                    <a:effectLst/>
                    <a:latin typeface="Yu Mincho" panose="02020400000000000000" pitchFamily="18" charset="-128"/>
                    <a:ea typeface="Yu Mincho" panose="02020400000000000000" pitchFamily="18" charset="-128"/>
                    <a:cs typeface="Times New Roman" panose="02020603050405020304" pitchFamily="18" charset="0"/>
                  </a:rPr>
                  <a:t>Energy modelling at use stage </a:t>
                </a:r>
                <a:endParaRPr lang="fr-FR" sz="110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67995" algn="just">
                  <a:lnSpc>
                    <a:spcPts val="1200"/>
                  </a:lnSpc>
                  <a:spcAft>
                    <a:spcPts val="600"/>
                  </a:spcAft>
                  <a:buNone/>
                </a:pPr>
                <a:r>
                  <a:rPr lang="en-GB" sz="1000" dirty="0">
                    <a:effectLst/>
                    <a:latin typeface="Times New Roman" panose="02020603050405020304" pitchFamily="18" charset="0"/>
                    <a:ea typeface="MS Mincho" panose="02020609040205080304" pitchFamily="49" charset="-128"/>
                  </a:rPr>
                  <a:t>For general rules </a:t>
                </a:r>
                <a:r>
                  <a:rPr lang="en-GB" sz="1000" dirty="0">
                    <a:solidFill>
                      <a:srgbClr val="FF0000"/>
                    </a:solidFill>
                    <a:effectLst/>
                    <a:latin typeface="Times New Roman" panose="02020603050405020304" pitchFamily="18" charset="0"/>
                    <a:ea typeface="MS Mincho" panose="02020609040205080304" pitchFamily="49" charset="-128"/>
                  </a:rPr>
                  <a:t>regarding the use phase (excluding maintenance)</a:t>
                </a:r>
                <a:r>
                  <a:rPr lang="en-GB" sz="1000" dirty="0">
                    <a:effectLst/>
                    <a:latin typeface="Times New Roman" panose="02020603050405020304" pitchFamily="18" charset="0"/>
                    <a:ea typeface="MS Mincho" panose="02020609040205080304" pitchFamily="49" charset="-128"/>
                  </a:rPr>
                  <a:t>, refer to paragraph 7.14.2.Energy modelling at use stage and </a:t>
                </a:r>
                <a:r>
                  <a:rPr lang="en-GB" sz="1000" dirty="0" err="1">
                    <a:effectLst/>
                    <a:latin typeface="Times New Roman" panose="02020603050405020304" pitchFamily="18" charset="0"/>
                    <a:ea typeface="MS Mincho" panose="02020609040205080304" pitchFamily="49" charset="-128"/>
                  </a:rPr>
                  <a:t>EoL</a:t>
                </a:r>
                <a:r>
                  <a:rPr lang="en-GB" sz="1000" dirty="0">
                    <a:effectLst/>
                    <a:latin typeface="Times New Roman" panose="02020603050405020304" pitchFamily="18" charset="0"/>
                    <a:ea typeface="MS Mincho" panose="02020609040205080304" pitchFamily="49" charset="-128"/>
                  </a:rPr>
                  <a:t> stage. </a:t>
                </a:r>
                <a:endParaRPr lang="fr-FR" sz="10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000" dirty="0">
                    <a:solidFill>
                      <a:srgbClr val="FF0000"/>
                    </a:solidFill>
                    <a:effectLst/>
                    <a:highlight>
                      <a:srgbClr val="FFFF00"/>
                    </a:highlight>
                    <a:latin typeface="Times New Roman" panose="02020603050405020304" pitchFamily="18" charset="0"/>
                    <a:ea typeface="MS Mincho" panose="02020609040205080304" pitchFamily="49" charset="-128"/>
                  </a:rPr>
                  <a:t>For the maintenance phase, refer to paragraph 7.14.1.Energy modelling at production stage and maintenance stage.</a:t>
                </a:r>
                <a:r>
                  <a:rPr lang="en-GB" sz="1000" dirty="0">
                    <a:solidFill>
                      <a:srgbClr val="FF0000"/>
                    </a:solidFill>
                    <a:effectLst/>
                    <a:latin typeface="Times New Roman" panose="02020603050405020304" pitchFamily="18" charset="0"/>
                    <a:ea typeface="MS Mincho" panose="02020609040205080304" pitchFamily="49" charset="-128"/>
                  </a:rPr>
                  <a:t> </a:t>
                </a:r>
                <a:endParaRPr lang="fr-FR" sz="1000" dirty="0">
                  <a:effectLst/>
                  <a:latin typeface="Times New Roman" panose="02020603050405020304" pitchFamily="18" charset="0"/>
                  <a:ea typeface="MS Mincho" panose="02020609040205080304" pitchFamily="49" charset="-128"/>
                </a:endParaRPr>
              </a:p>
              <a:p>
                <a:pPr marL="457200">
                  <a:lnSpc>
                    <a:spcPct val="107000"/>
                  </a:lnSpc>
                  <a:buNone/>
                  <a:tabLst>
                    <a:tab pos="1530350" algn="l"/>
                  </a:tabLst>
                </a:pPr>
                <a:r>
                  <a:rPr lang="en-GB" sz="1100" kern="100" dirty="0">
                    <a:effectLst/>
                    <a:latin typeface="Yu Mincho" panose="02020400000000000000" pitchFamily="18" charset="-128"/>
                    <a:ea typeface="Yu Mincho" panose="02020400000000000000" pitchFamily="18" charset="-128"/>
                    <a:cs typeface="Times New Roman" panose="02020603050405020304" pitchFamily="18" charset="0"/>
                  </a:rPr>
                  <a:t>8.3.5.1.	</a:t>
                </a:r>
                <a:r>
                  <a:rPr lang="en-GB" sz="1100" kern="100" dirty="0">
                    <a:solidFill>
                      <a:srgbClr val="FF0000"/>
                    </a:solidFill>
                    <a:effectLst/>
                    <a:latin typeface="Yu Mincho" panose="02020400000000000000" pitchFamily="18" charset="-128"/>
                    <a:ea typeface="Yu Mincho" panose="02020400000000000000" pitchFamily="18" charset="-128"/>
                    <a:cs typeface="Times New Roman" panose="02020603050405020304" pitchFamily="18" charset="0"/>
                  </a:rPr>
                  <a:t>Application of the energy modelling schemes for dynamic scenario </a:t>
                </a:r>
                <a:endParaRPr lang="fr-FR" sz="110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57200">
                  <a:lnSpc>
                    <a:spcPct val="107000"/>
                  </a:lnSpc>
                  <a:spcAft>
                    <a:spcPts val="800"/>
                  </a:spcAft>
                  <a:buNone/>
                  <a:tabLst>
                    <a:tab pos="1530350" algn="l"/>
                  </a:tabLst>
                </a:pP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If a dynamic scenario is used</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the </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energy</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mix </a:t>
                </a:r>
                <a:r>
                  <a:rPr lang="fr-FR" sz="800" kern="0" dirty="0">
                    <a:effectLst/>
                    <a:latin typeface="Yu Mincho" panose="02020400000000000000" pitchFamily="18" charset="-128"/>
                    <a:ea typeface="SimSun" panose="02010600030101010101" pitchFamily="2" charset="-122"/>
                    <a:cs typeface="Times New Roman" panose="02020603050405020304" pitchFamily="18" charset="0"/>
                  </a:rPr>
                  <a:t> </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composition for each year of vehicle operation shall be estimated (i.e., the shares </a:t>
                </a:r>
                <a:r>
                  <a:rPr lang="en-GB" sz="1000" kern="100" dirty="0" err="1">
                    <a:effectLst/>
                    <a:latin typeface="Times New Roman" panose="02020603050405020304" pitchFamily="18" charset="0"/>
                    <a:ea typeface="Yu Mincho" panose="02020400000000000000" pitchFamily="18" charset="-128"/>
                    <a:cs typeface="Times New Roman" panose="02020603050405020304" pitchFamily="18" charset="0"/>
                  </a:rPr>
                  <a:t>S</a:t>
                </a:r>
                <a:r>
                  <a:rPr lang="en-GB" sz="1000" kern="100" baseline="-25000" dirty="0" err="1">
                    <a:effectLst/>
                    <a:latin typeface="Times New Roman" panose="02020603050405020304" pitchFamily="18" charset="0"/>
                    <a:ea typeface="Yu Mincho" panose="02020400000000000000" pitchFamily="18" charset="-128"/>
                    <a:cs typeface="Times New Roman" panose="02020603050405020304" pitchFamily="18" charset="0"/>
                  </a:rPr>
                  <a:t>i,n</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of </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energy</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supplied by each technology </a:t>
                </a:r>
                <a:r>
                  <a:rPr lang="en-GB" sz="1000" kern="100" dirty="0" err="1">
                    <a:effectLst/>
                    <a:latin typeface="Times New Roman" panose="02020603050405020304" pitchFamily="18" charset="0"/>
                    <a:ea typeface="Yu Mincho" panose="02020400000000000000" pitchFamily="18" charset="-128"/>
                    <a:cs typeface="Times New Roman" panose="02020603050405020304" pitchFamily="18" charset="0"/>
                  </a:rPr>
                  <a:t>i</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in the year n), by applying linear interpolation between the respective </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energy</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supply shares reported for the nearest pre-defined time horizons in the scenario selected</a:t>
                </a:r>
                <a:r>
                  <a:rPr lang="en-GB" sz="1000" strike="sngStrike"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at point 1 above</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The average representative </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energy</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mix composition over the full service life of the vehicle shall be calculated as follows:</a:t>
                </a:r>
                <a:endParaRPr lang="fr-FR" sz="110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67995" algn="just">
                  <a:lnSpc>
                    <a:spcPts val="1200"/>
                  </a:lnSpc>
                  <a:spcAft>
                    <a:spcPts val="600"/>
                  </a:spcAft>
                  <a:buNone/>
                </a:pPr>
                <a:r>
                  <a:rPr lang="en-GB" sz="1000" dirty="0">
                    <a:effectLst/>
                    <a:latin typeface="Times New Roman" panose="02020603050405020304" pitchFamily="18" charset="0"/>
                    <a:ea typeface="MS Mincho" panose="02020609040205080304" pitchFamily="49" charset="-128"/>
                  </a:rPr>
                  <a:t>(a)	</a:t>
                </a:r>
                <a:r>
                  <a:rPr lang="en-GB" sz="1000" strike="sngStrike" dirty="0">
                    <a:solidFill>
                      <a:srgbClr val="FF0000"/>
                    </a:solidFill>
                    <a:effectLst/>
                    <a:latin typeface="Times New Roman" panose="02020603050405020304" pitchFamily="18" charset="0"/>
                    <a:ea typeface="MS Mincho" panose="02020609040205080304" pitchFamily="49" charset="-128"/>
                  </a:rPr>
                  <a:t>By default,</a:t>
                </a:r>
                <a:r>
                  <a:rPr lang="en-GB" sz="1000" dirty="0">
                    <a:solidFill>
                      <a:srgbClr val="FF0000"/>
                    </a:solidFill>
                    <a:effectLst/>
                    <a:latin typeface="Times New Roman" panose="02020603050405020304" pitchFamily="18" charset="0"/>
                    <a:ea typeface="MS Mincho" panose="02020609040205080304" pitchFamily="49" charset="-128"/>
                  </a:rPr>
                  <a:t> </a:t>
                </a:r>
                <a:r>
                  <a:rPr lang="en-GB" sz="1000" dirty="0">
                    <a:effectLst/>
                    <a:latin typeface="Times New Roman" panose="02020603050405020304" pitchFamily="18" charset="0"/>
                    <a:ea typeface="MS Mincho" panose="02020609040205080304" pitchFamily="49" charset="-128"/>
                  </a:rPr>
                  <a:t>As the arithmetic average of the individual </a:t>
                </a:r>
                <a:r>
                  <a:rPr lang="en-GB" sz="1000" dirty="0">
                    <a:solidFill>
                      <a:srgbClr val="FF0000"/>
                    </a:solidFill>
                    <a:effectLst/>
                    <a:latin typeface="Times New Roman" panose="02020603050405020304" pitchFamily="18" charset="0"/>
                    <a:ea typeface="MS Mincho" panose="02020609040205080304" pitchFamily="49" charset="-128"/>
                  </a:rPr>
                  <a:t>energy</a:t>
                </a:r>
                <a:r>
                  <a:rPr lang="en-GB" sz="1000" dirty="0">
                    <a:effectLst/>
                    <a:latin typeface="Times New Roman" panose="02020603050405020304" pitchFamily="18" charset="0"/>
                    <a:ea typeface="MS Mincho" panose="02020609040205080304" pitchFamily="49" charset="-128"/>
                  </a:rPr>
                  <a:t> supply shares </a:t>
                </a:r>
                <a:r>
                  <a:rPr lang="en-GB" sz="1000" strike="sngStrike" dirty="0">
                    <a:solidFill>
                      <a:srgbClr val="FF0000"/>
                    </a:solidFill>
                    <a:effectLst/>
                    <a:latin typeface="Times New Roman" panose="02020603050405020304" pitchFamily="18" charset="0"/>
                    <a:ea typeface="MS Mincho" panose="02020609040205080304" pitchFamily="49" charset="-128"/>
                  </a:rPr>
                  <a:t>at point 2 above</a:t>
                </a:r>
                <a:r>
                  <a:rPr lang="en-GB" sz="1000" dirty="0">
                    <a:effectLst/>
                    <a:latin typeface="Times New Roman" panose="02020603050405020304" pitchFamily="18" charset="0"/>
                    <a:ea typeface="MS Mincho" panose="02020609040205080304" pitchFamily="49" charset="-128"/>
                  </a:rPr>
                  <a:t>. Doing so entails the implicit simplifying assumption that the vehicle’s use is distributed homogenously over its full service life (i.e., L/N km are driven each of the N years of operation, where L = total lifetime activity).</a:t>
                </a:r>
                <a:endParaRPr lang="fr-FR" sz="10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000" dirty="0">
                    <a:effectLst/>
                    <a:latin typeface="Times New Roman" panose="02020603050405020304" pitchFamily="18" charset="0"/>
                    <a:ea typeface="MS Mincho" panose="02020609040205080304" pitchFamily="49" charset="-128"/>
                  </a:rPr>
                  <a:t>(b)	Alternatively, if there is reason to expect that the vehicle’s use intensity will change over time, and if year-specific activities may be estimated with sufficient confidence, then a more refined (and accurate) modelling approach may be adopted, employing a weighted average (as opposed to a simple arithmetic average) of the individual shares </a:t>
                </a:r>
                <a:r>
                  <a:rPr lang="en-GB" sz="1000" dirty="0" err="1">
                    <a:effectLst/>
                    <a:latin typeface="Times New Roman" panose="02020603050405020304" pitchFamily="18" charset="0"/>
                    <a:ea typeface="MS Mincho" panose="02020609040205080304" pitchFamily="49" charset="-128"/>
                  </a:rPr>
                  <a:t>S</a:t>
                </a:r>
                <a:r>
                  <a:rPr lang="en-GB" sz="1000" baseline="-25000" dirty="0" err="1">
                    <a:effectLst/>
                    <a:latin typeface="Times New Roman" panose="02020603050405020304" pitchFamily="18" charset="0"/>
                    <a:ea typeface="MS Mincho" panose="02020609040205080304" pitchFamily="49" charset="-128"/>
                  </a:rPr>
                  <a:t>i,n</a:t>
                </a:r>
                <a:r>
                  <a:rPr lang="en-GB" sz="1000" dirty="0">
                    <a:effectLst/>
                    <a:latin typeface="Times New Roman" panose="02020603050405020304" pitchFamily="18" charset="0"/>
                    <a:ea typeface="MS Mincho" panose="02020609040205080304" pitchFamily="49" charset="-128"/>
                  </a:rPr>
                  <a:t> of </a:t>
                </a:r>
                <a:r>
                  <a:rPr lang="en-GB" sz="1000" dirty="0">
                    <a:solidFill>
                      <a:srgbClr val="FF0000"/>
                    </a:solidFill>
                    <a:effectLst/>
                    <a:latin typeface="Times New Roman" panose="02020603050405020304" pitchFamily="18" charset="0"/>
                    <a:ea typeface="MS Mincho" panose="02020609040205080304" pitchFamily="49" charset="-128"/>
                  </a:rPr>
                  <a:t>energy</a:t>
                </a:r>
                <a:r>
                  <a:rPr lang="en-GB" sz="1000" dirty="0">
                    <a:effectLst/>
                    <a:latin typeface="Times New Roman" panose="02020603050405020304" pitchFamily="18" charset="0"/>
                    <a:ea typeface="MS Mincho" panose="02020609040205080304" pitchFamily="49" charset="-128"/>
                  </a:rPr>
                  <a:t> supplied by each technology </a:t>
                </a:r>
                <a:r>
                  <a:rPr lang="en-GB" sz="1000" dirty="0" err="1">
                    <a:effectLst/>
                    <a:latin typeface="Times New Roman" panose="02020603050405020304" pitchFamily="18" charset="0"/>
                    <a:ea typeface="MS Mincho" panose="02020609040205080304" pitchFamily="49" charset="-128"/>
                  </a:rPr>
                  <a:t>i</a:t>
                </a:r>
                <a:r>
                  <a:rPr lang="en-GB" sz="1000" dirty="0">
                    <a:effectLst/>
                    <a:latin typeface="Times New Roman" panose="02020603050405020304" pitchFamily="18" charset="0"/>
                    <a:ea typeface="MS Mincho" panose="02020609040205080304" pitchFamily="49" charset="-128"/>
                  </a:rPr>
                  <a:t> in the year n, i.e.: </a:t>
                </a:r>
                <a14:m>
                  <m:oMath xmlns:m="http://schemas.openxmlformats.org/officeDocument/2006/math">
                    <m:nary>
                      <m:naryPr>
                        <m:chr m:val="∑"/>
                        <m:limLoc m:val="undOvr"/>
                        <m:ctrlPr>
                          <a:rPr lang="fr-FR" sz="1000" i="1">
                            <a:effectLst/>
                            <a:latin typeface="Cambria Math" panose="02040503050406030204" pitchFamily="18" charset="0"/>
                            <a:ea typeface="MS Mincho" panose="02020609040205080304" pitchFamily="49" charset="-128"/>
                          </a:rPr>
                        </m:ctrlPr>
                      </m:naryPr>
                      <m:sub>
                        <m:r>
                          <a:rPr lang="en-GB" sz="1000" i="1">
                            <a:effectLst/>
                            <a:latin typeface="Cambria Math" panose="02040503050406030204" pitchFamily="18" charset="0"/>
                            <a:ea typeface="MS Mincho" panose="02020609040205080304" pitchFamily="49" charset="-128"/>
                          </a:rPr>
                          <m:t>𝑛</m:t>
                        </m:r>
                        <m:r>
                          <a:rPr lang="en-GB" sz="1000">
                            <a:effectLst/>
                            <a:latin typeface="Cambria Math" panose="02040503050406030204" pitchFamily="18" charset="0"/>
                            <a:ea typeface="MS Mincho" panose="02020609040205080304" pitchFamily="49" charset="-128"/>
                          </a:rPr>
                          <m:t>=1</m:t>
                        </m:r>
                      </m:sub>
                      <m:sup>
                        <m:r>
                          <a:rPr lang="en-GB" sz="1000" i="1">
                            <a:effectLst/>
                            <a:latin typeface="Cambria Math" panose="02040503050406030204" pitchFamily="18" charset="0"/>
                            <a:ea typeface="MS Mincho" panose="02020609040205080304" pitchFamily="49" charset="-128"/>
                          </a:rPr>
                          <m:t>𝑁</m:t>
                        </m:r>
                      </m:sup>
                      <m:e>
                        <m:sSub>
                          <m:sSubPr>
                            <m:ctrlPr>
                              <a:rPr lang="fr-FR" sz="1000" i="1">
                                <a:effectLst/>
                                <a:latin typeface="Cambria Math" panose="02040503050406030204" pitchFamily="18" charset="0"/>
                                <a:ea typeface="MS Mincho" panose="02020609040205080304" pitchFamily="49" charset="-128"/>
                              </a:rPr>
                            </m:ctrlPr>
                          </m:sSubPr>
                          <m:e>
                            <m:r>
                              <a:rPr lang="en-GB" sz="1000" i="1">
                                <a:effectLst/>
                                <a:latin typeface="Cambria Math" panose="02040503050406030204" pitchFamily="18" charset="0"/>
                                <a:ea typeface="MS Mincho" panose="02020609040205080304" pitchFamily="49" charset="-128"/>
                              </a:rPr>
                              <m:t>𝑊</m:t>
                            </m:r>
                          </m:e>
                          <m:sub>
                            <m:r>
                              <a:rPr lang="en-GB" sz="1000" i="1">
                                <a:effectLst/>
                                <a:latin typeface="Cambria Math" panose="02040503050406030204" pitchFamily="18" charset="0"/>
                                <a:ea typeface="MS Mincho" panose="02020609040205080304" pitchFamily="49" charset="-128"/>
                              </a:rPr>
                              <m:t>𝑛</m:t>
                            </m:r>
                          </m:sub>
                        </m:sSub>
                        <m:sSub>
                          <m:sSubPr>
                            <m:ctrlPr>
                              <a:rPr lang="fr-FR" sz="1000" i="1">
                                <a:effectLst/>
                                <a:latin typeface="Cambria Math" panose="02040503050406030204" pitchFamily="18" charset="0"/>
                                <a:ea typeface="MS Mincho" panose="02020609040205080304" pitchFamily="49" charset="-128"/>
                              </a:rPr>
                            </m:ctrlPr>
                          </m:sSubPr>
                          <m:e>
                            <m:r>
                              <a:rPr lang="en-GB" sz="1000" i="1">
                                <a:effectLst/>
                                <a:latin typeface="Cambria Math" panose="02040503050406030204" pitchFamily="18" charset="0"/>
                                <a:ea typeface="MS Mincho" panose="02020609040205080304" pitchFamily="49" charset="-128"/>
                              </a:rPr>
                              <m:t>𝑆</m:t>
                            </m:r>
                          </m:e>
                          <m:sub>
                            <m:r>
                              <a:rPr lang="en-GB" sz="1000" i="1">
                                <a:effectLst/>
                                <a:latin typeface="Cambria Math" panose="02040503050406030204" pitchFamily="18" charset="0"/>
                                <a:ea typeface="MS Mincho" panose="02020609040205080304" pitchFamily="49" charset="-128"/>
                              </a:rPr>
                              <m:t>𝑖</m:t>
                            </m:r>
                            <m:r>
                              <a:rPr lang="en-GB" sz="1000">
                                <a:effectLst/>
                                <a:latin typeface="Cambria Math" panose="02040503050406030204" pitchFamily="18" charset="0"/>
                                <a:ea typeface="MS Mincho" panose="02020609040205080304" pitchFamily="49" charset="-128"/>
                              </a:rPr>
                              <m:t>,</m:t>
                            </m:r>
                            <m:r>
                              <a:rPr lang="en-GB" sz="1000" i="1">
                                <a:effectLst/>
                                <a:latin typeface="Cambria Math" panose="02040503050406030204" pitchFamily="18" charset="0"/>
                                <a:ea typeface="MS Mincho" panose="02020609040205080304" pitchFamily="49" charset="-128"/>
                              </a:rPr>
                              <m:t>𝑛</m:t>
                            </m:r>
                          </m:sub>
                        </m:sSub>
                      </m:e>
                    </m:nary>
                  </m:oMath>
                </a14:m>
                <a:r>
                  <a:rPr lang="en-GB" sz="1000" dirty="0">
                    <a:effectLst/>
                    <a:latin typeface="Times New Roman" panose="02020603050405020304" pitchFamily="18" charset="0"/>
                    <a:ea typeface="MS Mincho" panose="02020609040205080304" pitchFamily="49" charset="-128"/>
                  </a:rPr>
                  <a:t> , where </a:t>
                </a:r>
                <a:r>
                  <a:rPr lang="en-GB" sz="1000" dirty="0" err="1">
                    <a:effectLst/>
                    <a:latin typeface="Times New Roman" panose="02020603050405020304" pitchFamily="18" charset="0"/>
                    <a:ea typeface="MS Mincho" panose="02020609040205080304" pitchFamily="49" charset="-128"/>
                  </a:rPr>
                  <a:t>Wn</a:t>
                </a:r>
                <a:r>
                  <a:rPr lang="en-GB" sz="1000" dirty="0">
                    <a:effectLst/>
                    <a:latin typeface="Times New Roman" panose="02020603050405020304" pitchFamily="18" charset="0"/>
                    <a:ea typeface="MS Mincho" panose="02020609040205080304" pitchFamily="49" charset="-128"/>
                  </a:rPr>
                  <a:t> = An/L (An = vehicle activity in year n, L = total lifetime activity). </a:t>
                </a:r>
                <a:endParaRPr lang="fr-FR" sz="1000" dirty="0">
                  <a:effectLst/>
                  <a:latin typeface="Times New Roman" panose="02020603050405020304" pitchFamily="18" charset="0"/>
                  <a:ea typeface="MS Mincho" panose="02020609040205080304" pitchFamily="49" charset="-128"/>
                </a:endParaRPr>
              </a:p>
              <a:p>
                <a:pPr marL="457200">
                  <a:lnSpc>
                    <a:spcPct val="107000"/>
                  </a:lnSpc>
                  <a:spcAft>
                    <a:spcPts val="800"/>
                  </a:spcAft>
                  <a:buNone/>
                  <a:tabLst>
                    <a:tab pos="1530350" algn="l"/>
                  </a:tabLst>
                </a:pPr>
                <a:r>
                  <a:rPr lang="en-GB" sz="1100" kern="100" dirty="0">
                    <a:effectLst/>
                    <a:latin typeface="Yu Mincho" panose="02020400000000000000" pitchFamily="18" charset="-128"/>
                    <a:ea typeface="Yu Mincho" panose="02020400000000000000" pitchFamily="18" charset="-128"/>
                    <a:cs typeface="Times New Roman" panose="02020603050405020304" pitchFamily="18" charset="0"/>
                  </a:rPr>
                  <a:t>	</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A bespoke </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energy</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mix model shall finally be built using the </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energy</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mix composition calculated </a:t>
                </a:r>
                <a:r>
                  <a:rPr lang="en-GB" sz="1000" strike="sngStrike"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at point 3</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above and leveraging the most up to date database processes available for the individual </a:t>
                </a:r>
                <a:r>
                  <a:rPr lang="en-GB" sz="1000" kern="100" dirty="0">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electricity</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generation technologies. The resulting </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energy</a:t>
                </a: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mix thus modelled shall be used to estimate the Emission Factor of the electricity input to the use phase of the vehicle.</a:t>
                </a:r>
                <a:endParaRPr lang="fr-FR" sz="110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67995" algn="l">
                  <a:spcAft>
                    <a:spcPts val="1000"/>
                  </a:spcAft>
                  <a:buNone/>
                </a:pPr>
                <a:r>
                  <a:rPr lang="fr-FR" sz="800" dirty="0">
                    <a:effectLst/>
                    <a:latin typeface="Yu Mincho" panose="02020400000000000000" pitchFamily="18" charset="-128"/>
                    <a:ea typeface="Yu Mincho" panose="02020400000000000000" pitchFamily="18" charset="-128"/>
                    <a:cs typeface="Times New Roman" panose="02020603050405020304" pitchFamily="18" charset="0"/>
                  </a:rPr>
                  <a:t> </a:t>
                </a:r>
                <a:r>
                  <a:rPr lang="en-GB" sz="1100" kern="100" dirty="0">
                    <a:effectLst/>
                    <a:latin typeface="Yu Mincho" panose="02020400000000000000" pitchFamily="18" charset="-128"/>
                    <a:ea typeface="Yu Mincho" panose="02020400000000000000" pitchFamily="18" charset="-128"/>
                    <a:cs typeface="Times New Roman" panose="02020603050405020304" pitchFamily="18" charset="0"/>
                  </a:rPr>
                  <a:t>8.3.5.2.	</a:t>
                </a:r>
                <a:r>
                  <a:rPr lang="en-GB" sz="1100" kern="100" dirty="0">
                    <a:solidFill>
                      <a:srgbClr val="FF0000"/>
                    </a:solidFill>
                    <a:effectLst/>
                    <a:latin typeface="Yu Mincho" panose="02020400000000000000" pitchFamily="18" charset="-128"/>
                    <a:ea typeface="Yu Mincho" panose="02020400000000000000" pitchFamily="18" charset="-128"/>
                    <a:cs typeface="Times New Roman" panose="02020603050405020304" pitchFamily="18" charset="0"/>
                  </a:rPr>
                  <a:t>Application of the energy modelling schemes for static scenario </a:t>
                </a:r>
                <a:endParaRPr lang="fr-FR" sz="110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57200">
                  <a:lnSpc>
                    <a:spcPct val="107000"/>
                  </a:lnSpc>
                  <a:spcAft>
                    <a:spcPts val="800"/>
                  </a:spcAft>
                  <a:buNone/>
                  <a:tabLst>
                    <a:tab pos="1530350" algn="l"/>
                  </a:tabLst>
                </a:pPr>
                <a:r>
                  <a:rPr lang="en-GB" sz="1000" kern="100" dirty="0">
                    <a:effectLst/>
                    <a:latin typeface="Times New Roman" panose="02020603050405020304" pitchFamily="18" charset="0"/>
                    <a:ea typeface="Yu Mincho" panose="02020400000000000000" pitchFamily="18" charset="-128"/>
                    <a:cs typeface="Times New Roman" panose="02020603050405020304" pitchFamily="18" charset="0"/>
                  </a:rPr>
                  <a:t>	</a:t>
                </a:r>
                <a:r>
                  <a:rPr lang="en-GB" sz="1000" kern="100" dirty="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[TBD : I suggest here a paragraph to explain how to calculate emissions using a static scenario</a:t>
                </a:r>
                <a:r>
                  <a:rPr lang="en-GB" sz="1000" kern="100" dirty="0">
                    <a:solidFill>
                      <a:srgbClr val="FF0000"/>
                    </a:solidFill>
                    <a:effectLst/>
                    <a:latin typeface="Times New Roman" panose="02020603050405020304" pitchFamily="18" charset="0"/>
                    <a:ea typeface="Yu Mincho" panose="02020400000000000000" pitchFamily="18" charset="-128"/>
                    <a:cs typeface="Times New Roman" panose="02020603050405020304" pitchFamily="18" charset="0"/>
                  </a:rPr>
                  <a:t> </a:t>
                </a:r>
                <a:r>
                  <a:rPr lang="en-GB" sz="1000" kern="100" dirty="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 </a:t>
                </a:r>
                <a:r>
                  <a:rPr lang="en-GB" sz="1000" kern="100" dirty="0" err="1">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eg.</a:t>
                </a:r>
                <a:r>
                  <a:rPr lang="en-GB" sz="1000" kern="100" dirty="0">
                    <a:solidFill>
                      <a:srgbClr val="FF0000"/>
                    </a:solidFill>
                    <a:effectLst/>
                    <a:highlight>
                      <a:srgbClr val="FFFF00"/>
                    </a:highlight>
                    <a:latin typeface="Times New Roman" panose="02020603050405020304" pitchFamily="18" charset="0"/>
                    <a:ea typeface="Yu Mincho" panose="02020400000000000000" pitchFamily="18" charset="-128"/>
                    <a:cs typeface="Times New Roman" panose="02020603050405020304" pitchFamily="18" charset="0"/>
                  </a:rPr>
                  <a:t> Emissions factor the energy based on the year of the SOP x Service life</a:t>
                </a:r>
                <a:endParaRPr lang="fr-FR" sz="1100" kern="100" dirty="0">
                  <a:effectLst/>
                  <a:latin typeface="Yu Mincho" panose="02020400000000000000" pitchFamily="18" charset="-128"/>
                  <a:ea typeface="Yu Mincho" panose="02020400000000000000" pitchFamily="18" charset="-128"/>
                  <a:cs typeface="Times New Roman" panose="02020603050405020304" pitchFamily="18" charset="0"/>
                </a:endParaRPr>
              </a:p>
            </p:txBody>
          </p:sp>
        </mc:Choice>
        <mc:Fallback>
          <p:sp>
            <p:nvSpPr>
              <p:cNvPr id="9" name="ZoneTexte 8">
                <a:extLst>
                  <a:ext uri="{FF2B5EF4-FFF2-40B4-BE49-F238E27FC236}">
                    <a16:creationId xmlns:a16="http://schemas.microsoft.com/office/drawing/2014/main" id="{1D476E1A-C0B9-C731-0369-B873726F5E17}"/>
                  </a:ext>
                </a:extLst>
              </p:cNvPr>
              <p:cNvSpPr txBox="1">
                <a:spLocks noRot="1" noChangeAspect="1" noMove="1" noResize="1" noEditPoints="1" noAdjustHandles="1" noChangeArrowheads="1" noChangeShapeType="1" noTextEdit="1"/>
              </p:cNvSpPr>
              <p:nvPr/>
            </p:nvSpPr>
            <p:spPr>
              <a:xfrm>
                <a:off x="0" y="903692"/>
                <a:ext cx="8461612" cy="6669775"/>
              </a:xfrm>
              <a:prstGeom prst="rect">
                <a:avLst/>
              </a:prstGeom>
              <a:blipFill>
                <a:blip r:embed="rId3"/>
                <a:stretch>
                  <a:fillRect/>
                </a:stretch>
              </a:blipFill>
            </p:spPr>
            <p:txBody>
              <a:bodyPr/>
              <a:lstStyle/>
              <a:p>
                <a:r>
                  <a:rPr lang="fr-FR">
                    <a:noFill/>
                  </a:rPr>
                  <a:t> </a:t>
                </a:r>
              </a:p>
            </p:txBody>
          </p:sp>
        </mc:Fallback>
      </mc:AlternateContent>
      <p:sp>
        <p:nvSpPr>
          <p:cNvPr id="2" name="Titre 1">
            <a:extLst>
              <a:ext uri="{FF2B5EF4-FFF2-40B4-BE49-F238E27FC236}">
                <a16:creationId xmlns:a16="http://schemas.microsoft.com/office/drawing/2014/main" id="{D909A825-3329-C525-2670-FB2153E4F9CF}"/>
              </a:ext>
            </a:extLst>
          </p:cNvPr>
          <p:cNvSpPr>
            <a:spLocks noGrp="1"/>
          </p:cNvSpPr>
          <p:nvPr>
            <p:ph type="title"/>
          </p:nvPr>
        </p:nvSpPr>
        <p:spPr>
          <a:xfrm>
            <a:off x="401542" y="217918"/>
            <a:ext cx="11553897" cy="661189"/>
          </a:xfrm>
        </p:spPr>
        <p:txBody>
          <a:bodyPr>
            <a:normAutofit fontScale="90000"/>
          </a:bodyPr>
          <a:lstStyle/>
          <a:p>
            <a:r>
              <a:rPr lang="en-GB" sz="2800" dirty="0">
                <a:latin typeface="Marianne" panose="02000000000000000000" pitchFamily="50" charset="0"/>
              </a:rPr>
              <a:t>SG7 : </a:t>
            </a:r>
            <a:r>
              <a:rPr lang="en-GB" dirty="0"/>
              <a:t>Energy modelling in Chapter 8 – </a:t>
            </a:r>
            <a:r>
              <a:rPr lang="en-GB" dirty="0">
                <a:solidFill>
                  <a:srgbClr val="FF0000"/>
                </a:solidFill>
              </a:rPr>
              <a:t>need for additional draft</a:t>
            </a:r>
            <a:endParaRPr lang="en-GB" sz="2800" dirty="0">
              <a:solidFill>
                <a:srgbClr val="FF0000"/>
              </a:solidFill>
              <a:latin typeface="Marianne" panose="02000000000000000000" pitchFamily="50" charset="0"/>
            </a:endParaRPr>
          </a:p>
        </p:txBody>
      </p:sp>
      <p:sp>
        <p:nvSpPr>
          <p:cNvPr id="3" name="Espace réservé de la date 2">
            <a:extLst>
              <a:ext uri="{FF2B5EF4-FFF2-40B4-BE49-F238E27FC236}">
                <a16:creationId xmlns:a16="http://schemas.microsoft.com/office/drawing/2014/main" id="{F9C4F23E-BFC6-1CE6-D2CA-78EF245E6A7A}"/>
              </a:ext>
            </a:extLst>
          </p:cNvPr>
          <p:cNvSpPr>
            <a:spLocks noGrp="1"/>
          </p:cNvSpPr>
          <p:nvPr>
            <p:ph type="dt" sz="half" idx="10"/>
          </p:nvPr>
        </p:nvSpPr>
        <p:spPr/>
        <p:txBody>
          <a:bodyPr/>
          <a:lstStyle/>
          <a:p>
            <a:r>
              <a:rPr lang="en-GB" dirty="0">
                <a:latin typeface="Marianne" panose="02000000000000000000" pitchFamily="50" charset="0"/>
              </a:rPr>
              <a:t>17/11/2025</a:t>
            </a:r>
          </a:p>
        </p:txBody>
      </p:sp>
      <p:sp>
        <p:nvSpPr>
          <p:cNvPr id="5" name="Espace réservé du numéro de diapositive 4">
            <a:extLst>
              <a:ext uri="{FF2B5EF4-FFF2-40B4-BE49-F238E27FC236}">
                <a16:creationId xmlns:a16="http://schemas.microsoft.com/office/drawing/2014/main" id="{BA5A8025-BC45-6243-A71E-305E16835198}"/>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8</a:t>
            </a:fld>
            <a:endParaRPr lang="en-GB">
              <a:latin typeface="Marianne" panose="02000000000000000000" pitchFamily="50" charset="0"/>
            </a:endParaRPr>
          </a:p>
        </p:txBody>
      </p:sp>
      <p:sp>
        <p:nvSpPr>
          <p:cNvPr id="11" name="ZoneTexte 10">
            <a:extLst>
              <a:ext uri="{FF2B5EF4-FFF2-40B4-BE49-F238E27FC236}">
                <a16:creationId xmlns:a16="http://schemas.microsoft.com/office/drawing/2014/main" id="{409CD368-5F11-8983-5E7F-A9F0C50E2091}"/>
              </a:ext>
            </a:extLst>
          </p:cNvPr>
          <p:cNvSpPr txBox="1"/>
          <p:nvPr/>
        </p:nvSpPr>
        <p:spPr>
          <a:xfrm>
            <a:off x="8634263" y="1061551"/>
            <a:ext cx="3028595" cy="1015663"/>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We need here a paragraph here to explain which approach is recommended per level (location-based vs 100% market based vs mixed approach]</a:t>
            </a:r>
          </a:p>
        </p:txBody>
      </p:sp>
      <p:sp>
        <p:nvSpPr>
          <p:cNvPr id="23" name="ZoneTexte 22">
            <a:extLst>
              <a:ext uri="{FF2B5EF4-FFF2-40B4-BE49-F238E27FC236}">
                <a16:creationId xmlns:a16="http://schemas.microsoft.com/office/drawing/2014/main" id="{855BF544-883D-47D7-01EC-66A73080BF9C}"/>
              </a:ext>
            </a:extLst>
          </p:cNvPr>
          <p:cNvSpPr txBox="1"/>
          <p:nvPr/>
        </p:nvSpPr>
        <p:spPr>
          <a:xfrm>
            <a:off x="8956964" y="5490396"/>
            <a:ext cx="2733332" cy="646331"/>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SG7 suggestion : explain how to calculate the emission from use phase using static scenario</a:t>
            </a:r>
            <a:endParaRPr lang="en-US" sz="1200" b="1" dirty="0">
              <a:latin typeface="Times New Roman" panose="02020603050405020304" pitchFamily="18" charset="0"/>
              <a:ea typeface="MS Mincho" panose="02020609040205080304" pitchFamily="49" charset="-128"/>
              <a:sym typeface="Wingdings" panose="05000000000000000000" pitchFamily="2" charset="2"/>
            </a:endParaRPr>
          </a:p>
        </p:txBody>
      </p:sp>
      <p:sp>
        <p:nvSpPr>
          <p:cNvPr id="24" name="ZoneTexte 23">
            <a:extLst>
              <a:ext uri="{FF2B5EF4-FFF2-40B4-BE49-F238E27FC236}">
                <a16:creationId xmlns:a16="http://schemas.microsoft.com/office/drawing/2014/main" id="{209AF875-BE73-8217-A935-631AE02AFBCB}"/>
              </a:ext>
            </a:extLst>
          </p:cNvPr>
          <p:cNvSpPr txBox="1"/>
          <p:nvPr/>
        </p:nvSpPr>
        <p:spPr>
          <a:xfrm>
            <a:off x="8956964" y="3349414"/>
            <a:ext cx="2763409" cy="646331"/>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SG7 suggestion : explain how to calculate the emission from use phase using dynamic scenario</a:t>
            </a:r>
            <a:endParaRPr lang="en-US" sz="1200" b="1" dirty="0">
              <a:latin typeface="Times New Roman" panose="02020603050405020304" pitchFamily="18" charset="0"/>
              <a:ea typeface="MS Mincho" panose="02020609040205080304" pitchFamily="49" charset="-128"/>
              <a:sym typeface="Wingdings" panose="05000000000000000000" pitchFamily="2" charset="2"/>
            </a:endParaRPr>
          </a:p>
        </p:txBody>
      </p:sp>
      <p:cxnSp>
        <p:nvCxnSpPr>
          <p:cNvPr id="25" name="Connecteur droit avec flèche 24">
            <a:extLst>
              <a:ext uri="{FF2B5EF4-FFF2-40B4-BE49-F238E27FC236}">
                <a16:creationId xmlns:a16="http://schemas.microsoft.com/office/drawing/2014/main" id="{51B2A1C5-20A8-2779-94C1-D7B79A79BBBF}"/>
              </a:ext>
            </a:extLst>
          </p:cNvPr>
          <p:cNvCxnSpPr>
            <a:cxnSpLocks/>
            <a:endCxn id="11" idx="1"/>
          </p:cNvCxnSpPr>
          <p:nvPr/>
        </p:nvCxnSpPr>
        <p:spPr>
          <a:xfrm flipV="1">
            <a:off x="7724633" y="1569383"/>
            <a:ext cx="909630" cy="83262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51D6F8F1-D946-88D5-F9F8-18B099C27AB5}"/>
              </a:ext>
            </a:extLst>
          </p:cNvPr>
          <p:cNvCxnSpPr>
            <a:cxnSpLocks/>
            <a:endCxn id="11" idx="1"/>
          </p:cNvCxnSpPr>
          <p:nvPr/>
        </p:nvCxnSpPr>
        <p:spPr>
          <a:xfrm>
            <a:off x="8024884" y="1569383"/>
            <a:ext cx="60937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823D7830-3FB8-E73C-85EF-4638711A0EAE}"/>
              </a:ext>
            </a:extLst>
          </p:cNvPr>
          <p:cNvCxnSpPr>
            <a:cxnSpLocks/>
            <a:endCxn id="23" idx="1"/>
          </p:cNvCxnSpPr>
          <p:nvPr/>
        </p:nvCxnSpPr>
        <p:spPr>
          <a:xfrm flipV="1">
            <a:off x="5554639" y="5813562"/>
            <a:ext cx="3402325" cy="4907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E85624C6-4E19-5448-EADC-462D5ABC7282}"/>
              </a:ext>
            </a:extLst>
          </p:cNvPr>
          <p:cNvCxnSpPr>
            <a:cxnSpLocks/>
            <a:endCxn id="24" idx="1"/>
          </p:cNvCxnSpPr>
          <p:nvPr/>
        </p:nvCxnSpPr>
        <p:spPr>
          <a:xfrm flipV="1">
            <a:off x="5773003" y="3672580"/>
            <a:ext cx="3183961" cy="4879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1A1BB719-46AC-52E0-0790-2216F45E61DC}"/>
              </a:ext>
            </a:extLst>
          </p:cNvPr>
          <p:cNvCxnSpPr>
            <a:cxnSpLocks/>
            <a:endCxn id="11" idx="1"/>
          </p:cNvCxnSpPr>
          <p:nvPr/>
        </p:nvCxnSpPr>
        <p:spPr>
          <a:xfrm flipV="1">
            <a:off x="8190931" y="1569383"/>
            <a:ext cx="443332" cy="17606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ZoneTexte 36">
            <a:extLst>
              <a:ext uri="{FF2B5EF4-FFF2-40B4-BE49-F238E27FC236}">
                <a16:creationId xmlns:a16="http://schemas.microsoft.com/office/drawing/2014/main" id="{1541C671-BC27-7BDC-3B56-63F6849A778C}"/>
              </a:ext>
            </a:extLst>
          </p:cNvPr>
          <p:cNvSpPr txBox="1"/>
          <p:nvPr/>
        </p:nvSpPr>
        <p:spPr>
          <a:xfrm>
            <a:off x="8956964" y="4233922"/>
            <a:ext cx="2763409" cy="1015663"/>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SG7 proposal : replace «grid» and «electricity» per «energy», so we have 1 paragraph for all type of energy (electricity and fuels)</a:t>
            </a:r>
          </a:p>
        </p:txBody>
      </p:sp>
    </p:spTree>
    <p:extLst>
      <p:ext uri="{BB962C8B-B14F-4D97-AF65-F5344CB8AC3E}">
        <p14:creationId xmlns:p14="http://schemas.microsoft.com/office/powerpoint/2010/main" val="2244918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4A611-7953-FC6B-959E-548DE8333FA7}"/>
            </a:ext>
          </a:extLst>
        </p:cNvPr>
        <p:cNvGrpSpPr/>
        <p:nvPr/>
      </p:nvGrpSpPr>
      <p:grpSpPr>
        <a:xfrm>
          <a:off x="0" y="0"/>
          <a:ext cx="0" cy="0"/>
          <a:chOff x="0" y="0"/>
          <a:chExt cx="0" cy="0"/>
        </a:xfrm>
      </p:grpSpPr>
      <p:sp>
        <p:nvSpPr>
          <p:cNvPr id="9" name="ZoneTexte 8">
            <a:extLst>
              <a:ext uri="{FF2B5EF4-FFF2-40B4-BE49-F238E27FC236}">
                <a16:creationId xmlns:a16="http://schemas.microsoft.com/office/drawing/2014/main" id="{D53DC65D-976D-49C3-405F-8DB973C187E7}"/>
              </a:ext>
            </a:extLst>
          </p:cNvPr>
          <p:cNvSpPr txBox="1"/>
          <p:nvPr/>
        </p:nvSpPr>
        <p:spPr>
          <a:xfrm>
            <a:off x="0" y="903692"/>
            <a:ext cx="8461612" cy="4390304"/>
          </a:xfrm>
          <a:prstGeom prst="rect">
            <a:avLst/>
          </a:prstGeom>
          <a:solidFill>
            <a:schemeClr val="bg1"/>
          </a:solidFill>
        </p:spPr>
        <p:txBody>
          <a:bodyPr wrap="square">
            <a:spAutoFit/>
          </a:bodyPr>
          <a:lstStyle/>
          <a:p>
            <a:pPr marL="457200">
              <a:lnSpc>
                <a:spcPct val="107000"/>
              </a:lnSpc>
              <a:spcAft>
                <a:spcPts val="800"/>
              </a:spcAft>
              <a:buNone/>
            </a:pPr>
            <a:r>
              <a:rPr lang="en-GB" sz="1400" kern="100" dirty="0">
                <a:effectLst/>
                <a:latin typeface="Yu Mincho" panose="02020400000000000000" pitchFamily="18" charset="-128"/>
                <a:ea typeface="Yu Mincho" panose="02020400000000000000" pitchFamily="18" charset="-128"/>
                <a:cs typeface="Times New Roman" panose="02020603050405020304" pitchFamily="18" charset="0"/>
              </a:rPr>
              <a:t>8.4.7.	Energy modelling </a:t>
            </a:r>
            <a:r>
              <a:rPr lang="en-GB" sz="1400" kern="100" dirty="0">
                <a:solidFill>
                  <a:srgbClr val="FF0000"/>
                </a:solidFill>
                <a:effectLst/>
                <a:latin typeface="Yu Mincho" panose="02020400000000000000" pitchFamily="18" charset="-128"/>
                <a:ea typeface="Yu Mincho" panose="02020400000000000000" pitchFamily="18" charset="-128"/>
                <a:cs typeface="Times New Roman" panose="02020603050405020304" pitchFamily="18" charset="0"/>
              </a:rPr>
              <a:t>at </a:t>
            </a:r>
            <a:r>
              <a:rPr lang="en-GB" sz="1400" kern="100" dirty="0" err="1">
                <a:solidFill>
                  <a:srgbClr val="FF0000"/>
                </a:solidFill>
                <a:effectLst/>
                <a:latin typeface="Yu Mincho" panose="02020400000000000000" pitchFamily="18" charset="-128"/>
                <a:ea typeface="Yu Mincho" panose="02020400000000000000" pitchFamily="18" charset="-128"/>
                <a:cs typeface="Times New Roman" panose="02020603050405020304" pitchFamily="18" charset="0"/>
              </a:rPr>
              <a:t>EoL</a:t>
            </a:r>
            <a:r>
              <a:rPr lang="en-GB" sz="1400" kern="100" dirty="0">
                <a:solidFill>
                  <a:srgbClr val="FF0000"/>
                </a:solidFill>
                <a:effectLst/>
                <a:latin typeface="Yu Mincho" panose="02020400000000000000" pitchFamily="18" charset="-128"/>
                <a:ea typeface="Yu Mincho" panose="02020400000000000000" pitchFamily="18" charset="-128"/>
                <a:cs typeface="Times New Roman" panose="02020603050405020304" pitchFamily="18" charset="0"/>
              </a:rPr>
              <a:t> stage</a:t>
            </a:r>
            <a:endParaRPr lang="fr-FR" sz="140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67995" algn="just">
              <a:lnSpc>
                <a:spcPts val="1200"/>
              </a:lnSpc>
              <a:spcAft>
                <a:spcPts val="600"/>
              </a:spcAft>
              <a:buNone/>
            </a:pPr>
            <a:r>
              <a:rPr lang="en-GB" sz="1100" dirty="0">
                <a:effectLst/>
                <a:latin typeface="Times New Roman" panose="02020603050405020304" pitchFamily="18" charset="0"/>
                <a:ea typeface="Yu Mincho" panose="02020400000000000000" pitchFamily="18" charset="-128"/>
              </a:rPr>
              <a:t>For general rules refer to paragraph </a:t>
            </a:r>
            <a:r>
              <a:rPr lang="en-GB" sz="1100" dirty="0">
                <a:solidFill>
                  <a:srgbClr val="FF0000"/>
                </a:solidFill>
                <a:effectLst/>
                <a:latin typeface="Times New Roman" panose="02020603050405020304" pitchFamily="18" charset="0"/>
                <a:ea typeface="Yu Mincho" panose="02020400000000000000" pitchFamily="18" charset="-128"/>
              </a:rPr>
              <a:t>7.14.2.	Energy modelling at use stage and </a:t>
            </a:r>
            <a:r>
              <a:rPr lang="en-GB" sz="1100" dirty="0" err="1">
                <a:solidFill>
                  <a:srgbClr val="FF0000"/>
                </a:solidFill>
                <a:effectLst/>
                <a:latin typeface="Times New Roman" panose="02020603050405020304" pitchFamily="18" charset="0"/>
                <a:ea typeface="Yu Mincho" panose="02020400000000000000" pitchFamily="18" charset="-128"/>
              </a:rPr>
              <a:t>EoL</a:t>
            </a:r>
            <a:r>
              <a:rPr lang="en-GB" sz="1100" dirty="0">
                <a:solidFill>
                  <a:srgbClr val="FF0000"/>
                </a:solidFill>
                <a:effectLst/>
                <a:latin typeface="Times New Roman" panose="02020603050405020304" pitchFamily="18" charset="0"/>
                <a:ea typeface="Yu Mincho" panose="02020400000000000000" pitchFamily="18" charset="-128"/>
              </a:rPr>
              <a:t> stage.</a:t>
            </a:r>
            <a:endParaRPr lang="fr-FR" sz="1100" dirty="0">
              <a:effectLst/>
              <a:latin typeface="Times New Roman" panose="02020603050405020304" pitchFamily="18" charset="0"/>
              <a:ea typeface="MS Mincho" panose="02020609040205080304" pitchFamily="49" charset="-128"/>
            </a:endParaRPr>
          </a:p>
          <a:p>
            <a:pPr marL="1097280" indent="-377190">
              <a:lnSpc>
                <a:spcPct val="107000"/>
              </a:lnSpc>
              <a:spcAft>
                <a:spcPts val="800"/>
              </a:spcAft>
              <a:buNone/>
              <a:tabLst>
                <a:tab pos="1097280" algn="l"/>
              </a:tabLst>
            </a:pPr>
            <a:r>
              <a:rPr lang="en-GB" sz="1400" strike="sngStrike" kern="100" dirty="0">
                <a:solidFill>
                  <a:srgbClr val="FF0000"/>
                </a:solidFill>
                <a:effectLst/>
                <a:latin typeface="Yu Mincho" panose="02020400000000000000" pitchFamily="18" charset="-128"/>
                <a:ea typeface="Yu Mincho" panose="02020400000000000000" pitchFamily="18" charset="-128"/>
                <a:cs typeface="Times New Roman" panose="02020603050405020304" pitchFamily="18" charset="0"/>
              </a:rPr>
              <a:t>8.4.7.1.	Future Changes in Energy Mix</a:t>
            </a:r>
            <a:endParaRPr lang="fr-FR" sz="1400" kern="100" dirty="0">
              <a:effectLst/>
              <a:latin typeface="Yu Mincho" panose="02020400000000000000" pitchFamily="18" charset="-128"/>
              <a:ea typeface="Yu Mincho" panose="02020400000000000000" pitchFamily="18" charset="-128"/>
              <a:cs typeface="Times New Roman" panose="02020603050405020304" pitchFamily="18" charset="0"/>
            </a:endParaRPr>
          </a:p>
          <a:p>
            <a:pPr marL="467995" algn="just">
              <a:lnSpc>
                <a:spcPts val="1200"/>
              </a:lnSpc>
              <a:spcAft>
                <a:spcPts val="600"/>
              </a:spcAft>
              <a:buNone/>
            </a:pPr>
            <a:r>
              <a:rPr lang="en-GB" sz="1100" strike="sngStrike" dirty="0">
                <a:solidFill>
                  <a:srgbClr val="FF0000"/>
                </a:solidFill>
                <a:effectLst/>
                <a:latin typeface="Times New Roman" panose="02020603050405020304" pitchFamily="18" charset="0"/>
                <a:ea typeface="Yu Mincho" panose="02020400000000000000" pitchFamily="18" charset="-128"/>
              </a:rPr>
              <a:t>Practitioners shall also account for any expected changes in the fuel or electricity production pathways during the lifetime of the vehicle. (detailed methodology shall be considered)</a:t>
            </a:r>
            <a:r>
              <a:rPr lang="fr-FR" sz="1000" dirty="0">
                <a:effectLst/>
                <a:latin typeface="Yu Mincho" panose="02020400000000000000" pitchFamily="18" charset="-128"/>
                <a:ea typeface="SimSun" panose="02010600030101010101" pitchFamily="2" charset="-122"/>
                <a:cs typeface="Times New Roman" panose="02020603050405020304" pitchFamily="18" charset="0"/>
              </a:rPr>
              <a:t> </a:t>
            </a:r>
            <a:endParaRPr lang="fr-FR" sz="11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100" dirty="0">
                <a:effectLst/>
                <a:latin typeface="Times New Roman" panose="02020603050405020304" pitchFamily="18" charset="0"/>
                <a:ea typeface="Yu Mincho" panose="02020400000000000000" pitchFamily="18" charset="-128"/>
              </a:rPr>
              <a:t>Specifically, the following recommendations are made on how to model </a:t>
            </a:r>
            <a:r>
              <a:rPr lang="en-GB" sz="1100" dirty="0">
                <a:solidFill>
                  <a:srgbClr val="FF0000"/>
                </a:solidFill>
                <a:effectLst/>
                <a:latin typeface="Times New Roman" panose="02020603050405020304" pitchFamily="18" charset="0"/>
                <a:ea typeface="Yu Mincho" panose="02020400000000000000" pitchFamily="18" charset="-128"/>
              </a:rPr>
              <a:t>energy</a:t>
            </a:r>
            <a:r>
              <a:rPr lang="en-GB" sz="1100" dirty="0">
                <a:effectLst/>
                <a:latin typeface="Times New Roman" panose="02020603050405020304" pitchFamily="18" charset="0"/>
                <a:ea typeface="Yu Mincho" panose="02020400000000000000" pitchFamily="18" charset="-128"/>
              </a:rPr>
              <a:t> inputs to the </a:t>
            </a:r>
            <a:r>
              <a:rPr lang="en-GB" sz="1100" dirty="0" err="1">
                <a:effectLst/>
                <a:latin typeface="Times New Roman" panose="02020603050405020304" pitchFamily="18" charset="0"/>
                <a:ea typeface="Yu Mincho" panose="02020400000000000000" pitchFamily="18" charset="-128"/>
              </a:rPr>
              <a:t>EoL</a:t>
            </a:r>
            <a:r>
              <a:rPr lang="en-GB" sz="1100" dirty="0">
                <a:effectLst/>
                <a:latin typeface="Times New Roman" panose="02020603050405020304" pitchFamily="18" charset="0"/>
                <a:ea typeface="Yu Mincho" panose="02020400000000000000" pitchFamily="18" charset="-128"/>
              </a:rPr>
              <a:t> phase:</a:t>
            </a:r>
            <a:endParaRPr lang="fr-FR" sz="11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100" strike="sngStrike" dirty="0">
                <a:solidFill>
                  <a:srgbClr val="FF0000"/>
                </a:solidFill>
                <a:effectLst/>
                <a:latin typeface="Times New Roman" panose="02020603050405020304" pitchFamily="18" charset="0"/>
                <a:ea typeface="MS Mincho" panose="02020609040205080304" pitchFamily="49" charset="-128"/>
              </a:rPr>
              <a:t>8.4.7.2.	</a:t>
            </a:r>
            <a:r>
              <a:rPr lang="en-GB" sz="1100" strike="sngStrike" dirty="0" err="1">
                <a:solidFill>
                  <a:srgbClr val="FF0000"/>
                </a:solidFill>
                <a:effectLst/>
                <a:latin typeface="Times New Roman" panose="02020603050405020304" pitchFamily="18" charset="0"/>
                <a:ea typeface="MS Mincho" panose="02020609040205080304" pitchFamily="49" charset="-128"/>
              </a:rPr>
              <a:t>EoL</a:t>
            </a:r>
            <a:r>
              <a:rPr lang="en-GB" sz="1100" strike="sngStrike" dirty="0">
                <a:solidFill>
                  <a:srgbClr val="FF0000"/>
                </a:solidFill>
                <a:effectLst/>
                <a:latin typeface="Times New Roman" panose="02020603050405020304" pitchFamily="18" charset="0"/>
                <a:ea typeface="MS Mincho" panose="02020609040205080304" pitchFamily="49" charset="-128"/>
              </a:rPr>
              <a:t> phase electricity </a:t>
            </a:r>
            <a:endParaRPr lang="fr-FR" sz="11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100" dirty="0">
                <a:solidFill>
                  <a:srgbClr val="000000"/>
                </a:solidFill>
                <a:effectLst/>
                <a:latin typeface="Times New Roman" panose="02020603050405020304" pitchFamily="18" charset="0"/>
                <a:ea typeface="Yu Mincho" panose="02020400000000000000" pitchFamily="18" charset="-128"/>
              </a:rPr>
              <a:t>1. The same scenario for the expected future evolution of the energy mix in the geographical region of interest shall be adopted, as previously selected for </a:t>
            </a:r>
            <a:r>
              <a:rPr lang="en-GB" sz="1100" strike="sngStrike" dirty="0">
                <a:solidFill>
                  <a:srgbClr val="FF0000"/>
                </a:solidFill>
                <a:effectLst/>
                <a:latin typeface="Times New Roman" panose="02020603050405020304" pitchFamily="18" charset="0"/>
                <a:ea typeface="Yu Mincho" panose="02020400000000000000" pitchFamily="18" charset="-128"/>
              </a:rPr>
              <a:t>the dynamic modelling of the</a:t>
            </a:r>
            <a:r>
              <a:rPr lang="en-GB" sz="1100" dirty="0">
                <a:solidFill>
                  <a:srgbClr val="FF0000"/>
                </a:solidFill>
                <a:effectLst/>
                <a:latin typeface="Times New Roman" panose="02020603050405020304" pitchFamily="18" charset="0"/>
                <a:ea typeface="Yu Mincho" panose="02020400000000000000" pitchFamily="18" charset="-128"/>
              </a:rPr>
              <a:t> </a:t>
            </a:r>
            <a:r>
              <a:rPr lang="fr-FR" sz="1000" dirty="0">
                <a:effectLst/>
                <a:latin typeface="Yu Mincho" panose="02020400000000000000" pitchFamily="18" charset="-128"/>
                <a:ea typeface="SimSun" panose="02010600030101010101" pitchFamily="2" charset="-122"/>
                <a:cs typeface="Times New Roman" panose="02020603050405020304" pitchFamily="18" charset="0"/>
              </a:rPr>
              <a:t> </a:t>
            </a:r>
            <a:r>
              <a:rPr lang="en-GB" sz="1100" dirty="0">
                <a:solidFill>
                  <a:srgbClr val="000000"/>
                </a:solidFill>
                <a:effectLst/>
                <a:latin typeface="Times New Roman" panose="02020603050405020304" pitchFamily="18" charset="0"/>
                <a:ea typeface="Yu Mincho" panose="02020400000000000000" pitchFamily="18" charset="-128"/>
              </a:rPr>
              <a:t>use phase </a:t>
            </a:r>
            <a:r>
              <a:rPr lang="en-GB" sz="1100" dirty="0">
                <a:solidFill>
                  <a:srgbClr val="FF0000"/>
                </a:solidFill>
                <a:effectLst/>
                <a:latin typeface="Times New Roman" panose="02020603050405020304" pitchFamily="18" charset="0"/>
                <a:ea typeface="Yu Mincho" panose="02020400000000000000" pitchFamily="18" charset="-128"/>
              </a:rPr>
              <a:t>(cf. hierarchical approach in Section 7.14.2.Energy modelling at use stage and </a:t>
            </a:r>
            <a:r>
              <a:rPr lang="en-GB" sz="1100" dirty="0" err="1">
                <a:solidFill>
                  <a:srgbClr val="FF0000"/>
                </a:solidFill>
                <a:effectLst/>
                <a:latin typeface="Times New Roman" panose="02020603050405020304" pitchFamily="18" charset="0"/>
                <a:ea typeface="Yu Mincho" panose="02020400000000000000" pitchFamily="18" charset="-128"/>
              </a:rPr>
              <a:t>EoL</a:t>
            </a:r>
            <a:r>
              <a:rPr lang="en-GB" sz="1100" dirty="0">
                <a:solidFill>
                  <a:srgbClr val="FF0000"/>
                </a:solidFill>
                <a:effectLst/>
                <a:latin typeface="Times New Roman" panose="02020603050405020304" pitchFamily="18" charset="0"/>
                <a:ea typeface="Yu Mincho" panose="02020400000000000000" pitchFamily="18" charset="-128"/>
              </a:rPr>
              <a:t> stage) </a:t>
            </a:r>
            <a:r>
              <a:rPr lang="en-GB" sz="1100" strike="sngStrike" dirty="0">
                <a:solidFill>
                  <a:srgbClr val="FF0000"/>
                </a:solidFill>
                <a:effectLst/>
                <a:latin typeface="Times New Roman" panose="02020603050405020304" pitchFamily="18" charset="0"/>
                <a:ea typeface="Yu Mincho" panose="02020400000000000000" pitchFamily="18" charset="-128"/>
              </a:rPr>
              <a:t>electricity input in paragraph [</a:t>
            </a:r>
            <a:r>
              <a:rPr lang="en-GB" sz="1100" strike="sngStrike" dirty="0" err="1">
                <a:solidFill>
                  <a:srgbClr val="FF0000"/>
                </a:solidFill>
                <a:effectLst/>
                <a:latin typeface="Times New Roman" panose="02020603050405020304" pitchFamily="18" charset="0"/>
                <a:ea typeface="Yu Mincho" panose="02020400000000000000" pitchFamily="18" charset="-128"/>
              </a:rPr>
              <a:t>x.x.x</a:t>
            </a:r>
            <a:r>
              <a:rPr lang="en-GB" sz="1100" strike="sngStrike" dirty="0">
                <a:solidFill>
                  <a:srgbClr val="FF0000"/>
                </a:solidFill>
                <a:effectLst/>
                <a:latin typeface="Times New Roman" panose="02020603050405020304" pitchFamily="18" charset="0"/>
                <a:ea typeface="Yu Mincho" panose="02020400000000000000" pitchFamily="18" charset="-128"/>
              </a:rPr>
              <a:t>]..</a:t>
            </a:r>
            <a:r>
              <a:rPr lang="en-GB" sz="1100" dirty="0">
                <a:solidFill>
                  <a:srgbClr val="FF0000"/>
                </a:solidFill>
                <a:effectLst/>
                <a:latin typeface="Times New Roman" panose="02020603050405020304" pitchFamily="18" charset="0"/>
                <a:ea typeface="Yu Mincho" panose="02020400000000000000" pitchFamily="18" charset="-128"/>
              </a:rPr>
              <a:t> </a:t>
            </a:r>
            <a:endParaRPr lang="fr-FR" sz="11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100" dirty="0">
                <a:effectLst/>
                <a:latin typeface="Times New Roman" panose="02020603050405020304" pitchFamily="18" charset="0"/>
                <a:ea typeface="Yu Mincho" panose="02020400000000000000" pitchFamily="18" charset="-128"/>
              </a:rPr>
              <a:t>2. The grid mix composition for the specific year of vehicle decommissioning (i.e., year of vehicle registration + expected lifetime) shall be estimated (i.e., the shares </a:t>
            </a:r>
            <a:r>
              <a:rPr lang="en-GB" sz="1100" dirty="0" err="1">
                <a:effectLst/>
                <a:latin typeface="Times New Roman" panose="02020603050405020304" pitchFamily="18" charset="0"/>
                <a:ea typeface="Yu Mincho" panose="02020400000000000000" pitchFamily="18" charset="-128"/>
              </a:rPr>
              <a:t>S</a:t>
            </a:r>
            <a:r>
              <a:rPr lang="en-GB" sz="1100" baseline="-25000" dirty="0" err="1">
                <a:effectLst/>
                <a:latin typeface="Times New Roman" panose="02020603050405020304" pitchFamily="18" charset="0"/>
                <a:ea typeface="Yu Mincho" panose="02020400000000000000" pitchFamily="18" charset="-128"/>
              </a:rPr>
              <a:t>i,N</a:t>
            </a:r>
            <a:r>
              <a:rPr lang="en-GB" sz="1100" dirty="0">
                <a:effectLst/>
                <a:latin typeface="Times New Roman" panose="02020603050405020304" pitchFamily="18" charset="0"/>
                <a:ea typeface="Yu Mincho" panose="02020400000000000000" pitchFamily="18" charset="-128"/>
              </a:rPr>
              <a:t> of </a:t>
            </a:r>
            <a:r>
              <a:rPr lang="en-GB" sz="1100" dirty="0">
                <a:solidFill>
                  <a:srgbClr val="FF0000"/>
                </a:solidFill>
                <a:effectLst/>
                <a:latin typeface="Times New Roman" panose="02020603050405020304" pitchFamily="18" charset="0"/>
                <a:ea typeface="Yu Mincho" panose="02020400000000000000" pitchFamily="18" charset="-128"/>
              </a:rPr>
              <a:t>energy </a:t>
            </a:r>
            <a:r>
              <a:rPr lang="fr-FR" sz="1000" dirty="0">
                <a:effectLst/>
                <a:latin typeface="Yu Mincho" panose="02020400000000000000" pitchFamily="18" charset="-128"/>
                <a:ea typeface="SimSun" panose="02010600030101010101" pitchFamily="2" charset="-122"/>
                <a:cs typeface="Times New Roman" panose="02020603050405020304" pitchFamily="18" charset="0"/>
              </a:rPr>
              <a:t> </a:t>
            </a:r>
            <a:r>
              <a:rPr lang="en-GB" sz="1100" dirty="0">
                <a:effectLst/>
                <a:latin typeface="Times New Roman" panose="02020603050405020304" pitchFamily="18" charset="0"/>
                <a:ea typeface="Yu Mincho" panose="02020400000000000000" pitchFamily="18" charset="-128"/>
              </a:rPr>
              <a:t>supplied by each technology </a:t>
            </a:r>
            <a:r>
              <a:rPr lang="en-GB" sz="1100" dirty="0" err="1">
                <a:effectLst/>
                <a:latin typeface="Times New Roman" panose="02020603050405020304" pitchFamily="18" charset="0"/>
                <a:ea typeface="Yu Mincho" panose="02020400000000000000" pitchFamily="18" charset="-128"/>
              </a:rPr>
              <a:t>i</a:t>
            </a:r>
            <a:r>
              <a:rPr lang="en-GB" sz="1100" dirty="0">
                <a:effectLst/>
                <a:latin typeface="Times New Roman" panose="02020603050405020304" pitchFamily="18" charset="0"/>
                <a:ea typeface="Yu Mincho" panose="02020400000000000000" pitchFamily="18" charset="-128"/>
              </a:rPr>
              <a:t> in the year N), by applying linear interpolation between the respective </a:t>
            </a:r>
            <a:r>
              <a:rPr lang="en-GB" sz="1100" dirty="0">
                <a:solidFill>
                  <a:srgbClr val="FF0000"/>
                </a:solidFill>
                <a:effectLst/>
                <a:latin typeface="Times New Roman" panose="02020603050405020304" pitchFamily="18" charset="0"/>
                <a:ea typeface="Yu Mincho" panose="02020400000000000000" pitchFamily="18" charset="-128"/>
              </a:rPr>
              <a:t>energy</a:t>
            </a:r>
            <a:r>
              <a:rPr lang="en-GB" sz="1100" dirty="0">
                <a:effectLst/>
                <a:latin typeface="Times New Roman" panose="02020603050405020304" pitchFamily="18" charset="0"/>
                <a:ea typeface="Yu Mincho" panose="02020400000000000000" pitchFamily="18" charset="-128"/>
              </a:rPr>
              <a:t> supply shares reported for the two nearest pre-defined time horizons in the scenario selected at point 1 above</a:t>
            </a:r>
            <a:endParaRPr lang="fr-FR" sz="11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100" dirty="0">
                <a:effectLst/>
                <a:latin typeface="Times New Roman" panose="02020603050405020304" pitchFamily="18" charset="0"/>
                <a:ea typeface="Yu Mincho" panose="02020400000000000000" pitchFamily="18" charset="-128"/>
              </a:rPr>
              <a:t>3.	A bespoke grid mix model shall be built using the grid mix composition calculated at point 2 above and leveraging the most up to date database processes available for the individual </a:t>
            </a:r>
            <a:r>
              <a:rPr lang="en-GB" sz="1100" dirty="0">
                <a:solidFill>
                  <a:srgbClr val="FF0000"/>
                </a:solidFill>
                <a:effectLst/>
                <a:latin typeface="Times New Roman" panose="02020603050405020304" pitchFamily="18" charset="0"/>
                <a:ea typeface="Yu Mincho" panose="02020400000000000000" pitchFamily="18" charset="-128"/>
              </a:rPr>
              <a:t>energy</a:t>
            </a:r>
            <a:r>
              <a:rPr lang="en-GB" sz="1100" dirty="0">
                <a:effectLst/>
                <a:latin typeface="Times New Roman" panose="02020603050405020304" pitchFamily="18" charset="0"/>
                <a:ea typeface="Yu Mincho" panose="02020400000000000000" pitchFamily="18" charset="-128"/>
              </a:rPr>
              <a:t> generation technologies. The resulting </a:t>
            </a:r>
            <a:r>
              <a:rPr lang="en-GB" sz="1100" dirty="0">
                <a:solidFill>
                  <a:srgbClr val="FF0000"/>
                </a:solidFill>
                <a:effectLst/>
                <a:latin typeface="Times New Roman" panose="02020603050405020304" pitchFamily="18" charset="0"/>
                <a:ea typeface="Yu Mincho" panose="02020400000000000000" pitchFamily="18" charset="-128"/>
              </a:rPr>
              <a:t>energy</a:t>
            </a:r>
            <a:r>
              <a:rPr lang="en-GB" sz="1100" dirty="0">
                <a:effectLst/>
                <a:latin typeface="Times New Roman" panose="02020603050405020304" pitchFamily="18" charset="0"/>
                <a:ea typeface="Yu Mincho" panose="02020400000000000000" pitchFamily="18" charset="-128"/>
              </a:rPr>
              <a:t> mix thus modelled shall be used to estimate the Emission Factor of the </a:t>
            </a:r>
            <a:r>
              <a:rPr lang="en-GB" sz="1100" dirty="0">
                <a:solidFill>
                  <a:srgbClr val="FF0000"/>
                </a:solidFill>
                <a:effectLst/>
                <a:latin typeface="Times New Roman" panose="02020603050405020304" pitchFamily="18" charset="0"/>
                <a:ea typeface="Yu Mincho" panose="02020400000000000000" pitchFamily="18" charset="-128"/>
              </a:rPr>
              <a:t>energy</a:t>
            </a:r>
            <a:r>
              <a:rPr lang="en-GB" sz="1100" dirty="0">
                <a:effectLst/>
                <a:latin typeface="Times New Roman" panose="02020603050405020304" pitchFamily="18" charset="0"/>
                <a:ea typeface="Yu Mincho" panose="02020400000000000000" pitchFamily="18" charset="-128"/>
              </a:rPr>
              <a:t> input to the </a:t>
            </a:r>
            <a:r>
              <a:rPr lang="en-GB" sz="1100" dirty="0" err="1">
                <a:effectLst/>
                <a:latin typeface="Times New Roman" panose="02020603050405020304" pitchFamily="18" charset="0"/>
                <a:ea typeface="Yu Mincho" panose="02020400000000000000" pitchFamily="18" charset="-128"/>
              </a:rPr>
              <a:t>EoL</a:t>
            </a:r>
            <a:r>
              <a:rPr lang="en-GB" sz="1100" dirty="0">
                <a:effectLst/>
                <a:latin typeface="Times New Roman" panose="02020603050405020304" pitchFamily="18" charset="0"/>
                <a:ea typeface="Yu Mincho" panose="02020400000000000000" pitchFamily="18" charset="-128"/>
              </a:rPr>
              <a:t> phase of the vehicle.</a:t>
            </a:r>
            <a:endParaRPr lang="fr-FR" sz="11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100" dirty="0">
                <a:effectLst/>
                <a:latin typeface="Times New Roman" panose="02020603050405020304" pitchFamily="18" charset="0"/>
                <a:ea typeface="Yu Mincho" panose="02020400000000000000" pitchFamily="18" charset="-128"/>
              </a:rPr>
              <a:t>	</a:t>
            </a:r>
            <a:r>
              <a:rPr lang="en-GB" sz="1100" strike="sngStrike" dirty="0">
                <a:solidFill>
                  <a:srgbClr val="FF0000"/>
                </a:solidFill>
                <a:effectLst/>
                <a:latin typeface="Times New Roman" panose="02020603050405020304" pitchFamily="18" charset="0"/>
                <a:ea typeface="Yu Mincho" panose="02020400000000000000" pitchFamily="18" charset="-128"/>
              </a:rPr>
              <a:t>For dynamically evolving fuel mixes (e.g., “green”/”grey” hydrogen; bio/fossil diesel blends; etc.), a similar approach to the one described above for electricity should be employed, whereby the respective fuel mix models for the use phase and </a:t>
            </a:r>
            <a:r>
              <a:rPr lang="en-GB" sz="1100" strike="sngStrike" dirty="0" err="1">
                <a:solidFill>
                  <a:srgbClr val="FF0000"/>
                </a:solidFill>
                <a:effectLst/>
                <a:latin typeface="Times New Roman" panose="02020603050405020304" pitchFamily="18" charset="0"/>
                <a:ea typeface="Yu Mincho" panose="02020400000000000000" pitchFamily="18" charset="-128"/>
              </a:rPr>
              <a:t>EoL</a:t>
            </a:r>
            <a:r>
              <a:rPr lang="en-GB" sz="1100" strike="sngStrike" dirty="0">
                <a:solidFill>
                  <a:srgbClr val="FF0000"/>
                </a:solidFill>
                <a:effectLst/>
                <a:latin typeface="Times New Roman" panose="02020603050405020304" pitchFamily="18" charset="0"/>
                <a:ea typeface="Yu Mincho" panose="02020400000000000000" pitchFamily="18" charset="-128"/>
              </a:rPr>
              <a:t> phase are arrived at by considering the existing future scenarios. "</a:t>
            </a:r>
            <a:endParaRPr lang="fr-FR" sz="1100" dirty="0">
              <a:effectLst/>
              <a:latin typeface="Times New Roman" panose="02020603050405020304" pitchFamily="18" charset="0"/>
              <a:ea typeface="MS Mincho" panose="02020609040205080304" pitchFamily="49" charset="-128"/>
            </a:endParaRPr>
          </a:p>
          <a:p>
            <a:pPr marL="467995" algn="just">
              <a:lnSpc>
                <a:spcPts val="1200"/>
              </a:lnSpc>
              <a:spcAft>
                <a:spcPts val="600"/>
              </a:spcAft>
              <a:buNone/>
            </a:pPr>
            <a:r>
              <a:rPr lang="en-GB" sz="1100" dirty="0">
                <a:effectLst/>
                <a:latin typeface="Times New Roman" panose="02020603050405020304" pitchFamily="18" charset="0"/>
                <a:ea typeface="Yu Mincho" panose="02020400000000000000" pitchFamily="18" charset="-128"/>
              </a:rPr>
              <a:t>In case of the process in the </a:t>
            </a:r>
            <a:r>
              <a:rPr lang="en-GB" sz="1100" dirty="0" err="1">
                <a:effectLst/>
                <a:latin typeface="Times New Roman" panose="02020603050405020304" pitchFamily="18" charset="0"/>
                <a:ea typeface="Yu Mincho" panose="02020400000000000000" pitchFamily="18" charset="-128"/>
              </a:rPr>
              <a:t>EoL</a:t>
            </a:r>
            <a:r>
              <a:rPr lang="en-GB" sz="1100" dirty="0">
                <a:effectLst/>
                <a:latin typeface="Times New Roman" panose="02020603050405020304" pitchFamily="18" charset="0"/>
                <a:ea typeface="Yu Mincho" panose="02020400000000000000" pitchFamily="18" charset="-128"/>
              </a:rPr>
              <a:t> phase is not a hotspot, the static </a:t>
            </a:r>
            <a:r>
              <a:rPr lang="en-GB" sz="1100" dirty="0">
                <a:solidFill>
                  <a:srgbClr val="000000"/>
                </a:solidFill>
                <a:effectLst/>
                <a:latin typeface="Times New Roman" panose="02020603050405020304" pitchFamily="18" charset="0"/>
                <a:ea typeface="Yu Mincho" panose="02020400000000000000" pitchFamily="18" charset="-128"/>
              </a:rPr>
              <a:t>energy </a:t>
            </a:r>
            <a:r>
              <a:rPr lang="en-GB" sz="1100" dirty="0">
                <a:effectLst/>
                <a:latin typeface="Times New Roman" panose="02020603050405020304" pitchFamily="18" charset="0"/>
                <a:ea typeface="Yu Mincho" panose="02020400000000000000" pitchFamily="18" charset="-128"/>
              </a:rPr>
              <a:t>modelling may be applied. </a:t>
            </a:r>
          </a:p>
          <a:p>
            <a:pPr marL="467995" algn="l">
              <a:spcAft>
                <a:spcPts val="1000"/>
              </a:spcAft>
              <a:buNone/>
            </a:pPr>
            <a:r>
              <a:rPr lang="fr-FR" sz="1100" dirty="0">
                <a:effectLst/>
                <a:latin typeface="Yu Mincho" panose="02020400000000000000" pitchFamily="18" charset="-128"/>
                <a:ea typeface="Yu Mincho" panose="02020400000000000000" pitchFamily="18" charset="-128"/>
                <a:cs typeface="Times New Roman" panose="02020603050405020304" pitchFamily="18" charset="0"/>
              </a:rPr>
              <a:t>. </a:t>
            </a:r>
          </a:p>
        </p:txBody>
      </p:sp>
      <p:sp>
        <p:nvSpPr>
          <p:cNvPr id="2" name="Titre 1">
            <a:extLst>
              <a:ext uri="{FF2B5EF4-FFF2-40B4-BE49-F238E27FC236}">
                <a16:creationId xmlns:a16="http://schemas.microsoft.com/office/drawing/2014/main" id="{A2B8EB79-075C-B09D-72D3-7357E6AF45F2}"/>
              </a:ext>
            </a:extLst>
          </p:cNvPr>
          <p:cNvSpPr>
            <a:spLocks noGrp="1"/>
          </p:cNvSpPr>
          <p:nvPr>
            <p:ph type="title"/>
          </p:nvPr>
        </p:nvSpPr>
        <p:spPr>
          <a:xfrm>
            <a:off x="401542" y="217918"/>
            <a:ext cx="10998961" cy="661189"/>
          </a:xfrm>
        </p:spPr>
        <p:txBody>
          <a:bodyPr>
            <a:normAutofit/>
          </a:bodyPr>
          <a:lstStyle/>
          <a:p>
            <a:r>
              <a:rPr lang="en-GB" sz="2800" dirty="0">
                <a:latin typeface="Marianne" panose="02000000000000000000" pitchFamily="50" charset="0"/>
              </a:rPr>
              <a:t>SG7 : </a:t>
            </a:r>
            <a:r>
              <a:rPr lang="en-GB" dirty="0"/>
              <a:t>Energy modelling in Chapter 8 – </a:t>
            </a:r>
            <a:r>
              <a:rPr lang="en-GB" dirty="0" err="1">
                <a:solidFill>
                  <a:srgbClr val="FF0000"/>
                </a:solidFill>
              </a:rPr>
              <a:t>EoL</a:t>
            </a:r>
            <a:endParaRPr lang="en-GB" sz="2800" dirty="0">
              <a:solidFill>
                <a:srgbClr val="FF0000"/>
              </a:solidFill>
              <a:latin typeface="Marianne" panose="02000000000000000000" pitchFamily="50" charset="0"/>
            </a:endParaRPr>
          </a:p>
        </p:txBody>
      </p:sp>
      <p:sp>
        <p:nvSpPr>
          <p:cNvPr id="3" name="Espace réservé de la date 2">
            <a:extLst>
              <a:ext uri="{FF2B5EF4-FFF2-40B4-BE49-F238E27FC236}">
                <a16:creationId xmlns:a16="http://schemas.microsoft.com/office/drawing/2014/main" id="{58113DAD-D8AB-6C79-ED8A-B7803640B3AD}"/>
              </a:ext>
            </a:extLst>
          </p:cNvPr>
          <p:cNvSpPr>
            <a:spLocks noGrp="1"/>
          </p:cNvSpPr>
          <p:nvPr>
            <p:ph type="dt" sz="half" idx="10"/>
          </p:nvPr>
        </p:nvSpPr>
        <p:spPr/>
        <p:txBody>
          <a:bodyPr/>
          <a:lstStyle/>
          <a:p>
            <a:r>
              <a:rPr lang="en-GB" dirty="0">
                <a:latin typeface="Marianne" panose="02000000000000000000" pitchFamily="50" charset="0"/>
              </a:rPr>
              <a:t>17/11/2025</a:t>
            </a:r>
          </a:p>
        </p:txBody>
      </p:sp>
      <p:sp>
        <p:nvSpPr>
          <p:cNvPr id="4" name="Espace réservé du pied de page 3">
            <a:extLst>
              <a:ext uri="{FF2B5EF4-FFF2-40B4-BE49-F238E27FC236}">
                <a16:creationId xmlns:a16="http://schemas.microsoft.com/office/drawing/2014/main" id="{BD2F60E9-E004-8D8B-0516-4631ECA207E7}"/>
              </a:ext>
            </a:extLst>
          </p:cNvPr>
          <p:cNvSpPr>
            <a:spLocks noGrp="1"/>
          </p:cNvSpPr>
          <p:nvPr>
            <p:ph type="ftr" sz="quarter" idx="11"/>
          </p:nvPr>
        </p:nvSpPr>
        <p:spPr/>
        <p:txBody>
          <a:bodyPr/>
          <a:lstStyle/>
          <a:p>
            <a:r>
              <a:rPr lang="en-US" dirty="0">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E3DAEEB3-6627-9827-860B-6F30A0B96629}"/>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9</a:t>
            </a:fld>
            <a:endParaRPr lang="en-GB">
              <a:latin typeface="Marianne" panose="02000000000000000000" pitchFamily="50" charset="0"/>
            </a:endParaRPr>
          </a:p>
        </p:txBody>
      </p:sp>
      <p:sp>
        <p:nvSpPr>
          <p:cNvPr id="11" name="ZoneTexte 10">
            <a:extLst>
              <a:ext uri="{FF2B5EF4-FFF2-40B4-BE49-F238E27FC236}">
                <a16:creationId xmlns:a16="http://schemas.microsoft.com/office/drawing/2014/main" id="{E75A78F3-DA47-9089-1C41-AAB589789304}"/>
              </a:ext>
            </a:extLst>
          </p:cNvPr>
          <p:cNvSpPr txBox="1"/>
          <p:nvPr/>
        </p:nvSpPr>
        <p:spPr>
          <a:xfrm>
            <a:off x="8634263" y="1061551"/>
            <a:ext cx="3028595" cy="646331"/>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 I suggest here to remove the section, as a static scenario could be used eventually. </a:t>
            </a:r>
          </a:p>
        </p:txBody>
      </p:sp>
      <p:sp>
        <p:nvSpPr>
          <p:cNvPr id="24" name="ZoneTexte 23">
            <a:extLst>
              <a:ext uri="{FF2B5EF4-FFF2-40B4-BE49-F238E27FC236}">
                <a16:creationId xmlns:a16="http://schemas.microsoft.com/office/drawing/2014/main" id="{BD220A12-48D2-765E-6C09-61F74B92F7CD}"/>
              </a:ext>
            </a:extLst>
          </p:cNvPr>
          <p:cNvSpPr txBox="1"/>
          <p:nvPr/>
        </p:nvSpPr>
        <p:spPr>
          <a:xfrm>
            <a:off x="8883523" y="2464757"/>
            <a:ext cx="2763409" cy="1200329"/>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 I suggest here to remove the term dynamic, as a static scenario could be used in the use phase. Thus here we say that the same approach should be taken for use phase and </a:t>
            </a:r>
            <a:r>
              <a:rPr lang="en-US" sz="1200" b="1" dirty="0" err="1">
                <a:latin typeface="Times New Roman" panose="02020603050405020304" pitchFamily="18" charset="0"/>
                <a:ea typeface="MS Mincho" panose="02020609040205080304" pitchFamily="49" charset="-128"/>
              </a:rPr>
              <a:t>EoL</a:t>
            </a:r>
            <a:r>
              <a:rPr lang="en-US" sz="1200" b="1" dirty="0">
                <a:latin typeface="Times New Roman" panose="02020603050405020304" pitchFamily="18" charset="0"/>
                <a:ea typeface="MS Mincho" panose="02020609040205080304" pitchFamily="49" charset="-128"/>
              </a:rPr>
              <a:t>. </a:t>
            </a:r>
          </a:p>
        </p:txBody>
      </p:sp>
      <p:cxnSp>
        <p:nvCxnSpPr>
          <p:cNvPr id="10" name="Connecteur droit avec flèche 9">
            <a:extLst>
              <a:ext uri="{FF2B5EF4-FFF2-40B4-BE49-F238E27FC236}">
                <a16:creationId xmlns:a16="http://schemas.microsoft.com/office/drawing/2014/main" id="{5539A28E-1CFA-41D0-DFA2-DEEAC8D19535}"/>
              </a:ext>
            </a:extLst>
          </p:cNvPr>
          <p:cNvCxnSpPr>
            <a:cxnSpLocks/>
            <a:endCxn id="11" idx="1"/>
          </p:cNvCxnSpPr>
          <p:nvPr/>
        </p:nvCxnSpPr>
        <p:spPr>
          <a:xfrm flipV="1">
            <a:off x="8024884" y="1384717"/>
            <a:ext cx="609379" cy="1846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EB63BB28-E881-FE28-419D-484DE2723E78}"/>
              </a:ext>
            </a:extLst>
          </p:cNvPr>
          <p:cNvCxnSpPr>
            <a:cxnSpLocks/>
            <a:endCxn id="37" idx="1"/>
          </p:cNvCxnSpPr>
          <p:nvPr/>
        </p:nvCxnSpPr>
        <p:spPr>
          <a:xfrm>
            <a:off x="6400800" y="4095423"/>
            <a:ext cx="2556164" cy="55399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314B0598-55AE-CBDF-B71C-88F87C794761}"/>
              </a:ext>
            </a:extLst>
          </p:cNvPr>
          <p:cNvCxnSpPr>
            <a:cxnSpLocks/>
            <a:endCxn id="24" idx="1"/>
          </p:cNvCxnSpPr>
          <p:nvPr/>
        </p:nvCxnSpPr>
        <p:spPr>
          <a:xfrm>
            <a:off x="3944203" y="3064922"/>
            <a:ext cx="493932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ZoneTexte 36">
            <a:extLst>
              <a:ext uri="{FF2B5EF4-FFF2-40B4-BE49-F238E27FC236}">
                <a16:creationId xmlns:a16="http://schemas.microsoft.com/office/drawing/2014/main" id="{63A3FA89-C848-9F32-8A04-86EC6086B2EB}"/>
              </a:ext>
            </a:extLst>
          </p:cNvPr>
          <p:cNvSpPr txBox="1"/>
          <p:nvPr/>
        </p:nvSpPr>
        <p:spPr>
          <a:xfrm>
            <a:off x="8956964" y="4233922"/>
            <a:ext cx="2763409" cy="830997"/>
          </a:xfrm>
          <a:prstGeom prst="rect">
            <a:avLst/>
          </a:prstGeom>
          <a:noFill/>
          <a:ln>
            <a:solidFill>
              <a:srgbClr val="FF0000"/>
            </a:solidFill>
          </a:ln>
        </p:spPr>
        <p:txBody>
          <a:bodyPr wrap="square">
            <a:spAutoFit/>
          </a:bodyPr>
          <a:lstStyle/>
          <a:p>
            <a:pPr marL="467995" algn="just">
              <a:spcAft>
                <a:spcPts val="600"/>
              </a:spcAft>
              <a:buNone/>
            </a:pPr>
            <a:r>
              <a:rPr lang="en-US" sz="1200" b="1" dirty="0">
                <a:latin typeface="Times New Roman" panose="02020603050405020304" pitchFamily="18" charset="0"/>
                <a:ea typeface="MS Mincho" panose="02020609040205080304" pitchFamily="49" charset="-128"/>
              </a:rPr>
              <a:t> I suggest to replace «electricity» by «energy» so we have a common rule for both type of energy</a:t>
            </a:r>
          </a:p>
        </p:txBody>
      </p:sp>
    </p:spTree>
    <p:extLst>
      <p:ext uri="{BB962C8B-B14F-4D97-AF65-F5344CB8AC3E}">
        <p14:creationId xmlns:p14="http://schemas.microsoft.com/office/powerpoint/2010/main" val="2960213384"/>
      </p:ext>
    </p:extLst>
  </p:cSld>
  <p:clrMapOvr>
    <a:masterClrMapping/>
  </p:clrMapOvr>
</p:sld>
</file>

<file path=ppt/theme/theme1.xml><?xml version="1.0" encoding="utf-8"?>
<a:theme xmlns:a="http://schemas.openxmlformats.org/drawingml/2006/main" name="Thème Office">
  <a:themeElements>
    <a:clrScheme name="ADEME">
      <a:dk1>
        <a:sysClr val="windowText" lastClr="000000"/>
      </a:dk1>
      <a:lt1>
        <a:sysClr val="window" lastClr="FFFFFF"/>
      </a:lt1>
      <a:dk2>
        <a:srgbClr val="169B62"/>
      </a:dk2>
      <a:lt2>
        <a:srgbClr val="466964"/>
      </a:lt2>
      <a:accent1>
        <a:srgbClr val="5770BE"/>
      </a:accent1>
      <a:accent2>
        <a:srgbClr val="484D7A"/>
      </a:accent2>
      <a:accent3>
        <a:srgbClr val="FF8D7E"/>
      </a:accent3>
      <a:accent4>
        <a:srgbClr val="FFE800"/>
      </a:accent4>
      <a:accent5>
        <a:srgbClr val="FF9940"/>
      </a:accent5>
      <a:accent6>
        <a:srgbClr val="FF6F4C"/>
      </a:accent6>
      <a:hlink>
        <a:srgbClr val="7D4E5B"/>
      </a:hlink>
      <a:folHlink>
        <a:srgbClr val="A26859"/>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00320_ADEME_Masque PPT Arial.pptx [Lecture seule]" id="{2C70ABF1-A830-4F25-86D2-0526B50EC19D}" vid="{57811D07-33D5-43AE-8025-39FCACA1753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CF6FCBCFE60742B813FC8E1D58048A" ma:contentTypeVersion="4" ma:contentTypeDescription="Crée un document." ma:contentTypeScope="" ma:versionID="73de83e0610ea2c9f67c0b741091b697">
  <xsd:schema xmlns:xsd="http://www.w3.org/2001/XMLSchema" xmlns:xs="http://www.w3.org/2001/XMLSchema" xmlns:p="http://schemas.microsoft.com/office/2006/metadata/properties" xmlns:ns2="7bfb4998-b2a5-4276-878e-46f30b2304a0" targetNamespace="http://schemas.microsoft.com/office/2006/metadata/properties" ma:root="true" ma:fieldsID="c1d4e8f3a1ff7d7737e8a953fcb316e0" ns2:_="">
    <xsd:import namespace="7bfb4998-b2a5-4276-878e-46f30b2304a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fb4998-b2a5-4276-878e-46f30b2304a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E977ECC-039B-46BC-866F-EE44D19845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bfb4998-b2a5-4276-878e-46f30b2304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FC129D-2694-4EA6-8DBB-0BE388C2349A}">
  <ds:schemaRefs>
    <ds:schemaRef ds:uri="bbaf2b78-83ba-4400-9246-dd1d8621e411"/>
    <ds:schemaRef ds:uri="d46c424d-153b-4e7b-8619-dca7b77978f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9F9E09F-234D-4896-BDEF-9EBA27CD196D}">
  <ds:schemaRefs>
    <ds:schemaRef ds:uri="http://schemas.microsoft.com/sharepoint/v3/contenttype/forms"/>
  </ds:schemaRefs>
</ds:datastoreItem>
</file>

<file path=docMetadata/LabelInfo.xml><?xml version="1.0" encoding="utf-8"?>
<clbl:labelList xmlns:clbl="http://schemas.microsoft.com/office/2020/mipLabelMetadata">
  <clbl:label id="{41bed54f-5f95-48dd-afe0-0b178bf00df1}" enabled="0" method="" siteId="{41bed54f-5f95-48dd-afe0-0b178bf00df1}" removed="1"/>
  <clbl:label id="{7f30fc12-c89a-4829-a476-5bf9e2086332}" enabled="1" method="Privileged" siteId="{d6b0bbee-7cd9-4d60-bce6-4a67b543e2ae}" contentBits="0" removed="0"/>
  <clbl:label id="{a6b84135-ab90-4b03-a415-784f8f15a7f1}" enabled="1" method="Privileged" siteId="{2882be50-2012-4d88-ac86-544124e120c8}" removed="0"/>
</clbl:labelList>
</file>

<file path=docProps/app.xml><?xml version="1.0" encoding="utf-8"?>
<Properties xmlns="http://schemas.openxmlformats.org/officeDocument/2006/extended-properties" xmlns:vt="http://schemas.openxmlformats.org/officeDocument/2006/docPropsVTypes">
  <Template>modele_bleu-16_9</Template>
  <TotalTime>1538</TotalTime>
  <Words>4987</Words>
  <Application>Microsoft Office PowerPoint</Application>
  <PresentationFormat>Grand écran</PresentationFormat>
  <Paragraphs>287</Paragraphs>
  <Slides>11</Slides>
  <Notes>10</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11</vt:i4>
      </vt:variant>
    </vt:vector>
  </HeadingPairs>
  <TitlesOfParts>
    <vt:vector size="22" baseType="lpstr">
      <vt:lpstr>Yu Mincho</vt:lpstr>
      <vt:lpstr>Arial</vt:lpstr>
      <vt:lpstr>Bradley Hand ITC</vt:lpstr>
      <vt:lpstr>Calibri</vt:lpstr>
      <vt:lpstr>Cambria Math</vt:lpstr>
      <vt:lpstr>Courier New</vt:lpstr>
      <vt:lpstr>Marianne</vt:lpstr>
      <vt:lpstr>Segoe UI</vt:lpstr>
      <vt:lpstr>Symbol</vt:lpstr>
      <vt:lpstr>Times New Roman</vt:lpstr>
      <vt:lpstr>Thème Office</vt:lpstr>
      <vt:lpstr>A-LCA  SG7 : drafting FOCUS on SG6 12-13 &amp; 17-18 &amp; 19 th of november 2025</vt:lpstr>
      <vt:lpstr>SG7 : proposal of restructuration </vt:lpstr>
      <vt:lpstr>SG7 : fuel modelling – small changes proposal </vt:lpstr>
      <vt:lpstr>SG7 : Energy modelling at production stage – additional option of the mixed approach</vt:lpstr>
      <vt:lpstr>SG7 : Electricity from the grid via a contractual instrument : removing redundancy</vt:lpstr>
      <vt:lpstr>SG7 : Electricity from directly connected supplier, on site production and grid: small changes</vt:lpstr>
      <vt:lpstr>SG7 :  Energy modelling at use stage and EoL stage : inclusion of static modelling + level condition</vt:lpstr>
      <vt:lpstr>SG7 : Energy modelling in Chapter 8 – need for additional draft</vt:lpstr>
      <vt:lpstr>SG7 : Energy modelling in Chapter 8 – EoL</vt:lpstr>
      <vt:lpstr>SG7 : Energy modelling table summary</vt:lpstr>
      <vt:lpstr>Présentation PowerPoint</vt:lpstr>
    </vt:vector>
  </TitlesOfParts>
  <Company>ADEME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EN MAJUSCULES,  SUR DEUX LIGNES MAXIMUM</dc:title>
  <dc:creator>GAGNEPAIN Laurent</dc:creator>
  <cp:lastModifiedBy>MIR Caroline</cp:lastModifiedBy>
  <cp:revision>4</cp:revision>
  <dcterms:created xsi:type="dcterms:W3CDTF">2021-06-21T14:24:45Z</dcterms:created>
  <dcterms:modified xsi:type="dcterms:W3CDTF">2025-11-19T15:29:15Z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0x01010080CF6FCBCFE60742B813FC8E1D58048A</vt:lpwstr>
  </property>
  <property fmtid="{D5CDD505-2E9C-101B-9397-08002B2CF9AE}" pid="3" name="MediaServiceImageTags">
    <vt:lpwstr/>
  </property>
  <property fmtid="{D5CDD505-2E9C-101B-9397-08002B2CF9AE}" pid="4" name="MSIP_Label_98ce3bfb-fff1-481a-835b-0a342757958d_Enabled">
    <vt:lpwstr>true</vt:lpwstr>
  </property>
  <property fmtid="{D5CDD505-2E9C-101B-9397-08002B2CF9AE}" pid="5" name="MSIP_Label_98ce3bfb-fff1-481a-835b-0a342757958d_SetDate">
    <vt:lpwstr>2025-10-27T09:28:54Z</vt:lpwstr>
  </property>
  <property fmtid="{D5CDD505-2E9C-101B-9397-08002B2CF9AE}" pid="6" name="MSIP_Label_98ce3bfb-fff1-481a-835b-0a342757958d_Method">
    <vt:lpwstr>Standard</vt:lpwstr>
  </property>
  <property fmtid="{D5CDD505-2E9C-101B-9397-08002B2CF9AE}" pid="7" name="MSIP_Label_98ce3bfb-fff1-481a-835b-0a342757958d_Name">
    <vt:lpwstr>C0 - Public</vt:lpwstr>
  </property>
  <property fmtid="{D5CDD505-2E9C-101B-9397-08002B2CF9AE}" pid="8" name="MSIP_Label_98ce3bfb-fff1-481a-835b-0a342757958d_SiteId">
    <vt:lpwstr>cb6c2492-4a85-4b15-85a1-ed94d47e5849</vt:lpwstr>
  </property>
  <property fmtid="{D5CDD505-2E9C-101B-9397-08002B2CF9AE}" pid="9" name="MSIP_Label_98ce3bfb-fff1-481a-835b-0a342757958d_ActionId">
    <vt:lpwstr>89659b18-0446-4f58-815e-09f4665475f7</vt:lpwstr>
  </property>
  <property fmtid="{D5CDD505-2E9C-101B-9397-08002B2CF9AE}" pid="10" name="MSIP_Label_98ce3bfb-fff1-481a-835b-0a342757958d_ContentBits">
    <vt:lpwstr>0</vt:lpwstr>
  </property>
  <property fmtid="{D5CDD505-2E9C-101B-9397-08002B2CF9AE}" pid="11" name="MSIP_Label_98ce3bfb-fff1-481a-835b-0a342757958d_Tag">
    <vt:lpwstr>10, 3, 0, 1</vt:lpwstr>
  </property>
</Properties>
</file>