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69" r:id="rId4"/>
    <p:sldId id="270" r:id="rId5"/>
    <p:sldId id="271" r:id="rId6"/>
    <p:sldId id="272" r:id="rId7"/>
    <p:sldId id="273" r:id="rId8"/>
    <p:sldId id="274" r:id="rId9"/>
    <p:sldId id="267" r:id="rId10"/>
    <p:sldId id="263" r:id="rId11"/>
  </p:sldIdLst>
  <p:sldSz cx="12188825" cy="6858000"/>
  <p:notesSz cx="6819900" cy="9918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32">
          <p15:clr>
            <a:srgbClr val="A4A3A4"/>
          </p15:clr>
        </p15:guide>
        <p15:guide id="3" pos="3839">
          <p15:clr>
            <a:srgbClr val="A4A3A4"/>
          </p15:clr>
        </p15:guide>
        <p15:guide id="4" pos="7177">
          <p15:clr>
            <a:srgbClr val="A4A3A4"/>
          </p15:clr>
        </p15:guide>
        <p15:guide id="5" pos="6687">
          <p15:clr>
            <a:srgbClr val="A4A3A4"/>
          </p15:clr>
        </p15:guide>
        <p15:guide id="6" pos="935">
          <p15:clr>
            <a:srgbClr val="A4A3A4"/>
          </p15:clr>
        </p15:guide>
        <p15:guide id="7" pos="507">
          <p15:clr>
            <a:srgbClr val="A4A3A4"/>
          </p15:clr>
        </p15:guide>
        <p15:guide id="8" pos="4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B692"/>
    <a:srgbClr val="7C4E89"/>
    <a:srgbClr val="AE0C12"/>
    <a:srgbClr val="C29D00"/>
    <a:srgbClr val="92BCA3"/>
    <a:srgbClr val="C75809"/>
    <a:srgbClr val="0088C0"/>
    <a:srgbClr val="007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96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66" y="96"/>
      </p:cViewPr>
      <p:guideLst>
        <p:guide orient="horz" pos="2160"/>
        <p:guide orient="horz" pos="432"/>
        <p:guide pos="3839"/>
        <p:guide pos="7177"/>
        <p:guide pos="6687"/>
        <p:guide pos="935"/>
        <p:guide pos="507"/>
        <p:guide pos="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29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4610" y="0"/>
            <a:ext cx="295529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" y="744538"/>
            <a:ext cx="6610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320" y="4711383"/>
            <a:ext cx="5001260" cy="4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2765"/>
            <a:ext cx="295529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4610" y="9422765"/>
            <a:ext cx="295529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CD4F02B-1D0B-47AF-B2BD-098BEAEE91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6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806450" y="457200"/>
            <a:ext cx="10583863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Arial" charset="0"/>
              <a:ea typeface="ヒラギノ角ゴ Pro W3" pitchFamily="-106" charset="-128"/>
            </a:endParaRPr>
          </a:p>
        </p:txBody>
      </p:sp>
      <p:pic>
        <p:nvPicPr>
          <p:cNvPr id="5" name="Picture 10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463" y="5118100"/>
            <a:ext cx="32448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7"/>
          <p:cNvSpPr>
            <a:spLocks noChangeAspect="1" noChangeShapeType="1"/>
          </p:cNvSpPr>
          <p:nvPr userDrawn="1"/>
        </p:nvSpPr>
        <p:spPr bwMode="auto">
          <a:xfrm>
            <a:off x="811213" y="6172200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84313" y="1143000"/>
            <a:ext cx="91059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4313" y="2971800"/>
            <a:ext cx="9105900" cy="1676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35113" y="6248400"/>
            <a:ext cx="22780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2D770-814A-4E0E-B97C-15E37F15C061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013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VDA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10563" y="6248400"/>
            <a:ext cx="22796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8566048-3971-4D61-A94E-F07D7C5AD8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70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1213" y="1600200"/>
            <a:ext cx="10583862" cy="4572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58A1C-02DF-4820-8F24-EE3BBC674C04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A6F6C70-CE84-434B-A1CE-FD40BF0565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116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itel 1"/>
          <p:cNvSpPr>
            <a:spLocks noGrp="1"/>
          </p:cNvSpPr>
          <p:nvPr>
            <p:ph type="title" orient="vert"/>
          </p:nvPr>
        </p:nvSpPr>
        <p:spPr>
          <a:xfrm>
            <a:off x="8836898" y="381000"/>
            <a:ext cx="1361202" cy="5791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4863" y="381000"/>
            <a:ext cx="7828888" cy="5791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CA543-EA8A-454A-9FAE-A700B0BCD4D2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081F5033-DF62-4457-A4B3-19254E0C86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137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98514" y="228600"/>
            <a:ext cx="105918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iagrammplatzhalter 2"/>
          <p:cNvSpPr>
            <a:spLocks noGrp="1"/>
          </p:cNvSpPr>
          <p:nvPr>
            <p:ph type="chart" idx="1"/>
          </p:nvPr>
        </p:nvSpPr>
        <p:spPr>
          <a:xfrm>
            <a:off x="798514" y="1600200"/>
            <a:ext cx="10596698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99E30-6823-4CE7-AE36-ACA7185D7591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4FD68410-2D72-4199-9EA7-68D452BCC3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41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811213" y="1600200"/>
            <a:ext cx="10583862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AEF28-DCC8-4820-BA51-88356CDF4783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4A5D947-5FC1-47C1-AAD8-F911C10458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2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477963" y="4406905"/>
            <a:ext cx="9112251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1477963" y="2906713"/>
            <a:ext cx="9112251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9FAFF-7E71-456A-9656-C492FC1E7B81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3E45F687-E2DB-4382-B624-B9D67410BD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72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5" name="Inhaltsplatzhalter 2"/>
          <p:cNvSpPr>
            <a:spLocks noGrp="1"/>
          </p:cNvSpPr>
          <p:nvPr>
            <p:ph sz="half" idx="1"/>
          </p:nvPr>
        </p:nvSpPr>
        <p:spPr>
          <a:xfrm>
            <a:off x="798513" y="1600200"/>
            <a:ext cx="5194326" cy="4572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6" name="Inhaltsplatzhalter 3"/>
          <p:cNvSpPr>
            <a:spLocks noGrp="1"/>
          </p:cNvSpPr>
          <p:nvPr>
            <p:ph sz="half" idx="2"/>
          </p:nvPr>
        </p:nvSpPr>
        <p:spPr>
          <a:xfrm>
            <a:off x="6195986" y="1600200"/>
            <a:ext cx="5194327" cy="4572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6E58C-2D4D-4BDB-84A0-A5EA0D56E9BE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BBE05C85-B009-46B8-B656-CE930FDC61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11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98514" y="274638"/>
            <a:ext cx="105966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98513" y="1535113"/>
            <a:ext cx="519644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2"/>
          </p:nvPr>
        </p:nvSpPr>
        <p:spPr>
          <a:xfrm>
            <a:off x="798513" y="2174875"/>
            <a:ext cx="519644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20345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Inhaltsplatzhalt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20345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1D773-3464-4183-9101-49C4E85A6A54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8AE7FB86-F122-47EE-9489-F4877E75A6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26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E6DE5-32F2-4559-9BD7-72441AE44240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4809B07D-8D9F-40AC-B693-13B94A2347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202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DFCD-E5F3-46AC-ABA7-440A83FF6D3D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AF8B7766-FC09-437A-9152-5E7EC8D50D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51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798513" y="273050"/>
            <a:ext cx="38209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765492" y="273055"/>
            <a:ext cx="662971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798513" y="1435103"/>
            <a:ext cx="3820971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42A8-D67E-4176-B348-6041BE4514FB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0EE3A1B6-DB04-4A98-B299-ED8A1392EE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3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763D5-0CE4-4E24-88B4-E553B2DC2363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75123821-3FAA-4862-B8B5-0A0F2580CC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7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1213" y="228600"/>
            <a:ext cx="105838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1213" y="6172200"/>
            <a:ext cx="2982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53E594C-62B7-4BE1-A48C-3D3CCA2DDA11}" type="datetime1">
              <a:rPr lang="de-DE"/>
              <a:pPr>
                <a:defRPr/>
              </a:pPr>
              <a:t>03.09.2016</a:t>
            </a:fld>
            <a:endParaRPr lang="de-DE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5213" y="6172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/>
            </a:lvl1pPr>
          </a:lstStyle>
          <a:p>
            <a:r>
              <a:rPr lang="de-DE"/>
              <a:t>Mastertest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5675" y="6172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60C6FC8F-F53F-451F-A8A2-D6216BBA13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Line 7"/>
          <p:cNvSpPr>
            <a:spLocks noChangeAspect="1" noChangeShapeType="1"/>
          </p:cNvSpPr>
          <p:nvPr/>
        </p:nvSpPr>
        <p:spPr bwMode="auto">
          <a:xfrm>
            <a:off x="811213" y="6172200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5" y="417513"/>
            <a:ext cx="7747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885825" y="2046287"/>
            <a:ext cx="10429875" cy="1925637"/>
          </a:xfr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3038" algn="ctr"/>
            <a:r>
              <a:rPr lang="de-DE" sz="2800" b="1" dirty="0" smtClean="0"/>
              <a:t>Hands-off detection</a:t>
            </a:r>
            <a:br>
              <a:rPr lang="de-DE" sz="2800" b="1" dirty="0" smtClean="0"/>
            </a:br>
            <a:r>
              <a:rPr lang="de-DE" sz="2800" b="1" dirty="0" smtClean="0"/>
              <a:t>warning time for B1-systems</a:t>
            </a:r>
            <a:r>
              <a:rPr lang="de-DE" sz="2800" b="1" dirty="0"/>
              <a:t/>
            </a:r>
            <a:br>
              <a:rPr lang="de-DE" sz="2800" b="1" dirty="0"/>
            </a:br>
            <a:r>
              <a:rPr lang="de-DE" sz="2800" b="1" dirty="0"/>
              <a:t/>
            </a:r>
            <a:br>
              <a:rPr lang="de-DE" sz="2800" b="1" dirty="0"/>
            </a:br>
            <a:r>
              <a:rPr lang="de-DE" sz="2800" b="1" dirty="0" smtClean="0"/>
              <a:t>31.08.2016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de-DE" sz="2800" dirty="0"/>
              <a:t/>
            </a:r>
            <a:br>
              <a:rPr lang="de-DE" sz="2800" dirty="0"/>
            </a:br>
            <a:endParaRPr lang="de-DE" sz="2800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600950" y="4208142"/>
            <a:ext cx="21906533" cy="5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7543799" y="4208143"/>
            <a:ext cx="4727493" cy="2478407"/>
            <a:chOff x="4366" y="6603"/>
            <a:chExt cx="3191" cy="1673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4366" y="6603"/>
              <a:ext cx="3191" cy="1673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0" y="6603"/>
              <a:ext cx="2423" cy="1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5212" y="7891"/>
              <a:ext cx="1961" cy="3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28700" algn="l"/>
                  <a:tab pos="40513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028700" algn="l"/>
                  <a:tab pos="4051300" algn="l"/>
                </a:tabLst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17365D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International Organization of Motor Vehicle Manufacturers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028700" algn="l"/>
                  <a:tab pos="4051300" algn="l"/>
                </a:tabLst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17365D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kumimoji="0" lang="fr-FR" altLang="en-US" sz="700" b="0" i="1" u="none" strike="noStrike" cap="none" normalizeH="0" baseline="0" dirty="0" smtClean="0">
                  <a:ln>
                    <a:noFill/>
                  </a:ln>
                  <a:solidFill>
                    <a:srgbClr val="17365D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Organisation Internationale des Constructeurs d'Automobiles</a:t>
              </a:r>
              <a:endParaRPr kumimoji="0" lang="fr-FR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028700" algn="l"/>
                  <a:tab pos="4051300" algn="l"/>
                </a:tabLst>
              </a:pPr>
              <a:r>
                <a:rPr kumimoji="0" lang="fr-FR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	</a:t>
              </a:r>
              <a:endParaRPr kumimoji="0" lang="fr-FR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028700" algn="l"/>
                  <a:tab pos="4051300" algn="l"/>
                </a:tabLst>
              </a:pPr>
              <a:endParaRPr kumimoji="0" lang="fr-FR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351" y="4440039"/>
            <a:ext cx="3457575" cy="1838325"/>
          </a:xfrm>
          <a:prstGeom prst="rect">
            <a:avLst/>
          </a:prstGeom>
        </p:spPr>
      </p:pic>
      <p:sp>
        <p:nvSpPr>
          <p:cNvPr id="9" name="Textfeld 2"/>
          <p:cNvSpPr txBox="1">
            <a:spLocks noChangeArrowheads="1"/>
          </p:cNvSpPr>
          <p:nvPr/>
        </p:nvSpPr>
        <p:spPr bwMode="auto">
          <a:xfrm>
            <a:off x="8068802" y="117425"/>
            <a:ext cx="330373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4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</a:t>
            </a:r>
            <a:r>
              <a:rPr lang="en-US" sz="14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4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ACSF-08-09</a:t>
            </a:r>
            <a:endParaRPr lang="de-D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2_"/>
          <p:cNvSpPr txBox="1">
            <a:spLocks noChangeArrowheads="1"/>
          </p:cNvSpPr>
          <p:nvPr/>
        </p:nvSpPr>
        <p:spPr bwMode="auto">
          <a:xfrm>
            <a:off x="888127" y="117425"/>
            <a:ext cx="3294993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4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OICA</a:t>
            </a:r>
            <a:endParaRPr lang="de-DE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83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9" r="55256" b="3409"/>
          <a:stretch/>
        </p:blipFill>
        <p:spPr>
          <a:xfrm>
            <a:off x="5686425" y="771525"/>
            <a:ext cx="1784768" cy="536070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" b="7327"/>
          <a:stretch/>
        </p:blipFill>
        <p:spPr>
          <a:xfrm>
            <a:off x="828675" y="943434"/>
            <a:ext cx="3409949" cy="435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75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detection warning time </a:t>
            </a:r>
            <a:r>
              <a:rPr lang="en-US" sz="2800" kern="0" dirty="0"/>
              <a:t>for B1-systems</a:t>
            </a:r>
            <a:r>
              <a:rPr lang="de-DE" kern="0" dirty="0" smtClean="0"/>
              <a:t/>
            </a:r>
            <a:br>
              <a:rPr lang="de-DE" kern="0" dirty="0" smtClean="0"/>
            </a:br>
            <a:endParaRPr lang="de-DE" sz="3000" b="1" kern="0" dirty="0"/>
          </a:p>
        </p:txBody>
      </p:sp>
      <p:sp>
        <p:nvSpPr>
          <p:cNvPr id="5" name="Textfeld 4"/>
          <p:cNvSpPr txBox="1"/>
          <p:nvPr/>
        </p:nvSpPr>
        <p:spPr bwMode="auto">
          <a:xfrm>
            <a:off x="819151" y="1394088"/>
            <a:ext cx="10106024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spAutoFit/>
          </a:bodyPr>
          <a:lstStyle/>
          <a:p>
            <a:endParaRPr lang="en-GB" sz="1800" dirty="0" smtClean="0">
              <a:cs typeface="Daimler CS"/>
            </a:endParaRPr>
          </a:p>
          <a:p>
            <a:r>
              <a:rPr lang="en-GB" sz="1800" b="1" dirty="0" smtClean="0">
                <a:cs typeface="Daimler CS"/>
              </a:rPr>
              <a:t>Following issues should be considered: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>
              <a:cs typeface="Daimler 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Technology neutrality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cs typeface="Daimler CS"/>
              </a:rPr>
              <a:t>Steering input are difficult </a:t>
            </a:r>
            <a:r>
              <a:rPr lang="en-GB" sz="1800" dirty="0" smtClean="0"/>
              <a:t>to measure/identify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cs typeface="Daimler CS"/>
              </a:rPr>
              <a:t>on road segments in very good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at low speeds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if drivers will have a relaxed attitude on holding the steering wheel</a:t>
            </a:r>
            <a:endParaRPr lang="en-GB" sz="1800" dirty="0" smtClean="0">
              <a:cs typeface="Daimler CS"/>
            </a:endParaRPr>
          </a:p>
          <a:p>
            <a:pPr lvl="1"/>
            <a:endParaRPr lang="en-GB" sz="1500" dirty="0" smtClean="0">
              <a:cs typeface="Daimler CS"/>
            </a:endParaRPr>
          </a:p>
          <a:p>
            <a:r>
              <a:rPr lang="en-GB" sz="1800" b="1" dirty="0" smtClean="0">
                <a:cs typeface="Daimler CS"/>
              </a:rPr>
              <a:t> The balance for the detection:</a:t>
            </a:r>
          </a:p>
          <a:p>
            <a:endParaRPr lang="en-GB" sz="1800" b="1" dirty="0" smtClean="0">
              <a:cs typeface="Daimler CS"/>
            </a:endParaRPr>
          </a:p>
          <a:p>
            <a:pPr marL="887379" lvl="1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800" b="1" dirty="0" smtClean="0">
                <a:cs typeface="Daimler CS"/>
              </a:rPr>
              <a:t>„Hands-off-the steering wheel“ interpreted as „hands-on“</a:t>
            </a:r>
            <a:br>
              <a:rPr lang="en-GB" sz="1800" b="1" dirty="0" smtClean="0">
                <a:cs typeface="Daimler CS"/>
              </a:rPr>
            </a:br>
            <a:r>
              <a:rPr lang="en-GB" sz="1800" b="1" dirty="0" smtClean="0">
                <a:cs typeface="Daimler CS"/>
              </a:rPr>
              <a:t>=&gt; avoiding due to safety aspects</a:t>
            </a:r>
          </a:p>
          <a:p>
            <a:pPr marL="887379" lvl="1" indent="-342900">
              <a:buFont typeface="+mj-lt"/>
              <a:buAutoNum type="arabicPeriod"/>
            </a:pPr>
            <a:r>
              <a:rPr lang="en-GB" sz="1800" b="1" dirty="0" smtClean="0">
                <a:cs typeface="Daimler CS"/>
              </a:rPr>
              <a:t>„Hands-on-the-steering-wheel“ interpreted as „hands-off“.</a:t>
            </a:r>
            <a:br>
              <a:rPr lang="en-GB" sz="1800" b="1" dirty="0" smtClean="0">
                <a:cs typeface="Daimler CS"/>
              </a:rPr>
            </a:br>
            <a:r>
              <a:rPr lang="en-GB" sz="1800" b="1" dirty="0" smtClean="0">
                <a:cs typeface="Daimler CS"/>
              </a:rPr>
              <a:t>=&gt; avoiding to attain a high acceptance of the systems</a:t>
            </a:r>
            <a:endParaRPr lang="en-GB" sz="1800" dirty="0" smtClean="0">
              <a:cs typeface="Daimler CS"/>
            </a:endParaRPr>
          </a:p>
          <a:p>
            <a:pPr marL="887379" lvl="1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600" dirty="0" smtClean="0">
              <a:cs typeface="Daimler CS"/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cs typeface="Daimler CS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cs typeface="Daimler CS"/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cs typeface="Daimler CS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1600" dirty="0">
              <a:cs typeface="Daimler CS"/>
            </a:endParaRPr>
          </a:p>
        </p:txBody>
      </p:sp>
    </p:spTree>
    <p:extLst>
      <p:ext uri="{BB962C8B-B14F-4D97-AF65-F5344CB8AC3E}">
        <p14:creationId xmlns:p14="http://schemas.microsoft.com/office/powerpoint/2010/main" val="1384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HandsOn Erkennung Zeiten\0.5Nm\HandsOnRecogAutobahn_longerMeasS&amp;G_85km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1" t="6542" r="6399" b="8042"/>
          <a:stretch/>
        </p:blipFill>
        <p:spPr bwMode="auto">
          <a:xfrm>
            <a:off x="1571625" y="1480592"/>
            <a:ext cx="6305550" cy="452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</a:t>
            </a:r>
            <a:r>
              <a:rPr lang="en-US" sz="2800" kern="0" dirty="0"/>
              <a:t>detection </a:t>
            </a:r>
            <a:r>
              <a:rPr lang="en-US" sz="2800" kern="0" dirty="0" smtClean="0"/>
              <a:t>warning time </a:t>
            </a:r>
            <a:r>
              <a:rPr lang="en-US" sz="2800" kern="0" dirty="0"/>
              <a:t>for B1-systems</a:t>
            </a:r>
            <a:r>
              <a:rPr lang="de-DE" kern="0" dirty="0" smtClean="0"/>
              <a:t/>
            </a:r>
            <a:br>
              <a:rPr lang="de-DE" kern="0" dirty="0" smtClean="0"/>
            </a:br>
            <a:endParaRPr lang="de-DE" sz="3000" b="1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8096250" y="2809875"/>
            <a:ext cx="3209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/>
              <a:t>Vset</a:t>
            </a:r>
            <a:r>
              <a:rPr lang="de-DE" sz="1600" b="1" dirty="0" smtClean="0"/>
              <a:t> = 85 km/h</a:t>
            </a:r>
          </a:p>
          <a:p>
            <a:r>
              <a:rPr lang="en-US" sz="1600" dirty="0" smtClean="0"/>
              <a:t>highway with good surface and low traffic situation</a:t>
            </a:r>
          </a:p>
          <a:p>
            <a:r>
              <a:rPr lang="en-US" sz="1600" dirty="0" smtClean="0"/>
              <a:t>Tractor-trailer combination</a:t>
            </a:r>
            <a:endParaRPr lang="en-US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8096249" y="1657350"/>
            <a:ext cx="292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Brown Line:</a:t>
            </a:r>
            <a:br>
              <a:rPr lang="en-US" sz="1200" dirty="0"/>
            </a:br>
            <a:r>
              <a:rPr lang="en-US" sz="1200" dirty="0"/>
              <a:t>S</a:t>
            </a:r>
            <a:r>
              <a:rPr lang="en-US" sz="1200" dirty="0" smtClean="0"/>
              <a:t>ummary of </a:t>
            </a:r>
            <a:r>
              <a:rPr lang="en-US" sz="1200" dirty="0"/>
              <a:t>the detected </a:t>
            </a:r>
            <a:r>
              <a:rPr lang="en-US" sz="1200" dirty="0" smtClean="0"/>
              <a:t>“hands-on”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situations </a:t>
            </a:r>
            <a:r>
              <a:rPr lang="en-US" sz="1200" dirty="0"/>
              <a:t>by time sequence</a:t>
            </a:r>
            <a:endParaRPr lang="de-DE" sz="1200" dirty="0"/>
          </a:p>
        </p:txBody>
      </p:sp>
      <p:sp>
        <p:nvSpPr>
          <p:cNvPr id="2" name="Textfeld 1"/>
          <p:cNvSpPr txBox="1"/>
          <p:nvPr/>
        </p:nvSpPr>
        <p:spPr>
          <a:xfrm rot="16200000">
            <a:off x="-1184064" y="2188264"/>
            <a:ext cx="5339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percent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</a:t>
            </a:r>
            <a:r>
              <a:rPr lang="de-DE" sz="900" dirty="0" err="1" smtClean="0"/>
              <a:t>hands</a:t>
            </a:r>
            <a:r>
              <a:rPr lang="de-DE" sz="900" dirty="0" smtClean="0"/>
              <a:t>-on </a:t>
            </a:r>
            <a:r>
              <a:rPr lang="de-DE" sz="900" dirty="0" err="1" smtClean="0"/>
              <a:t>detection</a:t>
            </a:r>
            <a:r>
              <a:rPr lang="de-DE" sz="900" dirty="0" smtClean="0"/>
              <a:t> in x </a:t>
            </a:r>
            <a:r>
              <a:rPr lang="de-DE" sz="900" dirty="0" err="1" smtClean="0"/>
              <a:t>seconds</a:t>
            </a:r>
            <a:r>
              <a:rPr lang="de-DE" sz="900" dirty="0" smtClean="0"/>
              <a:t> (%)</a:t>
            </a:r>
            <a:endParaRPr lang="en-US" sz="900" dirty="0"/>
          </a:p>
        </p:txBody>
      </p:sp>
      <p:sp>
        <p:nvSpPr>
          <p:cNvPr id="8" name="Textfeld 7"/>
          <p:cNvSpPr txBox="1"/>
          <p:nvPr/>
        </p:nvSpPr>
        <p:spPr>
          <a:xfrm>
            <a:off x="2283036" y="5913909"/>
            <a:ext cx="5339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/>
              <a:t>(s)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110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</a:t>
            </a:r>
            <a:r>
              <a:rPr lang="en-US" sz="2800" kern="0" dirty="0"/>
              <a:t>detection </a:t>
            </a:r>
            <a:r>
              <a:rPr lang="en-US" sz="2800" kern="0" dirty="0" smtClean="0"/>
              <a:t>warning time </a:t>
            </a:r>
            <a:r>
              <a:rPr lang="en-US" sz="2800" kern="0" dirty="0"/>
              <a:t>for B1-systems</a:t>
            </a:r>
            <a:endParaRPr lang="de-DE" sz="3000" b="1" kern="0" dirty="0"/>
          </a:p>
        </p:txBody>
      </p:sp>
      <p:pic>
        <p:nvPicPr>
          <p:cNvPr id="2" name="Inhaltsplatzhalt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1" t="6388" r="8049" b="6884"/>
          <a:stretch/>
        </p:blipFill>
        <p:spPr>
          <a:xfrm>
            <a:off x="1352550" y="1627518"/>
            <a:ext cx="6743700" cy="3677907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2328838" y="2774901"/>
            <a:ext cx="648072" cy="288032"/>
          </a:xfrm>
          <a:prstGeom prst="ellipse">
            <a:avLst/>
          </a:prstGeom>
          <a:noFill/>
          <a:ln>
            <a:solidFill>
              <a:srgbClr val="005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Gerade Verbindung 4"/>
          <p:cNvCxnSpPr/>
          <p:nvPr/>
        </p:nvCxnSpPr>
        <p:spPr bwMode="auto">
          <a:xfrm>
            <a:off x="4469259" y="1989634"/>
            <a:ext cx="0" cy="3153866"/>
          </a:xfrm>
          <a:prstGeom prst="line">
            <a:avLst/>
          </a:prstGeom>
          <a:solidFill>
            <a:schemeClr val="bg1"/>
          </a:solidFill>
          <a:ln w="63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Ellipse 5"/>
          <p:cNvSpPr/>
          <p:nvPr/>
        </p:nvSpPr>
        <p:spPr>
          <a:xfrm>
            <a:off x="4610620" y="2277666"/>
            <a:ext cx="648072" cy="288032"/>
          </a:xfrm>
          <a:prstGeom prst="ellipse">
            <a:avLst/>
          </a:prstGeom>
          <a:noFill/>
          <a:ln>
            <a:solidFill>
              <a:srgbClr val="005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90%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 bwMode="auto">
          <a:xfrm flipH="1" flipV="1">
            <a:off x="4457079" y="1989634"/>
            <a:ext cx="307082" cy="320799"/>
          </a:xfrm>
          <a:prstGeom prst="straightConnector1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 rot="16200000">
            <a:off x="-1374564" y="2073964"/>
            <a:ext cx="5339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percent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</a:t>
            </a:r>
            <a:r>
              <a:rPr lang="de-DE" sz="900" dirty="0" err="1" smtClean="0"/>
              <a:t>hands</a:t>
            </a:r>
            <a:r>
              <a:rPr lang="de-DE" sz="900" dirty="0" smtClean="0"/>
              <a:t>-on </a:t>
            </a:r>
            <a:r>
              <a:rPr lang="de-DE" sz="900" dirty="0" err="1" smtClean="0"/>
              <a:t>detection</a:t>
            </a:r>
            <a:r>
              <a:rPr lang="de-DE" sz="900" dirty="0" smtClean="0"/>
              <a:t> in x </a:t>
            </a:r>
            <a:r>
              <a:rPr lang="de-DE" sz="900" dirty="0" err="1" smtClean="0"/>
              <a:t>seconds</a:t>
            </a:r>
            <a:r>
              <a:rPr lang="de-DE" sz="900" dirty="0" smtClean="0"/>
              <a:t> (%)</a:t>
            </a:r>
            <a:endParaRPr lang="en-US" sz="900" dirty="0"/>
          </a:p>
        </p:txBody>
      </p:sp>
      <p:sp>
        <p:nvSpPr>
          <p:cNvPr id="12" name="Textfeld 11"/>
          <p:cNvSpPr txBox="1"/>
          <p:nvPr/>
        </p:nvSpPr>
        <p:spPr>
          <a:xfrm>
            <a:off x="2283036" y="5247159"/>
            <a:ext cx="5339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/>
              <a:t>(s)</a:t>
            </a:r>
            <a:endParaRPr lang="en-US" sz="900" dirty="0"/>
          </a:p>
        </p:txBody>
      </p:sp>
      <p:sp>
        <p:nvSpPr>
          <p:cNvPr id="13" name="Textfeld 12"/>
          <p:cNvSpPr txBox="1"/>
          <p:nvPr/>
        </p:nvSpPr>
        <p:spPr>
          <a:xfrm>
            <a:off x="8096249" y="3174222"/>
            <a:ext cx="3209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/>
              <a:t>Vset</a:t>
            </a:r>
            <a:r>
              <a:rPr lang="de-DE" sz="1600" b="1" dirty="0" smtClean="0"/>
              <a:t> = 35 km/h</a:t>
            </a:r>
          </a:p>
          <a:p>
            <a:r>
              <a:rPr lang="en-US" sz="1600" dirty="0" smtClean="0"/>
              <a:t>highway with good surface and high traffic situation (stop-and-go)</a:t>
            </a:r>
          </a:p>
          <a:p>
            <a:r>
              <a:rPr lang="en-US" sz="1600" dirty="0"/>
              <a:t>Tractor-trailer </a:t>
            </a:r>
            <a:r>
              <a:rPr lang="en-US" sz="1600" dirty="0" smtClean="0"/>
              <a:t>combination</a:t>
            </a:r>
            <a:endParaRPr lang="en-US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8096249" y="1657350"/>
            <a:ext cx="292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Brown Line:</a:t>
            </a:r>
            <a:br>
              <a:rPr lang="en-US" sz="1200" dirty="0"/>
            </a:br>
            <a:r>
              <a:rPr lang="en-US" sz="1200" dirty="0"/>
              <a:t>S</a:t>
            </a:r>
            <a:r>
              <a:rPr lang="en-US" sz="1200" dirty="0" smtClean="0"/>
              <a:t>ummary of </a:t>
            </a:r>
            <a:r>
              <a:rPr lang="en-US" sz="1200" dirty="0"/>
              <a:t>the detected </a:t>
            </a:r>
            <a:r>
              <a:rPr lang="en-US" sz="1200" dirty="0" smtClean="0"/>
              <a:t>“hands-on”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situations </a:t>
            </a:r>
            <a:r>
              <a:rPr lang="en-US" sz="1200" dirty="0"/>
              <a:t>by time sequence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7362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t="38326" r="24399" b="28216"/>
          <a:stretch/>
        </p:blipFill>
        <p:spPr bwMode="auto">
          <a:xfrm>
            <a:off x="1162050" y="1466850"/>
            <a:ext cx="6600825" cy="351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</a:t>
            </a:r>
            <a:r>
              <a:rPr lang="en-US" sz="2800" kern="0" dirty="0"/>
              <a:t>detection </a:t>
            </a:r>
            <a:r>
              <a:rPr lang="en-US" sz="2800" kern="0" dirty="0" smtClean="0"/>
              <a:t>warning time </a:t>
            </a:r>
            <a:r>
              <a:rPr lang="en-US" sz="2800" kern="0" dirty="0"/>
              <a:t>for B1-systems</a:t>
            </a:r>
            <a:r>
              <a:rPr lang="de-DE" kern="0" dirty="0" smtClean="0"/>
              <a:t/>
            </a:r>
            <a:br>
              <a:rPr lang="de-DE" kern="0" dirty="0" smtClean="0"/>
            </a:br>
            <a:endParaRPr lang="de-DE" sz="3000" b="1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8743949" y="1590674"/>
            <a:ext cx="2638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positive „hands-on“ detection </a:t>
            </a:r>
          </a:p>
          <a:p>
            <a:r>
              <a:rPr lang="en-GB" sz="1600" dirty="0" smtClean="0"/>
              <a:t>proportion of </a:t>
            </a:r>
            <a:r>
              <a:rPr lang="en-GB" sz="1600" b="1" u="sng" dirty="0" smtClean="0">
                <a:solidFill>
                  <a:srgbClr val="FF0000"/>
                </a:solidFill>
              </a:rPr>
              <a:t>all routes</a:t>
            </a:r>
            <a:endParaRPr lang="en-GB" sz="1600" b="1" u="sng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743825" y="3019425"/>
            <a:ext cx="30320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/>
              <a:t>All roads</a:t>
            </a:r>
          </a:p>
          <a:p>
            <a:endParaRPr lang="en-GB" sz="850" b="1" dirty="0" smtClean="0"/>
          </a:p>
          <a:p>
            <a:r>
              <a:rPr lang="en-GB" sz="850" b="1" dirty="0" smtClean="0"/>
              <a:t>ORK: Oval round course </a:t>
            </a:r>
          </a:p>
          <a:p>
            <a:r>
              <a:rPr lang="en-GB" sz="850" dirty="0" smtClean="0"/>
              <a:t>(long, straight road in high quality)</a:t>
            </a:r>
          </a:p>
          <a:p>
            <a:r>
              <a:rPr lang="en-GB" sz="850" b="1" dirty="0" smtClean="0"/>
              <a:t>DLK: Endurance course</a:t>
            </a:r>
          </a:p>
          <a:p>
            <a:r>
              <a:rPr lang="en-GB" sz="850" dirty="0" smtClean="0"/>
              <a:t>(long, straight road with small part of curves, average quality)</a:t>
            </a:r>
          </a:p>
          <a:p>
            <a:endParaRPr lang="en-GB" sz="850" dirty="0" smtClean="0"/>
          </a:p>
        </p:txBody>
      </p:sp>
      <p:sp>
        <p:nvSpPr>
          <p:cNvPr id="4" name="Textfeld 3"/>
          <p:cNvSpPr txBox="1"/>
          <p:nvPr/>
        </p:nvSpPr>
        <p:spPr>
          <a:xfrm rot="16200000">
            <a:off x="-276225" y="3007680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Proportion (%)</a:t>
            </a:r>
            <a:endParaRPr lang="en-US" sz="11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219450" y="4964744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Time span </a:t>
            </a:r>
            <a:r>
              <a:rPr lang="de-DE" sz="1100" b="1" dirty="0" err="1" smtClean="0"/>
              <a:t>until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the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next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detection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86429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8" t="41360" r="24159" b="28195"/>
          <a:stretch/>
        </p:blipFill>
        <p:spPr bwMode="auto">
          <a:xfrm>
            <a:off x="1238250" y="1609725"/>
            <a:ext cx="6734176" cy="322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</a:t>
            </a:r>
            <a:r>
              <a:rPr lang="en-US" sz="2800" kern="0" dirty="0"/>
              <a:t>detection </a:t>
            </a:r>
            <a:r>
              <a:rPr lang="en-US" sz="2800" kern="0" dirty="0" smtClean="0"/>
              <a:t>warning time </a:t>
            </a:r>
            <a:r>
              <a:rPr lang="en-US" sz="2800" kern="0" dirty="0"/>
              <a:t>for B1-systems</a:t>
            </a:r>
            <a:r>
              <a:rPr lang="de-DE" kern="0" dirty="0" smtClean="0"/>
              <a:t/>
            </a:r>
            <a:br>
              <a:rPr lang="de-DE" kern="0" dirty="0" smtClean="0"/>
            </a:br>
            <a:endParaRPr lang="de-DE" sz="3000" b="1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8686798" y="1590674"/>
            <a:ext cx="2886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positive „hands-on“ </a:t>
            </a:r>
            <a:r>
              <a:rPr lang="de-DE" sz="1600" b="1" dirty="0"/>
              <a:t>d</a:t>
            </a:r>
            <a:r>
              <a:rPr lang="de-DE" sz="1600" b="1" dirty="0" smtClean="0"/>
              <a:t>etection </a:t>
            </a:r>
          </a:p>
          <a:p>
            <a:r>
              <a:rPr lang="en-US" sz="1600" dirty="0" smtClean="0"/>
              <a:t>proportion on </a:t>
            </a:r>
            <a:r>
              <a:rPr lang="en-US" sz="1600" b="1" u="sng" dirty="0" smtClean="0">
                <a:solidFill>
                  <a:srgbClr val="FF0000"/>
                </a:solidFill>
              </a:rPr>
              <a:t>straight routes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 rot="16200000">
            <a:off x="-190500" y="3007680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Proportion (%)</a:t>
            </a:r>
            <a:endParaRPr lang="en-US" sz="11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3276600" y="4821869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Time span </a:t>
            </a:r>
            <a:r>
              <a:rPr lang="de-DE" sz="1100" b="1" dirty="0" err="1" smtClean="0"/>
              <a:t>until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the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next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detection</a:t>
            </a:r>
            <a:endParaRPr lang="en-US" sz="11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7953376" y="3152774"/>
            <a:ext cx="303206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/>
              <a:t>ORK: Oval round course </a:t>
            </a:r>
          </a:p>
          <a:p>
            <a:r>
              <a:rPr lang="en-GB" sz="850" dirty="0" smtClean="0"/>
              <a:t>(long, straight road in high quality)</a:t>
            </a:r>
          </a:p>
          <a:p>
            <a:r>
              <a:rPr lang="en-GB" sz="850" b="1" dirty="0" smtClean="0"/>
              <a:t>DLK: Endurance course</a:t>
            </a:r>
          </a:p>
          <a:p>
            <a:r>
              <a:rPr lang="en-GB" sz="850" dirty="0" smtClean="0"/>
              <a:t>(long, straight road with small part of curves, average quality)</a:t>
            </a:r>
          </a:p>
          <a:p>
            <a:endParaRPr lang="en-GB" sz="850" dirty="0" smtClean="0"/>
          </a:p>
        </p:txBody>
      </p:sp>
    </p:spTree>
    <p:extLst>
      <p:ext uri="{BB962C8B-B14F-4D97-AF65-F5344CB8AC3E}">
        <p14:creationId xmlns:p14="http://schemas.microsoft.com/office/powerpoint/2010/main" val="22024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Hands-off </a:t>
            </a:r>
            <a:r>
              <a:rPr lang="en-US" sz="2800" kern="0" dirty="0"/>
              <a:t>detection </a:t>
            </a:r>
            <a:r>
              <a:rPr lang="en-US" sz="2800" kern="0" dirty="0" smtClean="0"/>
              <a:t>warning time </a:t>
            </a:r>
            <a:r>
              <a:rPr lang="en-US" sz="2800" kern="0" dirty="0"/>
              <a:t>for B1-systems</a:t>
            </a:r>
            <a:r>
              <a:rPr lang="de-DE" kern="0" dirty="0" smtClean="0"/>
              <a:t/>
            </a:r>
            <a:br>
              <a:rPr lang="de-DE" kern="0" dirty="0" smtClean="0"/>
            </a:br>
            <a:endParaRPr lang="de-DE" sz="3000" b="1" kern="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2" t="41563" r="23485" b="28161"/>
          <a:stretch/>
        </p:blipFill>
        <p:spPr bwMode="auto">
          <a:xfrm>
            <a:off x="1171575" y="1724024"/>
            <a:ext cx="6810375" cy="32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924801" y="3238499"/>
            <a:ext cx="303206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50" b="1" dirty="0" smtClean="0"/>
              <a:t>ORK: Oval </a:t>
            </a:r>
            <a:r>
              <a:rPr lang="de-DE" sz="850" b="1" dirty="0" err="1" smtClean="0"/>
              <a:t>round</a:t>
            </a:r>
            <a:r>
              <a:rPr lang="de-DE" sz="850" b="1" dirty="0" smtClean="0"/>
              <a:t> </a:t>
            </a:r>
            <a:r>
              <a:rPr lang="de-DE" sz="850" b="1" dirty="0" err="1" smtClean="0"/>
              <a:t>course</a:t>
            </a:r>
            <a:r>
              <a:rPr lang="de-DE" sz="850" b="1" dirty="0" smtClean="0"/>
              <a:t> </a:t>
            </a:r>
          </a:p>
          <a:p>
            <a:r>
              <a:rPr lang="de-DE" sz="850" dirty="0" smtClean="0"/>
              <a:t>(</a:t>
            </a:r>
            <a:r>
              <a:rPr lang="de-DE" sz="850" dirty="0" err="1" smtClean="0"/>
              <a:t>long</a:t>
            </a:r>
            <a:r>
              <a:rPr lang="de-DE" sz="850" dirty="0" smtClean="0"/>
              <a:t>, </a:t>
            </a:r>
            <a:r>
              <a:rPr lang="de-DE" sz="850" dirty="0" err="1" smtClean="0"/>
              <a:t>straight</a:t>
            </a:r>
            <a:r>
              <a:rPr lang="de-DE" sz="850" dirty="0" smtClean="0"/>
              <a:t> </a:t>
            </a:r>
            <a:r>
              <a:rPr lang="de-DE" sz="850" dirty="0" err="1" smtClean="0"/>
              <a:t>road</a:t>
            </a:r>
            <a:r>
              <a:rPr lang="de-DE" sz="850" dirty="0"/>
              <a:t> </a:t>
            </a:r>
            <a:r>
              <a:rPr lang="de-DE" sz="850" dirty="0" smtClean="0"/>
              <a:t>in high </a:t>
            </a:r>
            <a:r>
              <a:rPr lang="de-DE" sz="850" dirty="0" err="1"/>
              <a:t>quality</a:t>
            </a:r>
            <a:r>
              <a:rPr lang="de-DE" sz="850" dirty="0"/>
              <a:t>)</a:t>
            </a:r>
          </a:p>
          <a:p>
            <a:r>
              <a:rPr lang="de-DE" sz="850" b="1" dirty="0" smtClean="0"/>
              <a:t>DLK</a:t>
            </a:r>
            <a:r>
              <a:rPr lang="de-DE" sz="850" b="1" dirty="0"/>
              <a:t>: </a:t>
            </a:r>
            <a:r>
              <a:rPr lang="de-DE" sz="850" b="1" dirty="0" err="1"/>
              <a:t>Endurance</a:t>
            </a:r>
            <a:r>
              <a:rPr lang="de-DE" sz="850" b="1" dirty="0"/>
              <a:t> </a:t>
            </a:r>
            <a:r>
              <a:rPr lang="de-DE" sz="850" b="1" dirty="0" err="1" smtClean="0"/>
              <a:t>course</a:t>
            </a:r>
            <a:endParaRPr lang="de-DE" sz="850" b="1" dirty="0" smtClean="0"/>
          </a:p>
          <a:p>
            <a:r>
              <a:rPr lang="de-DE" sz="850" dirty="0"/>
              <a:t>(</a:t>
            </a:r>
            <a:r>
              <a:rPr lang="de-DE" sz="850" dirty="0" err="1"/>
              <a:t>long</a:t>
            </a:r>
            <a:r>
              <a:rPr lang="de-DE" sz="850" dirty="0"/>
              <a:t>, </a:t>
            </a:r>
            <a:r>
              <a:rPr lang="de-DE" sz="850" dirty="0" err="1"/>
              <a:t>straight</a:t>
            </a:r>
            <a:r>
              <a:rPr lang="de-DE" sz="850" dirty="0"/>
              <a:t> </a:t>
            </a:r>
            <a:r>
              <a:rPr lang="de-DE" sz="850" dirty="0" err="1" smtClean="0"/>
              <a:t>road</a:t>
            </a:r>
            <a:r>
              <a:rPr lang="de-DE" sz="850" dirty="0" smtClean="0"/>
              <a:t> </a:t>
            </a:r>
            <a:r>
              <a:rPr lang="de-DE" sz="850" dirty="0" err="1" smtClean="0"/>
              <a:t>with</a:t>
            </a:r>
            <a:r>
              <a:rPr lang="de-DE" sz="850" dirty="0" smtClean="0"/>
              <a:t> </a:t>
            </a:r>
            <a:r>
              <a:rPr lang="de-DE" sz="850" dirty="0" err="1" smtClean="0"/>
              <a:t>small</a:t>
            </a:r>
            <a:r>
              <a:rPr lang="de-DE" sz="850" dirty="0" smtClean="0"/>
              <a:t> </a:t>
            </a:r>
            <a:r>
              <a:rPr lang="de-DE" sz="850" dirty="0" err="1" smtClean="0"/>
              <a:t>part</a:t>
            </a:r>
            <a:r>
              <a:rPr lang="de-DE" sz="850" dirty="0" smtClean="0"/>
              <a:t> </a:t>
            </a:r>
            <a:r>
              <a:rPr lang="de-DE" sz="850" dirty="0" err="1" smtClean="0"/>
              <a:t>of</a:t>
            </a:r>
            <a:r>
              <a:rPr lang="de-DE" sz="850" dirty="0" smtClean="0"/>
              <a:t> </a:t>
            </a:r>
            <a:r>
              <a:rPr lang="de-DE" sz="850" dirty="0" err="1" smtClean="0"/>
              <a:t>curves</a:t>
            </a:r>
            <a:r>
              <a:rPr lang="de-DE" sz="850" dirty="0" smtClean="0"/>
              <a:t>, </a:t>
            </a:r>
            <a:r>
              <a:rPr lang="de-DE" sz="850" dirty="0" err="1" smtClean="0"/>
              <a:t>average</a:t>
            </a:r>
            <a:r>
              <a:rPr lang="de-DE" sz="850" dirty="0" smtClean="0"/>
              <a:t> </a:t>
            </a:r>
            <a:r>
              <a:rPr lang="de-DE" sz="850" dirty="0" err="1"/>
              <a:t>quality</a:t>
            </a:r>
            <a:r>
              <a:rPr lang="de-DE" sz="850" dirty="0"/>
              <a:t>)</a:t>
            </a:r>
          </a:p>
          <a:p>
            <a:endParaRPr lang="de-DE" sz="85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8562973" y="1762124"/>
            <a:ext cx="2790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positive „hands-on“ </a:t>
            </a:r>
            <a:r>
              <a:rPr lang="de-DE" sz="1600" b="1" dirty="0"/>
              <a:t>d</a:t>
            </a:r>
            <a:r>
              <a:rPr lang="de-DE" sz="1600" b="1" dirty="0" smtClean="0"/>
              <a:t>etection </a:t>
            </a:r>
          </a:p>
          <a:p>
            <a:r>
              <a:rPr lang="en-US" sz="1600" dirty="0" smtClean="0"/>
              <a:t>proportion on </a:t>
            </a:r>
            <a:r>
              <a:rPr lang="en-US" sz="1600" b="1" u="sng" dirty="0">
                <a:solidFill>
                  <a:srgbClr val="FF0000"/>
                </a:solidFill>
              </a:rPr>
              <a:t>curves</a:t>
            </a:r>
          </a:p>
        </p:txBody>
      </p:sp>
      <p:sp>
        <p:nvSpPr>
          <p:cNvPr id="9" name="Textfeld 8"/>
          <p:cNvSpPr txBox="1"/>
          <p:nvPr/>
        </p:nvSpPr>
        <p:spPr>
          <a:xfrm rot="16200000">
            <a:off x="-209550" y="3036255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Proportion (%)</a:t>
            </a:r>
            <a:endParaRPr lang="en-US" sz="11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3314700" y="4879019"/>
            <a:ext cx="2676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Time span </a:t>
            </a:r>
            <a:r>
              <a:rPr lang="de-DE" sz="1100" b="1" dirty="0" err="1" smtClean="0"/>
              <a:t>until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the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next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detection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783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 bwMode="auto">
          <a:xfrm>
            <a:off x="819150" y="1456879"/>
            <a:ext cx="1068705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spAutoFit/>
          </a:bodyPr>
          <a:lstStyle/>
          <a:p>
            <a:pPr marL="0" lvl="1"/>
            <a:r>
              <a:rPr lang="en-GB" sz="1800" b="1" dirty="0" smtClean="0"/>
              <a:t>Summary of technical rationales:</a:t>
            </a:r>
          </a:p>
          <a:p>
            <a:pPr marL="0" lvl="1"/>
            <a:endParaRPr lang="en-GB" sz="1800" b="1" dirty="0" smtClean="0"/>
          </a:p>
          <a:p>
            <a:pPr marL="285750" lvl="1" indent="-285750">
              <a:buFont typeface="Wingdings" panose="05000000000000000000" pitchFamily="2" charset="2"/>
              <a:buChar char="q"/>
            </a:pPr>
            <a:r>
              <a:rPr lang="en-US" sz="1800" b="1" dirty="0" smtClean="0"/>
              <a:t>110s at 35 km/h</a:t>
            </a:r>
            <a:r>
              <a:rPr lang="en-US" sz="1800" dirty="0" smtClean="0"/>
              <a:t> gives the </a:t>
            </a:r>
            <a:r>
              <a:rPr lang="en-US" sz="1800" b="1" dirty="0" smtClean="0"/>
              <a:t>same reliability </a:t>
            </a:r>
            <a:r>
              <a:rPr lang="en-US" sz="1800" dirty="0" smtClean="0"/>
              <a:t>of the hands-off detection as </a:t>
            </a:r>
            <a:r>
              <a:rPr lang="en-US" sz="1800" b="1" dirty="0" smtClean="0"/>
              <a:t>30s at 85km/h</a:t>
            </a:r>
            <a:r>
              <a:rPr lang="en-US" sz="1800" dirty="0" smtClean="0"/>
              <a:t> (slides 3 &amp; 4)</a:t>
            </a:r>
          </a:p>
          <a:p>
            <a:pPr marL="0" lvl="1"/>
            <a:endParaRPr lang="en-US" sz="1800" dirty="0" smtClean="0"/>
          </a:p>
          <a:p>
            <a:pPr marL="285750" lvl="1" indent="-285750">
              <a:buFont typeface="Wingdings" panose="05000000000000000000" pitchFamily="2" charset="2"/>
              <a:buChar char="q"/>
            </a:pPr>
            <a:r>
              <a:rPr lang="en-US" sz="1800" dirty="0" smtClean="0"/>
              <a:t>The distribution of timespan between two positive hands-on detection is very much influenced by the profile of the road:</a:t>
            </a:r>
          </a:p>
          <a:p>
            <a:pPr marL="1200150" lvl="3" indent="-285750">
              <a:buFont typeface="Wingdings" panose="05000000000000000000" pitchFamily="2" charset="2"/>
              <a:buChar char="§"/>
            </a:pPr>
            <a:r>
              <a:rPr lang="en-US" sz="1800" dirty="0"/>
              <a:t>on a straight </a:t>
            </a:r>
            <a:r>
              <a:rPr lang="en-US" sz="1800" dirty="0" smtClean="0"/>
              <a:t>road:		~57% of measured timespan are </a:t>
            </a:r>
            <a:r>
              <a:rPr lang="en-US" sz="1800" dirty="0"/>
              <a:t>below </a:t>
            </a:r>
            <a:r>
              <a:rPr lang="en-US" sz="1800" dirty="0" smtClean="0"/>
              <a:t>10s	</a:t>
            </a:r>
            <a:endParaRPr lang="en-US" sz="1800" dirty="0"/>
          </a:p>
          <a:p>
            <a:pPr marL="1200150" lvl="3" indent="-285750">
              <a:buFont typeface="Wingdings" panose="05000000000000000000" pitchFamily="2" charset="2"/>
              <a:buChar char="§"/>
            </a:pPr>
            <a:r>
              <a:rPr lang="en-US" sz="1800" dirty="0"/>
              <a:t>in </a:t>
            </a:r>
            <a:r>
              <a:rPr lang="en-US" sz="1800" dirty="0" smtClean="0"/>
              <a:t>curves:			~90% of measured </a:t>
            </a:r>
            <a:r>
              <a:rPr lang="en-US" sz="1800" dirty="0"/>
              <a:t>timespan </a:t>
            </a:r>
            <a:r>
              <a:rPr lang="en-US" sz="1800" dirty="0" smtClean="0"/>
              <a:t>are below 10s</a:t>
            </a:r>
            <a:endParaRPr lang="en-US" sz="18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0" lvl="1"/>
            <a:r>
              <a:rPr lang="en-GB" sz="1800" b="1" dirty="0" smtClean="0"/>
              <a:t>Recommendation:</a:t>
            </a:r>
          </a:p>
          <a:p>
            <a:pPr marL="0" lvl="1"/>
            <a:endParaRPr lang="en-GB" sz="1800" b="1" dirty="0" smtClean="0"/>
          </a:p>
          <a:p>
            <a:pPr marL="285750" lvl="1" indent="-285750">
              <a:buFont typeface="Wingdings" panose="05000000000000000000" pitchFamily="2" charset="2"/>
              <a:buChar char="q"/>
            </a:pPr>
            <a:r>
              <a:rPr lang="en-GB" sz="1800" dirty="0"/>
              <a:t>A detection time higher than 30s is recommended at lower speed, in order to avoid too frequent false warnings, leading to low driver </a:t>
            </a:r>
            <a:r>
              <a:rPr lang="en-GB" sz="1800" dirty="0" smtClean="0"/>
              <a:t>acceptance, while preserving the same level</a:t>
            </a:r>
            <a:r>
              <a:rPr lang="en-GB" sz="1800" dirty="0"/>
              <a:t> </a:t>
            </a:r>
            <a:r>
              <a:rPr lang="en-GB" sz="1800" dirty="0" smtClean="0"/>
              <a:t>of safety</a:t>
            </a:r>
            <a:endParaRPr lang="en-GB" sz="1800" dirty="0"/>
          </a:p>
        </p:txBody>
      </p:sp>
      <p:sp>
        <p:nvSpPr>
          <p:cNvPr id="3" name="Titel 4"/>
          <p:cNvSpPr txBox="1">
            <a:spLocks/>
          </p:cNvSpPr>
          <p:nvPr/>
        </p:nvSpPr>
        <p:spPr bwMode="auto">
          <a:xfrm>
            <a:off x="819150" y="809625"/>
            <a:ext cx="10563225" cy="45720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itchFamily="98" charset="0"/>
                <a:ea typeface="ヒラギノ角ゴ Pro W3" pitchFamily="98" charset="-128"/>
                <a:cs typeface="ヒラギノ角ゴ Pro W3" pitchFamily="98" charset="-128"/>
              </a:defRPr>
            </a:lvl9pPr>
          </a:lstStyle>
          <a:p>
            <a:pPr marL="173038" algn="ctr"/>
            <a:r>
              <a:rPr lang="en-US" sz="2800" kern="0" dirty="0" smtClean="0"/>
              <a:t>Conclusions</a:t>
            </a:r>
            <a:endParaRPr lang="de-DE" sz="3000" b="1" kern="0" dirty="0"/>
          </a:p>
        </p:txBody>
      </p:sp>
    </p:spTree>
    <p:extLst>
      <p:ext uri="{BB962C8B-B14F-4D97-AF65-F5344CB8AC3E}">
        <p14:creationId xmlns:p14="http://schemas.microsoft.com/office/powerpoint/2010/main" val="2071007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 bwMode="auto">
          <a:xfrm>
            <a:off x="2354759" y="2043058"/>
            <a:ext cx="65527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4800" b="1" dirty="0" smtClean="0">
                <a:cs typeface="Daimler CS"/>
              </a:rPr>
              <a:t>Backup</a:t>
            </a:r>
            <a:endParaRPr lang="en-US" sz="4800" b="1" dirty="0">
              <a:cs typeface="Daimler CS"/>
            </a:endParaRPr>
          </a:p>
        </p:txBody>
      </p:sp>
    </p:spTree>
    <p:extLst>
      <p:ext uri="{BB962C8B-B14F-4D97-AF65-F5344CB8AC3E}">
        <p14:creationId xmlns:p14="http://schemas.microsoft.com/office/powerpoint/2010/main" val="326493468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DA dg">
      <a:dk1>
        <a:sysClr val="windowText" lastClr="000000"/>
      </a:dk1>
      <a:lt1>
        <a:sysClr val="window" lastClr="FFFFFF"/>
      </a:lt1>
      <a:dk2>
        <a:srgbClr val="000000"/>
      </a:dk2>
      <a:lt2>
        <a:srgbClr val="A4B7BA"/>
      </a:lt2>
      <a:accent1>
        <a:srgbClr val="00693A"/>
      </a:accent1>
      <a:accent2>
        <a:srgbClr val="00566A"/>
      </a:accent2>
      <a:accent3>
        <a:srgbClr val="364C55"/>
      </a:accent3>
      <a:accent4>
        <a:srgbClr val="B45000"/>
      </a:accent4>
      <a:accent5>
        <a:srgbClr val="CCA600"/>
      </a:accent5>
      <a:accent6>
        <a:srgbClr val="7F7F7F"/>
      </a:accent6>
      <a:hlink>
        <a:srgbClr val="7C4E89"/>
      </a:hlink>
      <a:folHlink>
        <a:srgbClr val="B20A26"/>
      </a:folHlink>
    </a:clrScheme>
    <a:fontScheme name="090618_powerpoint_VDA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lnDef>
  </a:objectDefaults>
  <a:extraClrSchemeLst>
    <a:extraClrScheme>
      <a:clrScheme name="VDA Flaechenfarben Basis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693A"/>
        </a:accent1>
        <a:accent2>
          <a:srgbClr val="00566A"/>
        </a:accent2>
        <a:accent3>
          <a:srgbClr val="364C55"/>
        </a:accent3>
        <a:accent4>
          <a:srgbClr val="B45000"/>
        </a:accent4>
        <a:accent5>
          <a:srgbClr val="CCA60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2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C9DED1"/>
        </a:accent1>
        <a:accent2>
          <a:srgbClr val="C0D9DF"/>
        </a:accent2>
        <a:accent3>
          <a:srgbClr val="D3DCE1"/>
        </a:accent3>
        <a:accent4>
          <a:srgbClr val="F2DAC7"/>
        </a:accent4>
        <a:accent5>
          <a:srgbClr val="F6ECD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4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92BCA3"/>
        </a:accent1>
        <a:accent2>
          <a:srgbClr val="85B4BF"/>
        </a:accent2>
        <a:accent3>
          <a:srgbClr val="A7B8C0"/>
        </a:accent3>
        <a:accent4>
          <a:srgbClr val="E3B692"/>
        </a:accent4>
        <a:accent5>
          <a:srgbClr val="ECD9A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6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559D79"/>
        </a:accent1>
        <a:accent2>
          <a:srgbClr val="42909F"/>
        </a:accent2>
        <a:accent3>
          <a:srgbClr val="80959F"/>
        </a:accent3>
        <a:accent4>
          <a:srgbClr val="D49260"/>
        </a:accent4>
        <a:accent5>
          <a:srgbClr val="E3C77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8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8155"/>
        </a:accent1>
        <a:accent2>
          <a:srgbClr val="007081"/>
        </a:accent2>
        <a:accent3>
          <a:srgbClr val="5A727B"/>
        </a:accent3>
        <a:accent4>
          <a:srgbClr val="C56F32"/>
        </a:accent4>
        <a:accent5>
          <a:srgbClr val="D8B63B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Linienfarben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C2E"/>
        </a:accent1>
        <a:accent2>
          <a:srgbClr val="0088C0"/>
        </a:accent2>
        <a:accent3>
          <a:srgbClr val="C75809"/>
        </a:accent3>
        <a:accent4>
          <a:srgbClr val="C29D00"/>
        </a:accent4>
        <a:accent5>
          <a:srgbClr val="AE0C12"/>
        </a:accent5>
        <a:accent6>
          <a:srgbClr val="7CB289"/>
        </a:accent6>
        <a:hlink>
          <a:srgbClr val="42909F"/>
        </a:hlink>
        <a:folHlink>
          <a:srgbClr val="85B4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376</Words>
  <Application>Microsoft Office PowerPoint</Application>
  <PresentationFormat>Benutzerdefiniert</PresentationFormat>
  <Paragraphs>80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MS Mincho</vt:lpstr>
      <vt:lpstr>Arial</vt:lpstr>
      <vt:lpstr>Calibri</vt:lpstr>
      <vt:lpstr>Daimler CS</vt:lpstr>
      <vt:lpstr>Times</vt:lpstr>
      <vt:lpstr>Times New Roman</vt:lpstr>
      <vt:lpstr>Wingdings</vt:lpstr>
      <vt:lpstr>ヒラギノ角ゴ Pro W3</vt:lpstr>
      <vt:lpstr>Blank</vt:lpstr>
      <vt:lpstr>Hands-off detection warning time for B1-systems  31.08.2016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2015-01-26T14:30:52Z</dcterms:created>
  <dcterms:modified xsi:type="dcterms:W3CDTF">2016-09-03T09:40:42Z</dcterms:modified>
</cp:coreProperties>
</file>