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8" r:id="rId2"/>
    <p:sldId id="261" r:id="rId3"/>
    <p:sldId id="262" r:id="rId4"/>
    <p:sldId id="263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195E8-F15E-43FA-B85D-0945CD72E9E2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FC79E-589D-44F8-BA62-3AA0C3B16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532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75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14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36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677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27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603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093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99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315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24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67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F7AEE-ED52-4905-AACA-AF3B7660F403}" type="datetimeFigureOut">
              <a:rPr kumimoji="1" lang="ja-JP" altLang="en-US" smtClean="0"/>
              <a:t>2016/10/16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303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423861"/>
            <a:ext cx="9144000" cy="19250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ja-JP" sz="4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EPPR-17-07b</a:t>
            </a:r>
          </a:p>
          <a:p>
            <a:pPr algn="ctr">
              <a:defRPr/>
            </a:pPr>
            <a:r>
              <a:rPr lang="en-US" altLang="ja-JP" sz="4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India’s comments to </a:t>
            </a:r>
          </a:p>
          <a:p>
            <a:pPr algn="ctr">
              <a:defRPr/>
            </a:pP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Japan’s proposal for EPPR-11-15e-Rev.1</a:t>
            </a:r>
          </a:p>
          <a:p>
            <a:pPr algn="ctr">
              <a:defRPr/>
            </a:pP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[EPPR-17-07b]</a:t>
            </a:r>
            <a:endParaRPr lang="en-US" altLang="ja-JP" sz="42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0" y="335873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India comments on Japan proposal made in RED </a:t>
            </a:r>
            <a:r>
              <a:rPr lang="en-US" altLang="ja-JP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endParaRPr lang="en-US" altLang="ja-JP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589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53866"/>
            <a:ext cx="3371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u="sng" dirty="0"/>
              <a:t>Japan’s</a:t>
            </a:r>
            <a:r>
              <a:rPr kumimoji="1" lang="ja-JP" altLang="en-US" sz="3200" u="sng" dirty="0"/>
              <a:t>　</a:t>
            </a:r>
            <a:r>
              <a:rPr kumimoji="1" lang="en-US" altLang="ja-JP" sz="3200" u="sng" dirty="0"/>
              <a:t>proposals</a:t>
            </a:r>
            <a:endParaRPr kumimoji="1" lang="ja-JP" altLang="en-US" sz="3200" u="sng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443069"/>
              </p:ext>
            </p:extLst>
          </p:nvPr>
        </p:nvGraphicFramePr>
        <p:xfrm>
          <a:off x="35497" y="1196753"/>
          <a:ext cx="9073007" cy="5660304"/>
        </p:xfrm>
        <a:graphic>
          <a:graphicData uri="http://schemas.openxmlformats.org/drawingml/2006/table">
            <a:tbl>
              <a:tblPr/>
              <a:tblGrid>
                <a:gridCol w="360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1"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11-15e Rev.1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Japan proposal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Justification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8966"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</a:t>
                      </a:r>
                      <a:b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 sub-classification. Class1.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that fulfil the following specifications belong to class 1: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3.1.1.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 sub-classification. Class0.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that fulfil the following specifications belong to class0: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marL="90488" indent="0" algn="l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3.1.2.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 sub-classification. Class1.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that fulfil the following specifications belong to class 1: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Define "Class 0".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Need to add Category 3-1  vehicle to the classification of WMTC Class 0.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 test methods for Category 3-1 vehicles  differs depending on their engine capacity and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  <a:r>
                        <a:rPr lang="en-US" sz="1600" b="0" i="0" u="none" strike="noStrike" baseline="-6000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max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Class1</a:t>
                      </a:r>
                      <a:r>
                        <a:rPr lang="en-US" sz="16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 classification inline with GTR2.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582239"/>
              </p:ext>
            </p:extLst>
          </p:nvPr>
        </p:nvGraphicFramePr>
        <p:xfrm>
          <a:off x="431680" y="2348880"/>
          <a:ext cx="3270340" cy="6430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309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Engine capacity</a:t>
                      </a:r>
                      <a:r>
                        <a:rPr lang="en-US" altLang="ja-JP" dirty="0"/>
                        <a:t>&lt;</a:t>
                      </a:r>
                      <a:r>
                        <a:rPr kumimoji="1" lang="en-US" altLang="ja-JP" dirty="0"/>
                        <a:t>150cm</a:t>
                      </a:r>
                      <a:r>
                        <a:rPr kumimoji="1" lang="en-US" altLang="ja-JP" baseline="30000" dirty="0"/>
                        <a:t>3</a:t>
                      </a:r>
                    </a:p>
                    <a:p>
                      <a:r>
                        <a:rPr kumimoji="1" lang="en-US" altLang="ja-JP" dirty="0"/>
                        <a:t> and v</a:t>
                      </a:r>
                      <a:r>
                        <a:rPr kumimoji="1" lang="en-US" altLang="ja-JP" baseline="-25000" dirty="0"/>
                        <a:t>max</a:t>
                      </a:r>
                      <a:r>
                        <a:rPr kumimoji="1" lang="en-US" altLang="ja-JP" dirty="0"/>
                        <a:t>&lt;100km/h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C</a:t>
                      </a:r>
                      <a:r>
                        <a:rPr kumimoji="1" lang="en-US" altLang="ja-JP" dirty="0"/>
                        <a:t>lass1</a:t>
                      </a:r>
                      <a:endParaRPr kumimoji="1" lang="ja-JP" altLang="en-US" dirty="0"/>
                    </a:p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730936"/>
              </p:ext>
            </p:extLst>
          </p:nvPr>
        </p:nvGraphicFramePr>
        <p:xfrm>
          <a:off x="3816056" y="2507886"/>
          <a:ext cx="3846404" cy="1308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38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Engine capacity</a:t>
                      </a:r>
                      <a:r>
                        <a:rPr kumimoji="1" lang="ja-JP" altLang="en-US" dirty="0"/>
                        <a:t>≦</a:t>
                      </a:r>
                      <a:r>
                        <a:rPr kumimoji="1" lang="en-US" altLang="ja-JP" dirty="0"/>
                        <a:t>50cm</a:t>
                      </a:r>
                      <a:r>
                        <a:rPr kumimoji="1" lang="en-US" altLang="ja-JP" baseline="30000" dirty="0"/>
                        <a:t>3</a:t>
                      </a:r>
                    </a:p>
                    <a:p>
                      <a:r>
                        <a:rPr kumimoji="1" lang="en-US" altLang="ja-JP" dirty="0"/>
                        <a:t> and v</a:t>
                      </a:r>
                      <a:r>
                        <a:rPr kumimoji="1" lang="en-US" altLang="ja-JP" baseline="-25000" dirty="0"/>
                        <a:t>max</a:t>
                      </a:r>
                      <a:r>
                        <a:rPr kumimoji="1" lang="ja-JP" altLang="en-US" dirty="0"/>
                        <a:t>≦</a:t>
                      </a:r>
                      <a:r>
                        <a:rPr kumimoji="1" lang="en-US" altLang="ja-JP" dirty="0"/>
                        <a:t>25km/h  </a:t>
                      </a:r>
                      <a:r>
                        <a:rPr kumimoji="1" lang="ja-JP" altLang="en-US" dirty="0"/>
                        <a:t>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Class0-1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35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Engine capacity</a:t>
                      </a:r>
                      <a:r>
                        <a:rPr kumimoji="1" lang="ja-JP" altLang="en-US" dirty="0"/>
                        <a:t>≦</a:t>
                      </a:r>
                      <a:r>
                        <a:rPr kumimoji="1" lang="en-US" altLang="ja-JP" dirty="0"/>
                        <a:t>50cm</a:t>
                      </a:r>
                      <a:r>
                        <a:rPr kumimoji="1" lang="en-US" altLang="ja-JP" baseline="30000" dirty="0"/>
                        <a:t>3</a:t>
                      </a:r>
                    </a:p>
                    <a:p>
                      <a:r>
                        <a:rPr kumimoji="1" lang="en-US" altLang="ja-JP" dirty="0"/>
                        <a:t> and 25km/h&lt;v</a:t>
                      </a:r>
                      <a:r>
                        <a:rPr kumimoji="1" lang="en-US" altLang="ja-JP" baseline="-25000" dirty="0"/>
                        <a:t>max</a:t>
                      </a:r>
                      <a:r>
                        <a:rPr lang="ja-JP" altLang="en-US" dirty="0"/>
                        <a:t>≦</a:t>
                      </a:r>
                      <a:r>
                        <a:rPr lang="en-US" altLang="ja-JP" dirty="0"/>
                        <a:t>5</a:t>
                      </a:r>
                      <a:r>
                        <a:rPr kumimoji="1" lang="en-US" altLang="ja-JP" dirty="0"/>
                        <a:t>0km/h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Class0-2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004576"/>
              </p:ext>
            </p:extLst>
          </p:nvPr>
        </p:nvGraphicFramePr>
        <p:xfrm>
          <a:off x="3806950" y="4941168"/>
          <a:ext cx="399042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98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56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50cm</a:t>
                      </a:r>
                      <a:r>
                        <a:rPr kumimoji="1" lang="en-US" altLang="ja-JP" baseline="30000" dirty="0"/>
                        <a:t>3</a:t>
                      </a:r>
                      <a:r>
                        <a:rPr kumimoji="1" lang="en-US" altLang="ja-JP" dirty="0"/>
                        <a:t>&lt;engine capacity</a:t>
                      </a:r>
                      <a:r>
                        <a:rPr lang="en-US" altLang="ja-JP" dirty="0"/>
                        <a:t>&lt;</a:t>
                      </a:r>
                      <a:r>
                        <a:rPr kumimoji="1" lang="en-US" altLang="ja-JP" dirty="0"/>
                        <a:t>150cm</a:t>
                      </a:r>
                      <a:r>
                        <a:rPr kumimoji="1" lang="en-US" altLang="ja-JP" baseline="30000" dirty="0"/>
                        <a:t>3</a:t>
                      </a:r>
                    </a:p>
                    <a:p>
                      <a:r>
                        <a:rPr kumimoji="1" lang="en-US" altLang="ja-JP" dirty="0"/>
                        <a:t> and v</a:t>
                      </a:r>
                      <a:r>
                        <a:rPr kumimoji="1" lang="en-US" altLang="ja-JP" baseline="-25000" dirty="0"/>
                        <a:t>max</a:t>
                      </a:r>
                      <a:r>
                        <a:rPr lang="ja-JP" altLang="en-US" dirty="0"/>
                        <a:t>≦</a:t>
                      </a:r>
                      <a:r>
                        <a:rPr lang="en-US" altLang="ja-JP" dirty="0"/>
                        <a:t>5</a:t>
                      </a:r>
                      <a:r>
                        <a:rPr kumimoji="1" lang="en-US" altLang="ja-JP" dirty="0"/>
                        <a:t>0km/h </a:t>
                      </a:r>
                    </a:p>
                    <a:p>
                      <a:r>
                        <a:rPr lang="en-US" altLang="ja-JP" dirty="0"/>
                        <a:t>                 or</a:t>
                      </a:r>
                    </a:p>
                    <a:p>
                      <a:r>
                        <a:rPr lang="ja-JP" altLang="en-US" dirty="0"/>
                        <a:t> </a:t>
                      </a:r>
                      <a:r>
                        <a:rPr lang="en-US" altLang="ja-JP" dirty="0"/>
                        <a:t>engine capacity&lt;150cm</a:t>
                      </a:r>
                      <a:r>
                        <a:rPr lang="en-US" altLang="ja-JP" baseline="30000" dirty="0"/>
                        <a:t>3</a:t>
                      </a:r>
                    </a:p>
                    <a:p>
                      <a:r>
                        <a:rPr lang="ja-JP" altLang="en-US" dirty="0"/>
                        <a:t> </a:t>
                      </a:r>
                      <a:r>
                        <a:rPr lang="en-US" altLang="ja-JP" dirty="0"/>
                        <a:t>and 50km/h&lt;v</a:t>
                      </a:r>
                      <a:r>
                        <a:rPr lang="en-US" altLang="ja-JP" baseline="-25000" dirty="0"/>
                        <a:t>max</a:t>
                      </a:r>
                      <a:r>
                        <a:rPr lang="en-US" altLang="ja-JP" dirty="0"/>
                        <a:t>&lt;100km/h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C</a:t>
                      </a:r>
                      <a:r>
                        <a:rPr kumimoji="1" lang="en-US" altLang="ja-JP" dirty="0"/>
                        <a:t>lass1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815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53866"/>
            <a:ext cx="3371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u="sng" dirty="0"/>
              <a:t>Japan’s</a:t>
            </a:r>
            <a:r>
              <a:rPr kumimoji="1" lang="ja-JP" altLang="en-US" sz="3200" u="sng" dirty="0"/>
              <a:t>　</a:t>
            </a:r>
            <a:r>
              <a:rPr kumimoji="1" lang="en-US" altLang="ja-JP" sz="3200" u="sng" dirty="0"/>
              <a:t>proposals</a:t>
            </a:r>
            <a:endParaRPr kumimoji="1" lang="ja-JP" altLang="en-US" sz="3200" u="sng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072569"/>
              </p:ext>
            </p:extLst>
          </p:nvPr>
        </p:nvGraphicFramePr>
        <p:xfrm>
          <a:off x="35496" y="1184704"/>
          <a:ext cx="9073008" cy="4811716"/>
        </p:xfrm>
        <a:graphic>
          <a:graphicData uri="http://schemas.openxmlformats.org/drawingml/2006/table">
            <a:tbl>
              <a:tblPr/>
              <a:tblGrid>
                <a:gridCol w="360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4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0080"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11-15e Rev.1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Japan proposal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Justification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1636"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5.2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General requirements.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with a maximum design vehicle speed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≤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25 km/h or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≤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45 km/h or with a maximum net or continuous rated power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≤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 kW shall meet all the relevant requirements of this GTR applying to vehicles with a maximum vehicle design speed of &gt; 25 km/h or maximum net or continuous rated power &gt; 4 kW. Annex B.5.15. includes test cycles dedicated for such vehicles with a low maximum vehicle design speed or low maximum power.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Delete the whole paragraph 5.2.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 need to describe "classification" in "general requirements". Move the definition of Category 3-1 vehicle to 3.1.1. </a:t>
                      </a:r>
                    </a:p>
                    <a:p>
                      <a:pPr marL="90488" indent="0" algn="l" fontAlgn="t"/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  <a:p>
                      <a:pPr marL="90488" indent="0" algn="l" fontAlgn="t"/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9262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53866"/>
            <a:ext cx="3371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u="sng" dirty="0"/>
              <a:t>Japan’s</a:t>
            </a:r>
            <a:r>
              <a:rPr kumimoji="1" lang="ja-JP" altLang="en-US" sz="3200" u="sng" dirty="0"/>
              <a:t>　</a:t>
            </a:r>
            <a:r>
              <a:rPr kumimoji="1" lang="en-US" altLang="ja-JP" sz="3200" u="sng" dirty="0"/>
              <a:t>proposals</a:t>
            </a:r>
            <a:endParaRPr kumimoji="1" lang="ja-JP" altLang="en-US" sz="3200" u="sng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938862"/>
              </p:ext>
            </p:extLst>
          </p:nvPr>
        </p:nvGraphicFramePr>
        <p:xfrm>
          <a:off x="35497" y="1184704"/>
          <a:ext cx="9073007" cy="4224899"/>
        </p:xfrm>
        <a:graphic>
          <a:graphicData uri="http://schemas.openxmlformats.org/drawingml/2006/table">
            <a:tbl>
              <a:tblPr/>
              <a:tblGrid>
                <a:gridCol w="360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0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2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11-15e Rev.1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Japan proposal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Justification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  <a:b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General requirements applicable for manufacturers requesting type-approval..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Delete the whole paragraph 7 and paragraph 8.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approval is not needed in GTR.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6355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9.1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Performance requirements for the type1 test of a two-wheeled motorcycle.  For low displacement motorcycle.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Delete the whole paragraph 9.1.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-After the decision of the emission 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marL="90488" indent="0" algn="l" fontAlgn="t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limit, combine the sentence in 9.2.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 need to describe each  emission limit of Category 3-1 vehicle here. 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5459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9.2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 principal performance requirements for a two-wheeled motorcycle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Fill in the emission limits later.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 emission limits of each CP are under consideration. So revise the description of emission limits after making decisions about each emission limit.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9262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231</Words>
  <Application>Microsoft Office PowerPoint</Application>
  <PresentationFormat>On-screen Show (4:3)</PresentationFormat>
  <Paragraphs>58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Office ​​テーマ</vt:lpstr>
      <vt:lpstr>PowerPoint Presentation</vt:lpstr>
      <vt:lpstr>PowerPoint Presentation</vt:lpstr>
      <vt:lpstr>PowerPoint Presentation</vt:lpstr>
      <vt:lpstr>PowerPoint Presentation</vt:lpstr>
    </vt:vector>
  </TitlesOfParts>
  <Company>スズキ株式会社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内山 貴裕(ニツ)</dc:creator>
  <cp:lastModifiedBy>DL</cp:lastModifiedBy>
  <cp:revision>18</cp:revision>
  <cp:lastPrinted>2016-10-07T00:10:17Z</cp:lastPrinted>
  <dcterms:created xsi:type="dcterms:W3CDTF">2016-10-04T22:58:45Z</dcterms:created>
  <dcterms:modified xsi:type="dcterms:W3CDTF">2016-10-16T16:59:17Z</dcterms:modified>
</cp:coreProperties>
</file>