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8" r:id="rId2"/>
    <p:sldId id="261" r:id="rId3"/>
    <p:sldId id="262" r:id="rId4"/>
    <p:sldId id="263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4" d="100"/>
          <a:sy n="104" d="100"/>
        </p:scale>
        <p:origin x="-9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195E8-F15E-43FA-B85D-0945CD72E9E2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FC79E-589D-44F8-BA62-3AA0C3B165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532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75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14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36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67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27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0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09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99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31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24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67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F7AEE-ED52-4905-AACA-AF3B7660F403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481F8-EED8-46FD-8178-2E777395DA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303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23861"/>
            <a:ext cx="9144000" cy="19250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Japan’s proposal for EPPR-11-15e-Rev.1</a:t>
            </a:r>
          </a:p>
        </p:txBody>
      </p:sp>
      <p:sp>
        <p:nvSpPr>
          <p:cNvPr id="5126" name="テキスト ボックス 2"/>
          <p:cNvSpPr txBox="1">
            <a:spLocks noChangeArrowheads="1"/>
          </p:cNvSpPr>
          <p:nvPr/>
        </p:nvSpPr>
        <p:spPr bwMode="auto">
          <a:xfrm>
            <a:off x="6876256" y="2577741"/>
            <a:ext cx="21605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2800" dirty="0">
                <a:latin typeface="Calibri" pitchFamily="34" charset="0"/>
              </a:rPr>
              <a:t>7</a:t>
            </a:r>
            <a:r>
              <a:rPr lang="en-US" altLang="ja-JP" sz="2800" dirty="0" smtClean="0">
                <a:latin typeface="Calibri" pitchFamily="34" charset="0"/>
              </a:rPr>
              <a:t>/Oct/</a:t>
            </a:r>
            <a:r>
              <a:rPr lang="ja-JP" altLang="en-US" sz="2800" dirty="0" smtClean="0">
                <a:latin typeface="Calibri" pitchFamily="34" charset="0"/>
              </a:rPr>
              <a:t> </a:t>
            </a:r>
            <a:r>
              <a:rPr lang="en-US" altLang="ja-JP" sz="2800" dirty="0" smtClean="0">
                <a:latin typeface="Calibri" pitchFamily="34" charset="0"/>
              </a:rPr>
              <a:t>2016</a:t>
            </a:r>
            <a:endParaRPr lang="ja-JP" altLang="en-US" sz="2800" dirty="0">
              <a:latin typeface="Calibri" pitchFamily="34" charset="0"/>
            </a:endParaRPr>
          </a:p>
        </p:txBody>
      </p:sp>
      <p:pic>
        <p:nvPicPr>
          <p:cNvPr id="8" name="Picture 8" descr="修正後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21" y="4437112"/>
            <a:ext cx="1824620" cy="133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95673" y="5913329"/>
            <a:ext cx="76431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buFontTx/>
              <a:buNone/>
            </a:pPr>
            <a:r>
              <a:rPr lang="en-US" altLang="ja-JP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JAPAN AUTOMOBILE STANDARDS INTERNATIONALIZATION CENTER</a:t>
            </a:r>
          </a:p>
          <a:p>
            <a:pPr algn="ctr">
              <a:buFontTx/>
              <a:buNone/>
            </a:pPr>
            <a:r>
              <a:rPr lang="en-US" altLang="ja-JP" dirty="0">
                <a:ea typeface="ＭＳ 明朝" pitchFamily="17" charset="-128"/>
                <a:cs typeface="Times New Roman" pitchFamily="18" charset="0"/>
              </a:rPr>
              <a:t>http://www.jasic.org</a:t>
            </a:r>
          </a:p>
        </p:txBody>
      </p:sp>
    </p:spTree>
    <p:extLst>
      <p:ext uri="{BB962C8B-B14F-4D97-AF65-F5344CB8AC3E}">
        <p14:creationId xmlns:p14="http://schemas.microsoft.com/office/powerpoint/2010/main" val="6015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53866"/>
            <a:ext cx="3371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sng" dirty="0" smtClean="0"/>
              <a:t>Japan’s</a:t>
            </a:r>
            <a:r>
              <a:rPr kumimoji="1" lang="ja-JP" altLang="en-US" sz="3200" u="sng" dirty="0" smtClean="0"/>
              <a:t>　</a:t>
            </a:r>
            <a:r>
              <a:rPr kumimoji="1" lang="en-US" altLang="ja-JP" sz="3200" u="sng" dirty="0" smtClean="0"/>
              <a:t>proposals</a:t>
            </a:r>
            <a:endParaRPr kumimoji="1" lang="ja-JP" altLang="en-US" sz="3200" u="sng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443069"/>
              </p:ext>
            </p:extLst>
          </p:nvPr>
        </p:nvGraphicFramePr>
        <p:xfrm>
          <a:off x="35497" y="1196753"/>
          <a:ext cx="9073007" cy="5660304"/>
        </p:xfrm>
        <a:graphic>
          <a:graphicData uri="http://schemas.openxmlformats.org/drawingml/2006/table">
            <a:tbl>
              <a:tblPr/>
              <a:tblGrid>
                <a:gridCol w="360039"/>
                <a:gridCol w="3384376"/>
                <a:gridCol w="4032448"/>
                <a:gridCol w="1296144"/>
              </a:tblGrid>
              <a:tr h="288031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11-15e Rev.1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Japan proposal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Justification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8966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</a:t>
                      </a:r>
                      <a:b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 sub-classification. Class1.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that fulfil the following specifications belong to class 1: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3.1.1.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 sub-classification. Class0.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that fulfil the following specifications belong to class0: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3.1.2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 sub-classification. Class1.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that fulfil the following specifications belong to class 1: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Define "Class 0".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Need to add Category 3-1  vehicle to the classification of WMTC Class 0.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 test methods for Category 3-1 vehicles  differs depending on their engine capacity and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  <a:r>
                        <a:rPr lang="en-US" sz="1600" b="0" i="0" u="none" strike="noStrike" baseline="-6000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max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 </a:t>
                      </a:r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Class1</a:t>
                      </a:r>
                      <a:r>
                        <a:rPr lang="en-US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 classification inline with GTR2.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582239"/>
              </p:ext>
            </p:extLst>
          </p:nvPr>
        </p:nvGraphicFramePr>
        <p:xfrm>
          <a:off x="431680" y="2348880"/>
          <a:ext cx="3270340" cy="643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8272"/>
                <a:gridCol w="822068"/>
              </a:tblGrid>
              <a:tr h="64309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Engine capacity</a:t>
                      </a:r>
                      <a:r>
                        <a:rPr lang="en-US" altLang="ja-JP" dirty="0" smtClean="0"/>
                        <a:t>&lt;</a:t>
                      </a:r>
                      <a:r>
                        <a:rPr kumimoji="1" lang="en-US" altLang="ja-JP" dirty="0" smtClean="0"/>
                        <a:t>150cm</a:t>
                      </a:r>
                      <a:r>
                        <a:rPr kumimoji="1" lang="en-US" altLang="ja-JP" baseline="30000" dirty="0" smtClean="0"/>
                        <a:t>3</a:t>
                      </a:r>
                    </a:p>
                    <a:p>
                      <a:r>
                        <a:rPr kumimoji="1" lang="en-US" altLang="ja-JP" dirty="0" smtClean="0"/>
                        <a:t> and v</a:t>
                      </a:r>
                      <a:r>
                        <a:rPr kumimoji="1" lang="en-US" altLang="ja-JP" baseline="-25000" dirty="0" smtClean="0"/>
                        <a:t>max</a:t>
                      </a:r>
                      <a:r>
                        <a:rPr kumimoji="1" lang="en-US" altLang="ja-JP" dirty="0" smtClean="0"/>
                        <a:t>&lt;100km/h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C</a:t>
                      </a:r>
                      <a:r>
                        <a:rPr kumimoji="1" lang="en-US" altLang="ja-JP" dirty="0" smtClean="0"/>
                        <a:t>lass1</a:t>
                      </a:r>
                      <a:endParaRPr kumimoji="1" lang="ja-JP" altLang="en-US" dirty="0" smtClean="0"/>
                    </a:p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730936"/>
              </p:ext>
            </p:extLst>
          </p:nvPr>
        </p:nvGraphicFramePr>
        <p:xfrm>
          <a:off x="3816056" y="2507886"/>
          <a:ext cx="3846404" cy="1308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38292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Engine capacity</a:t>
                      </a:r>
                      <a:r>
                        <a:rPr kumimoji="1" lang="ja-JP" altLang="en-US" dirty="0" smtClean="0"/>
                        <a:t>≦</a:t>
                      </a:r>
                      <a:r>
                        <a:rPr kumimoji="1" lang="en-US" altLang="ja-JP" dirty="0" smtClean="0"/>
                        <a:t>50cm</a:t>
                      </a:r>
                      <a:r>
                        <a:rPr kumimoji="1" lang="en-US" altLang="ja-JP" baseline="30000" dirty="0" smtClean="0"/>
                        <a:t>3</a:t>
                      </a:r>
                    </a:p>
                    <a:p>
                      <a:r>
                        <a:rPr kumimoji="1" lang="en-US" altLang="ja-JP" dirty="0" smtClean="0"/>
                        <a:t> and v</a:t>
                      </a:r>
                      <a:r>
                        <a:rPr kumimoji="1" lang="en-US" altLang="ja-JP" baseline="-25000" dirty="0" smtClean="0"/>
                        <a:t>max</a:t>
                      </a:r>
                      <a:r>
                        <a:rPr kumimoji="1" lang="ja-JP" altLang="en-US" dirty="0" smtClean="0"/>
                        <a:t>≦</a:t>
                      </a:r>
                      <a:r>
                        <a:rPr kumimoji="1" lang="en-US" altLang="ja-JP" dirty="0" smtClean="0"/>
                        <a:t>25km/h  </a:t>
                      </a:r>
                      <a:r>
                        <a:rPr kumimoji="1" lang="ja-JP" altLang="en-US" dirty="0" smtClean="0"/>
                        <a:t>　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Class0-1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35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Engine capacity</a:t>
                      </a:r>
                      <a:r>
                        <a:rPr kumimoji="1" lang="ja-JP" altLang="en-US" dirty="0" smtClean="0"/>
                        <a:t>≦</a:t>
                      </a:r>
                      <a:r>
                        <a:rPr kumimoji="1" lang="en-US" altLang="ja-JP" dirty="0" smtClean="0"/>
                        <a:t>50cm</a:t>
                      </a:r>
                      <a:r>
                        <a:rPr kumimoji="1" lang="en-US" altLang="ja-JP" baseline="30000" dirty="0" smtClean="0"/>
                        <a:t>3</a:t>
                      </a:r>
                    </a:p>
                    <a:p>
                      <a:r>
                        <a:rPr kumimoji="1" lang="en-US" altLang="ja-JP" dirty="0" smtClean="0"/>
                        <a:t> and 25km/h&lt;v</a:t>
                      </a:r>
                      <a:r>
                        <a:rPr kumimoji="1" lang="en-US" altLang="ja-JP" baseline="-25000" dirty="0" smtClean="0"/>
                        <a:t>max</a:t>
                      </a:r>
                      <a:r>
                        <a:rPr lang="ja-JP" altLang="en-US" dirty="0" smtClean="0"/>
                        <a:t>≦</a:t>
                      </a:r>
                      <a:r>
                        <a:rPr lang="en-US" altLang="ja-JP" dirty="0" smtClean="0"/>
                        <a:t>5</a:t>
                      </a:r>
                      <a:r>
                        <a:rPr kumimoji="1" lang="en-US" altLang="ja-JP" dirty="0" smtClean="0"/>
                        <a:t>0km/h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Class0-2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004576"/>
              </p:ext>
            </p:extLst>
          </p:nvPr>
        </p:nvGraphicFramePr>
        <p:xfrm>
          <a:off x="3806950" y="4941168"/>
          <a:ext cx="399042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98332"/>
                <a:gridCol w="792088"/>
              </a:tblGrid>
              <a:tr h="41356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50cm</a:t>
                      </a:r>
                      <a:r>
                        <a:rPr kumimoji="1" lang="en-US" altLang="ja-JP" baseline="30000" dirty="0" smtClean="0"/>
                        <a:t>3</a:t>
                      </a:r>
                      <a:r>
                        <a:rPr kumimoji="1" lang="en-US" altLang="ja-JP" dirty="0" smtClean="0"/>
                        <a:t>&lt;engine capacity</a:t>
                      </a:r>
                      <a:r>
                        <a:rPr lang="en-US" altLang="ja-JP" dirty="0" smtClean="0"/>
                        <a:t>&lt;</a:t>
                      </a:r>
                      <a:r>
                        <a:rPr kumimoji="1" lang="en-US" altLang="ja-JP" dirty="0" smtClean="0"/>
                        <a:t>150cm</a:t>
                      </a:r>
                      <a:r>
                        <a:rPr kumimoji="1" lang="en-US" altLang="ja-JP" baseline="30000" dirty="0" smtClean="0"/>
                        <a:t>3</a:t>
                      </a:r>
                    </a:p>
                    <a:p>
                      <a:r>
                        <a:rPr kumimoji="1" lang="en-US" altLang="ja-JP" dirty="0" smtClean="0"/>
                        <a:t> and v</a:t>
                      </a:r>
                      <a:r>
                        <a:rPr kumimoji="1" lang="en-US" altLang="ja-JP" baseline="-25000" dirty="0" smtClean="0"/>
                        <a:t>max</a:t>
                      </a:r>
                      <a:r>
                        <a:rPr lang="ja-JP" altLang="en-US" dirty="0" smtClean="0"/>
                        <a:t>≦</a:t>
                      </a:r>
                      <a:r>
                        <a:rPr lang="en-US" altLang="ja-JP" dirty="0" smtClean="0"/>
                        <a:t>5</a:t>
                      </a:r>
                      <a:r>
                        <a:rPr kumimoji="1" lang="en-US" altLang="ja-JP" dirty="0" smtClean="0"/>
                        <a:t>0km/h </a:t>
                      </a:r>
                    </a:p>
                    <a:p>
                      <a:r>
                        <a:rPr lang="en-US" altLang="ja-JP" dirty="0" smtClean="0"/>
                        <a:t>                 or</a:t>
                      </a:r>
                    </a:p>
                    <a:p>
                      <a:r>
                        <a:rPr lang="ja-JP" altLang="en-US" dirty="0" smtClean="0"/>
                        <a:t> </a:t>
                      </a:r>
                      <a:r>
                        <a:rPr lang="en-US" altLang="ja-JP" dirty="0" smtClean="0"/>
                        <a:t>engine capacity&lt;150cm</a:t>
                      </a:r>
                      <a:r>
                        <a:rPr lang="en-US" altLang="ja-JP" baseline="30000" dirty="0" smtClean="0"/>
                        <a:t>3</a:t>
                      </a:r>
                    </a:p>
                    <a:p>
                      <a:r>
                        <a:rPr lang="ja-JP" altLang="en-US" dirty="0" smtClean="0"/>
                        <a:t> </a:t>
                      </a:r>
                      <a:r>
                        <a:rPr lang="en-US" altLang="ja-JP" dirty="0" smtClean="0"/>
                        <a:t>and 50km/h&lt;v</a:t>
                      </a:r>
                      <a:r>
                        <a:rPr lang="en-US" altLang="ja-JP" baseline="-25000" dirty="0" smtClean="0"/>
                        <a:t>max</a:t>
                      </a:r>
                      <a:r>
                        <a:rPr lang="en-US" altLang="ja-JP" dirty="0" smtClean="0"/>
                        <a:t>&lt;100km/h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C</a:t>
                      </a:r>
                      <a:r>
                        <a:rPr kumimoji="1" lang="en-US" altLang="ja-JP" dirty="0" smtClean="0"/>
                        <a:t>lass1</a:t>
                      </a:r>
                      <a:endParaRPr kumimoji="1" lang="ja-JP" alt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81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53866"/>
            <a:ext cx="3371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sng" dirty="0" smtClean="0"/>
              <a:t>Japan’s</a:t>
            </a:r>
            <a:r>
              <a:rPr kumimoji="1" lang="ja-JP" altLang="en-US" sz="3200" u="sng" dirty="0" smtClean="0"/>
              <a:t>　</a:t>
            </a:r>
            <a:r>
              <a:rPr kumimoji="1" lang="en-US" altLang="ja-JP" sz="3200" u="sng" dirty="0" smtClean="0"/>
              <a:t>proposals</a:t>
            </a:r>
            <a:endParaRPr kumimoji="1" lang="ja-JP" altLang="en-US" sz="3200" u="sng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072569"/>
              </p:ext>
            </p:extLst>
          </p:nvPr>
        </p:nvGraphicFramePr>
        <p:xfrm>
          <a:off x="35496" y="1184704"/>
          <a:ext cx="9073008" cy="4811716"/>
        </p:xfrm>
        <a:graphic>
          <a:graphicData uri="http://schemas.openxmlformats.org/drawingml/2006/table">
            <a:tbl>
              <a:tblPr/>
              <a:tblGrid>
                <a:gridCol w="360040"/>
                <a:gridCol w="3314018"/>
                <a:gridCol w="3094694"/>
                <a:gridCol w="2304256"/>
              </a:tblGrid>
              <a:tr h="300080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11-15e Rev.1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Japan proposal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Justification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1636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General requirements.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with a maximum design vehicle speed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≤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25 km/h or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≤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45 km/h or with a maximum net or continuous rated power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≤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 kW shall meet all the relevant requirements of this GTR applying to vehicles with a maximum vehicle design speed of &gt; 25 km/h or maximum net or continuous rated power &gt; 4 kW. Annex B.5.15. includes test cycles dedicated for such vehicles with a low maximum vehicle design speed or low maximum power.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0488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Delete the whole paragraph 5.2.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need to describe "classification" in "general requirements". Move the definition of Category 3-1 vehicle to 3.1.1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endParaRPr lang="en-US" sz="1600" b="0" i="0" u="none" strike="noStrike" dirty="0" smtClean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2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53866"/>
            <a:ext cx="3371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sng" dirty="0" smtClean="0"/>
              <a:t>Japan’s</a:t>
            </a:r>
            <a:r>
              <a:rPr kumimoji="1" lang="ja-JP" altLang="en-US" sz="3200" u="sng" dirty="0" smtClean="0"/>
              <a:t>　</a:t>
            </a:r>
            <a:r>
              <a:rPr kumimoji="1" lang="en-US" altLang="ja-JP" sz="3200" u="sng" dirty="0" smtClean="0"/>
              <a:t>proposals</a:t>
            </a:r>
            <a:endParaRPr kumimoji="1" lang="ja-JP" altLang="en-US" sz="3200" u="sng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938862"/>
              </p:ext>
            </p:extLst>
          </p:nvPr>
        </p:nvGraphicFramePr>
        <p:xfrm>
          <a:off x="35497" y="1184704"/>
          <a:ext cx="9073007" cy="4224899"/>
        </p:xfrm>
        <a:graphic>
          <a:graphicData uri="http://schemas.openxmlformats.org/drawingml/2006/table">
            <a:tbl>
              <a:tblPr/>
              <a:tblGrid>
                <a:gridCol w="360039"/>
                <a:gridCol w="3180347"/>
                <a:gridCol w="3372381"/>
                <a:gridCol w="2160240"/>
              </a:tblGrid>
              <a:tr h="3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11-15e Rev.1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Japan proposal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Justification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b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General requirements applicable for manufacturers requesting type-approval..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Delete the whole paragraph 7 and paragraph 8.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approval is not needed in GTR.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355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9.1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Performance requirements for the type1 test of a two-wheeled motorcycle.  For low displacement motorcycle.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Delete the whole paragraph 9.1.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-After the decision of the emission </a:t>
                      </a:r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90488" indent="0" algn="l" fontAlgn="t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limit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combine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sentence in 9.2.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need to describe each  emission limit of Category 3-1 vehicle here. 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459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9.2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 principal performance requirements for a two-wheeled motorcycle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Fill in the emission limits later.</a:t>
                      </a: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488" indent="0"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 emission limits of each CP are under consideration. So revise the description of emission limits after making decisions about each emission limit.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93" marR="7793" marT="779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2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226</Words>
  <Application>Microsoft Office PowerPoint</Application>
  <PresentationFormat>On-screen Show (4:3)</PresentationFormat>
  <Paragraphs>57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​​テーマ</vt:lpstr>
      <vt:lpstr>PowerPoint Presentation</vt:lpstr>
      <vt:lpstr>PowerPoint Presentation</vt:lpstr>
      <vt:lpstr>PowerPoint Presentation</vt:lpstr>
      <vt:lpstr>PowerPoint Presentation</vt:lpstr>
    </vt:vector>
  </TitlesOfParts>
  <Company>スズキ株式会社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内山 貴裕(ニツ)</dc:creator>
  <cp:lastModifiedBy>admin</cp:lastModifiedBy>
  <cp:revision>17</cp:revision>
  <cp:lastPrinted>2016-10-07T00:10:17Z</cp:lastPrinted>
  <dcterms:created xsi:type="dcterms:W3CDTF">2016-10-04T22:58:45Z</dcterms:created>
  <dcterms:modified xsi:type="dcterms:W3CDTF">2016-10-13T11:17:45Z</dcterms:modified>
</cp:coreProperties>
</file>