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9" r:id="rId4"/>
    <p:sldId id="261" r:id="rId5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228" y="5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1824" y="2137420"/>
            <a:ext cx="7740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TF5 Wrap Up</a:t>
            </a:r>
            <a:endParaRPr lang="zh-CN" altLang="en-US" sz="5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300192" y="6252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EVS12-19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23528" y="697260"/>
            <a:ext cx="8424936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528" y="37187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Summary of Phase 1</a:t>
            </a:r>
            <a:endParaRPr lang="zh-CN" altLang="en-US" sz="4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757267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Thanks for the contributions, TF5 has made great progress  since 2013.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TF5 appreciates the time we stay together discussing how to improve the REESS safety on thermal runaway issues.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Based on the work done, combining the opinions from all the parties and experts</a:t>
            </a:r>
            <a:r>
              <a:rPr lang="zh-CN" altLang="en-US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，</a:t>
            </a:r>
            <a:r>
              <a:rPr lang="en-US" altLang="zh-CN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TF5 leader made conclusion and give the compromised proposal based on the following concept.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323528" y="697260"/>
            <a:ext cx="8424936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528" y="37187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Compromised Proposal of Phase 1</a:t>
            </a:r>
            <a:endParaRPr lang="zh-CN" altLang="en-US" sz="4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757267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altLang="zh-CN" sz="2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It looks like an ending, also like a challenging start.</a:t>
            </a:r>
            <a:endParaRPr lang="zh-CN" altLang="en-US" sz="24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31"/>
          <a:stretch>
            <a:fillRect/>
          </a:stretch>
        </p:blipFill>
        <p:spPr>
          <a:xfrm>
            <a:off x="683568" y="2857500"/>
            <a:ext cx="2670241" cy="129019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9594" y="2595753"/>
            <a:ext cx="3440318" cy="1773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3" descr="C:\Users\Shang Gao\Desktop\0e0a056fd16cd3800c5990c2a59c9d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180" b="8262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199"/>
          <a:stretch>
            <a:fillRect/>
          </a:stretch>
        </p:blipFill>
        <p:spPr bwMode="auto">
          <a:xfrm>
            <a:off x="2339752" y="3073524"/>
            <a:ext cx="491567" cy="48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接连接符 17"/>
          <p:cNvCxnSpPr/>
          <p:nvPr/>
        </p:nvCxnSpPr>
        <p:spPr>
          <a:xfrm flipV="1">
            <a:off x="2626408" y="1778734"/>
            <a:ext cx="1909588" cy="199201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542176" y="1417340"/>
            <a:ext cx="4134280" cy="864096"/>
            <a:chOff x="4542176" y="1417340"/>
            <a:chExt cx="4134280" cy="864096"/>
          </a:xfrm>
        </p:grpSpPr>
        <p:sp>
          <p:nvSpPr>
            <p:cNvPr id="16" name="矩形 15"/>
            <p:cNvSpPr/>
            <p:nvPr/>
          </p:nvSpPr>
          <p:spPr>
            <a:xfrm>
              <a:off x="4829490" y="1417340"/>
              <a:ext cx="34397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/>
                <a:t>Detection of thermal </a:t>
              </a:r>
              <a:r>
                <a:rPr lang="en-US" altLang="zh-CN" sz="2000" dirty="0" smtClean="0"/>
                <a:t>runaway :</a:t>
              </a:r>
              <a:endParaRPr lang="zh-CN" altLang="en-US" sz="2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42176" y="1912104"/>
              <a:ext cx="22303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Voltage drop </a:t>
              </a:r>
              <a:r>
                <a:rPr lang="zh-CN" altLang="en-US" dirty="0" smtClean="0">
                  <a:solidFill>
                    <a:srgbClr val="FF0000"/>
                  </a:solidFill>
                </a:rPr>
                <a:t>＆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 </a:t>
              </a:r>
              <a:r>
                <a:rPr lang="de-DE" altLang="zh-CN" dirty="0" smtClean="0">
                  <a:solidFill>
                    <a:srgbClr val="FF0000"/>
                  </a:solidFill>
                </a:rPr>
                <a:t>dT/dt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54501" y="1904616"/>
              <a:ext cx="1521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>
                  <a:solidFill>
                    <a:srgbClr val="FF0000"/>
                  </a:solidFill>
                </a:rPr>
                <a:t>Tmax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 </a:t>
              </a:r>
              <a:r>
                <a:rPr lang="zh-CN" altLang="en-US" dirty="0">
                  <a:solidFill>
                    <a:srgbClr val="FF0000"/>
                  </a:solidFill>
                </a:rPr>
                <a:t>＆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 </a:t>
              </a:r>
              <a:r>
                <a:rPr lang="de-DE" altLang="zh-CN" dirty="0" smtClean="0">
                  <a:solidFill>
                    <a:srgbClr val="FF0000"/>
                  </a:solidFill>
                </a:rPr>
                <a:t>dT/dt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44486" y="1904616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OR</a:t>
              </a:r>
              <a:endParaRPr lang="zh-CN" altLang="en-US" dirty="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499992" y="2353444"/>
            <a:ext cx="4407169" cy="1728192"/>
            <a:chOff x="4499992" y="2353444"/>
            <a:chExt cx="4407169" cy="1728192"/>
          </a:xfrm>
        </p:grpSpPr>
        <p:sp>
          <p:nvSpPr>
            <p:cNvPr id="19" name="矩形 18"/>
            <p:cNvSpPr/>
            <p:nvPr/>
          </p:nvSpPr>
          <p:spPr>
            <a:xfrm>
              <a:off x="4499992" y="3217540"/>
              <a:ext cx="44071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 smtClean="0"/>
                <a:t>Method for triggering </a:t>
              </a:r>
              <a:r>
                <a:rPr lang="en-US" altLang="zh-CN" sz="2000" dirty="0"/>
                <a:t>thermal </a:t>
              </a:r>
              <a:r>
                <a:rPr lang="en-US" altLang="zh-CN" sz="2000" dirty="0" smtClean="0"/>
                <a:t>runaway :</a:t>
              </a:r>
              <a:endParaRPr lang="zh-CN" altLang="en-US" sz="2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90737" y="3712304"/>
              <a:ext cx="3207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Nail</a:t>
              </a:r>
              <a:r>
                <a:rPr lang="en-US" altLang="zh-CN" dirty="0" smtClean="0"/>
                <a:t>   OR   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Heat</a:t>
              </a:r>
              <a:r>
                <a:rPr lang="en-US" altLang="zh-CN" dirty="0" smtClean="0"/>
                <a:t>   OR  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Overcharge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6660232" y="2353444"/>
              <a:ext cx="0" cy="648072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881810" y="4200713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zh-CN" alt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91943" y="4153644"/>
            <a:ext cx="4244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Provide a </a:t>
            </a:r>
            <a:r>
              <a:rPr lang="en-US" altLang="zh-CN" dirty="0" smtClean="0">
                <a:solidFill>
                  <a:srgbClr val="FF0000"/>
                </a:solidFill>
              </a:rPr>
              <a:t>documentation</a:t>
            </a:r>
            <a:r>
              <a:rPr lang="en-US" altLang="zh-CN" dirty="0" smtClean="0"/>
              <a:t> ( test procedure included ) by OEMs that guarantees the safety of battery pack</a:t>
            </a:r>
            <a:r>
              <a:rPr lang="en-US" altLang="zh-CN" dirty="0"/>
              <a:t> </a:t>
            </a:r>
            <a:r>
              <a:rPr lang="en-US" altLang="zh-CN" dirty="0" smtClean="0"/>
              <a:t>( or vehicle ) under thermal </a:t>
            </a:r>
            <a:r>
              <a:rPr lang="en-US" altLang="zh-CN" dirty="0"/>
              <a:t>runaway propagation </a:t>
            </a:r>
            <a:r>
              <a:rPr lang="en-US" altLang="zh-CN" dirty="0" smtClean="0"/>
              <a:t>condition.</a:t>
            </a:r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539552" y="4225652"/>
            <a:ext cx="2788853" cy="1569660"/>
            <a:chOff x="539552" y="4225652"/>
            <a:chExt cx="2788853" cy="1569660"/>
          </a:xfrm>
        </p:grpSpPr>
        <p:sp>
          <p:nvSpPr>
            <p:cNvPr id="25" name="矩形 24"/>
            <p:cNvSpPr/>
            <p:nvPr/>
          </p:nvSpPr>
          <p:spPr>
            <a:xfrm>
              <a:off x="539552" y="4225652"/>
              <a:ext cx="808234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96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</a:t>
              </a:r>
              <a:endParaRPr lang="zh-CN" altLang="en-US" sz="9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31640" y="4801716"/>
              <a:ext cx="1996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Triggering </a:t>
              </a:r>
              <a:r>
                <a:rPr lang="en-US" altLang="zh-CN" dirty="0" smtClean="0">
                  <a:solidFill>
                    <a:srgbClr val="FF0000"/>
                  </a:solidFill>
                </a:rPr>
                <a:t>methods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3168054" y="4200713"/>
            <a:ext cx="7986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zh-CN" alt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0102" y="1201316"/>
            <a:ext cx="3197897" cy="1344619"/>
            <a:chOff x="330102" y="1201316"/>
            <a:chExt cx="3197897" cy="1344619"/>
          </a:xfrm>
        </p:grpSpPr>
        <p:pic>
          <p:nvPicPr>
            <p:cNvPr id="10" name="Picture 2" descr="C:\Users\Shang Gao\Desktop\6ffd6ede9b64e0a60571f17dad78a8d4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955" y="2081242"/>
              <a:ext cx="396044" cy="4646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C:\Users\Shang Gao\Desktop\0e0a056fd16cd3800c5990c2a59c9d16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99"/>
            <a:stretch>
              <a:fillRect/>
            </a:stretch>
          </p:blipFill>
          <p:spPr bwMode="auto">
            <a:xfrm>
              <a:off x="2140925" y="1489348"/>
              <a:ext cx="491567" cy="4894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67544" y="1578679"/>
              <a:ext cx="14625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Pack level</a:t>
              </a:r>
              <a:r>
                <a:rPr lang="zh-CN" altLang="en-US" sz="2000" dirty="0" smtClean="0"/>
                <a:t>：</a:t>
              </a:r>
              <a:endParaRPr lang="zh-CN" altLang="en-US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0102" y="2130152"/>
              <a:ext cx="17374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/>
                <a:t>Vehicle level</a:t>
              </a:r>
              <a:r>
                <a:rPr lang="zh-CN" altLang="en-US" sz="2000" dirty="0" smtClean="0"/>
                <a:t>：</a:t>
              </a:r>
              <a:endParaRPr lang="zh-CN" altLang="en-US" sz="2000" dirty="0"/>
            </a:p>
          </p:txBody>
        </p:sp>
        <p:pic>
          <p:nvPicPr>
            <p:cNvPr id="14" name="Picture 4" descr="C:\Users\Shang Gao\Desktop\8d9aba54191beb8514a82545c3f8576b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850" y="2135715"/>
              <a:ext cx="343974" cy="3471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C:\Users\Shang Gao\Desktop\0e0a056fd16cd3800c5990c2a59c9d16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199"/>
            <a:stretch>
              <a:fillRect/>
            </a:stretch>
          </p:blipFill>
          <p:spPr bwMode="auto">
            <a:xfrm>
              <a:off x="2140924" y="2056494"/>
              <a:ext cx="491567" cy="4894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1393152" y="1201316"/>
              <a:ext cx="13066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Pass or Not: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1824" y="2137420"/>
            <a:ext cx="7740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Thanks</a:t>
            </a:r>
            <a:r>
              <a:rPr lang="en-US" altLang="zh-CN" sz="54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!</a:t>
            </a:r>
            <a:endParaRPr lang="en-US" altLang="zh-CN" sz="5400" dirty="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156</Words>
  <Application>Microsoft Office PowerPoint</Application>
  <PresentationFormat>画面に合わせる (16:10)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Arial Unicode MS</vt:lpstr>
      <vt:lpstr>ＭＳ Ｐゴシック</vt:lpstr>
      <vt:lpstr>宋体</vt:lpstr>
      <vt:lpstr>Arial</vt:lpstr>
      <vt:lpstr>Calibri</vt:lpstr>
      <vt:lpstr>Wingdings</vt:lpstr>
      <vt:lpstr>Office 主题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ChenXiaoCha</dc:creator>
  <cp:lastModifiedBy>小鹿健一郎</cp:lastModifiedBy>
  <cp:revision>206</cp:revision>
  <dcterms:created xsi:type="dcterms:W3CDTF">2016-09-19T12:05:00Z</dcterms:created>
  <dcterms:modified xsi:type="dcterms:W3CDTF">2016-09-21T07:42:55Z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