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60" r:id="rId3"/>
    <p:sldId id="282" r:id="rId4"/>
    <p:sldId id="286" r:id="rId5"/>
    <p:sldId id="267" r:id="rId6"/>
    <p:sldId id="268" r:id="rId7"/>
    <p:sldId id="269" r:id="rId8"/>
    <p:sldId id="271" r:id="rId9"/>
    <p:sldId id="288" r:id="rId10"/>
    <p:sldId id="272" r:id="rId11"/>
    <p:sldId id="275" r:id="rId12"/>
    <p:sldId id="276" r:id="rId13"/>
    <p:sldId id="289" r:id="rId14"/>
    <p:sldId id="256" r:id="rId15"/>
    <p:sldId id="29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4F81BD"/>
    <a:srgbClr val="FFFF99"/>
    <a:srgbClr val="385D8A"/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19" autoAdjust="0"/>
    <p:restoredTop sz="99756" autoAdjust="0"/>
  </p:normalViewPr>
  <p:slideViewPr>
    <p:cSldViewPr>
      <p:cViewPr varScale="1">
        <p:scale>
          <a:sx n="94" d="100"/>
          <a:sy n="94" d="100"/>
        </p:scale>
        <p:origin x="8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9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Content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ESF definition</a:t>
            </a:r>
          </a:p>
          <a:p>
            <a:r>
              <a:rPr lang="en-GB" sz="2400" dirty="0" smtClean="0"/>
              <a:t>Description of use cases</a:t>
            </a:r>
          </a:p>
          <a:p>
            <a:r>
              <a:rPr lang="en-GB" sz="2400" dirty="0" smtClean="0"/>
              <a:t>Taxonomy of collision avoidance functions</a:t>
            </a:r>
          </a:p>
          <a:p>
            <a:r>
              <a:rPr lang="en-GB" sz="2400" dirty="0" smtClean="0"/>
              <a:t>Description of functions</a:t>
            </a:r>
          </a:p>
          <a:p>
            <a:r>
              <a:rPr lang="en-GB" sz="2400" dirty="0" smtClean="0"/>
              <a:t>Tests</a:t>
            </a:r>
          </a:p>
        </p:txBody>
      </p:sp>
      <p:sp>
        <p:nvSpPr>
          <p:cNvPr id="6" name="Textfeld 2"/>
          <p:cNvSpPr txBox="1">
            <a:spLocks noChangeArrowheads="1"/>
          </p:cNvSpPr>
          <p:nvPr/>
        </p:nvSpPr>
        <p:spPr bwMode="auto">
          <a:xfrm>
            <a:off x="6691947" y="323215"/>
            <a:ext cx="2160905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u="sng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Informal Document: 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ACSF-10-08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feld 2_"/>
          <p:cNvSpPr txBox="1">
            <a:spLocks noChangeArrowheads="1"/>
          </p:cNvSpPr>
          <p:nvPr/>
        </p:nvSpPr>
        <p:spPr bwMode="auto">
          <a:xfrm>
            <a:off x="457200" y="323215"/>
            <a:ext cx="2743200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experts of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OICA and CLEPA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5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Rectangle 414"/>
          <p:cNvSpPr/>
          <p:nvPr/>
        </p:nvSpPr>
        <p:spPr>
          <a:xfrm>
            <a:off x="8382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16" name="Straight Connector 415"/>
          <p:cNvCxnSpPr/>
          <p:nvPr/>
        </p:nvCxnSpPr>
        <p:spPr>
          <a:xfrm>
            <a:off x="914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>
            <a:off x="2438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8" name="Group 417"/>
          <p:cNvGrpSpPr/>
          <p:nvPr/>
        </p:nvGrpSpPr>
        <p:grpSpPr>
          <a:xfrm>
            <a:off x="1981200" y="3674267"/>
            <a:ext cx="404813" cy="440532"/>
            <a:chOff x="6612731" y="3345656"/>
            <a:chExt cx="328613" cy="364332"/>
          </a:xfrm>
        </p:grpSpPr>
        <p:pic>
          <p:nvPicPr>
            <p:cNvPr id="450" name="Picture 4" descr="Afficher l'image d'origin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3352800"/>
              <a:ext cx="304800" cy="346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1" name="Freeform 450"/>
            <p:cNvSpPr/>
            <p:nvPr/>
          </p:nvSpPr>
          <p:spPr>
            <a:xfrm>
              <a:off x="6612731" y="3345656"/>
              <a:ext cx="328613" cy="364332"/>
            </a:xfrm>
            <a:custGeom>
              <a:avLst/>
              <a:gdLst>
                <a:gd name="connsiteX0" fmla="*/ 135732 w 328613"/>
                <a:gd name="connsiteY0" fmla="*/ 23813 h 364332"/>
                <a:gd name="connsiteX1" fmla="*/ 302419 w 328613"/>
                <a:gd name="connsiteY1" fmla="*/ 83344 h 364332"/>
                <a:gd name="connsiteX2" fmla="*/ 295275 w 328613"/>
                <a:gd name="connsiteY2" fmla="*/ 250032 h 364332"/>
                <a:gd name="connsiteX3" fmla="*/ 200025 w 328613"/>
                <a:gd name="connsiteY3" fmla="*/ 338138 h 364332"/>
                <a:gd name="connsiteX4" fmla="*/ 42863 w 328613"/>
                <a:gd name="connsiteY4" fmla="*/ 238125 h 364332"/>
                <a:gd name="connsiteX5" fmla="*/ 30957 w 328613"/>
                <a:gd name="connsiteY5" fmla="*/ 88107 h 364332"/>
                <a:gd name="connsiteX6" fmla="*/ 0 w 328613"/>
                <a:gd name="connsiteY6" fmla="*/ 90488 h 364332"/>
                <a:gd name="connsiteX7" fmla="*/ 9525 w 328613"/>
                <a:gd name="connsiteY7" fmla="*/ 364332 h 364332"/>
                <a:gd name="connsiteX8" fmla="*/ 328613 w 328613"/>
                <a:gd name="connsiteY8" fmla="*/ 364332 h 364332"/>
                <a:gd name="connsiteX9" fmla="*/ 326232 w 328613"/>
                <a:gd name="connsiteY9" fmla="*/ 0 h 364332"/>
                <a:gd name="connsiteX10" fmla="*/ 14288 w 328613"/>
                <a:gd name="connsiteY10" fmla="*/ 4763 h 364332"/>
                <a:gd name="connsiteX11" fmla="*/ 33338 w 328613"/>
                <a:gd name="connsiteY11" fmla="*/ 78582 h 364332"/>
                <a:gd name="connsiteX12" fmla="*/ 135732 w 328613"/>
                <a:gd name="connsiteY12" fmla="*/ 23813 h 36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8613" h="364332">
                  <a:moveTo>
                    <a:pt x="135732" y="23813"/>
                  </a:moveTo>
                  <a:lnTo>
                    <a:pt x="302419" y="83344"/>
                  </a:lnTo>
                  <a:lnTo>
                    <a:pt x="295275" y="250032"/>
                  </a:lnTo>
                  <a:lnTo>
                    <a:pt x="200025" y="338138"/>
                  </a:lnTo>
                  <a:lnTo>
                    <a:pt x="42863" y="238125"/>
                  </a:lnTo>
                  <a:lnTo>
                    <a:pt x="30957" y="88107"/>
                  </a:lnTo>
                  <a:lnTo>
                    <a:pt x="0" y="90488"/>
                  </a:lnTo>
                  <a:lnTo>
                    <a:pt x="9525" y="364332"/>
                  </a:lnTo>
                  <a:lnTo>
                    <a:pt x="328613" y="364332"/>
                  </a:lnTo>
                  <a:cubicBezTo>
                    <a:pt x="327819" y="242888"/>
                    <a:pt x="327026" y="121444"/>
                    <a:pt x="326232" y="0"/>
                  </a:cubicBezTo>
                  <a:lnTo>
                    <a:pt x="14288" y="4763"/>
                  </a:lnTo>
                  <a:lnTo>
                    <a:pt x="33338" y="78582"/>
                  </a:lnTo>
                  <a:lnTo>
                    <a:pt x="135732" y="2381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419" name="Straight Connector 418"/>
          <p:cNvCxnSpPr/>
          <p:nvPr/>
        </p:nvCxnSpPr>
        <p:spPr>
          <a:xfrm>
            <a:off x="1676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Freeform 419"/>
          <p:cNvSpPr/>
          <p:nvPr/>
        </p:nvSpPr>
        <p:spPr>
          <a:xfrm flipH="1">
            <a:off x="1990724" y="5486400"/>
            <a:ext cx="66675" cy="400049"/>
          </a:xfrm>
          <a:custGeom>
            <a:avLst/>
            <a:gdLst>
              <a:gd name="connsiteX0" fmla="*/ 0 w 0"/>
              <a:gd name="connsiteY0" fmla="*/ 304800 h 304800"/>
              <a:gd name="connsiteX1" fmla="*/ 0 w 0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1" name="Freeform 420"/>
          <p:cNvSpPr/>
          <p:nvPr/>
        </p:nvSpPr>
        <p:spPr>
          <a:xfrm>
            <a:off x="1828799" y="2438400"/>
            <a:ext cx="228601" cy="3048000"/>
          </a:xfrm>
          <a:custGeom>
            <a:avLst/>
            <a:gdLst>
              <a:gd name="connsiteX0" fmla="*/ 285975 w 285975"/>
              <a:gd name="connsiteY0" fmla="*/ 3267075 h 3267075"/>
              <a:gd name="connsiteX1" fmla="*/ 247875 w 285975"/>
              <a:gd name="connsiteY1" fmla="*/ 2971800 h 3267075"/>
              <a:gd name="connsiteX2" fmla="*/ 105000 w 285975"/>
              <a:gd name="connsiteY2" fmla="*/ 2466975 h 3267075"/>
              <a:gd name="connsiteX3" fmla="*/ 9750 w 285975"/>
              <a:gd name="connsiteY3" fmla="*/ 2047875 h 3267075"/>
              <a:gd name="connsiteX4" fmla="*/ 19275 w 285975"/>
              <a:gd name="connsiteY4" fmla="*/ 933450 h 3267075"/>
              <a:gd name="connsiteX5" fmla="*/ 152625 w 285975"/>
              <a:gd name="connsiteY5" fmla="*/ 485775 h 3267075"/>
              <a:gd name="connsiteX6" fmla="*/ 257400 w 285975"/>
              <a:gd name="connsiteY6" fmla="*/ 190500 h 3267075"/>
              <a:gd name="connsiteX7" fmla="*/ 276450 w 285975"/>
              <a:gd name="connsiteY7" fmla="*/ 0 h 326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5975" h="3267075">
                <a:moveTo>
                  <a:pt x="285975" y="3267075"/>
                </a:moveTo>
                <a:cubicBezTo>
                  <a:pt x="282006" y="3186112"/>
                  <a:pt x="278037" y="3105150"/>
                  <a:pt x="247875" y="2971800"/>
                </a:cubicBezTo>
                <a:cubicBezTo>
                  <a:pt x="217713" y="2838450"/>
                  <a:pt x="144688" y="2620963"/>
                  <a:pt x="105000" y="2466975"/>
                </a:cubicBezTo>
                <a:cubicBezTo>
                  <a:pt x="65312" y="2312987"/>
                  <a:pt x="24038" y="2303463"/>
                  <a:pt x="9750" y="2047875"/>
                </a:cubicBezTo>
                <a:cubicBezTo>
                  <a:pt x="-4538" y="1792287"/>
                  <a:pt x="-4537" y="1193800"/>
                  <a:pt x="19275" y="933450"/>
                </a:cubicBezTo>
                <a:cubicBezTo>
                  <a:pt x="43087" y="673100"/>
                  <a:pt x="112938" y="609600"/>
                  <a:pt x="152625" y="485775"/>
                </a:cubicBezTo>
                <a:cubicBezTo>
                  <a:pt x="192312" y="361950"/>
                  <a:pt x="236763" y="271462"/>
                  <a:pt x="257400" y="190500"/>
                </a:cubicBezTo>
                <a:cubicBezTo>
                  <a:pt x="278037" y="109538"/>
                  <a:pt x="276450" y="0"/>
                  <a:pt x="276450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2" name="Freeform 421"/>
          <p:cNvSpPr/>
          <p:nvPr/>
        </p:nvSpPr>
        <p:spPr>
          <a:xfrm>
            <a:off x="2047874" y="2047875"/>
            <a:ext cx="76201" cy="457200"/>
          </a:xfrm>
          <a:custGeom>
            <a:avLst/>
            <a:gdLst>
              <a:gd name="connsiteX0" fmla="*/ 0 w 0"/>
              <a:gd name="connsiteY0" fmla="*/ 304800 h 304800"/>
              <a:gd name="connsiteX1" fmla="*/ 0 w 0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23" name="Group 422"/>
          <p:cNvGrpSpPr>
            <a:grpSpLocks/>
          </p:cNvGrpSpPr>
          <p:nvPr/>
        </p:nvGrpSpPr>
        <p:grpSpPr bwMode="auto">
          <a:xfrm rot="16200000">
            <a:off x="1592431" y="3698227"/>
            <a:ext cx="528509" cy="294856"/>
            <a:chOff x="2643206" y="857255"/>
            <a:chExt cx="3813" cy="1815"/>
          </a:xfrm>
        </p:grpSpPr>
        <p:sp>
          <p:nvSpPr>
            <p:cNvPr id="442" name="AutoShape 23"/>
            <p:cNvSpPr>
              <a:spLocks noChangeArrowheads="1"/>
            </p:cNvSpPr>
            <p:nvPr/>
          </p:nvSpPr>
          <p:spPr bwMode="auto">
            <a:xfrm rot="5400000">
              <a:off x="2644199" y="856262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3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4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5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6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47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448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49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24" name="Group 423"/>
          <p:cNvGrpSpPr>
            <a:grpSpLocks/>
          </p:cNvGrpSpPr>
          <p:nvPr/>
        </p:nvGrpSpPr>
        <p:grpSpPr bwMode="auto">
          <a:xfrm rot="16200000">
            <a:off x="1788173" y="5984226"/>
            <a:ext cx="528509" cy="294856"/>
            <a:chOff x="2643206" y="857256"/>
            <a:chExt cx="3813" cy="1815"/>
          </a:xfrm>
        </p:grpSpPr>
        <p:sp>
          <p:nvSpPr>
            <p:cNvPr id="434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5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6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7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8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9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440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41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25" name="Group 424"/>
          <p:cNvGrpSpPr>
            <a:grpSpLocks/>
          </p:cNvGrpSpPr>
          <p:nvPr/>
        </p:nvGrpSpPr>
        <p:grpSpPr bwMode="auto">
          <a:xfrm rot="16200000">
            <a:off x="1788174" y="1640826"/>
            <a:ext cx="528509" cy="294856"/>
            <a:chOff x="2643206" y="857256"/>
            <a:chExt cx="3813" cy="1815"/>
          </a:xfrm>
        </p:grpSpPr>
        <p:sp>
          <p:nvSpPr>
            <p:cNvPr id="426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27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28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29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0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431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432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33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" name="Group 3"/>
          <p:cNvGrpSpPr/>
          <p:nvPr/>
        </p:nvGrpSpPr>
        <p:grpSpPr>
          <a:xfrm>
            <a:off x="3200400" y="1447800"/>
            <a:ext cx="1676400" cy="5181600"/>
            <a:chOff x="3810000" y="1447800"/>
            <a:chExt cx="1676400" cy="5181600"/>
          </a:xfrm>
        </p:grpSpPr>
        <p:sp>
          <p:nvSpPr>
            <p:cNvPr id="179" name="Rectangle 178"/>
            <p:cNvSpPr/>
            <p:nvPr/>
          </p:nvSpPr>
          <p:spPr>
            <a:xfrm>
              <a:off x="38100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80" name="Straight Connector 179"/>
            <p:cNvCxnSpPr/>
            <p:nvPr/>
          </p:nvCxnSpPr>
          <p:spPr>
            <a:xfrm>
              <a:off x="3886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5410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2" name="Group 181"/>
            <p:cNvGrpSpPr/>
            <p:nvPr/>
          </p:nvGrpSpPr>
          <p:grpSpPr>
            <a:xfrm>
              <a:off x="4724400" y="3674266"/>
              <a:ext cx="633413" cy="592933"/>
              <a:chOff x="6612731" y="3345656"/>
              <a:chExt cx="328613" cy="364332"/>
            </a:xfrm>
          </p:grpSpPr>
          <p:pic>
            <p:nvPicPr>
              <p:cNvPr id="214" name="Picture 4" descr="Afficher l'image d'origin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9403" y="3352800"/>
                <a:ext cx="304800" cy="346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5" name="Freeform 214"/>
              <p:cNvSpPr/>
              <p:nvPr/>
            </p:nvSpPr>
            <p:spPr>
              <a:xfrm>
                <a:off x="6612731" y="3345656"/>
                <a:ext cx="328613" cy="364332"/>
              </a:xfrm>
              <a:custGeom>
                <a:avLst/>
                <a:gdLst>
                  <a:gd name="connsiteX0" fmla="*/ 135732 w 328613"/>
                  <a:gd name="connsiteY0" fmla="*/ 23813 h 364332"/>
                  <a:gd name="connsiteX1" fmla="*/ 302419 w 328613"/>
                  <a:gd name="connsiteY1" fmla="*/ 83344 h 364332"/>
                  <a:gd name="connsiteX2" fmla="*/ 295275 w 328613"/>
                  <a:gd name="connsiteY2" fmla="*/ 250032 h 364332"/>
                  <a:gd name="connsiteX3" fmla="*/ 200025 w 328613"/>
                  <a:gd name="connsiteY3" fmla="*/ 338138 h 364332"/>
                  <a:gd name="connsiteX4" fmla="*/ 42863 w 328613"/>
                  <a:gd name="connsiteY4" fmla="*/ 238125 h 364332"/>
                  <a:gd name="connsiteX5" fmla="*/ 30957 w 328613"/>
                  <a:gd name="connsiteY5" fmla="*/ 88107 h 364332"/>
                  <a:gd name="connsiteX6" fmla="*/ 0 w 328613"/>
                  <a:gd name="connsiteY6" fmla="*/ 90488 h 364332"/>
                  <a:gd name="connsiteX7" fmla="*/ 9525 w 328613"/>
                  <a:gd name="connsiteY7" fmla="*/ 364332 h 364332"/>
                  <a:gd name="connsiteX8" fmla="*/ 328613 w 328613"/>
                  <a:gd name="connsiteY8" fmla="*/ 364332 h 364332"/>
                  <a:gd name="connsiteX9" fmla="*/ 326232 w 328613"/>
                  <a:gd name="connsiteY9" fmla="*/ 0 h 364332"/>
                  <a:gd name="connsiteX10" fmla="*/ 14288 w 328613"/>
                  <a:gd name="connsiteY10" fmla="*/ 4763 h 364332"/>
                  <a:gd name="connsiteX11" fmla="*/ 33338 w 328613"/>
                  <a:gd name="connsiteY11" fmla="*/ 78582 h 364332"/>
                  <a:gd name="connsiteX12" fmla="*/ 135732 w 328613"/>
                  <a:gd name="connsiteY12" fmla="*/ 23813 h 36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8613" h="364332">
                    <a:moveTo>
                      <a:pt x="135732" y="23813"/>
                    </a:moveTo>
                    <a:lnTo>
                      <a:pt x="302419" y="83344"/>
                    </a:lnTo>
                    <a:lnTo>
                      <a:pt x="295275" y="250032"/>
                    </a:lnTo>
                    <a:lnTo>
                      <a:pt x="200025" y="338138"/>
                    </a:lnTo>
                    <a:lnTo>
                      <a:pt x="42863" y="238125"/>
                    </a:lnTo>
                    <a:lnTo>
                      <a:pt x="30957" y="88107"/>
                    </a:lnTo>
                    <a:lnTo>
                      <a:pt x="0" y="90488"/>
                    </a:lnTo>
                    <a:lnTo>
                      <a:pt x="9525" y="364332"/>
                    </a:lnTo>
                    <a:lnTo>
                      <a:pt x="328613" y="364332"/>
                    </a:lnTo>
                    <a:cubicBezTo>
                      <a:pt x="327819" y="242888"/>
                      <a:pt x="327026" y="121444"/>
                      <a:pt x="326232" y="0"/>
                    </a:cubicBezTo>
                    <a:lnTo>
                      <a:pt x="14288" y="4763"/>
                    </a:lnTo>
                    <a:lnTo>
                      <a:pt x="33338" y="78582"/>
                    </a:lnTo>
                    <a:lnTo>
                      <a:pt x="135732" y="2381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183" name="Straight Connector 182"/>
            <p:cNvCxnSpPr/>
            <p:nvPr/>
          </p:nvCxnSpPr>
          <p:spPr>
            <a:xfrm>
              <a:off x="4648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Freeform 183"/>
            <p:cNvSpPr/>
            <p:nvPr/>
          </p:nvSpPr>
          <p:spPr>
            <a:xfrm flipH="1">
              <a:off x="4962524" y="5486400"/>
              <a:ext cx="66675" cy="400049"/>
            </a:xfrm>
            <a:custGeom>
              <a:avLst/>
              <a:gdLst>
                <a:gd name="connsiteX0" fmla="*/ 0 w 0"/>
                <a:gd name="connsiteY0" fmla="*/ 304800 h 304800"/>
                <a:gd name="connsiteX1" fmla="*/ 0 w 0"/>
                <a:gd name="connsiteY1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88" name="Group 187"/>
            <p:cNvGrpSpPr>
              <a:grpSpLocks/>
            </p:cNvGrpSpPr>
            <p:nvPr/>
          </p:nvGrpSpPr>
          <p:grpSpPr bwMode="auto">
            <a:xfrm rot="16200000">
              <a:off x="4759973" y="5984226"/>
              <a:ext cx="528509" cy="294856"/>
              <a:chOff x="2643206" y="857256"/>
              <a:chExt cx="3813" cy="1815"/>
            </a:xfrm>
          </p:grpSpPr>
          <p:sp>
            <p:nvSpPr>
              <p:cNvPr id="198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99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00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01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02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03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04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05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26" name="Group 225"/>
            <p:cNvGrpSpPr>
              <a:grpSpLocks/>
            </p:cNvGrpSpPr>
            <p:nvPr/>
          </p:nvGrpSpPr>
          <p:grpSpPr bwMode="auto">
            <a:xfrm rot="16200000">
              <a:off x="4518673" y="4155427"/>
              <a:ext cx="528509" cy="294856"/>
              <a:chOff x="2643206" y="857256"/>
              <a:chExt cx="3813" cy="1815"/>
            </a:xfrm>
          </p:grpSpPr>
          <p:sp>
            <p:nvSpPr>
              <p:cNvPr id="241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46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47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3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4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5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56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7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8" name="Explosion 1 7"/>
            <p:cNvSpPr/>
            <p:nvPr/>
          </p:nvSpPr>
          <p:spPr>
            <a:xfrm>
              <a:off x="4724400" y="3962400"/>
              <a:ext cx="304800" cy="3048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Freeform 9"/>
            <p:cNvSpPr/>
            <p:nvPr/>
          </p:nvSpPr>
          <p:spPr>
            <a:xfrm rot="21381427">
              <a:off x="4801028" y="4570824"/>
              <a:ext cx="209847" cy="923544"/>
            </a:xfrm>
            <a:custGeom>
              <a:avLst/>
              <a:gdLst>
                <a:gd name="connsiteX0" fmla="*/ 246888 w 253927"/>
                <a:gd name="connsiteY0" fmla="*/ 923544 h 923544"/>
                <a:gd name="connsiteX1" fmla="*/ 246888 w 253927"/>
                <a:gd name="connsiteY1" fmla="*/ 704088 h 923544"/>
                <a:gd name="connsiteX2" fmla="*/ 173736 w 253927"/>
                <a:gd name="connsiteY2" fmla="*/ 493776 h 923544"/>
                <a:gd name="connsiteX3" fmla="*/ 73152 w 253927"/>
                <a:gd name="connsiteY3" fmla="*/ 283464 h 923544"/>
                <a:gd name="connsiteX4" fmla="*/ 0 w 253927"/>
                <a:gd name="connsiteY4" fmla="*/ 0 h 923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927" h="923544">
                  <a:moveTo>
                    <a:pt x="246888" y="923544"/>
                  </a:moveTo>
                  <a:cubicBezTo>
                    <a:pt x="252984" y="849630"/>
                    <a:pt x="259080" y="775716"/>
                    <a:pt x="246888" y="704088"/>
                  </a:cubicBezTo>
                  <a:cubicBezTo>
                    <a:pt x="234696" y="632460"/>
                    <a:pt x="202692" y="563880"/>
                    <a:pt x="173736" y="493776"/>
                  </a:cubicBezTo>
                  <a:cubicBezTo>
                    <a:pt x="144780" y="423672"/>
                    <a:pt x="102108" y="365760"/>
                    <a:pt x="73152" y="283464"/>
                  </a:cubicBezTo>
                  <a:cubicBezTo>
                    <a:pt x="44196" y="201168"/>
                    <a:pt x="22098" y="100584"/>
                    <a:pt x="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9" name="TextBox 258"/>
          <p:cNvSpPr txBox="1"/>
          <p:nvPr/>
        </p:nvSpPr>
        <p:spPr>
          <a:xfrm>
            <a:off x="5181600" y="1447800"/>
            <a:ext cx="3886200" cy="14157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Description: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On </a:t>
            </a:r>
            <a:r>
              <a:rPr lang="en-GB" sz="1400" b="1" dirty="0"/>
              <a:t>the market / close to market.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</a:t>
            </a:r>
            <a:r>
              <a:rPr lang="en-GB" sz="1400" dirty="0"/>
              <a:t>system </a:t>
            </a:r>
            <a:r>
              <a:rPr lang="en-GB" sz="1400" dirty="0" smtClean="0"/>
              <a:t>performs automatic avoidance within the lane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Only </a:t>
            </a:r>
            <a:r>
              <a:rPr lang="en-GB" sz="1400" dirty="0"/>
              <a:t>forward looking sensors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system does not check side or rear traffic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>
            <a:off x="609600" y="485775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“An </a:t>
            </a:r>
            <a:r>
              <a:rPr lang="en-GB" dirty="0"/>
              <a:t>obstacle obstructs the </a:t>
            </a:r>
            <a:r>
              <a:rPr lang="en-GB" dirty="0" smtClean="0"/>
              <a:t>path”</a:t>
            </a:r>
            <a:endParaRPr lang="fr-FR" dirty="0"/>
          </a:p>
        </p:txBody>
      </p:sp>
      <p:sp>
        <p:nvSpPr>
          <p:cNvPr id="83" name="Rectangle 82"/>
          <p:cNvSpPr/>
          <p:nvPr/>
        </p:nvSpPr>
        <p:spPr>
          <a:xfrm>
            <a:off x="3447472" y="115732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1238250" y="0"/>
            <a:ext cx="32766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Use Case ii.</a:t>
            </a:r>
            <a:endParaRPr lang="en-GB" sz="3200" dirty="0"/>
          </a:p>
        </p:txBody>
      </p:sp>
      <p:sp>
        <p:nvSpPr>
          <p:cNvPr id="85" name="TextBox 84"/>
          <p:cNvSpPr txBox="1"/>
          <p:nvPr/>
        </p:nvSpPr>
        <p:spPr>
          <a:xfrm>
            <a:off x="5559306" y="12192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  <a:ea typeface="+mj-ea"/>
                <a:cs typeface="+mj-cs"/>
              </a:rPr>
              <a:t>Function</a:t>
            </a:r>
            <a:r>
              <a:rPr lang="fr-FR" dirty="0" smtClean="0"/>
              <a:t> </a:t>
            </a:r>
            <a:r>
              <a:rPr lang="fr-FR" sz="3200" dirty="0">
                <a:latin typeface="+mj-lt"/>
                <a:ea typeface="+mj-ea"/>
                <a:cs typeface="+mj-cs"/>
              </a:rPr>
              <a:t>type</a:t>
            </a:r>
          </a:p>
        </p:txBody>
      </p:sp>
      <p:sp>
        <p:nvSpPr>
          <p:cNvPr id="99" name="Oval 98"/>
          <p:cNvSpPr/>
          <p:nvPr/>
        </p:nvSpPr>
        <p:spPr>
          <a:xfrm>
            <a:off x="6114288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sp>
        <p:nvSpPr>
          <p:cNvPr id="100" name="Oval 99"/>
          <p:cNvSpPr/>
          <p:nvPr/>
        </p:nvSpPr>
        <p:spPr>
          <a:xfrm>
            <a:off x="57150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1</a:t>
            </a:r>
          </a:p>
        </p:txBody>
      </p:sp>
      <p:sp>
        <p:nvSpPr>
          <p:cNvPr id="101" name="Oval 100"/>
          <p:cNvSpPr/>
          <p:nvPr/>
        </p:nvSpPr>
        <p:spPr>
          <a:xfrm>
            <a:off x="6962013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4</a:t>
            </a:r>
          </a:p>
        </p:txBody>
      </p:sp>
      <p:sp>
        <p:nvSpPr>
          <p:cNvPr id="102" name="Oval 101"/>
          <p:cNvSpPr/>
          <p:nvPr/>
        </p:nvSpPr>
        <p:spPr>
          <a:xfrm>
            <a:off x="65532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3</a:t>
            </a:r>
          </a:p>
        </p:txBody>
      </p:sp>
      <p:sp>
        <p:nvSpPr>
          <p:cNvPr id="103" name="Oval 102"/>
          <p:cNvSpPr/>
          <p:nvPr/>
        </p:nvSpPr>
        <p:spPr>
          <a:xfrm>
            <a:off x="7391400" y="609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5</a:t>
            </a:r>
          </a:p>
        </p:txBody>
      </p:sp>
      <p:sp>
        <p:nvSpPr>
          <p:cNvPr id="104" name="Oval 103"/>
          <p:cNvSpPr/>
          <p:nvPr/>
        </p:nvSpPr>
        <p:spPr>
          <a:xfrm>
            <a:off x="82296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7</a:t>
            </a:r>
          </a:p>
        </p:txBody>
      </p:sp>
      <p:sp>
        <p:nvSpPr>
          <p:cNvPr id="105" name="Oval 104"/>
          <p:cNvSpPr/>
          <p:nvPr/>
        </p:nvSpPr>
        <p:spPr>
          <a:xfrm>
            <a:off x="7830312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6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2819400" y="485775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“Obstruction </a:t>
            </a:r>
            <a:r>
              <a:rPr lang="en-GB" dirty="0"/>
              <a:t>of the </a:t>
            </a:r>
            <a:r>
              <a:rPr lang="en-GB" dirty="0" smtClean="0"/>
              <a:t>path </a:t>
            </a:r>
            <a:r>
              <a:rPr lang="en-GB" dirty="0"/>
              <a:t>is </a:t>
            </a:r>
            <a:r>
              <a:rPr lang="en-GB" dirty="0" smtClean="0"/>
              <a:t>imminent”</a:t>
            </a:r>
            <a:endParaRPr lang="fr-FR" dirty="0"/>
          </a:p>
        </p:txBody>
      </p:sp>
      <p:cxnSp>
        <p:nvCxnSpPr>
          <p:cNvPr id="110" name="Straight Connector 109"/>
          <p:cNvCxnSpPr/>
          <p:nvPr/>
        </p:nvCxnSpPr>
        <p:spPr>
          <a:xfrm>
            <a:off x="5715000" y="1019175"/>
            <a:ext cx="19812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848600" y="1019175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No intervention	Intervention</a:t>
            </a:r>
            <a:endParaRPr lang="fr-FR" sz="1200" i="1" dirty="0"/>
          </a:p>
        </p:txBody>
      </p:sp>
      <p:cxnSp>
        <p:nvCxnSpPr>
          <p:cNvPr id="89" name="Straight Connector 88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76678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6" name="Straight Connector 415"/>
          <p:cNvCxnSpPr/>
          <p:nvPr/>
        </p:nvCxnSpPr>
        <p:spPr>
          <a:xfrm>
            <a:off x="10668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>
            <a:off x="25908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/>
          <p:nvPr/>
        </p:nvCxnSpPr>
        <p:spPr>
          <a:xfrm>
            <a:off x="18288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3200400" y="1447800"/>
            <a:ext cx="1676400" cy="5181600"/>
            <a:chOff x="3810000" y="1447800"/>
            <a:chExt cx="1676400" cy="5181600"/>
          </a:xfrm>
        </p:grpSpPr>
        <p:sp>
          <p:nvSpPr>
            <p:cNvPr id="73" name="Rectangle 72"/>
            <p:cNvSpPr/>
            <p:nvPr/>
          </p:nvSpPr>
          <p:spPr>
            <a:xfrm>
              <a:off x="38100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4724400" y="3674266"/>
              <a:ext cx="633413" cy="592933"/>
              <a:chOff x="6612731" y="3345656"/>
              <a:chExt cx="328613" cy="364332"/>
            </a:xfrm>
          </p:grpSpPr>
          <p:pic>
            <p:nvPicPr>
              <p:cNvPr id="113" name="Picture 4" descr="Afficher l'image d'origin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9400" y="3352800"/>
                <a:ext cx="304800" cy="346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4" name="Freeform 113"/>
              <p:cNvSpPr/>
              <p:nvPr/>
            </p:nvSpPr>
            <p:spPr>
              <a:xfrm>
                <a:off x="6612731" y="3345656"/>
                <a:ext cx="328613" cy="364332"/>
              </a:xfrm>
              <a:custGeom>
                <a:avLst/>
                <a:gdLst>
                  <a:gd name="connsiteX0" fmla="*/ 135732 w 328613"/>
                  <a:gd name="connsiteY0" fmla="*/ 23813 h 364332"/>
                  <a:gd name="connsiteX1" fmla="*/ 302419 w 328613"/>
                  <a:gd name="connsiteY1" fmla="*/ 83344 h 364332"/>
                  <a:gd name="connsiteX2" fmla="*/ 295275 w 328613"/>
                  <a:gd name="connsiteY2" fmla="*/ 250032 h 364332"/>
                  <a:gd name="connsiteX3" fmla="*/ 200025 w 328613"/>
                  <a:gd name="connsiteY3" fmla="*/ 338138 h 364332"/>
                  <a:gd name="connsiteX4" fmla="*/ 42863 w 328613"/>
                  <a:gd name="connsiteY4" fmla="*/ 238125 h 364332"/>
                  <a:gd name="connsiteX5" fmla="*/ 30957 w 328613"/>
                  <a:gd name="connsiteY5" fmla="*/ 88107 h 364332"/>
                  <a:gd name="connsiteX6" fmla="*/ 0 w 328613"/>
                  <a:gd name="connsiteY6" fmla="*/ 90488 h 364332"/>
                  <a:gd name="connsiteX7" fmla="*/ 9525 w 328613"/>
                  <a:gd name="connsiteY7" fmla="*/ 364332 h 364332"/>
                  <a:gd name="connsiteX8" fmla="*/ 328613 w 328613"/>
                  <a:gd name="connsiteY8" fmla="*/ 364332 h 364332"/>
                  <a:gd name="connsiteX9" fmla="*/ 326232 w 328613"/>
                  <a:gd name="connsiteY9" fmla="*/ 0 h 364332"/>
                  <a:gd name="connsiteX10" fmla="*/ 14288 w 328613"/>
                  <a:gd name="connsiteY10" fmla="*/ 4763 h 364332"/>
                  <a:gd name="connsiteX11" fmla="*/ 33338 w 328613"/>
                  <a:gd name="connsiteY11" fmla="*/ 78582 h 364332"/>
                  <a:gd name="connsiteX12" fmla="*/ 135732 w 328613"/>
                  <a:gd name="connsiteY12" fmla="*/ 23813 h 36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8613" h="364332">
                    <a:moveTo>
                      <a:pt x="135732" y="23813"/>
                    </a:moveTo>
                    <a:lnTo>
                      <a:pt x="302419" y="83344"/>
                    </a:lnTo>
                    <a:lnTo>
                      <a:pt x="295275" y="250032"/>
                    </a:lnTo>
                    <a:lnTo>
                      <a:pt x="200025" y="338138"/>
                    </a:lnTo>
                    <a:lnTo>
                      <a:pt x="42863" y="238125"/>
                    </a:lnTo>
                    <a:lnTo>
                      <a:pt x="30957" y="88107"/>
                    </a:lnTo>
                    <a:lnTo>
                      <a:pt x="0" y="90488"/>
                    </a:lnTo>
                    <a:lnTo>
                      <a:pt x="9525" y="364332"/>
                    </a:lnTo>
                    <a:lnTo>
                      <a:pt x="328613" y="364332"/>
                    </a:lnTo>
                    <a:cubicBezTo>
                      <a:pt x="327819" y="242888"/>
                      <a:pt x="327026" y="121444"/>
                      <a:pt x="326232" y="0"/>
                    </a:cubicBezTo>
                    <a:lnTo>
                      <a:pt x="14288" y="4763"/>
                    </a:lnTo>
                    <a:lnTo>
                      <a:pt x="33338" y="78582"/>
                    </a:lnTo>
                    <a:lnTo>
                      <a:pt x="135732" y="2381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75" name="Freeform 74"/>
            <p:cNvSpPr/>
            <p:nvPr/>
          </p:nvSpPr>
          <p:spPr>
            <a:xfrm flipH="1">
              <a:off x="4962524" y="5486400"/>
              <a:ext cx="66675" cy="400049"/>
            </a:xfrm>
            <a:custGeom>
              <a:avLst/>
              <a:gdLst>
                <a:gd name="connsiteX0" fmla="*/ 0 w 0"/>
                <a:gd name="connsiteY0" fmla="*/ 304800 h 304800"/>
                <a:gd name="connsiteX1" fmla="*/ 0 w 0"/>
                <a:gd name="connsiteY1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4572001" y="2438400"/>
              <a:ext cx="457200" cy="3048000"/>
            </a:xfrm>
            <a:custGeom>
              <a:avLst/>
              <a:gdLst>
                <a:gd name="connsiteX0" fmla="*/ 285975 w 285975"/>
                <a:gd name="connsiteY0" fmla="*/ 3267075 h 3267075"/>
                <a:gd name="connsiteX1" fmla="*/ 247875 w 285975"/>
                <a:gd name="connsiteY1" fmla="*/ 2971800 h 3267075"/>
                <a:gd name="connsiteX2" fmla="*/ 105000 w 285975"/>
                <a:gd name="connsiteY2" fmla="*/ 2466975 h 3267075"/>
                <a:gd name="connsiteX3" fmla="*/ 9750 w 285975"/>
                <a:gd name="connsiteY3" fmla="*/ 2047875 h 3267075"/>
                <a:gd name="connsiteX4" fmla="*/ 19275 w 285975"/>
                <a:gd name="connsiteY4" fmla="*/ 933450 h 3267075"/>
                <a:gd name="connsiteX5" fmla="*/ 152625 w 285975"/>
                <a:gd name="connsiteY5" fmla="*/ 485775 h 3267075"/>
                <a:gd name="connsiteX6" fmla="*/ 257400 w 285975"/>
                <a:gd name="connsiteY6" fmla="*/ 190500 h 3267075"/>
                <a:gd name="connsiteX7" fmla="*/ 276450 w 285975"/>
                <a:gd name="connsiteY7" fmla="*/ 0 h 3267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975" h="3267075">
                  <a:moveTo>
                    <a:pt x="285975" y="3267075"/>
                  </a:moveTo>
                  <a:cubicBezTo>
                    <a:pt x="282006" y="3186112"/>
                    <a:pt x="278037" y="3105150"/>
                    <a:pt x="247875" y="2971800"/>
                  </a:cubicBezTo>
                  <a:cubicBezTo>
                    <a:pt x="217713" y="2838450"/>
                    <a:pt x="144688" y="2620963"/>
                    <a:pt x="105000" y="2466975"/>
                  </a:cubicBezTo>
                  <a:cubicBezTo>
                    <a:pt x="65312" y="2312987"/>
                    <a:pt x="24038" y="2303463"/>
                    <a:pt x="9750" y="2047875"/>
                  </a:cubicBezTo>
                  <a:cubicBezTo>
                    <a:pt x="-4538" y="1792287"/>
                    <a:pt x="-4537" y="1193800"/>
                    <a:pt x="19275" y="933450"/>
                  </a:cubicBezTo>
                  <a:cubicBezTo>
                    <a:pt x="43087" y="673100"/>
                    <a:pt x="112938" y="609600"/>
                    <a:pt x="152625" y="485775"/>
                  </a:cubicBezTo>
                  <a:cubicBezTo>
                    <a:pt x="192312" y="361950"/>
                    <a:pt x="236763" y="271462"/>
                    <a:pt x="257400" y="190500"/>
                  </a:cubicBezTo>
                  <a:cubicBezTo>
                    <a:pt x="278037" y="109538"/>
                    <a:pt x="276450" y="0"/>
                    <a:pt x="27645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5019674" y="2047875"/>
              <a:ext cx="76201" cy="457200"/>
            </a:xfrm>
            <a:custGeom>
              <a:avLst/>
              <a:gdLst>
                <a:gd name="connsiteX0" fmla="*/ 0 w 0"/>
                <a:gd name="connsiteY0" fmla="*/ 304800 h 304800"/>
                <a:gd name="connsiteX1" fmla="*/ 0 w 0"/>
                <a:gd name="connsiteY1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8" name="Group 77"/>
            <p:cNvGrpSpPr>
              <a:grpSpLocks/>
            </p:cNvGrpSpPr>
            <p:nvPr/>
          </p:nvGrpSpPr>
          <p:grpSpPr bwMode="auto">
            <a:xfrm rot="16200000">
              <a:off x="4302774" y="3698226"/>
              <a:ext cx="528509" cy="294856"/>
              <a:chOff x="2643206" y="857256"/>
              <a:chExt cx="3813" cy="1815"/>
            </a:xfrm>
          </p:grpSpPr>
          <p:sp>
            <p:nvSpPr>
              <p:cNvPr id="105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6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7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8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9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0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111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12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79" name="Group 78"/>
            <p:cNvGrpSpPr>
              <a:grpSpLocks/>
            </p:cNvGrpSpPr>
            <p:nvPr/>
          </p:nvGrpSpPr>
          <p:grpSpPr bwMode="auto">
            <a:xfrm rot="16200000">
              <a:off x="4759973" y="5984226"/>
              <a:ext cx="528509" cy="294856"/>
              <a:chOff x="2643206" y="857256"/>
              <a:chExt cx="3813" cy="1815"/>
            </a:xfrm>
          </p:grpSpPr>
          <p:sp>
            <p:nvSpPr>
              <p:cNvPr id="97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8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9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0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1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2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103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4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80" name="Group 79"/>
            <p:cNvGrpSpPr>
              <a:grpSpLocks/>
            </p:cNvGrpSpPr>
            <p:nvPr/>
          </p:nvGrpSpPr>
          <p:grpSpPr bwMode="auto">
            <a:xfrm rot="16200000">
              <a:off x="4759974" y="1640826"/>
              <a:ext cx="528509" cy="294856"/>
              <a:chOff x="2643206" y="857256"/>
              <a:chExt cx="3813" cy="1815"/>
            </a:xfrm>
          </p:grpSpPr>
          <p:sp>
            <p:nvSpPr>
              <p:cNvPr id="88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9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0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1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3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4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95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96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5" name="Group 4"/>
          <p:cNvGrpSpPr/>
          <p:nvPr/>
        </p:nvGrpSpPr>
        <p:grpSpPr>
          <a:xfrm>
            <a:off x="838200" y="1447800"/>
            <a:ext cx="1676400" cy="5181600"/>
            <a:chOff x="6629400" y="1447800"/>
            <a:chExt cx="1676400" cy="5181600"/>
          </a:xfrm>
        </p:grpSpPr>
        <p:sp>
          <p:nvSpPr>
            <p:cNvPr id="116" name="Rectangle 115"/>
            <p:cNvSpPr/>
            <p:nvPr/>
          </p:nvSpPr>
          <p:spPr>
            <a:xfrm>
              <a:off x="66294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17" name="Straight Connector 116"/>
            <p:cNvCxnSpPr/>
            <p:nvPr/>
          </p:nvCxnSpPr>
          <p:spPr>
            <a:xfrm>
              <a:off x="67056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82296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74676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7239001" y="1523999"/>
              <a:ext cx="938212" cy="4871909"/>
              <a:chOff x="7239001" y="1523999"/>
              <a:chExt cx="938212" cy="4871909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7543800" y="3674266"/>
                <a:ext cx="633413" cy="592933"/>
                <a:chOff x="6612731" y="3345656"/>
                <a:chExt cx="328613" cy="364332"/>
              </a:xfrm>
            </p:grpSpPr>
            <p:pic>
              <p:nvPicPr>
                <p:cNvPr id="158" name="Picture 4" descr="Afficher l'image d'origine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29400" y="3352800"/>
                  <a:ext cx="304800" cy="34645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59" name="Freeform 158"/>
                <p:cNvSpPr/>
                <p:nvPr/>
              </p:nvSpPr>
              <p:spPr>
                <a:xfrm>
                  <a:off x="6612731" y="3345656"/>
                  <a:ext cx="328613" cy="364332"/>
                </a:xfrm>
                <a:custGeom>
                  <a:avLst/>
                  <a:gdLst>
                    <a:gd name="connsiteX0" fmla="*/ 135732 w 328613"/>
                    <a:gd name="connsiteY0" fmla="*/ 23813 h 364332"/>
                    <a:gd name="connsiteX1" fmla="*/ 302419 w 328613"/>
                    <a:gd name="connsiteY1" fmla="*/ 83344 h 364332"/>
                    <a:gd name="connsiteX2" fmla="*/ 295275 w 328613"/>
                    <a:gd name="connsiteY2" fmla="*/ 250032 h 364332"/>
                    <a:gd name="connsiteX3" fmla="*/ 200025 w 328613"/>
                    <a:gd name="connsiteY3" fmla="*/ 338138 h 364332"/>
                    <a:gd name="connsiteX4" fmla="*/ 42863 w 328613"/>
                    <a:gd name="connsiteY4" fmla="*/ 238125 h 364332"/>
                    <a:gd name="connsiteX5" fmla="*/ 30957 w 328613"/>
                    <a:gd name="connsiteY5" fmla="*/ 88107 h 364332"/>
                    <a:gd name="connsiteX6" fmla="*/ 0 w 328613"/>
                    <a:gd name="connsiteY6" fmla="*/ 90488 h 364332"/>
                    <a:gd name="connsiteX7" fmla="*/ 9525 w 328613"/>
                    <a:gd name="connsiteY7" fmla="*/ 364332 h 364332"/>
                    <a:gd name="connsiteX8" fmla="*/ 328613 w 328613"/>
                    <a:gd name="connsiteY8" fmla="*/ 364332 h 364332"/>
                    <a:gd name="connsiteX9" fmla="*/ 326232 w 328613"/>
                    <a:gd name="connsiteY9" fmla="*/ 0 h 364332"/>
                    <a:gd name="connsiteX10" fmla="*/ 14288 w 328613"/>
                    <a:gd name="connsiteY10" fmla="*/ 4763 h 364332"/>
                    <a:gd name="connsiteX11" fmla="*/ 33338 w 328613"/>
                    <a:gd name="connsiteY11" fmla="*/ 78582 h 364332"/>
                    <a:gd name="connsiteX12" fmla="*/ 135732 w 328613"/>
                    <a:gd name="connsiteY12" fmla="*/ 23813 h 364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8613" h="364332">
                      <a:moveTo>
                        <a:pt x="135732" y="23813"/>
                      </a:moveTo>
                      <a:lnTo>
                        <a:pt x="302419" y="83344"/>
                      </a:lnTo>
                      <a:lnTo>
                        <a:pt x="295275" y="250032"/>
                      </a:lnTo>
                      <a:lnTo>
                        <a:pt x="200025" y="338138"/>
                      </a:lnTo>
                      <a:lnTo>
                        <a:pt x="42863" y="238125"/>
                      </a:lnTo>
                      <a:lnTo>
                        <a:pt x="30957" y="88107"/>
                      </a:lnTo>
                      <a:lnTo>
                        <a:pt x="0" y="90488"/>
                      </a:lnTo>
                      <a:lnTo>
                        <a:pt x="9525" y="364332"/>
                      </a:lnTo>
                      <a:lnTo>
                        <a:pt x="328613" y="364332"/>
                      </a:lnTo>
                      <a:cubicBezTo>
                        <a:pt x="327819" y="242888"/>
                        <a:pt x="327026" y="121444"/>
                        <a:pt x="326232" y="0"/>
                      </a:cubicBezTo>
                      <a:lnTo>
                        <a:pt x="14288" y="4763"/>
                      </a:lnTo>
                      <a:lnTo>
                        <a:pt x="33338" y="78582"/>
                      </a:lnTo>
                      <a:lnTo>
                        <a:pt x="135732" y="23813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21" name="Freeform 120"/>
              <p:cNvSpPr/>
              <p:nvPr/>
            </p:nvSpPr>
            <p:spPr>
              <a:xfrm flipH="1">
                <a:off x="7781924" y="5486400"/>
                <a:ext cx="66675" cy="400049"/>
              </a:xfrm>
              <a:custGeom>
                <a:avLst/>
                <a:gdLst>
                  <a:gd name="connsiteX0" fmla="*/ 0 w 0"/>
                  <a:gd name="connsiteY0" fmla="*/ 304800 h 304800"/>
                  <a:gd name="connsiteX1" fmla="*/ 0 w 0"/>
                  <a:gd name="connsiteY1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04800">
                    <a:moveTo>
                      <a:pt x="0" y="30480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2" name="Freeform 121"/>
              <p:cNvSpPr/>
              <p:nvPr/>
            </p:nvSpPr>
            <p:spPr>
              <a:xfrm>
                <a:off x="7391401" y="2438400"/>
                <a:ext cx="457200" cy="3048000"/>
              </a:xfrm>
              <a:custGeom>
                <a:avLst/>
                <a:gdLst>
                  <a:gd name="connsiteX0" fmla="*/ 285975 w 285975"/>
                  <a:gd name="connsiteY0" fmla="*/ 3267075 h 3267075"/>
                  <a:gd name="connsiteX1" fmla="*/ 247875 w 285975"/>
                  <a:gd name="connsiteY1" fmla="*/ 2971800 h 3267075"/>
                  <a:gd name="connsiteX2" fmla="*/ 105000 w 285975"/>
                  <a:gd name="connsiteY2" fmla="*/ 2466975 h 3267075"/>
                  <a:gd name="connsiteX3" fmla="*/ 9750 w 285975"/>
                  <a:gd name="connsiteY3" fmla="*/ 2047875 h 3267075"/>
                  <a:gd name="connsiteX4" fmla="*/ 19275 w 285975"/>
                  <a:gd name="connsiteY4" fmla="*/ 933450 h 3267075"/>
                  <a:gd name="connsiteX5" fmla="*/ 152625 w 285975"/>
                  <a:gd name="connsiteY5" fmla="*/ 485775 h 3267075"/>
                  <a:gd name="connsiteX6" fmla="*/ 257400 w 285975"/>
                  <a:gd name="connsiteY6" fmla="*/ 190500 h 3267075"/>
                  <a:gd name="connsiteX7" fmla="*/ 276450 w 285975"/>
                  <a:gd name="connsiteY7" fmla="*/ 0 h 3267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975" h="3267075">
                    <a:moveTo>
                      <a:pt x="285975" y="3267075"/>
                    </a:moveTo>
                    <a:cubicBezTo>
                      <a:pt x="282006" y="3186112"/>
                      <a:pt x="278037" y="3105150"/>
                      <a:pt x="247875" y="2971800"/>
                    </a:cubicBezTo>
                    <a:cubicBezTo>
                      <a:pt x="217713" y="2838450"/>
                      <a:pt x="144688" y="2620963"/>
                      <a:pt x="105000" y="2466975"/>
                    </a:cubicBezTo>
                    <a:cubicBezTo>
                      <a:pt x="65312" y="2312987"/>
                      <a:pt x="24038" y="2303463"/>
                      <a:pt x="9750" y="2047875"/>
                    </a:cubicBezTo>
                    <a:cubicBezTo>
                      <a:pt x="-4538" y="1792287"/>
                      <a:pt x="-4537" y="1193800"/>
                      <a:pt x="19275" y="933450"/>
                    </a:cubicBezTo>
                    <a:cubicBezTo>
                      <a:pt x="43087" y="673100"/>
                      <a:pt x="112938" y="609600"/>
                      <a:pt x="152625" y="485775"/>
                    </a:cubicBezTo>
                    <a:cubicBezTo>
                      <a:pt x="192312" y="361950"/>
                      <a:pt x="236763" y="271462"/>
                      <a:pt x="257400" y="190500"/>
                    </a:cubicBezTo>
                    <a:cubicBezTo>
                      <a:pt x="278037" y="109538"/>
                      <a:pt x="276450" y="0"/>
                      <a:pt x="276450" y="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3" name="Freeform 122"/>
              <p:cNvSpPr/>
              <p:nvPr/>
            </p:nvSpPr>
            <p:spPr>
              <a:xfrm>
                <a:off x="7839074" y="2047875"/>
                <a:ext cx="76201" cy="457200"/>
              </a:xfrm>
              <a:custGeom>
                <a:avLst/>
                <a:gdLst>
                  <a:gd name="connsiteX0" fmla="*/ 0 w 0"/>
                  <a:gd name="connsiteY0" fmla="*/ 304800 h 304800"/>
                  <a:gd name="connsiteX1" fmla="*/ 0 w 0"/>
                  <a:gd name="connsiteY1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04800">
                    <a:moveTo>
                      <a:pt x="0" y="30480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24" name="Group 123"/>
              <p:cNvGrpSpPr>
                <a:grpSpLocks/>
              </p:cNvGrpSpPr>
              <p:nvPr/>
            </p:nvGrpSpPr>
            <p:grpSpPr bwMode="auto">
              <a:xfrm rot="16200000">
                <a:off x="7122174" y="3698226"/>
                <a:ext cx="528509" cy="294856"/>
                <a:chOff x="2643206" y="857256"/>
                <a:chExt cx="3813" cy="1815"/>
              </a:xfrm>
            </p:grpSpPr>
            <p:sp>
              <p:nvSpPr>
                <p:cNvPr id="150" name="AutoShape 23"/>
                <p:cNvSpPr>
                  <a:spLocks noChangeArrowheads="1"/>
                </p:cNvSpPr>
                <p:nvPr/>
              </p:nvSpPr>
              <p:spPr bwMode="auto">
                <a:xfrm rot="5400000">
                  <a:off x="2644199" y="856263"/>
                  <a:ext cx="1815" cy="3802"/>
                </a:xfrm>
                <a:prstGeom prst="flowChartAlternateProcess">
                  <a:avLst/>
                </a:prstGeom>
                <a:solidFill>
                  <a:srgbClr val="0070C0"/>
                </a:solidFill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51" name="AutoShape 24"/>
                <p:cNvSpPr>
                  <a:spLocks noChangeArrowheads="1"/>
                </p:cNvSpPr>
                <p:nvPr/>
              </p:nvSpPr>
              <p:spPr bwMode="auto">
                <a:xfrm rot="5400000">
                  <a:off x="2644061" y="857359"/>
                  <a:ext cx="1298" cy="1612"/>
                </a:xfrm>
                <a:prstGeom prst="flowChartProcess">
                  <a:avLst/>
                </a:prstGeom>
                <a:solidFill>
                  <a:srgbClr val="007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52" name="AutoShape 25"/>
                <p:cNvSpPr>
                  <a:spLocks noChangeArrowheads="1"/>
                </p:cNvSpPr>
                <p:nvPr/>
              </p:nvSpPr>
              <p:spPr bwMode="auto">
                <a:xfrm rot="5400000">
                  <a:off x="2645041" y="857922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53" name="AutoShape 2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2642783" y="857919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54" name="AutoShape 27"/>
                <p:cNvSpPr>
                  <a:spLocks noChangeArrowheads="1"/>
                </p:cNvSpPr>
                <p:nvPr/>
              </p:nvSpPr>
              <p:spPr bwMode="auto">
                <a:xfrm>
                  <a:off x="2643442" y="857351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55" name="AutoShape 28"/>
                <p:cNvSpPr>
                  <a:spLocks noChangeArrowheads="1"/>
                </p:cNvSpPr>
                <p:nvPr/>
              </p:nvSpPr>
              <p:spPr bwMode="auto">
                <a:xfrm rot="10800000">
                  <a:off x="2643486" y="858889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cxnSp>
              <p:nvCxnSpPr>
                <p:cNvPr id="156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2646035" y="857262"/>
                  <a:ext cx="984" cy="43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57" name="AutoShape 30"/>
                <p:cNvCxnSpPr>
                  <a:cxnSpLocks noChangeShapeType="1"/>
                </p:cNvCxnSpPr>
                <p:nvPr/>
              </p:nvCxnSpPr>
              <p:spPr bwMode="auto">
                <a:xfrm flipH="1">
                  <a:off x="2646018" y="858618"/>
                  <a:ext cx="985" cy="44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25" name="Group 124"/>
              <p:cNvGrpSpPr>
                <a:grpSpLocks/>
              </p:cNvGrpSpPr>
              <p:nvPr/>
            </p:nvGrpSpPr>
            <p:grpSpPr bwMode="auto">
              <a:xfrm rot="16200000">
                <a:off x="7579373" y="5984226"/>
                <a:ext cx="528509" cy="294856"/>
                <a:chOff x="2643206" y="857256"/>
                <a:chExt cx="3813" cy="1815"/>
              </a:xfrm>
            </p:grpSpPr>
            <p:sp>
              <p:nvSpPr>
                <p:cNvPr id="142" name="AutoShape 23"/>
                <p:cNvSpPr>
                  <a:spLocks noChangeArrowheads="1"/>
                </p:cNvSpPr>
                <p:nvPr/>
              </p:nvSpPr>
              <p:spPr bwMode="auto">
                <a:xfrm rot="5400000">
                  <a:off x="2644199" y="856263"/>
                  <a:ext cx="1815" cy="3802"/>
                </a:xfrm>
                <a:prstGeom prst="flowChartAlternateProcess">
                  <a:avLst/>
                </a:prstGeom>
                <a:solidFill>
                  <a:srgbClr val="0070C0"/>
                </a:solidFill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43" name="AutoShape 24"/>
                <p:cNvSpPr>
                  <a:spLocks noChangeArrowheads="1"/>
                </p:cNvSpPr>
                <p:nvPr/>
              </p:nvSpPr>
              <p:spPr bwMode="auto">
                <a:xfrm rot="5400000">
                  <a:off x="2644061" y="857359"/>
                  <a:ext cx="1298" cy="1612"/>
                </a:xfrm>
                <a:prstGeom prst="flowChartProcess">
                  <a:avLst/>
                </a:prstGeom>
                <a:solidFill>
                  <a:srgbClr val="007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44" name="AutoShape 25"/>
                <p:cNvSpPr>
                  <a:spLocks noChangeArrowheads="1"/>
                </p:cNvSpPr>
                <p:nvPr/>
              </p:nvSpPr>
              <p:spPr bwMode="auto">
                <a:xfrm rot="5400000">
                  <a:off x="2645041" y="857922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45" name="AutoShape 2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2642783" y="857919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46" name="AutoShape 27"/>
                <p:cNvSpPr>
                  <a:spLocks noChangeArrowheads="1"/>
                </p:cNvSpPr>
                <p:nvPr/>
              </p:nvSpPr>
              <p:spPr bwMode="auto">
                <a:xfrm>
                  <a:off x="2643442" y="857351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47" name="AutoShape 28"/>
                <p:cNvSpPr>
                  <a:spLocks noChangeArrowheads="1"/>
                </p:cNvSpPr>
                <p:nvPr/>
              </p:nvSpPr>
              <p:spPr bwMode="auto">
                <a:xfrm rot="10800000">
                  <a:off x="2643486" y="858889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cxnSp>
              <p:nvCxnSpPr>
                <p:cNvPr id="148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2646035" y="857262"/>
                  <a:ext cx="984" cy="43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49" name="AutoShape 30"/>
                <p:cNvCxnSpPr>
                  <a:cxnSpLocks noChangeShapeType="1"/>
                </p:cNvCxnSpPr>
                <p:nvPr/>
              </p:nvCxnSpPr>
              <p:spPr bwMode="auto">
                <a:xfrm flipH="1">
                  <a:off x="2646018" y="858618"/>
                  <a:ext cx="985" cy="44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26" name="Group 125"/>
              <p:cNvGrpSpPr>
                <a:grpSpLocks/>
              </p:cNvGrpSpPr>
              <p:nvPr/>
            </p:nvGrpSpPr>
            <p:grpSpPr bwMode="auto">
              <a:xfrm rot="16200000">
                <a:off x="7579374" y="1640826"/>
                <a:ext cx="528509" cy="294856"/>
                <a:chOff x="2643206" y="857256"/>
                <a:chExt cx="3813" cy="1815"/>
              </a:xfrm>
            </p:grpSpPr>
            <p:sp>
              <p:nvSpPr>
                <p:cNvPr id="134" name="AutoShape 23"/>
                <p:cNvSpPr>
                  <a:spLocks noChangeArrowheads="1"/>
                </p:cNvSpPr>
                <p:nvPr/>
              </p:nvSpPr>
              <p:spPr bwMode="auto">
                <a:xfrm rot="5400000">
                  <a:off x="2644199" y="856263"/>
                  <a:ext cx="1815" cy="3802"/>
                </a:xfrm>
                <a:prstGeom prst="flowChartAlternateProcess">
                  <a:avLst/>
                </a:prstGeom>
                <a:solidFill>
                  <a:srgbClr val="0070C0"/>
                </a:solidFill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35" name="AutoShape 24"/>
                <p:cNvSpPr>
                  <a:spLocks noChangeArrowheads="1"/>
                </p:cNvSpPr>
                <p:nvPr/>
              </p:nvSpPr>
              <p:spPr bwMode="auto">
                <a:xfrm rot="5400000">
                  <a:off x="2644061" y="857359"/>
                  <a:ext cx="1298" cy="1612"/>
                </a:xfrm>
                <a:prstGeom prst="flowChartProcess">
                  <a:avLst/>
                </a:prstGeom>
                <a:solidFill>
                  <a:srgbClr val="007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36" name="AutoShape 25"/>
                <p:cNvSpPr>
                  <a:spLocks noChangeArrowheads="1"/>
                </p:cNvSpPr>
                <p:nvPr/>
              </p:nvSpPr>
              <p:spPr bwMode="auto">
                <a:xfrm rot="5400000">
                  <a:off x="2645041" y="857922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37" name="AutoShape 2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2642783" y="857919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38" name="AutoShape 27"/>
                <p:cNvSpPr>
                  <a:spLocks noChangeArrowheads="1"/>
                </p:cNvSpPr>
                <p:nvPr/>
              </p:nvSpPr>
              <p:spPr bwMode="auto">
                <a:xfrm>
                  <a:off x="2643442" y="857351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139" name="AutoShape 28"/>
                <p:cNvSpPr>
                  <a:spLocks noChangeArrowheads="1"/>
                </p:cNvSpPr>
                <p:nvPr/>
              </p:nvSpPr>
              <p:spPr bwMode="auto">
                <a:xfrm rot="10800000">
                  <a:off x="2643486" y="858889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cxnSp>
              <p:nvCxnSpPr>
                <p:cNvPr id="140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2646035" y="857262"/>
                  <a:ext cx="984" cy="43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41" name="AutoShape 30"/>
                <p:cNvCxnSpPr>
                  <a:cxnSpLocks noChangeShapeType="1"/>
                </p:cNvCxnSpPr>
                <p:nvPr/>
              </p:nvCxnSpPr>
              <p:spPr bwMode="auto">
                <a:xfrm flipH="1">
                  <a:off x="2646018" y="858618"/>
                  <a:ext cx="985" cy="44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</p:grpSp>
      </p:grpSp>
      <p:sp>
        <p:nvSpPr>
          <p:cNvPr id="162" name="TextBox 161"/>
          <p:cNvSpPr txBox="1"/>
          <p:nvPr/>
        </p:nvSpPr>
        <p:spPr>
          <a:xfrm>
            <a:off x="5181600" y="1447800"/>
            <a:ext cx="3886200" cy="163121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Description: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Future evolution, out of 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Lane markings not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Forward, side and rearward looking sensors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system checks if there is enough space to perform the avoidance manoeuver</a:t>
            </a:r>
          </a:p>
        </p:txBody>
      </p:sp>
      <p:sp>
        <p:nvSpPr>
          <p:cNvPr id="87" name="Rounded Rectangle 86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Rectangle 114"/>
          <p:cNvSpPr/>
          <p:nvPr/>
        </p:nvSpPr>
        <p:spPr>
          <a:xfrm>
            <a:off x="609600" y="485775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“An </a:t>
            </a:r>
            <a:r>
              <a:rPr lang="en-GB" dirty="0"/>
              <a:t>obstacle obstructs the </a:t>
            </a:r>
            <a:r>
              <a:rPr lang="en-GB" dirty="0" smtClean="0"/>
              <a:t>path”</a:t>
            </a:r>
            <a:endParaRPr lang="fr-FR" dirty="0"/>
          </a:p>
        </p:txBody>
      </p:sp>
      <p:sp>
        <p:nvSpPr>
          <p:cNvPr id="128" name="Rectangle 127"/>
          <p:cNvSpPr/>
          <p:nvPr/>
        </p:nvSpPr>
        <p:spPr>
          <a:xfrm>
            <a:off x="3447472" y="115732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Title 1"/>
          <p:cNvSpPr txBox="1">
            <a:spLocks/>
          </p:cNvSpPr>
          <p:nvPr/>
        </p:nvSpPr>
        <p:spPr>
          <a:xfrm>
            <a:off x="1238250" y="0"/>
            <a:ext cx="32766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Use Case ii.</a:t>
            </a:r>
            <a:endParaRPr lang="en-GB" sz="3200" dirty="0"/>
          </a:p>
        </p:txBody>
      </p:sp>
      <p:sp>
        <p:nvSpPr>
          <p:cNvPr id="130" name="TextBox 129"/>
          <p:cNvSpPr txBox="1"/>
          <p:nvPr/>
        </p:nvSpPr>
        <p:spPr>
          <a:xfrm>
            <a:off x="5559306" y="12192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  <a:ea typeface="+mj-ea"/>
                <a:cs typeface="+mj-cs"/>
              </a:rPr>
              <a:t>Function</a:t>
            </a:r>
            <a:r>
              <a:rPr lang="fr-FR" dirty="0" smtClean="0"/>
              <a:t> </a:t>
            </a:r>
            <a:r>
              <a:rPr lang="fr-FR" sz="3200" dirty="0">
                <a:latin typeface="+mj-lt"/>
                <a:ea typeface="+mj-ea"/>
                <a:cs typeface="+mj-cs"/>
              </a:rPr>
              <a:t>type</a:t>
            </a:r>
          </a:p>
        </p:txBody>
      </p:sp>
      <p:sp>
        <p:nvSpPr>
          <p:cNvPr id="169" name="Oval 168"/>
          <p:cNvSpPr/>
          <p:nvPr/>
        </p:nvSpPr>
        <p:spPr>
          <a:xfrm>
            <a:off x="6114288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sp>
        <p:nvSpPr>
          <p:cNvPr id="170" name="Oval 169"/>
          <p:cNvSpPr/>
          <p:nvPr/>
        </p:nvSpPr>
        <p:spPr>
          <a:xfrm>
            <a:off x="57150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1</a:t>
            </a:r>
          </a:p>
        </p:txBody>
      </p:sp>
      <p:sp>
        <p:nvSpPr>
          <p:cNvPr id="171" name="Oval 170"/>
          <p:cNvSpPr/>
          <p:nvPr/>
        </p:nvSpPr>
        <p:spPr>
          <a:xfrm>
            <a:off x="6962013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4</a:t>
            </a:r>
          </a:p>
        </p:txBody>
      </p:sp>
      <p:sp>
        <p:nvSpPr>
          <p:cNvPr id="172" name="Oval 171"/>
          <p:cNvSpPr/>
          <p:nvPr/>
        </p:nvSpPr>
        <p:spPr>
          <a:xfrm>
            <a:off x="65532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3</a:t>
            </a:r>
          </a:p>
        </p:txBody>
      </p:sp>
      <p:sp>
        <p:nvSpPr>
          <p:cNvPr id="173" name="Oval 172"/>
          <p:cNvSpPr/>
          <p:nvPr/>
        </p:nvSpPr>
        <p:spPr>
          <a:xfrm>
            <a:off x="73914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5</a:t>
            </a:r>
          </a:p>
        </p:txBody>
      </p:sp>
      <p:sp>
        <p:nvSpPr>
          <p:cNvPr id="174" name="Oval 173"/>
          <p:cNvSpPr/>
          <p:nvPr/>
        </p:nvSpPr>
        <p:spPr>
          <a:xfrm>
            <a:off x="8229600" y="609600"/>
            <a:ext cx="304800" cy="304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7</a:t>
            </a:r>
          </a:p>
        </p:txBody>
      </p:sp>
      <p:sp>
        <p:nvSpPr>
          <p:cNvPr id="175" name="Oval 174"/>
          <p:cNvSpPr/>
          <p:nvPr/>
        </p:nvSpPr>
        <p:spPr>
          <a:xfrm>
            <a:off x="7830312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6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2819400" y="485775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“Obstruction </a:t>
            </a:r>
            <a:r>
              <a:rPr lang="en-GB" dirty="0"/>
              <a:t>of the </a:t>
            </a:r>
            <a:r>
              <a:rPr lang="en-GB" dirty="0" smtClean="0"/>
              <a:t>path </a:t>
            </a:r>
            <a:r>
              <a:rPr lang="en-GB" dirty="0"/>
              <a:t>is </a:t>
            </a:r>
            <a:r>
              <a:rPr lang="en-GB" dirty="0" smtClean="0"/>
              <a:t>imminent”</a:t>
            </a:r>
            <a:endParaRPr lang="fr-FR" dirty="0"/>
          </a:p>
        </p:txBody>
      </p:sp>
      <p:cxnSp>
        <p:nvCxnSpPr>
          <p:cNvPr id="180" name="Straight Connector 179"/>
          <p:cNvCxnSpPr/>
          <p:nvPr/>
        </p:nvCxnSpPr>
        <p:spPr>
          <a:xfrm>
            <a:off x="5715000" y="1019175"/>
            <a:ext cx="19812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>
            <a:off x="7848600" y="1019175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No intervention	Intervention</a:t>
            </a:r>
            <a:endParaRPr lang="fr-FR" sz="1200" i="1" dirty="0"/>
          </a:p>
        </p:txBody>
      </p:sp>
      <p:cxnSp>
        <p:nvCxnSpPr>
          <p:cNvPr id="131" name="Straight Connector 130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5105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ESF Tests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Since Osaka ACSF-09 meeting, industry explored the possibility to define performance and tests for ESF.</a:t>
            </a:r>
          </a:p>
          <a:p>
            <a:r>
              <a:rPr lang="en-GB" sz="1800" dirty="0" smtClean="0"/>
              <a:t>This approach led us to a dead-end, and revealed the definition of performance and tests are not required to achieve the main objective, which is to avoid misusing ESF as a B1 system.</a:t>
            </a:r>
          </a:p>
          <a:p>
            <a:r>
              <a:rPr lang="en-GB" sz="1800" dirty="0" smtClean="0"/>
              <a:t>Industry proposal is to follow the same approach as for CSF (while making it more stringent):</a:t>
            </a:r>
          </a:p>
          <a:p>
            <a:pPr lvl="1"/>
            <a:r>
              <a:rPr lang="en-GB" sz="1400" dirty="0" smtClean="0"/>
              <a:t>Acoustic and optical warning at </a:t>
            </a:r>
            <a:r>
              <a:rPr lang="en-GB" sz="1400" u="sng" dirty="0" smtClean="0"/>
              <a:t>every</a:t>
            </a:r>
            <a:r>
              <a:rPr lang="en-GB" sz="1400" dirty="0" smtClean="0"/>
              <a:t> avoidance manoeuver </a:t>
            </a:r>
            <a:r>
              <a:rPr lang="en-GB" sz="1400" dirty="0"/>
              <a:t>automatically initiated by system</a:t>
            </a:r>
          </a:p>
          <a:p>
            <a:pPr lvl="1"/>
            <a:r>
              <a:rPr lang="en-GB" sz="1400" dirty="0" smtClean="0"/>
              <a:t>Acoustic and/or optical warning </a:t>
            </a:r>
            <a:r>
              <a:rPr lang="en-GB" sz="1400" dirty="0"/>
              <a:t>when </a:t>
            </a:r>
            <a:r>
              <a:rPr lang="en-GB" sz="1400" dirty="0" smtClean="0"/>
              <a:t>avoidance manoeuver </a:t>
            </a:r>
            <a:r>
              <a:rPr lang="en-GB" sz="1400" dirty="0"/>
              <a:t>manually performed by driver </a:t>
            </a:r>
            <a:endParaRPr lang="en-GB" sz="1400" dirty="0" smtClean="0"/>
          </a:p>
          <a:p>
            <a:pPr lvl="1"/>
            <a:r>
              <a:rPr lang="en-GB" sz="1400" dirty="0" smtClean="0"/>
              <a:t>Describes </a:t>
            </a:r>
            <a:r>
              <a:rPr lang="en-GB" sz="1400" dirty="0"/>
              <a:t>the conditions for collision risk detection and </a:t>
            </a:r>
            <a:r>
              <a:rPr lang="en-GB" sz="1400" dirty="0" smtClean="0"/>
              <a:t>demonstrates them</a:t>
            </a:r>
          </a:p>
          <a:p>
            <a:pPr lvl="1"/>
            <a:r>
              <a:rPr lang="en-GB" sz="1400" dirty="0" smtClean="0"/>
              <a:t>50N max overriding test (to be tested)</a:t>
            </a:r>
          </a:p>
          <a:p>
            <a:pPr lvl="1"/>
            <a:endParaRPr lang="en-GB" sz="1400" dirty="0" smtClean="0"/>
          </a:p>
          <a:p>
            <a:r>
              <a:rPr lang="en-GB" sz="1800" dirty="0" smtClean="0"/>
              <a:t>Rationales in next slides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5640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Rationale #1</a:t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1066800"/>
            <a:ext cx="48282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CSF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3600" y="1981200"/>
            <a:ext cx="2971800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ACSF B1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LKAS</a:t>
            </a:r>
          </a:p>
          <a:p>
            <a:endParaRPr lang="en-GB" sz="1600" b="1" dirty="0"/>
          </a:p>
          <a:p>
            <a:r>
              <a:rPr lang="en-GB" sz="1600" b="1" dirty="0" smtClean="0"/>
              <a:t>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Avoid misuse </a:t>
            </a:r>
            <a:r>
              <a:rPr lang="en-GB" sz="1600" dirty="0" smtClean="0">
                <a:sym typeface="Wingdings" panose="05000000000000000000" pitchFamily="2" charset="2"/>
              </a:rPr>
              <a:t> hands-off detection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Minimum performance and tests, to ensure a “safe” coupling with ACSF C/D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1981200"/>
            <a:ext cx="2295821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CSF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trike="sngStrike" dirty="0" smtClean="0">
                <a:solidFill>
                  <a:srgbClr val="0070C0"/>
                </a:solidFill>
              </a:rPr>
              <a:t>LKAS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Stability…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Collision avoid.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Lane departure avoid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52399" y="4038600"/>
            <a:ext cx="2667001" cy="2554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CSF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trike="sngStrike" dirty="0" smtClean="0">
                <a:solidFill>
                  <a:srgbClr val="0070C0"/>
                </a:solidFill>
              </a:rPr>
              <a:t>LKAS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Stability…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trike="sngStrike" dirty="0" smtClean="0">
                <a:solidFill>
                  <a:srgbClr val="0070C0"/>
                </a:solidFill>
              </a:rPr>
              <a:t>Collision avoid.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Lane departure avoid.</a:t>
            </a:r>
          </a:p>
          <a:p>
            <a:endParaRPr lang="en-GB" sz="1600" b="1" dirty="0" smtClean="0"/>
          </a:p>
          <a:p>
            <a:r>
              <a:rPr lang="en-GB" sz="1600" b="1" dirty="0" smtClean="0"/>
              <a:t>Objectives: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Avoid misuse </a:t>
            </a:r>
            <a:r>
              <a:rPr lang="en-GB" sz="1600" dirty="0" smtClean="0">
                <a:sym typeface="Wingdings" panose="05000000000000000000" pitchFamily="2" charset="2"/>
              </a:rPr>
              <a:t> acoustic warning if too long or too frequent intervention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4038600"/>
            <a:ext cx="2590800" cy="280076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ESF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Collision avoid.</a:t>
            </a:r>
          </a:p>
          <a:p>
            <a:endParaRPr lang="en-GB" sz="1600" b="1" dirty="0" smtClean="0"/>
          </a:p>
          <a:p>
            <a:r>
              <a:rPr lang="en-GB" sz="1600" b="1" dirty="0" smtClean="0"/>
              <a:t>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Avoid misuse </a:t>
            </a:r>
            <a:r>
              <a:rPr lang="en-GB" sz="1600" dirty="0" smtClean="0">
                <a:sym typeface="Wingdings" panose="05000000000000000000" pitchFamily="2" charset="2"/>
              </a:rPr>
              <a:t> acoustic warning </a:t>
            </a:r>
            <a:r>
              <a:rPr lang="en-GB" sz="1600" dirty="0">
                <a:sym typeface="Wingdings" panose="05000000000000000000" pitchFamily="2" charset="2"/>
              </a:rPr>
              <a:t>at every intervention </a:t>
            </a:r>
            <a:r>
              <a:rPr lang="en-GB" sz="1600" dirty="0" smtClean="0">
                <a:sym typeface="Wingdings" panose="05000000000000000000" pitchFamily="2" charset="2"/>
              </a:rPr>
              <a:t>(unless avoidance performed by the driver)</a:t>
            </a:r>
            <a:endParaRPr lang="en-GB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trike="sngStrike" dirty="0" smtClean="0">
                <a:solidFill>
                  <a:srgbClr val="FF0000"/>
                </a:solidFill>
                <a:sym typeface="Wingdings" panose="05000000000000000000" pitchFamily="2" charset="2"/>
              </a:rPr>
              <a:t>Minimum performance and tests</a:t>
            </a:r>
            <a:endParaRPr lang="en-GB" sz="1600" strike="sngStrike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5" idx="2"/>
            <a:endCxn id="7" idx="0"/>
          </p:cNvCxnSpPr>
          <p:nvPr/>
        </p:nvCxnSpPr>
        <p:spPr>
          <a:xfrm flipH="1">
            <a:off x="2671911" y="1405354"/>
            <a:ext cx="2217701" cy="575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2"/>
            <a:endCxn id="6" idx="0"/>
          </p:cNvCxnSpPr>
          <p:nvPr/>
        </p:nvCxnSpPr>
        <p:spPr>
          <a:xfrm>
            <a:off x="4889612" y="1405354"/>
            <a:ext cx="2539888" cy="575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  <a:endCxn id="8" idx="0"/>
          </p:cNvCxnSpPr>
          <p:nvPr/>
        </p:nvCxnSpPr>
        <p:spPr>
          <a:xfrm flipH="1">
            <a:off x="1485900" y="3304639"/>
            <a:ext cx="1186011" cy="733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2"/>
            <a:endCxn id="9" idx="0"/>
          </p:cNvCxnSpPr>
          <p:nvPr/>
        </p:nvCxnSpPr>
        <p:spPr>
          <a:xfrm>
            <a:off x="2671911" y="3304639"/>
            <a:ext cx="1671489" cy="733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943600" y="4800600"/>
            <a:ext cx="2971800" cy="18158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Industry explored the possibility to define ESF performance and tests (with e.g. </a:t>
            </a:r>
            <a:r>
              <a:rPr lang="en-GB" sz="1600" b="1" u="sng" dirty="0" smtClean="0">
                <a:solidFill>
                  <a:srgbClr val="FF0000"/>
                </a:solidFill>
              </a:rPr>
              <a:t>TTC</a:t>
            </a:r>
            <a:r>
              <a:rPr lang="en-GB" sz="1600" b="1" dirty="0" smtClean="0">
                <a:solidFill>
                  <a:srgbClr val="FF0000"/>
                </a:solidFill>
              </a:rPr>
              <a:t>) but this revealed to be impractical, while not strictly required to reach the objectives.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See next slides.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47" name="Straight Arrow Connector 46"/>
          <p:cNvCxnSpPr>
            <a:stCxn id="42" idx="1"/>
          </p:cNvCxnSpPr>
          <p:nvPr/>
        </p:nvCxnSpPr>
        <p:spPr>
          <a:xfrm flipH="1">
            <a:off x="5410200" y="5708541"/>
            <a:ext cx="533400" cy="1588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55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Rationale </a:t>
            </a:r>
            <a:r>
              <a:rPr lang="en-GB" sz="3200" dirty="0" smtClean="0"/>
              <a:t>#2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en-GB" sz="2400" dirty="0"/>
              <a:t>Time </a:t>
            </a:r>
            <a:r>
              <a:rPr lang="en-GB" sz="2400" dirty="0" smtClean="0"/>
              <a:t>to Collision (TTC) - AEBS </a:t>
            </a:r>
            <a:r>
              <a:rPr lang="en-GB" sz="2400" dirty="0" err="1" smtClean="0"/>
              <a:t>vs</a:t>
            </a:r>
            <a:r>
              <a:rPr lang="en-GB" sz="2400" dirty="0" smtClean="0"/>
              <a:t> ESF</a:t>
            </a:r>
            <a:endParaRPr lang="en-GB" sz="3600" dirty="0"/>
          </a:p>
        </p:txBody>
      </p:sp>
      <p:sp>
        <p:nvSpPr>
          <p:cNvPr id="6" name="Rectangle 5"/>
          <p:cNvSpPr/>
          <p:nvPr/>
        </p:nvSpPr>
        <p:spPr>
          <a:xfrm>
            <a:off x="60198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8580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6200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>
            <a:grpSpLocks/>
          </p:cNvGrpSpPr>
          <p:nvPr/>
        </p:nvGrpSpPr>
        <p:grpSpPr bwMode="auto">
          <a:xfrm rot="16200000">
            <a:off x="7122174" y="5984226"/>
            <a:ext cx="528509" cy="294856"/>
            <a:chOff x="2643206" y="857256"/>
            <a:chExt cx="3813" cy="1815"/>
          </a:xfrm>
        </p:grpSpPr>
        <p:sp>
          <p:nvSpPr>
            <p:cNvPr id="66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67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68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69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70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71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72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3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138" name="Straight Connector 137"/>
          <p:cNvCxnSpPr>
            <a:stCxn id="66" idx="0"/>
          </p:cNvCxnSpPr>
          <p:nvPr/>
        </p:nvCxnSpPr>
        <p:spPr>
          <a:xfrm flipH="1" flipV="1">
            <a:off x="6477000" y="1828800"/>
            <a:ext cx="909510" cy="4040193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5" name="Group 14"/>
          <p:cNvGrpSpPr>
            <a:grpSpLocks/>
          </p:cNvGrpSpPr>
          <p:nvPr/>
        </p:nvGrpSpPr>
        <p:grpSpPr bwMode="auto">
          <a:xfrm rot="15381332">
            <a:off x="6418350" y="2532797"/>
            <a:ext cx="528509" cy="294856"/>
            <a:chOff x="2643206" y="857256"/>
            <a:chExt cx="3813" cy="1815"/>
          </a:xfrm>
        </p:grpSpPr>
        <p:sp>
          <p:nvSpPr>
            <p:cNvPr id="50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51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52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53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54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55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56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7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46" name="Rectangle 145"/>
          <p:cNvSpPr/>
          <p:nvPr/>
        </p:nvSpPr>
        <p:spPr>
          <a:xfrm>
            <a:off x="7848600" y="3962400"/>
            <a:ext cx="129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Drift rate = [0.5m/s]</a:t>
            </a:r>
          </a:p>
          <a:p>
            <a:r>
              <a:rPr lang="en-GB" sz="1200" dirty="0" smtClean="0"/>
              <a:t>(note: in R130, rate of departure between 0.1 and 0.8 m/s)</a:t>
            </a:r>
            <a:endParaRPr lang="en-GB" sz="1200" b="1" dirty="0"/>
          </a:p>
        </p:txBody>
      </p:sp>
      <p:cxnSp>
        <p:nvCxnSpPr>
          <p:cNvPr id="148" name="Straight Connector 147"/>
          <p:cNvCxnSpPr/>
          <p:nvPr/>
        </p:nvCxnSpPr>
        <p:spPr>
          <a:xfrm>
            <a:off x="6553200" y="6183868"/>
            <a:ext cx="685800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6620664" y="6260068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 m</a:t>
            </a:r>
            <a:endParaRPr lang="en-GB" b="1" dirty="0"/>
          </a:p>
        </p:txBody>
      </p:sp>
      <p:cxnSp>
        <p:nvCxnSpPr>
          <p:cNvPr id="150" name="Straight Connector 149"/>
          <p:cNvCxnSpPr/>
          <p:nvPr/>
        </p:nvCxnSpPr>
        <p:spPr>
          <a:xfrm>
            <a:off x="5181600" y="2514600"/>
            <a:ext cx="0" cy="175260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4572000" y="2514600"/>
            <a:ext cx="18203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4724400" y="4267200"/>
            <a:ext cx="18203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Freeform 230"/>
          <p:cNvSpPr/>
          <p:nvPr/>
        </p:nvSpPr>
        <p:spPr>
          <a:xfrm>
            <a:off x="6934200" y="1984653"/>
            <a:ext cx="253094" cy="1977747"/>
          </a:xfrm>
          <a:custGeom>
            <a:avLst/>
            <a:gdLst>
              <a:gd name="connsiteX0" fmla="*/ 27542 w 187044"/>
              <a:gd name="connsiteY0" fmla="*/ 2423160 h 2423160"/>
              <a:gd name="connsiteX1" fmla="*/ 110 w 187044"/>
              <a:gd name="connsiteY1" fmla="*/ 1883664 h 2423160"/>
              <a:gd name="connsiteX2" fmla="*/ 36686 w 187044"/>
              <a:gd name="connsiteY2" fmla="*/ 1024128 h 2423160"/>
              <a:gd name="connsiteX3" fmla="*/ 173846 w 187044"/>
              <a:gd name="connsiteY3" fmla="*/ 384048 h 2423160"/>
              <a:gd name="connsiteX4" fmla="*/ 173846 w 187044"/>
              <a:gd name="connsiteY4" fmla="*/ 0 h 2423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044" h="2423160">
                <a:moveTo>
                  <a:pt x="27542" y="2423160"/>
                </a:moveTo>
                <a:cubicBezTo>
                  <a:pt x="13064" y="2269998"/>
                  <a:pt x="-1414" y="2116836"/>
                  <a:pt x="110" y="1883664"/>
                </a:cubicBezTo>
                <a:cubicBezTo>
                  <a:pt x="1634" y="1650492"/>
                  <a:pt x="7730" y="1274064"/>
                  <a:pt x="36686" y="1024128"/>
                </a:cubicBezTo>
                <a:cubicBezTo>
                  <a:pt x="65642" y="774192"/>
                  <a:pt x="150986" y="554736"/>
                  <a:pt x="173846" y="384048"/>
                </a:cubicBezTo>
                <a:cubicBezTo>
                  <a:pt x="196706" y="213360"/>
                  <a:pt x="185276" y="106680"/>
                  <a:pt x="173846" y="0"/>
                </a:cubicBezTo>
              </a:path>
            </a:pathLst>
          </a:custGeom>
          <a:noFill/>
          <a:ln>
            <a:solidFill>
              <a:srgbClr val="00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2" name="Group 221"/>
          <p:cNvGrpSpPr>
            <a:grpSpLocks/>
          </p:cNvGrpSpPr>
          <p:nvPr/>
        </p:nvGrpSpPr>
        <p:grpSpPr bwMode="auto">
          <a:xfrm rot="16200000">
            <a:off x="6903517" y="1869426"/>
            <a:ext cx="528509" cy="294856"/>
            <a:chOff x="2643206" y="857256"/>
            <a:chExt cx="3813" cy="1815"/>
          </a:xfrm>
        </p:grpSpPr>
        <p:sp>
          <p:nvSpPr>
            <p:cNvPr id="223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24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25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26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27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28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229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0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238" name="Straight Arrow Connector 237"/>
          <p:cNvCxnSpPr/>
          <p:nvPr/>
        </p:nvCxnSpPr>
        <p:spPr>
          <a:xfrm flipH="1">
            <a:off x="7239000" y="4876800"/>
            <a:ext cx="609600" cy="4572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>
            <a:stCxn id="58" idx="0"/>
          </p:cNvCxnSpPr>
          <p:nvPr/>
        </p:nvCxnSpPr>
        <p:spPr>
          <a:xfrm flipH="1" flipV="1">
            <a:off x="6324600" y="1905001"/>
            <a:ext cx="67552" cy="3981662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>
            <a:grpSpLocks/>
          </p:cNvGrpSpPr>
          <p:nvPr/>
        </p:nvGrpSpPr>
        <p:grpSpPr bwMode="auto">
          <a:xfrm rot="16200000">
            <a:off x="6134227" y="5999281"/>
            <a:ext cx="515692" cy="287346"/>
            <a:chOff x="285752" y="857256"/>
            <a:chExt cx="3813" cy="1815"/>
          </a:xfrm>
        </p:grpSpPr>
        <p:sp>
          <p:nvSpPr>
            <p:cNvPr id="58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59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60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61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62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63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64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5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16200000">
            <a:off x="6075481" y="2476373"/>
            <a:ext cx="515692" cy="287346"/>
            <a:chOff x="285752" y="857256"/>
            <a:chExt cx="3813" cy="1815"/>
          </a:xfrm>
        </p:grpSpPr>
        <p:sp>
          <p:nvSpPr>
            <p:cNvPr id="26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7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8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9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30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31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32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3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251" name="Group 250"/>
          <p:cNvGrpSpPr>
            <a:grpSpLocks/>
          </p:cNvGrpSpPr>
          <p:nvPr/>
        </p:nvGrpSpPr>
        <p:grpSpPr bwMode="auto">
          <a:xfrm rot="16200000">
            <a:off x="6134227" y="4152773"/>
            <a:ext cx="515692" cy="287346"/>
            <a:chOff x="285752" y="857256"/>
            <a:chExt cx="3813" cy="1815"/>
          </a:xfrm>
        </p:grpSpPr>
        <p:sp>
          <p:nvSpPr>
            <p:cNvPr id="252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53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54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55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56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57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258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9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242" name="Group 241"/>
          <p:cNvGrpSpPr>
            <a:grpSpLocks/>
          </p:cNvGrpSpPr>
          <p:nvPr/>
        </p:nvGrpSpPr>
        <p:grpSpPr bwMode="auto">
          <a:xfrm rot="15516307">
            <a:off x="6790477" y="4155426"/>
            <a:ext cx="528509" cy="294856"/>
            <a:chOff x="2643206" y="857256"/>
            <a:chExt cx="3813" cy="1815"/>
          </a:xfrm>
        </p:grpSpPr>
        <p:sp>
          <p:nvSpPr>
            <p:cNvPr id="243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44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45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46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47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48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249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0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42" name="7-Point Star 141"/>
          <p:cNvSpPr/>
          <p:nvPr/>
        </p:nvSpPr>
        <p:spPr>
          <a:xfrm>
            <a:off x="6400800" y="24384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4" name="Rectangle 83"/>
          <p:cNvSpPr/>
          <p:nvPr/>
        </p:nvSpPr>
        <p:spPr>
          <a:xfrm>
            <a:off x="5334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85" name="Group 84"/>
          <p:cNvGrpSpPr>
            <a:grpSpLocks/>
          </p:cNvGrpSpPr>
          <p:nvPr/>
        </p:nvGrpSpPr>
        <p:grpSpPr bwMode="auto">
          <a:xfrm rot="16200000">
            <a:off x="1483374" y="4388917"/>
            <a:ext cx="528509" cy="294856"/>
            <a:chOff x="2643206" y="857256"/>
            <a:chExt cx="3813" cy="1815"/>
          </a:xfrm>
        </p:grpSpPr>
        <p:sp>
          <p:nvSpPr>
            <p:cNvPr id="86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87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88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89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90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91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92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3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104" name="Straight Connector 103"/>
          <p:cNvCxnSpPr/>
          <p:nvPr/>
        </p:nvCxnSpPr>
        <p:spPr>
          <a:xfrm>
            <a:off x="609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1371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2133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381000" y="1905000"/>
            <a:ext cx="1015757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Stationary target</a:t>
            </a:r>
            <a:endParaRPr lang="en-GB" sz="1400" b="1" dirty="0"/>
          </a:p>
        </p:txBody>
      </p:sp>
      <p:grpSp>
        <p:nvGrpSpPr>
          <p:cNvPr id="108" name="Group 107"/>
          <p:cNvGrpSpPr>
            <a:grpSpLocks/>
          </p:cNvGrpSpPr>
          <p:nvPr/>
        </p:nvGrpSpPr>
        <p:grpSpPr bwMode="auto">
          <a:xfrm rot="16200000">
            <a:off x="1486027" y="2095373"/>
            <a:ext cx="515692" cy="287346"/>
            <a:chOff x="285752" y="857256"/>
            <a:chExt cx="3813" cy="1815"/>
          </a:xfrm>
        </p:grpSpPr>
        <p:sp>
          <p:nvSpPr>
            <p:cNvPr id="109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10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11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12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13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14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115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6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117" name="Straight Connector 116"/>
          <p:cNvCxnSpPr/>
          <p:nvPr/>
        </p:nvCxnSpPr>
        <p:spPr>
          <a:xfrm flipV="1">
            <a:off x="1752600" y="2514600"/>
            <a:ext cx="0" cy="1754194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3400" y="1066800"/>
            <a:ext cx="1409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AEBS for LCV</a:t>
            </a:r>
            <a:endParaRPr lang="en-GB" b="1" u="sng" dirty="0"/>
          </a:p>
        </p:txBody>
      </p:sp>
      <p:sp>
        <p:nvSpPr>
          <p:cNvPr id="121" name="TextBox 120"/>
          <p:cNvSpPr txBox="1"/>
          <p:nvPr/>
        </p:nvSpPr>
        <p:spPr>
          <a:xfrm>
            <a:off x="6019800" y="1066800"/>
            <a:ext cx="509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ESF</a:t>
            </a:r>
            <a:endParaRPr lang="en-GB" b="1" u="sng" dirty="0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2895600" y="2514600"/>
            <a:ext cx="0" cy="175260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1752600" y="2514600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1752600" y="4272091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2362200" y="2819400"/>
            <a:ext cx="121920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1 vehicle is moving in 1 dimension *</a:t>
            </a:r>
            <a:endParaRPr lang="en-GB" sz="1400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4648200" y="2819400"/>
            <a:ext cx="121920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FF0000"/>
                </a:solidFill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2 vehicles are moving in 2 dimensions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>
            <a:off x="5181600" y="4267200"/>
            <a:ext cx="0" cy="182880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4724400" y="6096000"/>
            <a:ext cx="18203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4953000" y="4964668"/>
            <a:ext cx="685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67m</a:t>
            </a:r>
            <a:endParaRPr lang="en-GB" sz="1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2438400" y="5181600"/>
            <a:ext cx="2057400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GB" sz="1800" u="sng" dirty="0">
                <a:solidFill>
                  <a:srgbClr val="FF0000"/>
                </a:solidFill>
              </a:rPr>
              <a:t>Test </a:t>
            </a:r>
            <a:r>
              <a:rPr lang="en-GB" sz="1800" u="sng" dirty="0" smtClean="0">
                <a:solidFill>
                  <a:srgbClr val="FF0000"/>
                </a:solidFill>
              </a:rPr>
              <a:t>complexity</a:t>
            </a:r>
          </a:p>
          <a:p>
            <a:r>
              <a:rPr lang="en-GB" sz="1800" u="sng" dirty="0" smtClean="0">
                <a:solidFill>
                  <a:srgbClr val="FF0000"/>
                </a:solidFill>
              </a:rPr>
              <a:t>is not</a:t>
            </a:r>
          </a:p>
          <a:p>
            <a:r>
              <a:rPr lang="en-GB" sz="1800" u="sng" dirty="0" smtClean="0">
                <a:solidFill>
                  <a:srgbClr val="FF0000"/>
                </a:solidFill>
              </a:rPr>
              <a:t>Comparable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!!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971800" y="3581400"/>
            <a:ext cx="457200" cy="1600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flipV="1">
            <a:off x="3962400" y="3581400"/>
            <a:ext cx="838200" cy="1600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Box 240"/>
          <p:cNvSpPr txBox="1"/>
          <p:nvPr/>
        </p:nvSpPr>
        <p:spPr>
          <a:xfrm>
            <a:off x="0" y="6596390"/>
            <a:ext cx="556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* With a moving target at 67km/h, 2 vehicles are moving but the distance become 11 m…</a:t>
            </a:r>
            <a:endParaRPr lang="en-GB" sz="1100" i="1" dirty="0"/>
          </a:p>
        </p:txBody>
      </p:sp>
      <p:sp>
        <p:nvSpPr>
          <p:cNvPr id="262" name="Rectangle 261"/>
          <p:cNvSpPr/>
          <p:nvPr/>
        </p:nvSpPr>
        <p:spPr>
          <a:xfrm>
            <a:off x="3200400" y="1371600"/>
            <a:ext cx="182880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Assumptions:</a:t>
            </a:r>
          </a:p>
          <a:p>
            <a:pPr algn="ctr"/>
            <a:r>
              <a:rPr lang="en-GB" sz="1400" b="1" dirty="0"/>
              <a:t>3s TTC at </a:t>
            </a:r>
            <a:r>
              <a:rPr lang="en-GB" sz="1400" b="1" dirty="0" smtClean="0"/>
              <a:t>80km/h</a:t>
            </a:r>
          </a:p>
          <a:p>
            <a:pPr algn="ctr"/>
            <a:r>
              <a:rPr lang="en-GB" sz="1400" b="1" dirty="0" smtClean="0"/>
              <a:t>(= 67m)</a:t>
            </a:r>
            <a:endParaRPr lang="en-GB" sz="1400" b="1" dirty="0"/>
          </a:p>
        </p:txBody>
      </p:sp>
      <p:sp>
        <p:nvSpPr>
          <p:cNvPr id="278" name="TextBox 277"/>
          <p:cNvSpPr txBox="1"/>
          <p:nvPr/>
        </p:nvSpPr>
        <p:spPr>
          <a:xfrm>
            <a:off x="609600" y="4343400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80km/h</a:t>
            </a:r>
            <a:endParaRPr lang="fr-FR" sz="1400" b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7696200" y="6019800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80km/h</a:t>
            </a:r>
            <a:endParaRPr lang="fr-FR" sz="1400" b="1" dirty="0"/>
          </a:p>
        </p:txBody>
      </p:sp>
      <p:sp>
        <p:nvSpPr>
          <p:cNvPr id="171" name="TextBox 170"/>
          <p:cNvSpPr txBox="1"/>
          <p:nvPr/>
        </p:nvSpPr>
        <p:spPr>
          <a:xfrm>
            <a:off x="2590800" y="3733800"/>
            <a:ext cx="685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67m</a:t>
            </a:r>
            <a:endParaRPr lang="en-GB" sz="1400" i="1" dirty="0"/>
          </a:p>
        </p:txBody>
      </p:sp>
      <p:sp>
        <p:nvSpPr>
          <p:cNvPr id="172" name="TextBox 171"/>
          <p:cNvSpPr txBox="1"/>
          <p:nvPr/>
        </p:nvSpPr>
        <p:spPr>
          <a:xfrm>
            <a:off x="4876800" y="3733800"/>
            <a:ext cx="685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67m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38747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Conclusions</a:t>
            </a:r>
            <a:br>
              <a:rPr lang="en-GB" sz="3200" dirty="0" smtClean="0"/>
            </a:br>
            <a:endParaRPr lang="en-GB" sz="3600" dirty="0"/>
          </a:p>
        </p:txBody>
      </p:sp>
      <p:sp>
        <p:nvSpPr>
          <p:cNvPr id="119" name="TextBox 118"/>
          <p:cNvSpPr txBox="1"/>
          <p:nvPr/>
        </p:nvSpPr>
        <p:spPr>
          <a:xfrm>
            <a:off x="152400" y="1245543"/>
            <a:ext cx="4191000" cy="51552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600" dirty="0" smtClean="0"/>
              <a:t>Such a test is impractical: TTC not measurable, due to high tolerances on drift rate, leading to variation in the collision point.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600" dirty="0" smtClean="0"/>
              <a:t>In many cases, a TTC is not relevant for collision risk detection; there are other potential criteria (safety distance, speed, vehicle type, road conditions, use case etc.).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600" dirty="0" smtClean="0"/>
              <a:t>Industry proposal is to stick to the CSF approach and provide a warning at every intervention of ESF.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600" dirty="0" smtClean="0"/>
              <a:t>In addition, the manufacturer should describe the conditions for collision risk detection and demonstrate them with documentation, test results, virtual or physical tests etc.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600" dirty="0" smtClean="0"/>
              <a:t>50N </a:t>
            </a:r>
            <a:r>
              <a:rPr lang="en-GB" sz="1600" dirty="0"/>
              <a:t>max overriding test (to be tested)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GB" sz="1600" dirty="0" smtClean="0"/>
              <a:t>This </a:t>
            </a:r>
            <a:r>
              <a:rPr lang="en-GB" sz="1600" dirty="0"/>
              <a:t>will ensure no </a:t>
            </a:r>
            <a:r>
              <a:rPr lang="en-GB" sz="1600" dirty="0" smtClean="0"/>
              <a:t>misuse</a:t>
            </a:r>
            <a:r>
              <a:rPr lang="en-GB" sz="1600" dirty="0"/>
              <a:t> </a:t>
            </a:r>
            <a:r>
              <a:rPr lang="en-GB" sz="1600" dirty="0" smtClean="0"/>
              <a:t>and easy overriding.</a:t>
            </a:r>
            <a:endParaRPr lang="en-GB" sz="1600" dirty="0"/>
          </a:p>
        </p:txBody>
      </p:sp>
      <p:sp>
        <p:nvSpPr>
          <p:cNvPr id="120" name="Rectangle 119"/>
          <p:cNvSpPr/>
          <p:nvPr/>
        </p:nvSpPr>
        <p:spPr>
          <a:xfrm>
            <a:off x="60198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60960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68580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76200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/>
          <p:cNvGrpSpPr>
            <a:grpSpLocks/>
          </p:cNvGrpSpPr>
          <p:nvPr/>
        </p:nvGrpSpPr>
        <p:grpSpPr bwMode="auto">
          <a:xfrm rot="16200000">
            <a:off x="7122174" y="5984226"/>
            <a:ext cx="528509" cy="294856"/>
            <a:chOff x="2643206" y="857256"/>
            <a:chExt cx="3813" cy="1815"/>
          </a:xfrm>
        </p:grpSpPr>
        <p:sp>
          <p:nvSpPr>
            <p:cNvPr id="130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31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36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37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39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40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141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4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145" name="Straight Connector 144"/>
          <p:cNvCxnSpPr>
            <a:stCxn id="130" idx="0"/>
          </p:cNvCxnSpPr>
          <p:nvPr/>
        </p:nvCxnSpPr>
        <p:spPr>
          <a:xfrm flipH="1" flipV="1">
            <a:off x="6477000" y="1828800"/>
            <a:ext cx="909510" cy="4040193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7" name="Group 146"/>
          <p:cNvGrpSpPr>
            <a:grpSpLocks/>
          </p:cNvGrpSpPr>
          <p:nvPr/>
        </p:nvGrpSpPr>
        <p:grpSpPr bwMode="auto">
          <a:xfrm rot="15381332">
            <a:off x="6418350" y="2532797"/>
            <a:ext cx="528509" cy="294856"/>
            <a:chOff x="2643206" y="857256"/>
            <a:chExt cx="3813" cy="1815"/>
          </a:xfrm>
        </p:grpSpPr>
        <p:sp>
          <p:nvSpPr>
            <p:cNvPr id="151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52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54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55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57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58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159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60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61" name="Rectangle 160"/>
          <p:cNvSpPr/>
          <p:nvPr/>
        </p:nvSpPr>
        <p:spPr>
          <a:xfrm>
            <a:off x="7848600" y="3962400"/>
            <a:ext cx="129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Drift rate = [0.5m/s]</a:t>
            </a:r>
          </a:p>
          <a:p>
            <a:r>
              <a:rPr lang="en-GB" sz="1200" dirty="0" smtClean="0"/>
              <a:t>(note: in R130, rate of departure between 0.1 and 0.8 m/s)</a:t>
            </a:r>
            <a:endParaRPr lang="en-GB" sz="1200" b="1" dirty="0"/>
          </a:p>
        </p:txBody>
      </p:sp>
      <p:cxnSp>
        <p:nvCxnSpPr>
          <p:cNvPr id="162" name="Straight Connector 161"/>
          <p:cNvCxnSpPr/>
          <p:nvPr/>
        </p:nvCxnSpPr>
        <p:spPr>
          <a:xfrm>
            <a:off x="6553200" y="6183868"/>
            <a:ext cx="685800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620664" y="6260068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 m</a:t>
            </a:r>
            <a:endParaRPr lang="en-GB" b="1" dirty="0"/>
          </a:p>
        </p:txBody>
      </p:sp>
      <p:cxnSp>
        <p:nvCxnSpPr>
          <p:cNvPr id="164" name="Straight Connector 163"/>
          <p:cNvCxnSpPr/>
          <p:nvPr/>
        </p:nvCxnSpPr>
        <p:spPr>
          <a:xfrm>
            <a:off x="5181600" y="2514600"/>
            <a:ext cx="0" cy="175260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4572000" y="2514600"/>
            <a:ext cx="18203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4724400" y="4267200"/>
            <a:ext cx="18203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Freeform 166"/>
          <p:cNvSpPr/>
          <p:nvPr/>
        </p:nvSpPr>
        <p:spPr>
          <a:xfrm>
            <a:off x="6934200" y="1984653"/>
            <a:ext cx="253094" cy="1977747"/>
          </a:xfrm>
          <a:custGeom>
            <a:avLst/>
            <a:gdLst>
              <a:gd name="connsiteX0" fmla="*/ 27542 w 187044"/>
              <a:gd name="connsiteY0" fmla="*/ 2423160 h 2423160"/>
              <a:gd name="connsiteX1" fmla="*/ 110 w 187044"/>
              <a:gd name="connsiteY1" fmla="*/ 1883664 h 2423160"/>
              <a:gd name="connsiteX2" fmla="*/ 36686 w 187044"/>
              <a:gd name="connsiteY2" fmla="*/ 1024128 h 2423160"/>
              <a:gd name="connsiteX3" fmla="*/ 173846 w 187044"/>
              <a:gd name="connsiteY3" fmla="*/ 384048 h 2423160"/>
              <a:gd name="connsiteX4" fmla="*/ 173846 w 187044"/>
              <a:gd name="connsiteY4" fmla="*/ 0 h 2423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044" h="2423160">
                <a:moveTo>
                  <a:pt x="27542" y="2423160"/>
                </a:moveTo>
                <a:cubicBezTo>
                  <a:pt x="13064" y="2269998"/>
                  <a:pt x="-1414" y="2116836"/>
                  <a:pt x="110" y="1883664"/>
                </a:cubicBezTo>
                <a:cubicBezTo>
                  <a:pt x="1634" y="1650492"/>
                  <a:pt x="7730" y="1274064"/>
                  <a:pt x="36686" y="1024128"/>
                </a:cubicBezTo>
                <a:cubicBezTo>
                  <a:pt x="65642" y="774192"/>
                  <a:pt x="150986" y="554736"/>
                  <a:pt x="173846" y="384048"/>
                </a:cubicBezTo>
                <a:cubicBezTo>
                  <a:pt x="196706" y="213360"/>
                  <a:pt x="185276" y="106680"/>
                  <a:pt x="173846" y="0"/>
                </a:cubicBezTo>
              </a:path>
            </a:pathLst>
          </a:custGeom>
          <a:noFill/>
          <a:ln>
            <a:solidFill>
              <a:srgbClr val="00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8" name="Group 167"/>
          <p:cNvGrpSpPr>
            <a:grpSpLocks/>
          </p:cNvGrpSpPr>
          <p:nvPr/>
        </p:nvGrpSpPr>
        <p:grpSpPr bwMode="auto">
          <a:xfrm rot="16200000">
            <a:off x="6903517" y="1869426"/>
            <a:ext cx="528509" cy="294856"/>
            <a:chOff x="2643206" y="857256"/>
            <a:chExt cx="3813" cy="1815"/>
          </a:xfrm>
        </p:grpSpPr>
        <p:sp>
          <p:nvSpPr>
            <p:cNvPr id="169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70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71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72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73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74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175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6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177" name="Straight Arrow Connector 176"/>
          <p:cNvCxnSpPr/>
          <p:nvPr/>
        </p:nvCxnSpPr>
        <p:spPr>
          <a:xfrm flipH="1">
            <a:off x="7239000" y="4876800"/>
            <a:ext cx="609600" cy="4572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>
            <a:stCxn id="180" idx="0"/>
          </p:cNvCxnSpPr>
          <p:nvPr/>
        </p:nvCxnSpPr>
        <p:spPr>
          <a:xfrm flipH="1" flipV="1">
            <a:off x="6324600" y="1905001"/>
            <a:ext cx="67552" cy="3981662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9" name="Group 178"/>
          <p:cNvGrpSpPr>
            <a:grpSpLocks/>
          </p:cNvGrpSpPr>
          <p:nvPr/>
        </p:nvGrpSpPr>
        <p:grpSpPr bwMode="auto">
          <a:xfrm rot="16200000">
            <a:off x="6134227" y="5999281"/>
            <a:ext cx="515692" cy="287346"/>
            <a:chOff x="285752" y="857256"/>
            <a:chExt cx="3813" cy="1815"/>
          </a:xfrm>
        </p:grpSpPr>
        <p:sp>
          <p:nvSpPr>
            <p:cNvPr id="180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81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82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83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84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85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186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7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88" name="Group 187"/>
          <p:cNvGrpSpPr>
            <a:grpSpLocks/>
          </p:cNvGrpSpPr>
          <p:nvPr/>
        </p:nvGrpSpPr>
        <p:grpSpPr bwMode="auto">
          <a:xfrm rot="16200000">
            <a:off x="6075481" y="2476373"/>
            <a:ext cx="515692" cy="287346"/>
            <a:chOff x="285752" y="857256"/>
            <a:chExt cx="3813" cy="1815"/>
          </a:xfrm>
        </p:grpSpPr>
        <p:sp>
          <p:nvSpPr>
            <p:cNvPr id="189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90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91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92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93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94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195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6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97" name="Group 196"/>
          <p:cNvGrpSpPr>
            <a:grpSpLocks/>
          </p:cNvGrpSpPr>
          <p:nvPr/>
        </p:nvGrpSpPr>
        <p:grpSpPr bwMode="auto">
          <a:xfrm rot="16200000">
            <a:off x="6134227" y="4152773"/>
            <a:ext cx="515692" cy="287346"/>
            <a:chOff x="285752" y="857256"/>
            <a:chExt cx="3813" cy="1815"/>
          </a:xfrm>
        </p:grpSpPr>
        <p:sp>
          <p:nvSpPr>
            <p:cNvPr id="198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99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00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01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02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03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204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5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206" name="Group 205"/>
          <p:cNvGrpSpPr>
            <a:grpSpLocks/>
          </p:cNvGrpSpPr>
          <p:nvPr/>
        </p:nvGrpSpPr>
        <p:grpSpPr bwMode="auto">
          <a:xfrm rot="15516307">
            <a:off x="6790477" y="4155426"/>
            <a:ext cx="528509" cy="294856"/>
            <a:chOff x="2643206" y="857256"/>
            <a:chExt cx="3813" cy="1815"/>
          </a:xfrm>
        </p:grpSpPr>
        <p:sp>
          <p:nvSpPr>
            <p:cNvPr id="207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08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09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10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11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12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213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4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215" name="7-Point Star 214"/>
          <p:cNvSpPr/>
          <p:nvPr/>
        </p:nvSpPr>
        <p:spPr>
          <a:xfrm>
            <a:off x="6400800" y="24384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6" name="TextBox 215"/>
          <p:cNvSpPr txBox="1"/>
          <p:nvPr/>
        </p:nvSpPr>
        <p:spPr>
          <a:xfrm>
            <a:off x="6019800" y="1066800"/>
            <a:ext cx="509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ESF</a:t>
            </a:r>
            <a:endParaRPr lang="en-GB" b="1" u="sng" dirty="0"/>
          </a:p>
        </p:txBody>
      </p:sp>
      <p:sp>
        <p:nvSpPr>
          <p:cNvPr id="217" name="TextBox 216"/>
          <p:cNvSpPr txBox="1"/>
          <p:nvPr/>
        </p:nvSpPr>
        <p:spPr>
          <a:xfrm>
            <a:off x="4648200" y="2995136"/>
            <a:ext cx="121920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rgbClr val="FF0000"/>
                </a:solidFill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2 vehicles are moving in 2 dimensions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18" name="Straight Connector 217"/>
          <p:cNvCxnSpPr/>
          <p:nvPr/>
        </p:nvCxnSpPr>
        <p:spPr>
          <a:xfrm>
            <a:off x="5181600" y="4267200"/>
            <a:ext cx="0" cy="182880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/>
          <p:nvPr/>
        </p:nvCxnSpPr>
        <p:spPr>
          <a:xfrm>
            <a:off x="4724400" y="6096000"/>
            <a:ext cx="18203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4800600" y="4964668"/>
            <a:ext cx="9144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67m</a:t>
            </a:r>
            <a:endParaRPr lang="en-GB" sz="1400" b="1" dirty="0"/>
          </a:p>
        </p:txBody>
      </p:sp>
      <p:sp>
        <p:nvSpPr>
          <p:cNvPr id="221" name="TextBox 220"/>
          <p:cNvSpPr txBox="1"/>
          <p:nvPr/>
        </p:nvSpPr>
        <p:spPr>
          <a:xfrm>
            <a:off x="7696200" y="6019800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80km/h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9159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0" y="3429000"/>
            <a:ext cx="3048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828800" y="4419600"/>
            <a:ext cx="304800" cy="304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828800" y="3048000"/>
            <a:ext cx="304800" cy="304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noProof="0" dirty="0" smtClean="0"/>
              <a:t>ESF Definition</a:t>
            </a:r>
            <a:endParaRPr lang="en-GB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95350" indent="-895350">
              <a:buNone/>
            </a:pPr>
            <a:r>
              <a:rPr lang="en-GB" sz="1800" noProof="0" dirty="0" smtClean="0"/>
              <a:t>2.3.4.3	“Emergency Steering Function (ESF)" means a control function within an electronic control system whereby, for a limited duration, changes to the steering angle of one or more wheels may result from the automatic evaluation of signals initiated on-board the vehicle, in order to assist the driver in avoiding [or mitigating] a collision with:</a:t>
            </a:r>
          </a:p>
          <a:p>
            <a:pPr marL="1771650" lvl="3" indent="-400050">
              <a:buFont typeface="+mj-lt"/>
              <a:buAutoNum type="romanLcPeriod"/>
            </a:pPr>
            <a:r>
              <a:rPr lang="en-GB" sz="1800" noProof="0" dirty="0" smtClean="0"/>
              <a:t>another vehicle driving in an adjacent lane, </a:t>
            </a:r>
          </a:p>
          <a:p>
            <a:pPr marL="2171700" lvl="4" indent="-342900">
              <a:buFont typeface="+mj-lt"/>
              <a:buAutoNum type="alphaLcPeriod"/>
            </a:pPr>
            <a:r>
              <a:rPr lang="en-GB" sz="1800" noProof="0" dirty="0" smtClean="0"/>
              <a:t>drifting towards the path of the subject vehicle and/or,</a:t>
            </a:r>
          </a:p>
          <a:p>
            <a:pPr marL="2171700" lvl="4" indent="-342900">
              <a:buFont typeface="+mj-lt"/>
              <a:buAutoNum type="alphaLcPeriod"/>
            </a:pPr>
            <a:r>
              <a:rPr lang="en-GB" sz="1800" noProof="0" dirty="0" smtClean="0"/>
              <a:t>into which path the subject vehicle is drifting and/or,</a:t>
            </a:r>
          </a:p>
          <a:p>
            <a:pPr marL="2171700" lvl="4" indent="-342900">
              <a:buFont typeface="+mj-lt"/>
              <a:buAutoNum type="alphaLcPeriod"/>
            </a:pPr>
            <a:r>
              <a:rPr lang="en-GB" sz="1800" dirty="0" smtClean="0"/>
              <a:t>into </a:t>
            </a:r>
            <a:r>
              <a:rPr lang="en-GB" sz="1800" dirty="0"/>
              <a:t>which lane the driver initiates a lane change manoeuver</a:t>
            </a:r>
            <a:r>
              <a:rPr lang="en-GB" sz="1800" noProof="0" dirty="0" smtClean="0"/>
              <a:t>.</a:t>
            </a:r>
          </a:p>
          <a:p>
            <a:pPr marL="1771650" lvl="3" indent="-400050">
              <a:buFont typeface="+mj-lt"/>
              <a:buAutoNum type="romanLcPeriod"/>
            </a:pPr>
            <a:r>
              <a:rPr lang="en-GB" sz="1800" noProof="0" dirty="0" smtClean="0"/>
              <a:t>an obstacle obstructing the path of the subject vehicle or when the obstruction of the subject vehicle’s path is deemed imminent.</a:t>
            </a:r>
          </a:p>
          <a:p>
            <a:pPr marL="895350" lvl="3" indent="0">
              <a:buNone/>
            </a:pPr>
            <a:r>
              <a:rPr lang="en-GB" sz="1800" noProof="0" dirty="0" smtClean="0"/>
              <a:t>ESF shall cover one or several use cases from the list above.</a:t>
            </a:r>
          </a:p>
          <a:p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178646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Use Cases</a:t>
            </a:r>
            <a:endParaRPr lang="en-GB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743200" y="990600"/>
            <a:ext cx="1676400" cy="5638800"/>
            <a:chOff x="2819400" y="990600"/>
            <a:chExt cx="1676400" cy="5638800"/>
          </a:xfrm>
        </p:grpSpPr>
        <p:sp>
          <p:nvSpPr>
            <p:cNvPr id="242" name="TextBox 241"/>
            <p:cNvSpPr txBox="1"/>
            <p:nvPr/>
          </p:nvSpPr>
          <p:spPr>
            <a:xfrm>
              <a:off x="3432230" y="990600"/>
              <a:ext cx="42511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err="1" smtClean="0"/>
                <a:t>i.b</a:t>
              </a:r>
              <a:endParaRPr lang="en-GB" b="1" dirty="0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28194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09" name="Straight Connector 208"/>
            <p:cNvCxnSpPr/>
            <p:nvPr/>
          </p:nvCxnSpPr>
          <p:spPr>
            <a:xfrm>
              <a:off x="28956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36576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44196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9" name="Group 258"/>
            <p:cNvGrpSpPr>
              <a:grpSpLocks/>
            </p:cNvGrpSpPr>
            <p:nvPr/>
          </p:nvGrpSpPr>
          <p:grpSpPr bwMode="auto">
            <a:xfrm rot="16200000">
              <a:off x="3010027" y="5770681"/>
              <a:ext cx="515692" cy="287346"/>
              <a:chOff x="285752" y="857256"/>
              <a:chExt cx="3813" cy="1815"/>
            </a:xfrm>
          </p:grpSpPr>
          <p:sp>
            <p:nvSpPr>
              <p:cNvPr id="260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1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2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3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73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83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84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85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86" name="Group 285"/>
            <p:cNvGrpSpPr>
              <a:grpSpLocks/>
            </p:cNvGrpSpPr>
            <p:nvPr/>
          </p:nvGrpSpPr>
          <p:grpSpPr bwMode="auto">
            <a:xfrm rot="16200000">
              <a:off x="3010027" y="4551481"/>
              <a:ext cx="515692" cy="287346"/>
              <a:chOff x="285752" y="857256"/>
              <a:chExt cx="3813" cy="1815"/>
            </a:xfrm>
          </p:grpSpPr>
          <p:sp>
            <p:nvSpPr>
              <p:cNvPr id="287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88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89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90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91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92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93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99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12" name="Group 311"/>
            <p:cNvGrpSpPr>
              <a:grpSpLocks/>
            </p:cNvGrpSpPr>
            <p:nvPr/>
          </p:nvGrpSpPr>
          <p:grpSpPr bwMode="auto">
            <a:xfrm rot="16200000">
              <a:off x="3693174" y="5523572"/>
              <a:ext cx="528509" cy="294856"/>
              <a:chOff x="2643206" y="857256"/>
              <a:chExt cx="3813" cy="1815"/>
            </a:xfrm>
          </p:grpSpPr>
          <p:sp>
            <p:nvSpPr>
              <p:cNvPr id="313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0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1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2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3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4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335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6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40" name="Group 339"/>
            <p:cNvGrpSpPr>
              <a:grpSpLocks/>
            </p:cNvGrpSpPr>
            <p:nvPr/>
          </p:nvGrpSpPr>
          <p:grpSpPr bwMode="auto">
            <a:xfrm rot="15405855">
              <a:off x="3628242" y="4365041"/>
              <a:ext cx="528509" cy="294856"/>
              <a:chOff x="2643206" y="857256"/>
              <a:chExt cx="3813" cy="1815"/>
            </a:xfrm>
          </p:grpSpPr>
          <p:sp>
            <p:nvSpPr>
              <p:cNvPr id="341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2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3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4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5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54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355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56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3" name="Freeform 2"/>
            <p:cNvSpPr/>
            <p:nvPr/>
          </p:nvSpPr>
          <p:spPr>
            <a:xfrm>
              <a:off x="3581400" y="3276600"/>
              <a:ext cx="381000" cy="2133600"/>
            </a:xfrm>
            <a:custGeom>
              <a:avLst/>
              <a:gdLst>
                <a:gd name="connsiteX0" fmla="*/ 612648 w 618066"/>
                <a:gd name="connsiteY0" fmla="*/ 2066544 h 2066544"/>
                <a:gd name="connsiteX1" fmla="*/ 612648 w 618066"/>
                <a:gd name="connsiteY1" fmla="*/ 1819656 h 2066544"/>
                <a:gd name="connsiteX2" fmla="*/ 612648 w 618066"/>
                <a:gd name="connsiteY2" fmla="*/ 1728216 h 2066544"/>
                <a:gd name="connsiteX3" fmla="*/ 539496 w 618066"/>
                <a:gd name="connsiteY3" fmla="*/ 1289304 h 2066544"/>
                <a:gd name="connsiteX4" fmla="*/ 256032 w 618066"/>
                <a:gd name="connsiteY4" fmla="*/ 630936 h 2066544"/>
                <a:gd name="connsiteX5" fmla="*/ 0 w 618066"/>
                <a:gd name="connsiteY5" fmla="*/ 0 h 206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066" h="2066544">
                  <a:moveTo>
                    <a:pt x="612648" y="2066544"/>
                  </a:moveTo>
                  <a:lnTo>
                    <a:pt x="612648" y="1819656"/>
                  </a:lnTo>
                  <a:cubicBezTo>
                    <a:pt x="612648" y="1763268"/>
                    <a:pt x="624840" y="1816608"/>
                    <a:pt x="612648" y="1728216"/>
                  </a:cubicBezTo>
                  <a:cubicBezTo>
                    <a:pt x="600456" y="1639824"/>
                    <a:pt x="598932" y="1472184"/>
                    <a:pt x="539496" y="1289304"/>
                  </a:cubicBezTo>
                  <a:cubicBezTo>
                    <a:pt x="480060" y="1106424"/>
                    <a:pt x="345948" y="845820"/>
                    <a:pt x="256032" y="630936"/>
                  </a:cubicBezTo>
                  <a:cubicBezTo>
                    <a:pt x="166116" y="416052"/>
                    <a:pt x="83058" y="208026"/>
                    <a:pt x="0" y="0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08" name="Straight Connector 207"/>
            <p:cNvCxnSpPr>
              <a:stCxn id="260" idx="0"/>
            </p:cNvCxnSpPr>
            <p:nvPr/>
          </p:nvCxnSpPr>
          <p:spPr>
            <a:xfrm flipV="1">
              <a:off x="3267952" y="2532308"/>
              <a:ext cx="8648" cy="3125755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7" name="Down Arrow 386"/>
            <p:cNvSpPr/>
            <p:nvPr/>
          </p:nvSpPr>
          <p:spPr>
            <a:xfrm rot="2897215">
              <a:off x="3945347" y="3710569"/>
              <a:ext cx="381000" cy="533400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953000" y="990600"/>
            <a:ext cx="1676400" cy="5638800"/>
            <a:chOff x="4953000" y="990600"/>
            <a:chExt cx="1676400" cy="5638800"/>
          </a:xfrm>
        </p:grpSpPr>
        <p:sp>
          <p:nvSpPr>
            <p:cNvPr id="243" name="TextBox 242"/>
            <p:cNvSpPr txBox="1"/>
            <p:nvPr/>
          </p:nvSpPr>
          <p:spPr>
            <a:xfrm>
              <a:off x="5638800" y="990600"/>
              <a:ext cx="39786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err="1" smtClean="0"/>
                <a:t>i.c</a:t>
              </a:r>
              <a:endParaRPr lang="en-GB" b="1" dirty="0"/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49530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96" name="Straight Connector 295"/>
            <p:cNvCxnSpPr/>
            <p:nvPr/>
          </p:nvCxnSpPr>
          <p:spPr>
            <a:xfrm>
              <a:off x="5029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/>
          </p:nvCxnSpPr>
          <p:spPr>
            <a:xfrm>
              <a:off x="5791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>
              <a:off x="65532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0" name="Group 299"/>
            <p:cNvGrpSpPr>
              <a:grpSpLocks/>
            </p:cNvGrpSpPr>
            <p:nvPr/>
          </p:nvGrpSpPr>
          <p:grpSpPr bwMode="auto">
            <a:xfrm rot="16200000">
              <a:off x="5143627" y="5770681"/>
              <a:ext cx="515692" cy="287346"/>
              <a:chOff x="285752" y="857256"/>
              <a:chExt cx="3813" cy="1815"/>
            </a:xfrm>
          </p:grpSpPr>
          <p:sp>
            <p:nvSpPr>
              <p:cNvPr id="346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7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8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9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50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51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352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53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09" name="Group 308"/>
            <p:cNvGrpSpPr>
              <a:grpSpLocks/>
            </p:cNvGrpSpPr>
            <p:nvPr/>
          </p:nvGrpSpPr>
          <p:grpSpPr bwMode="auto">
            <a:xfrm rot="16200000">
              <a:off x="5143627" y="4551481"/>
              <a:ext cx="515692" cy="287346"/>
              <a:chOff x="285752" y="857256"/>
              <a:chExt cx="3813" cy="1815"/>
            </a:xfrm>
          </p:grpSpPr>
          <p:sp>
            <p:nvSpPr>
              <p:cNvPr id="322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3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4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5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6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7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328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29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8" name="Group 7"/>
            <p:cNvGrpSpPr/>
            <p:nvPr/>
          </p:nvGrpSpPr>
          <p:grpSpPr>
            <a:xfrm>
              <a:off x="5867401" y="5334000"/>
              <a:ext cx="381000" cy="685800"/>
              <a:chOff x="5943601" y="5257800"/>
              <a:chExt cx="381000" cy="685800"/>
            </a:xfrm>
          </p:grpSpPr>
          <p:sp>
            <p:nvSpPr>
              <p:cNvPr id="498" name="7-Point Star 497"/>
              <p:cNvSpPr/>
              <p:nvPr/>
            </p:nvSpPr>
            <p:spPr>
              <a:xfrm>
                <a:off x="5943601" y="5257800"/>
                <a:ext cx="152400" cy="152400"/>
              </a:xfrm>
              <a:prstGeom prst="star7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9" name="7-Point Star 498"/>
              <p:cNvSpPr/>
              <p:nvPr/>
            </p:nvSpPr>
            <p:spPr>
              <a:xfrm>
                <a:off x="5943601" y="5791200"/>
                <a:ext cx="152400" cy="152400"/>
              </a:xfrm>
              <a:prstGeom prst="star7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359" name="Group 358"/>
              <p:cNvGrpSpPr>
                <a:grpSpLocks/>
              </p:cNvGrpSpPr>
              <p:nvPr/>
            </p:nvGrpSpPr>
            <p:grpSpPr bwMode="auto">
              <a:xfrm rot="16200000">
                <a:off x="5912918" y="5446573"/>
                <a:ext cx="528509" cy="294856"/>
                <a:chOff x="2643206" y="857256"/>
                <a:chExt cx="3813" cy="1815"/>
              </a:xfrm>
            </p:grpSpPr>
            <p:sp>
              <p:nvSpPr>
                <p:cNvPr id="360" name="AutoShape 23"/>
                <p:cNvSpPr>
                  <a:spLocks noChangeArrowheads="1"/>
                </p:cNvSpPr>
                <p:nvPr/>
              </p:nvSpPr>
              <p:spPr bwMode="auto">
                <a:xfrm rot="5400000">
                  <a:off x="2644199" y="856263"/>
                  <a:ext cx="1815" cy="3802"/>
                </a:xfrm>
                <a:prstGeom prst="flowChartAlternateProcess">
                  <a:avLst/>
                </a:prstGeom>
                <a:solidFill>
                  <a:srgbClr val="0070C0"/>
                </a:solidFill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61" name="AutoShape 24"/>
                <p:cNvSpPr>
                  <a:spLocks noChangeArrowheads="1"/>
                </p:cNvSpPr>
                <p:nvPr/>
              </p:nvSpPr>
              <p:spPr bwMode="auto">
                <a:xfrm rot="5400000">
                  <a:off x="2644061" y="857359"/>
                  <a:ext cx="1298" cy="1612"/>
                </a:xfrm>
                <a:prstGeom prst="flowChartProcess">
                  <a:avLst/>
                </a:prstGeom>
                <a:solidFill>
                  <a:srgbClr val="007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62" name="AutoShape 25"/>
                <p:cNvSpPr>
                  <a:spLocks noChangeArrowheads="1"/>
                </p:cNvSpPr>
                <p:nvPr/>
              </p:nvSpPr>
              <p:spPr bwMode="auto">
                <a:xfrm rot="5400000">
                  <a:off x="2645041" y="857922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68" name="AutoShape 2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2642783" y="857919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69" name="AutoShape 27"/>
                <p:cNvSpPr>
                  <a:spLocks noChangeArrowheads="1"/>
                </p:cNvSpPr>
                <p:nvPr/>
              </p:nvSpPr>
              <p:spPr bwMode="auto">
                <a:xfrm>
                  <a:off x="2643442" y="857351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71" name="AutoShape 28"/>
                <p:cNvSpPr>
                  <a:spLocks noChangeArrowheads="1"/>
                </p:cNvSpPr>
                <p:nvPr/>
              </p:nvSpPr>
              <p:spPr bwMode="auto">
                <a:xfrm rot="10800000">
                  <a:off x="2643486" y="858889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cxnSp>
              <p:nvCxnSpPr>
                <p:cNvPr id="372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2646035" y="857262"/>
                  <a:ext cx="984" cy="43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73" name="AutoShape 30"/>
                <p:cNvCxnSpPr>
                  <a:cxnSpLocks noChangeShapeType="1"/>
                </p:cNvCxnSpPr>
                <p:nvPr/>
              </p:nvCxnSpPr>
              <p:spPr bwMode="auto">
                <a:xfrm flipH="1">
                  <a:off x="2646018" y="858618"/>
                  <a:ext cx="985" cy="44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9" name="Group 8"/>
            <p:cNvGrpSpPr/>
            <p:nvPr/>
          </p:nvGrpSpPr>
          <p:grpSpPr>
            <a:xfrm rot="498679">
              <a:off x="5712621" y="4260856"/>
              <a:ext cx="464308" cy="633392"/>
              <a:chOff x="5687568" y="3929464"/>
              <a:chExt cx="464308" cy="633392"/>
            </a:xfrm>
          </p:grpSpPr>
          <p:sp>
            <p:nvSpPr>
              <p:cNvPr id="203" name="7-Point Star 202"/>
              <p:cNvSpPr/>
              <p:nvPr/>
            </p:nvSpPr>
            <p:spPr>
              <a:xfrm>
                <a:off x="5687568" y="3934968"/>
                <a:ext cx="152400" cy="152400"/>
              </a:xfrm>
              <a:prstGeom prst="star7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4" name="7-Point Star 203"/>
              <p:cNvSpPr/>
              <p:nvPr/>
            </p:nvSpPr>
            <p:spPr>
              <a:xfrm>
                <a:off x="5867400" y="4410456"/>
                <a:ext cx="152400" cy="152400"/>
              </a:xfrm>
              <a:prstGeom prst="star7">
                <a:avLst/>
              </a:prstGeom>
              <a:solidFill>
                <a:srgbClr val="FFFF00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376" name="Group 375"/>
              <p:cNvGrpSpPr>
                <a:grpSpLocks/>
              </p:cNvGrpSpPr>
              <p:nvPr/>
            </p:nvGrpSpPr>
            <p:grpSpPr bwMode="auto">
              <a:xfrm rot="14968253">
                <a:off x="5740193" y="4046291"/>
                <a:ext cx="528509" cy="294856"/>
                <a:chOff x="2643206" y="857256"/>
                <a:chExt cx="3813" cy="1815"/>
              </a:xfrm>
            </p:grpSpPr>
            <p:sp>
              <p:nvSpPr>
                <p:cNvPr id="377" name="AutoShape 23"/>
                <p:cNvSpPr>
                  <a:spLocks noChangeArrowheads="1"/>
                </p:cNvSpPr>
                <p:nvPr/>
              </p:nvSpPr>
              <p:spPr bwMode="auto">
                <a:xfrm rot="5400000">
                  <a:off x="2644199" y="856263"/>
                  <a:ext cx="1815" cy="3802"/>
                </a:xfrm>
                <a:prstGeom prst="flowChartAlternateProcess">
                  <a:avLst/>
                </a:prstGeom>
                <a:solidFill>
                  <a:srgbClr val="0070C0"/>
                </a:solidFill>
                <a:ln w="222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78" name="AutoShape 24"/>
                <p:cNvSpPr>
                  <a:spLocks noChangeArrowheads="1"/>
                </p:cNvSpPr>
                <p:nvPr/>
              </p:nvSpPr>
              <p:spPr bwMode="auto">
                <a:xfrm rot="5400000">
                  <a:off x="2644061" y="857359"/>
                  <a:ext cx="1298" cy="1612"/>
                </a:xfrm>
                <a:prstGeom prst="flowChartProcess">
                  <a:avLst/>
                </a:prstGeom>
                <a:solidFill>
                  <a:srgbClr val="007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79" name="AutoShape 25"/>
                <p:cNvSpPr>
                  <a:spLocks noChangeArrowheads="1"/>
                </p:cNvSpPr>
                <p:nvPr/>
              </p:nvSpPr>
              <p:spPr bwMode="auto">
                <a:xfrm rot="5400000">
                  <a:off x="2645041" y="857922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80" name="AutoShape 2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2642783" y="857919"/>
                  <a:ext cx="1542" cy="46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2605 w 21600"/>
                    <a:gd name="T13" fmla="*/ 2596 h 21600"/>
                    <a:gd name="T14" fmla="*/ 18995 w 21600"/>
                    <a:gd name="T15" fmla="*/ 1900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1597" y="21600"/>
                      </a:lnTo>
                      <a:lnTo>
                        <a:pt x="2000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81" name="AutoShape 27"/>
                <p:cNvSpPr>
                  <a:spLocks noChangeArrowheads="1"/>
                </p:cNvSpPr>
                <p:nvPr/>
              </p:nvSpPr>
              <p:spPr bwMode="auto">
                <a:xfrm>
                  <a:off x="2643442" y="857351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sp>
              <p:nvSpPr>
                <p:cNvPr id="382" name="AutoShape 28"/>
                <p:cNvSpPr>
                  <a:spLocks noChangeArrowheads="1"/>
                </p:cNvSpPr>
                <p:nvPr/>
              </p:nvSpPr>
              <p:spPr bwMode="auto">
                <a:xfrm rot="10800000">
                  <a:off x="2643486" y="858889"/>
                  <a:ext cx="2496" cy="9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894 w 21600"/>
                    <a:gd name="T13" fmla="*/ 3798 h 21600"/>
                    <a:gd name="T14" fmla="*/ 17706 w 21600"/>
                    <a:gd name="T15" fmla="*/ 1780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4184" y="21600"/>
                      </a:lnTo>
                      <a:lnTo>
                        <a:pt x="1741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square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GB" dirty="0"/>
                </a:p>
              </p:txBody>
            </p:sp>
            <p:cxnSp>
              <p:nvCxnSpPr>
                <p:cNvPr id="383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2646035" y="857262"/>
                  <a:ext cx="984" cy="43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84" name="AutoShape 30"/>
                <p:cNvCxnSpPr>
                  <a:cxnSpLocks noChangeShapeType="1"/>
                </p:cNvCxnSpPr>
                <p:nvPr/>
              </p:nvCxnSpPr>
              <p:spPr bwMode="auto">
                <a:xfrm flipH="1">
                  <a:off x="2646018" y="858618"/>
                  <a:ext cx="985" cy="44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</p:grpSp>
        <p:sp>
          <p:nvSpPr>
            <p:cNvPr id="385" name="Freeform 384"/>
            <p:cNvSpPr/>
            <p:nvPr/>
          </p:nvSpPr>
          <p:spPr>
            <a:xfrm>
              <a:off x="5724944" y="3275800"/>
              <a:ext cx="371056" cy="2134399"/>
            </a:xfrm>
            <a:custGeom>
              <a:avLst/>
              <a:gdLst>
                <a:gd name="connsiteX0" fmla="*/ 612648 w 618066"/>
                <a:gd name="connsiteY0" fmla="*/ 2066544 h 2066544"/>
                <a:gd name="connsiteX1" fmla="*/ 612648 w 618066"/>
                <a:gd name="connsiteY1" fmla="*/ 1819656 h 2066544"/>
                <a:gd name="connsiteX2" fmla="*/ 612648 w 618066"/>
                <a:gd name="connsiteY2" fmla="*/ 1728216 h 2066544"/>
                <a:gd name="connsiteX3" fmla="*/ 539496 w 618066"/>
                <a:gd name="connsiteY3" fmla="*/ 1289304 h 2066544"/>
                <a:gd name="connsiteX4" fmla="*/ 256032 w 618066"/>
                <a:gd name="connsiteY4" fmla="*/ 630936 h 2066544"/>
                <a:gd name="connsiteX5" fmla="*/ 0 w 618066"/>
                <a:gd name="connsiteY5" fmla="*/ 0 h 2066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066" h="2066544">
                  <a:moveTo>
                    <a:pt x="612648" y="2066544"/>
                  </a:moveTo>
                  <a:lnTo>
                    <a:pt x="612648" y="1819656"/>
                  </a:lnTo>
                  <a:cubicBezTo>
                    <a:pt x="612648" y="1763268"/>
                    <a:pt x="624840" y="1816608"/>
                    <a:pt x="612648" y="1728216"/>
                  </a:cubicBezTo>
                  <a:cubicBezTo>
                    <a:pt x="600456" y="1639824"/>
                    <a:pt x="598932" y="1472184"/>
                    <a:pt x="539496" y="1289304"/>
                  </a:cubicBezTo>
                  <a:cubicBezTo>
                    <a:pt x="480060" y="1106424"/>
                    <a:pt x="345948" y="845820"/>
                    <a:pt x="256032" y="630936"/>
                  </a:cubicBezTo>
                  <a:cubicBezTo>
                    <a:pt x="166116" y="416052"/>
                    <a:pt x="83058" y="208026"/>
                    <a:pt x="0" y="0"/>
                  </a:cubicBez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86" name="Straight Connector 385"/>
            <p:cNvCxnSpPr>
              <a:stCxn id="346" idx="0"/>
            </p:cNvCxnSpPr>
            <p:nvPr/>
          </p:nvCxnSpPr>
          <p:spPr>
            <a:xfrm flipV="1">
              <a:off x="5401552" y="2438401"/>
              <a:ext cx="8648" cy="3219662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8" name="Down Arrow 387"/>
            <p:cNvSpPr/>
            <p:nvPr/>
          </p:nvSpPr>
          <p:spPr>
            <a:xfrm rot="2897215">
              <a:off x="6078946" y="3710568"/>
              <a:ext cx="381000" cy="533400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162800" y="990600"/>
            <a:ext cx="1735546" cy="5638800"/>
            <a:chOff x="7162800" y="990600"/>
            <a:chExt cx="1735546" cy="5638800"/>
          </a:xfrm>
        </p:grpSpPr>
        <p:sp>
          <p:nvSpPr>
            <p:cNvPr id="205" name="Rectangle 204"/>
            <p:cNvSpPr/>
            <p:nvPr/>
          </p:nvSpPr>
          <p:spPr>
            <a:xfrm>
              <a:off x="71628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07" name="Straight Connector 206"/>
            <p:cNvCxnSpPr/>
            <p:nvPr/>
          </p:nvCxnSpPr>
          <p:spPr>
            <a:xfrm>
              <a:off x="72390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87630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0" name="Group 219"/>
            <p:cNvGrpSpPr/>
            <p:nvPr/>
          </p:nvGrpSpPr>
          <p:grpSpPr>
            <a:xfrm>
              <a:off x="8305800" y="3674267"/>
              <a:ext cx="404813" cy="440532"/>
              <a:chOff x="6612731" y="3345656"/>
              <a:chExt cx="328613" cy="364332"/>
            </a:xfrm>
          </p:grpSpPr>
          <p:pic>
            <p:nvPicPr>
              <p:cNvPr id="255" name="Picture 4" descr="Afficher l'image d'origine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9400" y="3352800"/>
                <a:ext cx="304800" cy="346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6" name="Freeform 255"/>
              <p:cNvSpPr/>
              <p:nvPr/>
            </p:nvSpPr>
            <p:spPr>
              <a:xfrm>
                <a:off x="6612731" y="3345656"/>
                <a:ext cx="328613" cy="364332"/>
              </a:xfrm>
              <a:custGeom>
                <a:avLst/>
                <a:gdLst>
                  <a:gd name="connsiteX0" fmla="*/ 135732 w 328613"/>
                  <a:gd name="connsiteY0" fmla="*/ 23813 h 364332"/>
                  <a:gd name="connsiteX1" fmla="*/ 302419 w 328613"/>
                  <a:gd name="connsiteY1" fmla="*/ 83344 h 364332"/>
                  <a:gd name="connsiteX2" fmla="*/ 295275 w 328613"/>
                  <a:gd name="connsiteY2" fmla="*/ 250032 h 364332"/>
                  <a:gd name="connsiteX3" fmla="*/ 200025 w 328613"/>
                  <a:gd name="connsiteY3" fmla="*/ 338138 h 364332"/>
                  <a:gd name="connsiteX4" fmla="*/ 42863 w 328613"/>
                  <a:gd name="connsiteY4" fmla="*/ 238125 h 364332"/>
                  <a:gd name="connsiteX5" fmla="*/ 30957 w 328613"/>
                  <a:gd name="connsiteY5" fmla="*/ 88107 h 364332"/>
                  <a:gd name="connsiteX6" fmla="*/ 0 w 328613"/>
                  <a:gd name="connsiteY6" fmla="*/ 90488 h 364332"/>
                  <a:gd name="connsiteX7" fmla="*/ 9525 w 328613"/>
                  <a:gd name="connsiteY7" fmla="*/ 364332 h 364332"/>
                  <a:gd name="connsiteX8" fmla="*/ 328613 w 328613"/>
                  <a:gd name="connsiteY8" fmla="*/ 364332 h 364332"/>
                  <a:gd name="connsiteX9" fmla="*/ 326232 w 328613"/>
                  <a:gd name="connsiteY9" fmla="*/ 0 h 364332"/>
                  <a:gd name="connsiteX10" fmla="*/ 14288 w 328613"/>
                  <a:gd name="connsiteY10" fmla="*/ 4763 h 364332"/>
                  <a:gd name="connsiteX11" fmla="*/ 33338 w 328613"/>
                  <a:gd name="connsiteY11" fmla="*/ 78582 h 364332"/>
                  <a:gd name="connsiteX12" fmla="*/ 135732 w 328613"/>
                  <a:gd name="connsiteY12" fmla="*/ 23813 h 36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8613" h="364332">
                    <a:moveTo>
                      <a:pt x="135732" y="23813"/>
                    </a:moveTo>
                    <a:lnTo>
                      <a:pt x="302419" y="83344"/>
                    </a:lnTo>
                    <a:lnTo>
                      <a:pt x="295275" y="250032"/>
                    </a:lnTo>
                    <a:lnTo>
                      <a:pt x="200025" y="338138"/>
                    </a:lnTo>
                    <a:lnTo>
                      <a:pt x="42863" y="238125"/>
                    </a:lnTo>
                    <a:lnTo>
                      <a:pt x="30957" y="88107"/>
                    </a:lnTo>
                    <a:lnTo>
                      <a:pt x="0" y="90488"/>
                    </a:lnTo>
                    <a:lnTo>
                      <a:pt x="9525" y="364332"/>
                    </a:lnTo>
                    <a:lnTo>
                      <a:pt x="328613" y="364332"/>
                    </a:lnTo>
                    <a:cubicBezTo>
                      <a:pt x="327819" y="242888"/>
                      <a:pt x="327026" y="121444"/>
                      <a:pt x="326232" y="0"/>
                    </a:cubicBezTo>
                    <a:lnTo>
                      <a:pt x="14288" y="4763"/>
                    </a:lnTo>
                    <a:lnTo>
                      <a:pt x="33338" y="78582"/>
                    </a:lnTo>
                    <a:lnTo>
                      <a:pt x="135732" y="2381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221" name="Straight Connector 220"/>
            <p:cNvCxnSpPr/>
            <p:nvPr/>
          </p:nvCxnSpPr>
          <p:spPr>
            <a:xfrm>
              <a:off x="80010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Freeform 221"/>
            <p:cNvSpPr/>
            <p:nvPr/>
          </p:nvSpPr>
          <p:spPr>
            <a:xfrm flipH="1">
              <a:off x="8242170" y="4272091"/>
              <a:ext cx="139830" cy="1390649"/>
            </a:xfrm>
            <a:custGeom>
              <a:avLst/>
              <a:gdLst>
                <a:gd name="connsiteX0" fmla="*/ 0 w 0"/>
                <a:gd name="connsiteY0" fmla="*/ 304800 h 304800"/>
                <a:gd name="connsiteX1" fmla="*/ 0 w 0"/>
                <a:gd name="connsiteY1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04800">
                  <a:moveTo>
                    <a:pt x="0" y="304800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23" name="Group 222"/>
            <p:cNvGrpSpPr>
              <a:grpSpLocks/>
            </p:cNvGrpSpPr>
            <p:nvPr/>
          </p:nvGrpSpPr>
          <p:grpSpPr bwMode="auto">
            <a:xfrm rot="16200000">
              <a:off x="8112773" y="5760517"/>
              <a:ext cx="528509" cy="294856"/>
              <a:chOff x="2643206" y="857256"/>
              <a:chExt cx="3813" cy="1815"/>
            </a:xfrm>
          </p:grpSpPr>
          <p:sp>
            <p:nvSpPr>
              <p:cNvPr id="225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26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27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40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1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2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53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4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24" name="TextBox 223"/>
            <p:cNvSpPr txBox="1"/>
            <p:nvPr/>
          </p:nvSpPr>
          <p:spPr>
            <a:xfrm>
              <a:off x="7848600" y="990600"/>
              <a:ext cx="357790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ii.</a:t>
              </a:r>
              <a:endParaRPr lang="en-GB" b="1" dirty="0"/>
            </a:p>
          </p:txBody>
        </p:sp>
        <p:sp>
          <p:nvSpPr>
            <p:cNvPr id="389" name="Down Arrow 388"/>
            <p:cNvSpPr/>
            <p:nvPr/>
          </p:nvSpPr>
          <p:spPr>
            <a:xfrm rot="2897215">
              <a:off x="8441146" y="4548769"/>
              <a:ext cx="381000" cy="533400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28600" y="990600"/>
            <a:ext cx="2389632" cy="5638800"/>
            <a:chOff x="228600" y="990600"/>
            <a:chExt cx="2389632" cy="5638800"/>
          </a:xfrm>
        </p:grpSpPr>
        <p:sp>
          <p:nvSpPr>
            <p:cNvPr id="238" name="TextBox 237"/>
            <p:cNvSpPr txBox="1"/>
            <p:nvPr/>
          </p:nvSpPr>
          <p:spPr>
            <a:xfrm>
              <a:off x="914400" y="990600"/>
              <a:ext cx="415498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err="1" smtClean="0"/>
                <a:t>i.a</a:t>
              </a:r>
              <a:endParaRPr lang="en-GB" b="1" dirty="0"/>
            </a:p>
          </p:txBody>
        </p:sp>
        <p:sp>
          <p:nvSpPr>
            <p:cNvPr id="363" name="Rectangle 362"/>
            <p:cNvSpPr/>
            <p:nvPr/>
          </p:nvSpPr>
          <p:spPr>
            <a:xfrm>
              <a:off x="2286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64" name="Straight Connector 363"/>
            <p:cNvCxnSpPr/>
            <p:nvPr/>
          </p:nvCxnSpPr>
          <p:spPr>
            <a:xfrm>
              <a:off x="3048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/>
          </p:nvCxnSpPr>
          <p:spPr>
            <a:xfrm>
              <a:off x="10668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>
              <a:off x="18288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7" name="Group 366"/>
            <p:cNvGrpSpPr>
              <a:grpSpLocks/>
            </p:cNvGrpSpPr>
            <p:nvPr/>
          </p:nvGrpSpPr>
          <p:grpSpPr bwMode="auto">
            <a:xfrm rot="16200000">
              <a:off x="1102374" y="5760517"/>
              <a:ext cx="528509" cy="294856"/>
              <a:chOff x="2643206" y="857256"/>
              <a:chExt cx="3813" cy="1815"/>
            </a:xfrm>
          </p:grpSpPr>
          <p:sp>
            <p:nvSpPr>
              <p:cNvPr id="416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17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18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19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20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21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422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23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374" name="Freeform 373"/>
            <p:cNvSpPr/>
            <p:nvPr/>
          </p:nvSpPr>
          <p:spPr>
            <a:xfrm flipH="1">
              <a:off x="1325879" y="3429000"/>
              <a:ext cx="45720" cy="2206752"/>
            </a:xfrm>
            <a:custGeom>
              <a:avLst/>
              <a:gdLst>
                <a:gd name="connsiteX0" fmla="*/ 0 w 0"/>
                <a:gd name="connsiteY0" fmla="*/ 283464 h 283464"/>
                <a:gd name="connsiteX1" fmla="*/ 0 w 0"/>
                <a:gd name="connsiteY1" fmla="*/ 0 h 28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3464">
                  <a:moveTo>
                    <a:pt x="0" y="283464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10" name="Group 209"/>
            <p:cNvGrpSpPr>
              <a:grpSpLocks/>
            </p:cNvGrpSpPr>
            <p:nvPr/>
          </p:nvGrpSpPr>
          <p:grpSpPr bwMode="auto">
            <a:xfrm rot="16200000">
              <a:off x="512881" y="5770681"/>
              <a:ext cx="515692" cy="287346"/>
              <a:chOff x="285752" y="857256"/>
              <a:chExt cx="3813" cy="1815"/>
            </a:xfrm>
          </p:grpSpPr>
          <p:sp>
            <p:nvSpPr>
              <p:cNvPr id="211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2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3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4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5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16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17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18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28" name="Group 227"/>
            <p:cNvGrpSpPr>
              <a:grpSpLocks/>
            </p:cNvGrpSpPr>
            <p:nvPr/>
          </p:nvGrpSpPr>
          <p:grpSpPr bwMode="auto">
            <a:xfrm rot="16200000">
              <a:off x="876427" y="2781173"/>
              <a:ext cx="515692" cy="287346"/>
              <a:chOff x="285752" y="857256"/>
              <a:chExt cx="3813" cy="1815"/>
            </a:xfrm>
          </p:grpSpPr>
          <p:sp>
            <p:nvSpPr>
              <p:cNvPr id="229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0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1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2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3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4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35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6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264" name="Group 263"/>
            <p:cNvGrpSpPr>
              <a:grpSpLocks/>
            </p:cNvGrpSpPr>
            <p:nvPr/>
          </p:nvGrpSpPr>
          <p:grpSpPr bwMode="auto">
            <a:xfrm rot="16746640">
              <a:off x="647827" y="4399081"/>
              <a:ext cx="515692" cy="287346"/>
              <a:chOff x="285752" y="857256"/>
              <a:chExt cx="3813" cy="1815"/>
            </a:xfrm>
          </p:grpSpPr>
          <p:sp>
            <p:nvSpPr>
              <p:cNvPr id="265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6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7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8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9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70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cxnSp>
            <p:nvCxnSpPr>
              <p:cNvPr id="271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2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37" name="Freeform 236"/>
            <p:cNvSpPr/>
            <p:nvPr/>
          </p:nvSpPr>
          <p:spPr>
            <a:xfrm>
              <a:off x="762000" y="1569720"/>
              <a:ext cx="382774" cy="4059936"/>
            </a:xfrm>
            <a:custGeom>
              <a:avLst/>
              <a:gdLst>
                <a:gd name="connsiteX0" fmla="*/ 7918 w 466892"/>
                <a:gd name="connsiteY0" fmla="*/ 4059936 h 4059936"/>
                <a:gd name="connsiteX1" fmla="*/ 7918 w 466892"/>
                <a:gd name="connsiteY1" fmla="*/ 3785616 h 4059936"/>
                <a:gd name="connsiteX2" fmla="*/ 90214 w 466892"/>
                <a:gd name="connsiteY2" fmla="*/ 3200400 h 4059936"/>
                <a:gd name="connsiteX3" fmla="*/ 428542 w 466892"/>
                <a:gd name="connsiteY3" fmla="*/ 1764792 h 4059936"/>
                <a:gd name="connsiteX4" fmla="*/ 437686 w 466892"/>
                <a:gd name="connsiteY4" fmla="*/ 813816 h 4059936"/>
                <a:gd name="connsiteX5" fmla="*/ 236518 w 466892"/>
                <a:gd name="connsiteY5" fmla="*/ 0 h 405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892" h="4059936">
                  <a:moveTo>
                    <a:pt x="7918" y="4059936"/>
                  </a:moveTo>
                  <a:cubicBezTo>
                    <a:pt x="1060" y="3994404"/>
                    <a:pt x="-5798" y="3928872"/>
                    <a:pt x="7918" y="3785616"/>
                  </a:cubicBezTo>
                  <a:cubicBezTo>
                    <a:pt x="21634" y="3642360"/>
                    <a:pt x="20110" y="3537204"/>
                    <a:pt x="90214" y="3200400"/>
                  </a:cubicBezTo>
                  <a:cubicBezTo>
                    <a:pt x="160318" y="2863596"/>
                    <a:pt x="370630" y="2162556"/>
                    <a:pt x="428542" y="1764792"/>
                  </a:cubicBezTo>
                  <a:cubicBezTo>
                    <a:pt x="486454" y="1367028"/>
                    <a:pt x="469690" y="1107948"/>
                    <a:pt x="437686" y="813816"/>
                  </a:cubicBezTo>
                  <a:cubicBezTo>
                    <a:pt x="405682" y="519684"/>
                    <a:pt x="321100" y="259842"/>
                    <a:pt x="236518" y="0"/>
                  </a:cubicBezTo>
                </a:path>
              </a:pathLst>
            </a:custGeom>
            <a:ln w="285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27632" y="3191256"/>
              <a:ext cx="990600" cy="94095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sz="1200" b="1" dirty="0" smtClean="0">
                  <a:solidFill>
                    <a:srgbClr val="FF0000"/>
                  </a:solidFill>
                </a:rPr>
                <a:t>Function is expected to </a:t>
              </a:r>
              <a:r>
                <a:rPr lang="en-GB" sz="1200" b="1" dirty="0">
                  <a:solidFill>
                    <a:srgbClr val="FF0000"/>
                  </a:solidFill>
                </a:rPr>
                <a:t>intervene around this point</a:t>
              </a:r>
            </a:p>
          </p:txBody>
        </p:sp>
        <p:sp>
          <p:nvSpPr>
            <p:cNvPr id="12" name="Down Arrow 11"/>
            <p:cNvSpPr/>
            <p:nvPr/>
          </p:nvSpPr>
          <p:spPr>
            <a:xfrm rot="2897215">
              <a:off x="1467323" y="3912618"/>
              <a:ext cx="381000" cy="533400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883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Taxonomy of collision avoidance functions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1015425"/>
            <a:ext cx="243840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Collision Avoidance Functions</a:t>
            </a:r>
            <a:endParaRPr lang="en-GB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2082225"/>
            <a:ext cx="2888948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Avoidance Manoeuver </a:t>
            </a:r>
            <a:r>
              <a:rPr lang="en-GB" sz="1600" b="1" u="sng" dirty="0" smtClean="0"/>
              <a:t>automatically</a:t>
            </a:r>
            <a:r>
              <a:rPr lang="en-GB" sz="1600" b="1" dirty="0" smtClean="0"/>
              <a:t> initiated by system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2082225"/>
            <a:ext cx="3505200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Avoidance Manoeuver </a:t>
            </a:r>
            <a:r>
              <a:rPr lang="en-GB" sz="1600" b="1" u="sng" dirty="0" smtClean="0"/>
              <a:t>manually</a:t>
            </a:r>
            <a:r>
              <a:rPr lang="en-GB" sz="1600" b="1" dirty="0" smtClean="0"/>
              <a:t> performed by driver (by turning steering  wheel) with system support</a:t>
            </a:r>
            <a:endParaRPr lang="en-GB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50947" y="3276600"/>
            <a:ext cx="175260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u="sng" dirty="0" smtClean="0"/>
              <a:t>Within</a:t>
            </a:r>
          </a:p>
          <a:p>
            <a:pPr algn="ctr"/>
            <a:r>
              <a:rPr lang="en-GB" sz="1600" b="1" dirty="0" smtClean="0"/>
              <a:t>the lane</a:t>
            </a:r>
            <a:endParaRPr lang="en-GB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6553200" y="3276600"/>
            <a:ext cx="2342607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600" b="1" u="sng" dirty="0"/>
              <a:t>Within </a:t>
            </a:r>
            <a:r>
              <a:rPr lang="en-GB" sz="1600" b="1" u="sng" dirty="0" smtClean="0"/>
              <a:t>or outside</a:t>
            </a:r>
          </a:p>
          <a:p>
            <a:pPr algn="ctr">
              <a:defRPr/>
            </a:pPr>
            <a:r>
              <a:rPr lang="en-GB" sz="1600" b="1" dirty="0" smtClean="0"/>
              <a:t>the lane </a:t>
            </a:r>
            <a:r>
              <a:rPr lang="en-GB" sz="1400" b="1" i="1" dirty="0" smtClean="0"/>
              <a:t>(system’s decision)</a:t>
            </a:r>
            <a:endParaRPr lang="en-GB" sz="1400" b="1" i="1" dirty="0"/>
          </a:p>
        </p:txBody>
      </p:sp>
      <p:sp>
        <p:nvSpPr>
          <p:cNvPr id="10" name="Rectangle 9"/>
          <p:cNvSpPr/>
          <p:nvPr/>
        </p:nvSpPr>
        <p:spPr>
          <a:xfrm>
            <a:off x="602947" y="3276600"/>
            <a:ext cx="228600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600" b="1" u="sng" dirty="0"/>
              <a:t>Within </a:t>
            </a:r>
            <a:r>
              <a:rPr lang="en-GB" sz="1600" b="1" u="sng" dirty="0" smtClean="0"/>
              <a:t>or outside</a:t>
            </a:r>
          </a:p>
          <a:p>
            <a:pPr algn="ctr">
              <a:defRPr/>
            </a:pPr>
            <a:r>
              <a:rPr lang="en-GB" sz="1600" b="1" dirty="0" smtClean="0"/>
              <a:t>the lane </a:t>
            </a:r>
            <a:r>
              <a:rPr lang="en-GB" sz="1400" b="1" i="1" dirty="0" smtClean="0"/>
              <a:t>(driver’s decision)</a:t>
            </a:r>
            <a:endParaRPr lang="en-GB" sz="14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36546" y="4583668"/>
            <a:ext cx="78699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u="sng"/>
            </a:lvl1pPr>
          </a:lstStyle>
          <a:p>
            <a:r>
              <a:rPr lang="en-GB" sz="1800" dirty="0" err="1" smtClean="0">
                <a:solidFill>
                  <a:schemeClr val="tx1"/>
                </a:solidFill>
              </a:rPr>
              <a:t>i.</a:t>
            </a:r>
            <a:r>
              <a:rPr lang="en-GB" sz="1800" dirty="0" err="1" smtClean="0"/>
              <a:t>a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650946" y="4583668"/>
            <a:ext cx="80875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u="sng"/>
            </a:lvl1pPr>
          </a:lstStyle>
          <a:p>
            <a:r>
              <a:rPr lang="en-GB" sz="1800" dirty="0" err="1" smtClean="0">
                <a:solidFill>
                  <a:schemeClr val="tx1"/>
                </a:solidFill>
              </a:rPr>
              <a:t>i.</a:t>
            </a:r>
            <a:r>
              <a:rPr lang="en-GB" sz="1800" dirty="0" err="1" smtClean="0"/>
              <a:t>b</a:t>
            </a:r>
            <a:endParaRPr lang="en-GB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4583668"/>
            <a:ext cx="76212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u="sng"/>
            </a:lvl1pPr>
          </a:lstStyle>
          <a:p>
            <a:r>
              <a:rPr lang="en-GB" sz="1800" dirty="0" err="1" smtClean="0">
                <a:solidFill>
                  <a:schemeClr val="tx1"/>
                </a:solidFill>
              </a:rPr>
              <a:t>i.</a:t>
            </a:r>
            <a:r>
              <a:rPr lang="en-GB" sz="1800" dirty="0" err="1" smtClean="0"/>
              <a:t>c</a:t>
            </a:r>
            <a:endParaRPr lang="en-GB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6914606" y="4583668"/>
            <a:ext cx="78699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u="sng"/>
            </a:lvl1pPr>
          </a:lstStyle>
          <a:p>
            <a:r>
              <a:rPr lang="en-GB" sz="1800" dirty="0" err="1" smtClean="0">
                <a:solidFill>
                  <a:schemeClr val="tx1"/>
                </a:solidFill>
              </a:rPr>
              <a:t>i.</a:t>
            </a:r>
            <a:r>
              <a:rPr lang="en-GB" sz="1800" dirty="0" err="1" smtClean="0"/>
              <a:t>a</a:t>
            </a:r>
            <a:endParaRPr lang="en-GB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1359408" y="4583668"/>
            <a:ext cx="76865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u="sng"/>
            </a:lvl1pPr>
          </a:lstStyle>
          <a:p>
            <a:r>
              <a:rPr lang="en-GB" sz="1800" dirty="0" smtClean="0">
                <a:solidFill>
                  <a:schemeClr val="tx1"/>
                </a:solidFill>
              </a:rPr>
              <a:t>ii.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48600" y="4583668"/>
            <a:ext cx="76865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u="sng"/>
            </a:lvl1pPr>
          </a:lstStyle>
          <a:p>
            <a:r>
              <a:rPr lang="en-GB" sz="1800" dirty="0" smtClean="0">
                <a:solidFill>
                  <a:schemeClr val="tx1"/>
                </a:solidFill>
              </a:rPr>
              <a:t>ii.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79746" y="4583668"/>
            <a:ext cx="768653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u="sng"/>
            </a:lvl1pPr>
          </a:lstStyle>
          <a:p>
            <a:r>
              <a:rPr lang="en-GB" sz="1800" dirty="0" smtClean="0">
                <a:solidFill>
                  <a:schemeClr val="tx1"/>
                </a:solidFill>
              </a:rPr>
              <a:t>ii.</a:t>
            </a:r>
            <a:endParaRPr lang="en-GB" sz="1800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>
            <a:stCxn id="5" idx="2"/>
            <a:endCxn id="6" idx="0"/>
          </p:cNvCxnSpPr>
          <p:nvPr/>
        </p:nvCxnSpPr>
        <p:spPr>
          <a:xfrm>
            <a:off x="4419600" y="1600200"/>
            <a:ext cx="1825474" cy="482025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2"/>
            <a:endCxn id="7" idx="0"/>
          </p:cNvCxnSpPr>
          <p:nvPr/>
        </p:nvCxnSpPr>
        <p:spPr>
          <a:xfrm flipH="1">
            <a:off x="2438400" y="1600200"/>
            <a:ext cx="1981200" cy="482025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2"/>
            <a:endCxn id="11" idx="0"/>
          </p:cNvCxnSpPr>
          <p:nvPr/>
        </p:nvCxnSpPr>
        <p:spPr>
          <a:xfrm flipH="1">
            <a:off x="3130043" y="3861375"/>
            <a:ext cx="1397204" cy="72229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" idx="2"/>
            <a:endCxn id="16" idx="0"/>
          </p:cNvCxnSpPr>
          <p:nvPr/>
        </p:nvCxnSpPr>
        <p:spPr>
          <a:xfrm>
            <a:off x="7724504" y="3861375"/>
            <a:ext cx="508423" cy="72229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2"/>
            <a:endCxn id="8" idx="0"/>
          </p:cNvCxnSpPr>
          <p:nvPr/>
        </p:nvCxnSpPr>
        <p:spPr>
          <a:xfrm flipH="1">
            <a:off x="4527247" y="2913222"/>
            <a:ext cx="1717827" cy="36337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2"/>
            <a:endCxn id="9" idx="0"/>
          </p:cNvCxnSpPr>
          <p:nvPr/>
        </p:nvCxnSpPr>
        <p:spPr>
          <a:xfrm>
            <a:off x="6245074" y="2913222"/>
            <a:ext cx="1479430" cy="36337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8" idx="2"/>
            <a:endCxn id="12" idx="0"/>
          </p:cNvCxnSpPr>
          <p:nvPr/>
        </p:nvCxnSpPr>
        <p:spPr>
          <a:xfrm flipH="1">
            <a:off x="4055322" y="3861375"/>
            <a:ext cx="471925" cy="72229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8" idx="2"/>
            <a:endCxn id="13" idx="0"/>
          </p:cNvCxnSpPr>
          <p:nvPr/>
        </p:nvCxnSpPr>
        <p:spPr>
          <a:xfrm>
            <a:off x="4527247" y="3861375"/>
            <a:ext cx="425817" cy="72229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8" idx="2"/>
            <a:endCxn id="17" idx="0"/>
          </p:cNvCxnSpPr>
          <p:nvPr/>
        </p:nvCxnSpPr>
        <p:spPr>
          <a:xfrm>
            <a:off x="4527247" y="3861375"/>
            <a:ext cx="1336826" cy="72229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9" idx="2"/>
            <a:endCxn id="14" idx="0"/>
          </p:cNvCxnSpPr>
          <p:nvPr/>
        </p:nvCxnSpPr>
        <p:spPr>
          <a:xfrm flipH="1">
            <a:off x="7308103" y="3861375"/>
            <a:ext cx="416401" cy="72229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2"/>
            <a:endCxn id="15" idx="0"/>
          </p:cNvCxnSpPr>
          <p:nvPr/>
        </p:nvCxnSpPr>
        <p:spPr>
          <a:xfrm flipH="1">
            <a:off x="1743735" y="3861375"/>
            <a:ext cx="2212" cy="72229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7" idx="2"/>
            <a:endCxn id="10" idx="0"/>
          </p:cNvCxnSpPr>
          <p:nvPr/>
        </p:nvCxnSpPr>
        <p:spPr>
          <a:xfrm flipH="1">
            <a:off x="1745947" y="2913222"/>
            <a:ext cx="692453" cy="36337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Left Brace 97"/>
          <p:cNvSpPr/>
          <p:nvPr/>
        </p:nvSpPr>
        <p:spPr>
          <a:xfrm rot="16200000">
            <a:off x="7595331" y="4828340"/>
            <a:ext cx="328258" cy="1981200"/>
          </a:xfrm>
          <a:prstGeom prst="lef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6553200" y="6096000"/>
            <a:ext cx="243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Future / </a:t>
            </a:r>
            <a:r>
              <a:rPr lang="en-GB" b="1" u="sng" dirty="0" smtClean="0">
                <a:solidFill>
                  <a:srgbClr val="FF0000"/>
                </a:solidFill>
              </a:rPr>
              <a:t>OUT OF SCOPE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Regulatory step 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607175" y="6096000"/>
            <a:ext cx="4334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On the market - Close to market / </a:t>
            </a:r>
            <a:r>
              <a:rPr lang="en-GB" b="1" u="sng" dirty="0" smtClean="0">
                <a:solidFill>
                  <a:srgbClr val="00B050"/>
                </a:solidFill>
              </a:rPr>
              <a:t>IN SCOPE</a:t>
            </a:r>
            <a:br>
              <a:rPr lang="en-GB" b="1" u="sng" dirty="0" smtClean="0">
                <a:solidFill>
                  <a:srgbClr val="00B050"/>
                </a:solidFill>
              </a:rPr>
            </a:br>
            <a:r>
              <a:rPr lang="en-GB" b="1" dirty="0">
                <a:solidFill>
                  <a:srgbClr val="00B050"/>
                </a:solidFill>
              </a:rPr>
              <a:t>of discussions - Regulatory </a:t>
            </a:r>
            <a:r>
              <a:rPr lang="en-GB" b="1" dirty="0" smtClean="0">
                <a:solidFill>
                  <a:srgbClr val="00B050"/>
                </a:solidFill>
              </a:rPr>
              <a:t>step 1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40" name="Left Brace 39"/>
          <p:cNvSpPr/>
          <p:nvPr/>
        </p:nvSpPr>
        <p:spPr>
          <a:xfrm rot="16200000">
            <a:off x="3581400" y="3429000"/>
            <a:ext cx="381000" cy="4800600"/>
          </a:xfrm>
          <a:prstGeom prst="leftBrac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Oval 33"/>
          <p:cNvSpPr/>
          <p:nvPr/>
        </p:nvSpPr>
        <p:spPr>
          <a:xfrm>
            <a:off x="2971800" y="5181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2</a:t>
            </a:r>
            <a:endParaRPr lang="en-GB" b="1" dirty="0"/>
          </a:p>
        </p:txBody>
      </p:sp>
      <p:sp>
        <p:nvSpPr>
          <p:cNvPr id="35" name="Oval 34"/>
          <p:cNvSpPr/>
          <p:nvPr/>
        </p:nvSpPr>
        <p:spPr>
          <a:xfrm>
            <a:off x="3816016" y="5181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3</a:t>
            </a:r>
            <a:endParaRPr lang="en-GB" b="1" dirty="0"/>
          </a:p>
        </p:txBody>
      </p:sp>
      <p:sp>
        <p:nvSpPr>
          <p:cNvPr id="36" name="Oval 35"/>
          <p:cNvSpPr/>
          <p:nvPr/>
        </p:nvSpPr>
        <p:spPr>
          <a:xfrm>
            <a:off x="4795068" y="5181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4</a:t>
            </a:r>
            <a:endParaRPr lang="en-GB" b="1" dirty="0"/>
          </a:p>
        </p:txBody>
      </p:sp>
      <p:sp>
        <p:nvSpPr>
          <p:cNvPr id="37" name="Oval 36"/>
          <p:cNvSpPr/>
          <p:nvPr/>
        </p:nvSpPr>
        <p:spPr>
          <a:xfrm>
            <a:off x="1600200" y="5181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1</a:t>
            </a:r>
            <a:endParaRPr lang="en-GB" b="1" dirty="0"/>
          </a:p>
        </p:txBody>
      </p:sp>
      <p:sp>
        <p:nvSpPr>
          <p:cNvPr id="38" name="Oval 37"/>
          <p:cNvSpPr/>
          <p:nvPr/>
        </p:nvSpPr>
        <p:spPr>
          <a:xfrm>
            <a:off x="5654052" y="5181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5</a:t>
            </a:r>
            <a:endParaRPr lang="en-GB" b="1" dirty="0"/>
          </a:p>
        </p:txBody>
      </p:sp>
      <p:sp>
        <p:nvSpPr>
          <p:cNvPr id="39" name="Oval 38"/>
          <p:cNvSpPr/>
          <p:nvPr/>
        </p:nvSpPr>
        <p:spPr>
          <a:xfrm>
            <a:off x="7162800" y="5181600"/>
            <a:ext cx="304800" cy="304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6</a:t>
            </a:r>
            <a:endParaRPr lang="en-GB" b="1" dirty="0"/>
          </a:p>
        </p:txBody>
      </p:sp>
      <p:sp>
        <p:nvSpPr>
          <p:cNvPr id="41" name="Oval 40"/>
          <p:cNvSpPr/>
          <p:nvPr/>
        </p:nvSpPr>
        <p:spPr>
          <a:xfrm>
            <a:off x="8077200" y="5181600"/>
            <a:ext cx="304800" cy="304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7</a:t>
            </a:r>
            <a:endParaRPr lang="en-GB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4563070"/>
            <a:ext cx="137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Use cases</a:t>
            </a:r>
          </a:p>
          <a:p>
            <a:endParaRPr lang="en-GB" i="1" dirty="0" smtClean="0"/>
          </a:p>
          <a:p>
            <a:r>
              <a:rPr lang="en-GB" i="1" dirty="0" smtClean="0"/>
              <a:t>Functions #</a:t>
            </a:r>
            <a:endParaRPr lang="en-GB" i="1" dirty="0"/>
          </a:p>
        </p:txBody>
      </p:sp>
      <p:sp>
        <p:nvSpPr>
          <p:cNvPr id="43" name="Right Arrow 42"/>
          <p:cNvSpPr/>
          <p:nvPr/>
        </p:nvSpPr>
        <p:spPr>
          <a:xfrm>
            <a:off x="1066800" y="4696968"/>
            <a:ext cx="228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ight Arrow 46"/>
          <p:cNvSpPr/>
          <p:nvPr/>
        </p:nvSpPr>
        <p:spPr>
          <a:xfrm>
            <a:off x="1219200" y="5239512"/>
            <a:ext cx="228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646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3447288" y="115824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3276600" cy="1143000"/>
          </a:xfrm>
          <a:noFill/>
        </p:spPr>
        <p:txBody>
          <a:bodyPr>
            <a:normAutofit/>
          </a:bodyPr>
          <a:lstStyle/>
          <a:p>
            <a:r>
              <a:rPr lang="en-GB" sz="3200" noProof="0" dirty="0" smtClean="0"/>
              <a:t>Use Case </a:t>
            </a:r>
            <a:r>
              <a:rPr lang="en-GB" sz="3200" noProof="0" dirty="0" err="1" smtClean="0"/>
              <a:t>i.a</a:t>
            </a:r>
            <a:r>
              <a:rPr lang="en-GB" sz="3200" noProof="0" dirty="0" smtClean="0"/>
              <a:t/>
            </a:r>
            <a:br>
              <a:rPr lang="en-GB" sz="3200" noProof="0" dirty="0" smtClean="0"/>
            </a:br>
            <a:r>
              <a:rPr lang="en-GB" sz="1800" dirty="0" smtClean="0"/>
              <a:t>“</a:t>
            </a:r>
            <a:r>
              <a:rPr lang="en-GB" sz="1800" noProof="0" dirty="0" smtClean="0"/>
              <a:t>Another vehicle drifts</a:t>
            </a:r>
            <a:br>
              <a:rPr lang="en-GB" sz="1800" noProof="0" dirty="0" smtClean="0"/>
            </a:br>
            <a:r>
              <a:rPr lang="en-GB" sz="1800" noProof="0" dirty="0" smtClean="0"/>
              <a:t>  towards the subject vehicle”</a:t>
            </a:r>
            <a:endParaRPr lang="en-GB" sz="3200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5181600" y="1447800"/>
            <a:ext cx="3886200" cy="46474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Description: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function automatically intervenes by steering </a:t>
            </a:r>
            <a:r>
              <a:rPr lang="en-GB" sz="1400" dirty="0" smtClean="0"/>
              <a:t>when detecting another vehicle is drifting towards its path.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Function          :</a:t>
            </a:r>
            <a:endParaRPr lang="en-GB" sz="1400" b="1" dirty="0"/>
          </a:p>
          <a:p>
            <a:pPr marL="742950" lvl="1" indent="-285750">
              <a:buFont typeface="Calibri" panose="020F0502020204030204" pitchFamily="34" charset="0"/>
              <a:buChar char="-"/>
            </a:pPr>
            <a:r>
              <a:rPr lang="en-GB" sz="1400" b="1" dirty="0"/>
              <a:t>On the </a:t>
            </a:r>
            <a:r>
              <a:rPr lang="en-GB" sz="1400" b="1" dirty="0" smtClean="0"/>
              <a:t>market</a:t>
            </a:r>
            <a:endParaRPr lang="en-GB" sz="1400" b="1" dirty="0"/>
          </a:p>
          <a:p>
            <a:pPr marL="742950" lvl="1" indent="-285750">
              <a:buFont typeface="Calibri" panose="020F0502020204030204" pitchFamily="34" charset="0"/>
              <a:buChar char="-"/>
            </a:pPr>
            <a:r>
              <a:rPr lang="en-GB" sz="1400" dirty="0" smtClean="0"/>
              <a:t>Avoidance within the lane.</a:t>
            </a:r>
          </a:p>
          <a:p>
            <a:pPr marL="742950" lvl="1" indent="-285750">
              <a:buFont typeface="Calibri" panose="020F0502020204030204" pitchFamily="34" charset="0"/>
              <a:buChar char="-"/>
            </a:pPr>
            <a:r>
              <a:rPr lang="en-GB" sz="1400" dirty="0" smtClean="0"/>
              <a:t>Forward </a:t>
            </a:r>
            <a:r>
              <a:rPr lang="en-GB" sz="1400" dirty="0"/>
              <a:t>and side looking </a:t>
            </a:r>
            <a:r>
              <a:rPr lang="en-GB" sz="1400" dirty="0" smtClean="0"/>
              <a:t>sensors.</a:t>
            </a:r>
          </a:p>
          <a:p>
            <a:pPr marL="742950" lvl="1" indent="-285750">
              <a:buFont typeface="Calibri" panose="020F0502020204030204" pitchFamily="34" charset="0"/>
              <a:buChar char="-"/>
            </a:pPr>
            <a:r>
              <a:rPr lang="en-GB" sz="1400" dirty="0" smtClean="0"/>
              <a:t>Detection of lane marking </a:t>
            </a:r>
            <a:r>
              <a:rPr lang="en-GB" sz="1400" dirty="0"/>
              <a:t>/</a:t>
            </a:r>
            <a:r>
              <a:rPr lang="en-GB" sz="1400" dirty="0" smtClean="0"/>
              <a:t> boundaries.</a:t>
            </a:r>
          </a:p>
          <a:p>
            <a:pPr marL="742950" lvl="1" indent="-285750">
              <a:buFont typeface="Calibri" panose="020F0502020204030204" pitchFamily="34" charset="0"/>
              <a:buChar char="-"/>
            </a:pPr>
            <a:r>
              <a:rPr lang="en-GB" sz="1400" dirty="0"/>
              <a:t>The system is able to work on a road without lane marking (provided </a:t>
            </a:r>
            <a:r>
              <a:rPr lang="en-GB" sz="1400" dirty="0" smtClean="0"/>
              <a:t>road boundaries </a:t>
            </a:r>
            <a:r>
              <a:rPr lang="en-GB" sz="1400" dirty="0"/>
              <a:t>are detected).</a:t>
            </a:r>
          </a:p>
          <a:p>
            <a:pPr marL="742950" lvl="1" indent="-285750">
              <a:buFont typeface="Calibri" panose="020F0502020204030204" pitchFamily="34" charset="0"/>
              <a:buChar char="-"/>
            </a:pPr>
            <a:r>
              <a:rPr lang="en-GB" sz="1400" dirty="0"/>
              <a:t>Warning </a:t>
            </a:r>
            <a:r>
              <a:rPr lang="en-GB" sz="1400" dirty="0" smtClean="0"/>
              <a:t>during intervention</a:t>
            </a:r>
          </a:p>
          <a:p>
            <a:pPr marL="742950" lvl="1" indent="-285750">
              <a:buFont typeface="Calibri" panose="020F0502020204030204" pitchFamily="34" charset="0"/>
              <a:buChar char="-"/>
            </a:pPr>
            <a:r>
              <a:rPr lang="fr-FR" sz="1400" dirty="0"/>
              <a:t>Blind spot </a:t>
            </a:r>
            <a:r>
              <a:rPr lang="fr-FR" sz="1400" dirty="0" err="1"/>
              <a:t>detection</a:t>
            </a:r>
            <a:r>
              <a:rPr lang="fr-FR" sz="1400" dirty="0"/>
              <a:t> </a:t>
            </a:r>
            <a:r>
              <a:rPr lang="fr-FR" sz="1400" dirty="0" err="1"/>
              <a:t>may</a:t>
            </a:r>
            <a:r>
              <a:rPr lang="fr-FR" sz="1400" dirty="0"/>
              <a:t> </a:t>
            </a:r>
            <a:r>
              <a:rPr lang="fr-FR" sz="1400" dirty="0" err="1"/>
              <a:t>separately</a:t>
            </a:r>
            <a:r>
              <a:rPr lang="fr-FR" sz="1400" dirty="0"/>
              <a:t> </a:t>
            </a:r>
            <a:r>
              <a:rPr lang="fr-FR" sz="1400" dirty="0" err="1"/>
              <a:t>provide</a:t>
            </a:r>
            <a:r>
              <a:rPr lang="fr-FR" sz="1400" dirty="0"/>
              <a:t> a warning </a:t>
            </a:r>
            <a:r>
              <a:rPr lang="fr-FR" sz="1400" dirty="0" err="1"/>
              <a:t>prior</a:t>
            </a:r>
            <a:r>
              <a:rPr lang="fr-FR" sz="1400" dirty="0"/>
              <a:t> ESF </a:t>
            </a:r>
            <a:r>
              <a:rPr lang="fr-FR" sz="1400" dirty="0" smtClean="0"/>
              <a:t>intervention</a:t>
            </a:r>
            <a:endParaRPr lang="en-GB" sz="1400" dirty="0" smtClean="0"/>
          </a:p>
          <a:p>
            <a:pPr marL="742950" lvl="1" indent="-285750">
              <a:buFont typeface="Calibri" panose="020F0502020204030204" pitchFamily="34" charset="0"/>
              <a:buChar char="-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Function          :</a:t>
            </a:r>
          </a:p>
          <a:p>
            <a:pPr marL="742950" lvl="1" indent="-285750">
              <a:buFont typeface="Calibri" panose="020F0502020204030204" pitchFamily="34" charset="0"/>
              <a:buChar char="-"/>
            </a:pPr>
            <a:r>
              <a:rPr lang="en-GB" sz="1400" b="1" dirty="0" smtClean="0"/>
              <a:t>Future </a:t>
            </a:r>
            <a:r>
              <a:rPr lang="en-GB" sz="1400" b="1" dirty="0"/>
              <a:t>evolution</a:t>
            </a:r>
          </a:p>
          <a:p>
            <a:pPr marL="742950" lvl="1" indent="-285750">
              <a:buFont typeface="Calibri" panose="020F0502020204030204" pitchFamily="34" charset="0"/>
              <a:buChar char="-"/>
            </a:pPr>
            <a:r>
              <a:rPr lang="en-GB" sz="1400" dirty="0" smtClean="0"/>
              <a:t>Function able </a:t>
            </a:r>
            <a:r>
              <a:rPr lang="en-GB" sz="1400" dirty="0"/>
              <a:t>to cross lane markings</a:t>
            </a:r>
            <a:r>
              <a:rPr lang="en-GB" sz="1400" dirty="0" smtClean="0"/>
              <a:t>.</a:t>
            </a:r>
          </a:p>
          <a:p>
            <a:pPr lvl="1"/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559306" y="12192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  <a:ea typeface="+mj-ea"/>
                <a:cs typeface="+mj-cs"/>
              </a:rPr>
              <a:t>Function</a:t>
            </a:r>
            <a:r>
              <a:rPr lang="fr-FR" dirty="0" smtClean="0"/>
              <a:t> </a:t>
            </a:r>
            <a:r>
              <a:rPr lang="fr-FR" sz="3200" dirty="0">
                <a:latin typeface="+mj-lt"/>
                <a:ea typeface="+mj-ea"/>
                <a:cs typeface="+mj-cs"/>
              </a:rPr>
              <a:t>type</a:t>
            </a:r>
          </a:p>
        </p:txBody>
      </p:sp>
      <p:sp>
        <p:nvSpPr>
          <p:cNvPr id="99" name="Oval 98"/>
          <p:cNvSpPr/>
          <p:nvPr/>
        </p:nvSpPr>
        <p:spPr>
          <a:xfrm>
            <a:off x="6114288" y="609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sp>
        <p:nvSpPr>
          <p:cNvPr id="100" name="Oval 99"/>
          <p:cNvSpPr/>
          <p:nvPr/>
        </p:nvSpPr>
        <p:spPr>
          <a:xfrm>
            <a:off x="57150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1</a:t>
            </a:r>
          </a:p>
        </p:txBody>
      </p:sp>
      <p:sp>
        <p:nvSpPr>
          <p:cNvPr id="101" name="Oval 100"/>
          <p:cNvSpPr/>
          <p:nvPr/>
        </p:nvSpPr>
        <p:spPr>
          <a:xfrm>
            <a:off x="6962013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4</a:t>
            </a:r>
          </a:p>
        </p:txBody>
      </p:sp>
      <p:sp>
        <p:nvSpPr>
          <p:cNvPr id="103" name="Oval 102"/>
          <p:cNvSpPr/>
          <p:nvPr/>
        </p:nvSpPr>
        <p:spPr>
          <a:xfrm>
            <a:off x="65532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3</a:t>
            </a:r>
          </a:p>
        </p:txBody>
      </p:sp>
      <p:sp>
        <p:nvSpPr>
          <p:cNvPr id="104" name="Oval 103"/>
          <p:cNvSpPr/>
          <p:nvPr/>
        </p:nvSpPr>
        <p:spPr>
          <a:xfrm>
            <a:off x="73914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5</a:t>
            </a:r>
          </a:p>
        </p:txBody>
      </p:sp>
      <p:sp>
        <p:nvSpPr>
          <p:cNvPr id="105" name="Oval 104"/>
          <p:cNvSpPr/>
          <p:nvPr/>
        </p:nvSpPr>
        <p:spPr>
          <a:xfrm>
            <a:off x="82296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7</a:t>
            </a:r>
          </a:p>
        </p:txBody>
      </p:sp>
      <p:sp>
        <p:nvSpPr>
          <p:cNvPr id="106" name="Oval 105"/>
          <p:cNvSpPr/>
          <p:nvPr/>
        </p:nvSpPr>
        <p:spPr>
          <a:xfrm>
            <a:off x="7830312" y="609600"/>
            <a:ext cx="304800" cy="304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6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715000" y="1019175"/>
            <a:ext cx="19812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7848600" y="1019175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838200" y="1447800"/>
            <a:ext cx="1676400" cy="5181600"/>
            <a:chOff x="838200" y="1447800"/>
            <a:chExt cx="1676400" cy="5181600"/>
          </a:xfrm>
        </p:grpSpPr>
        <p:sp>
          <p:nvSpPr>
            <p:cNvPr id="363" name="Rectangle 362"/>
            <p:cNvSpPr/>
            <p:nvPr/>
          </p:nvSpPr>
          <p:spPr>
            <a:xfrm>
              <a:off x="838200" y="1447800"/>
              <a:ext cx="1676400" cy="518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4" name="Straight Connector 363"/>
            <p:cNvCxnSpPr/>
            <p:nvPr/>
          </p:nvCxnSpPr>
          <p:spPr>
            <a:xfrm>
              <a:off x="9144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/>
          </p:nvCxnSpPr>
          <p:spPr>
            <a:xfrm>
              <a:off x="16764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>
              <a:off x="2438400" y="1447800"/>
              <a:ext cx="0" cy="51816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7" name="Group 366"/>
            <p:cNvGrpSpPr>
              <a:grpSpLocks/>
            </p:cNvGrpSpPr>
            <p:nvPr/>
          </p:nvGrpSpPr>
          <p:grpSpPr bwMode="auto">
            <a:xfrm rot="16200000">
              <a:off x="1711974" y="5684317"/>
              <a:ext cx="528509" cy="294856"/>
              <a:chOff x="2643206" y="857256"/>
              <a:chExt cx="3813" cy="1815"/>
            </a:xfrm>
          </p:grpSpPr>
          <p:sp>
            <p:nvSpPr>
              <p:cNvPr id="416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7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8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9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20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21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422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23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68" name="Group 367"/>
            <p:cNvGrpSpPr>
              <a:grpSpLocks/>
            </p:cNvGrpSpPr>
            <p:nvPr/>
          </p:nvGrpSpPr>
          <p:grpSpPr bwMode="auto">
            <a:xfrm rot="16200000">
              <a:off x="1122481" y="5694481"/>
              <a:ext cx="515692" cy="287346"/>
              <a:chOff x="285752" y="857256"/>
              <a:chExt cx="3813" cy="1815"/>
            </a:xfrm>
          </p:grpSpPr>
          <p:sp>
            <p:nvSpPr>
              <p:cNvPr id="408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9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0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1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2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13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414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15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69" name="Group 368"/>
            <p:cNvGrpSpPr>
              <a:grpSpLocks/>
            </p:cNvGrpSpPr>
            <p:nvPr/>
          </p:nvGrpSpPr>
          <p:grpSpPr bwMode="auto">
            <a:xfrm rot="16681535">
              <a:off x="1899824" y="4370922"/>
              <a:ext cx="528509" cy="294856"/>
              <a:chOff x="2643206" y="857256"/>
              <a:chExt cx="3813" cy="1815"/>
            </a:xfrm>
          </p:grpSpPr>
          <p:sp>
            <p:nvSpPr>
              <p:cNvPr id="400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1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2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3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4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405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406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07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70" name="Group 369"/>
            <p:cNvGrpSpPr>
              <a:grpSpLocks/>
            </p:cNvGrpSpPr>
            <p:nvPr/>
          </p:nvGrpSpPr>
          <p:grpSpPr bwMode="auto">
            <a:xfrm rot="16200000">
              <a:off x="1940574" y="2788717"/>
              <a:ext cx="528509" cy="294856"/>
              <a:chOff x="2643206" y="857256"/>
              <a:chExt cx="3813" cy="1815"/>
            </a:xfrm>
          </p:grpSpPr>
          <p:sp>
            <p:nvSpPr>
              <p:cNvPr id="392" name="AutoShape 23"/>
              <p:cNvSpPr>
                <a:spLocks noChangeArrowheads="1"/>
              </p:cNvSpPr>
              <p:nvPr/>
            </p:nvSpPr>
            <p:spPr bwMode="auto">
              <a:xfrm rot="5400000">
                <a:off x="2644199" y="856263"/>
                <a:ext cx="1815" cy="3802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3" name="AutoShape 24"/>
              <p:cNvSpPr>
                <a:spLocks noChangeArrowheads="1"/>
              </p:cNvSpPr>
              <p:nvPr/>
            </p:nvSpPr>
            <p:spPr bwMode="auto">
              <a:xfrm rot="5400000">
                <a:off x="2644061" y="857359"/>
                <a:ext cx="1298" cy="1612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4" name="AutoShape 25"/>
              <p:cNvSpPr>
                <a:spLocks noChangeArrowheads="1"/>
              </p:cNvSpPr>
              <p:nvPr/>
            </p:nvSpPr>
            <p:spPr bwMode="auto">
              <a:xfrm rot="5400000">
                <a:off x="2645041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5" name="AutoShape 26"/>
              <p:cNvSpPr>
                <a:spLocks noChangeArrowheads="1"/>
              </p:cNvSpPr>
              <p:nvPr/>
            </p:nvSpPr>
            <p:spPr bwMode="auto">
              <a:xfrm rot="16200000" flipH="1">
                <a:off x="2642783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6" name="AutoShape 27"/>
              <p:cNvSpPr>
                <a:spLocks noChangeArrowheads="1"/>
              </p:cNvSpPr>
              <p:nvPr/>
            </p:nvSpPr>
            <p:spPr bwMode="auto">
              <a:xfrm>
                <a:off x="2643442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97" name="AutoShape 28"/>
              <p:cNvSpPr>
                <a:spLocks noChangeArrowheads="1"/>
              </p:cNvSpPr>
              <p:nvPr/>
            </p:nvSpPr>
            <p:spPr bwMode="auto">
              <a:xfrm rot="10800000">
                <a:off x="2643486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398" name="AutoShape 29"/>
              <p:cNvCxnSpPr>
                <a:cxnSpLocks noChangeShapeType="1"/>
              </p:cNvCxnSpPr>
              <p:nvPr/>
            </p:nvCxnSpPr>
            <p:spPr bwMode="auto">
              <a:xfrm>
                <a:off x="2646035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99" name="AutoShape 30"/>
              <p:cNvCxnSpPr>
                <a:cxnSpLocks noChangeShapeType="1"/>
              </p:cNvCxnSpPr>
              <p:nvPr/>
            </p:nvCxnSpPr>
            <p:spPr bwMode="auto">
              <a:xfrm flipH="1">
                <a:off x="2646018" y="858618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71" name="Group 370"/>
            <p:cNvGrpSpPr>
              <a:grpSpLocks/>
            </p:cNvGrpSpPr>
            <p:nvPr/>
          </p:nvGrpSpPr>
          <p:grpSpPr bwMode="auto">
            <a:xfrm rot="16746640">
              <a:off x="1257427" y="4322881"/>
              <a:ext cx="515692" cy="287346"/>
              <a:chOff x="285752" y="857256"/>
              <a:chExt cx="3813" cy="1815"/>
            </a:xfrm>
          </p:grpSpPr>
          <p:sp>
            <p:nvSpPr>
              <p:cNvPr id="384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5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6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7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8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9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390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91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72" name="Group 371"/>
            <p:cNvGrpSpPr>
              <a:grpSpLocks/>
            </p:cNvGrpSpPr>
            <p:nvPr/>
          </p:nvGrpSpPr>
          <p:grpSpPr bwMode="auto">
            <a:xfrm rot="16200000">
              <a:off x="1486027" y="2704973"/>
              <a:ext cx="515692" cy="287346"/>
              <a:chOff x="285752" y="857256"/>
              <a:chExt cx="3813" cy="1815"/>
            </a:xfrm>
          </p:grpSpPr>
          <p:sp>
            <p:nvSpPr>
              <p:cNvPr id="376" name="AutoShape 32" descr="Vertikal dunkel"/>
              <p:cNvSpPr>
                <a:spLocks noChangeArrowheads="1"/>
              </p:cNvSpPr>
              <p:nvPr/>
            </p:nvSpPr>
            <p:spPr bwMode="auto">
              <a:xfrm rot="5400000">
                <a:off x="286745" y="856263"/>
                <a:ext cx="1815" cy="3802"/>
              </a:xfrm>
              <a:prstGeom prst="flowChartAlternateProcess">
                <a:avLst/>
              </a:prstGeom>
              <a:pattFill prst="dkVert">
                <a:fgClr>
                  <a:srgbClr val="C00000"/>
                </a:fgClr>
                <a:bgClr>
                  <a:srgbClr val="C00000"/>
                </a:bgClr>
              </a:patt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77" name="AutoShape 33"/>
              <p:cNvSpPr>
                <a:spLocks noChangeArrowheads="1"/>
              </p:cNvSpPr>
              <p:nvPr/>
            </p:nvSpPr>
            <p:spPr bwMode="auto">
              <a:xfrm rot="5400000">
                <a:off x="286607" y="857359"/>
                <a:ext cx="1298" cy="1612"/>
              </a:xfrm>
              <a:prstGeom prst="flowChartProcess">
                <a:avLst/>
              </a:prstGeom>
              <a:solidFill>
                <a:srgbClr val="C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78" name="AutoShape 34"/>
              <p:cNvSpPr>
                <a:spLocks noChangeArrowheads="1"/>
              </p:cNvSpPr>
              <p:nvPr/>
            </p:nvSpPr>
            <p:spPr bwMode="auto">
              <a:xfrm rot="5400000">
                <a:off x="287587" y="857922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79" name="AutoShape 35"/>
              <p:cNvSpPr>
                <a:spLocks noChangeArrowheads="1"/>
              </p:cNvSpPr>
              <p:nvPr/>
            </p:nvSpPr>
            <p:spPr bwMode="auto">
              <a:xfrm rot="16200000" flipH="1">
                <a:off x="285329" y="857919"/>
                <a:ext cx="1542" cy="4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0" name="AutoShape 36"/>
              <p:cNvSpPr>
                <a:spLocks noChangeArrowheads="1"/>
              </p:cNvSpPr>
              <p:nvPr/>
            </p:nvSpPr>
            <p:spPr bwMode="auto">
              <a:xfrm>
                <a:off x="285988" y="857351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381" name="AutoShape 37"/>
              <p:cNvSpPr>
                <a:spLocks noChangeArrowheads="1"/>
              </p:cNvSpPr>
              <p:nvPr/>
            </p:nvSpPr>
            <p:spPr bwMode="auto">
              <a:xfrm rot="10800000">
                <a:off x="286032" y="858889"/>
                <a:ext cx="249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382" name="AutoShape 38"/>
              <p:cNvCxnSpPr>
                <a:cxnSpLocks noChangeShapeType="1"/>
              </p:cNvCxnSpPr>
              <p:nvPr/>
            </p:nvCxnSpPr>
            <p:spPr bwMode="auto">
              <a:xfrm>
                <a:off x="288581" y="857262"/>
                <a:ext cx="984" cy="43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83" name="AutoShape 39"/>
              <p:cNvCxnSpPr>
                <a:cxnSpLocks noChangeShapeType="1"/>
              </p:cNvCxnSpPr>
              <p:nvPr/>
            </p:nvCxnSpPr>
            <p:spPr bwMode="auto">
              <a:xfrm flipH="1">
                <a:off x="288564" y="858617"/>
                <a:ext cx="985" cy="44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373" name="Freeform 372"/>
            <p:cNvSpPr/>
            <p:nvPr/>
          </p:nvSpPr>
          <p:spPr>
            <a:xfrm>
              <a:off x="1371600" y="1493520"/>
              <a:ext cx="382774" cy="4059936"/>
            </a:xfrm>
            <a:custGeom>
              <a:avLst/>
              <a:gdLst>
                <a:gd name="connsiteX0" fmla="*/ 7918 w 466892"/>
                <a:gd name="connsiteY0" fmla="*/ 4059936 h 4059936"/>
                <a:gd name="connsiteX1" fmla="*/ 7918 w 466892"/>
                <a:gd name="connsiteY1" fmla="*/ 3785616 h 4059936"/>
                <a:gd name="connsiteX2" fmla="*/ 90214 w 466892"/>
                <a:gd name="connsiteY2" fmla="*/ 3200400 h 4059936"/>
                <a:gd name="connsiteX3" fmla="*/ 428542 w 466892"/>
                <a:gd name="connsiteY3" fmla="*/ 1764792 h 4059936"/>
                <a:gd name="connsiteX4" fmla="*/ 437686 w 466892"/>
                <a:gd name="connsiteY4" fmla="*/ 813816 h 4059936"/>
                <a:gd name="connsiteX5" fmla="*/ 236518 w 466892"/>
                <a:gd name="connsiteY5" fmla="*/ 0 h 405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892" h="4059936">
                  <a:moveTo>
                    <a:pt x="7918" y="4059936"/>
                  </a:moveTo>
                  <a:cubicBezTo>
                    <a:pt x="1060" y="3994404"/>
                    <a:pt x="-5798" y="3928872"/>
                    <a:pt x="7918" y="3785616"/>
                  </a:cubicBezTo>
                  <a:cubicBezTo>
                    <a:pt x="21634" y="3642360"/>
                    <a:pt x="20110" y="3537204"/>
                    <a:pt x="90214" y="3200400"/>
                  </a:cubicBezTo>
                  <a:cubicBezTo>
                    <a:pt x="160318" y="2863596"/>
                    <a:pt x="370630" y="2162556"/>
                    <a:pt x="428542" y="1764792"/>
                  </a:cubicBezTo>
                  <a:cubicBezTo>
                    <a:pt x="486454" y="1367028"/>
                    <a:pt x="469690" y="1107948"/>
                    <a:pt x="437686" y="813816"/>
                  </a:cubicBezTo>
                  <a:cubicBezTo>
                    <a:pt x="405682" y="519684"/>
                    <a:pt x="321100" y="259842"/>
                    <a:pt x="236518" y="0"/>
                  </a:cubicBezTo>
                </a:path>
              </a:pathLst>
            </a:custGeom>
            <a:ln w="28575">
              <a:solidFill>
                <a:schemeClr val="tx1">
                  <a:lumMod val="75000"/>
                  <a:lumOff val="2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4" name="Freeform 373"/>
            <p:cNvSpPr/>
            <p:nvPr/>
          </p:nvSpPr>
          <p:spPr>
            <a:xfrm flipH="1">
              <a:off x="1935480" y="5257800"/>
              <a:ext cx="45719" cy="301752"/>
            </a:xfrm>
            <a:custGeom>
              <a:avLst/>
              <a:gdLst>
                <a:gd name="connsiteX0" fmla="*/ 0 w 0"/>
                <a:gd name="connsiteY0" fmla="*/ 283464 h 283464"/>
                <a:gd name="connsiteX1" fmla="*/ 0 w 0"/>
                <a:gd name="connsiteY1" fmla="*/ 0 h 28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3464">
                  <a:moveTo>
                    <a:pt x="0" y="283464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5" name="Freeform 374"/>
            <p:cNvSpPr/>
            <p:nvPr/>
          </p:nvSpPr>
          <p:spPr>
            <a:xfrm>
              <a:off x="1976438" y="3048001"/>
              <a:ext cx="243535" cy="2209800"/>
            </a:xfrm>
            <a:custGeom>
              <a:avLst/>
              <a:gdLst>
                <a:gd name="connsiteX0" fmla="*/ 0 w 243535"/>
                <a:gd name="connsiteY0" fmla="*/ 2105025 h 2105025"/>
                <a:gd name="connsiteX1" fmla="*/ 19050 w 243535"/>
                <a:gd name="connsiteY1" fmla="*/ 1943100 h 2105025"/>
                <a:gd name="connsiteX2" fmla="*/ 80962 w 243535"/>
                <a:gd name="connsiteY2" fmla="*/ 1747838 h 2105025"/>
                <a:gd name="connsiteX3" fmla="*/ 152400 w 243535"/>
                <a:gd name="connsiteY3" fmla="*/ 1538288 h 2105025"/>
                <a:gd name="connsiteX4" fmla="*/ 223837 w 243535"/>
                <a:gd name="connsiteY4" fmla="*/ 1281113 h 2105025"/>
                <a:gd name="connsiteX5" fmla="*/ 242887 w 243535"/>
                <a:gd name="connsiteY5" fmla="*/ 976313 h 2105025"/>
                <a:gd name="connsiteX6" fmla="*/ 238125 w 243535"/>
                <a:gd name="connsiteY6" fmla="*/ 571500 h 2105025"/>
                <a:gd name="connsiteX7" fmla="*/ 228600 w 243535"/>
                <a:gd name="connsiteY7" fmla="*/ 0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3535" h="2105025">
                  <a:moveTo>
                    <a:pt x="0" y="2105025"/>
                  </a:moveTo>
                  <a:cubicBezTo>
                    <a:pt x="2778" y="2053828"/>
                    <a:pt x="5556" y="2002631"/>
                    <a:pt x="19050" y="1943100"/>
                  </a:cubicBezTo>
                  <a:cubicBezTo>
                    <a:pt x="32544" y="1883569"/>
                    <a:pt x="58737" y="1815307"/>
                    <a:pt x="80962" y="1747838"/>
                  </a:cubicBezTo>
                  <a:cubicBezTo>
                    <a:pt x="103187" y="1680369"/>
                    <a:pt x="128587" y="1616076"/>
                    <a:pt x="152400" y="1538288"/>
                  </a:cubicBezTo>
                  <a:cubicBezTo>
                    <a:pt x="176213" y="1460500"/>
                    <a:pt x="208756" y="1374775"/>
                    <a:pt x="223837" y="1281113"/>
                  </a:cubicBezTo>
                  <a:cubicBezTo>
                    <a:pt x="238918" y="1187451"/>
                    <a:pt x="240506" y="1094582"/>
                    <a:pt x="242887" y="976313"/>
                  </a:cubicBezTo>
                  <a:cubicBezTo>
                    <a:pt x="245268" y="858044"/>
                    <a:pt x="240506" y="734219"/>
                    <a:pt x="238125" y="571500"/>
                  </a:cubicBezTo>
                  <a:cubicBezTo>
                    <a:pt x="235744" y="408781"/>
                    <a:pt x="201613" y="97631"/>
                    <a:pt x="228600" y="0"/>
                  </a:cubicBezTo>
                </a:path>
              </a:pathLst>
            </a:cu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Freeform 101"/>
            <p:cNvSpPr/>
            <p:nvPr/>
          </p:nvSpPr>
          <p:spPr>
            <a:xfrm>
              <a:off x="2197606" y="1981200"/>
              <a:ext cx="88394" cy="1143000"/>
            </a:xfrm>
            <a:custGeom>
              <a:avLst/>
              <a:gdLst>
                <a:gd name="connsiteX0" fmla="*/ 0 w 0"/>
                <a:gd name="connsiteY0" fmla="*/ 283464 h 283464"/>
                <a:gd name="connsiteX1" fmla="*/ 0 w 0"/>
                <a:gd name="connsiteY1" fmla="*/ 0 h 283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3464">
                  <a:moveTo>
                    <a:pt x="0" y="283464"/>
                  </a:move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Oval 121"/>
            <p:cNvSpPr/>
            <p:nvPr/>
          </p:nvSpPr>
          <p:spPr>
            <a:xfrm>
              <a:off x="2057400" y="1524000"/>
              <a:ext cx="304800" cy="30480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/>
                <a:t>2</a:t>
              </a:r>
            </a:p>
          </p:txBody>
        </p:sp>
        <p:cxnSp>
          <p:nvCxnSpPr>
            <p:cNvPr id="123" name="Straight Connector 122"/>
            <p:cNvCxnSpPr/>
            <p:nvPr/>
          </p:nvCxnSpPr>
          <p:spPr>
            <a:xfrm>
              <a:off x="2066925" y="1905000"/>
              <a:ext cx="304800" cy="0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Rectangle 88"/>
          <p:cNvSpPr/>
          <p:nvPr/>
        </p:nvSpPr>
        <p:spPr>
          <a:xfrm>
            <a:off x="32004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4" name="Group 93"/>
          <p:cNvGrpSpPr>
            <a:grpSpLocks/>
          </p:cNvGrpSpPr>
          <p:nvPr/>
        </p:nvGrpSpPr>
        <p:grpSpPr bwMode="auto">
          <a:xfrm rot="16200000">
            <a:off x="4074174" y="5684317"/>
            <a:ext cx="528509" cy="294856"/>
            <a:chOff x="2643206" y="857256"/>
            <a:chExt cx="3813" cy="1815"/>
          </a:xfrm>
        </p:grpSpPr>
        <p:sp>
          <p:nvSpPr>
            <p:cNvPr id="158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9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0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1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2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3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64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65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5" name="Group 94"/>
          <p:cNvGrpSpPr>
            <a:grpSpLocks/>
          </p:cNvGrpSpPr>
          <p:nvPr/>
        </p:nvGrpSpPr>
        <p:grpSpPr bwMode="auto">
          <a:xfrm rot="16200000">
            <a:off x="3484681" y="5694481"/>
            <a:ext cx="515692" cy="287346"/>
            <a:chOff x="285752" y="857256"/>
            <a:chExt cx="3813" cy="1815"/>
          </a:xfrm>
        </p:grpSpPr>
        <p:sp>
          <p:nvSpPr>
            <p:cNvPr id="150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1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2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3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4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5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56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7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6" name="Group 95"/>
          <p:cNvGrpSpPr>
            <a:grpSpLocks/>
          </p:cNvGrpSpPr>
          <p:nvPr/>
        </p:nvGrpSpPr>
        <p:grpSpPr bwMode="auto">
          <a:xfrm rot="16681535">
            <a:off x="4262024" y="4370922"/>
            <a:ext cx="528509" cy="294856"/>
            <a:chOff x="2643206" y="857256"/>
            <a:chExt cx="3813" cy="1815"/>
          </a:xfrm>
        </p:grpSpPr>
        <p:sp>
          <p:nvSpPr>
            <p:cNvPr id="142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3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4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5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6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7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48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9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7" name="Group 96"/>
          <p:cNvGrpSpPr>
            <a:grpSpLocks/>
          </p:cNvGrpSpPr>
          <p:nvPr/>
        </p:nvGrpSpPr>
        <p:grpSpPr bwMode="auto">
          <a:xfrm rot="16200000">
            <a:off x="4302774" y="2788717"/>
            <a:ext cx="528509" cy="294856"/>
            <a:chOff x="2643206" y="857256"/>
            <a:chExt cx="3813" cy="1815"/>
          </a:xfrm>
        </p:grpSpPr>
        <p:sp>
          <p:nvSpPr>
            <p:cNvPr id="133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4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5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6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7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8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40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1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8" name="Group 97"/>
          <p:cNvGrpSpPr>
            <a:grpSpLocks/>
          </p:cNvGrpSpPr>
          <p:nvPr/>
        </p:nvGrpSpPr>
        <p:grpSpPr bwMode="auto">
          <a:xfrm rot="16746640">
            <a:off x="3619627" y="4322881"/>
            <a:ext cx="515692" cy="287346"/>
            <a:chOff x="285752" y="857256"/>
            <a:chExt cx="3813" cy="1815"/>
          </a:xfrm>
        </p:grpSpPr>
        <p:sp>
          <p:nvSpPr>
            <p:cNvPr id="125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6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7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8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9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0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31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2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07" name="Group 106"/>
          <p:cNvGrpSpPr>
            <a:grpSpLocks/>
          </p:cNvGrpSpPr>
          <p:nvPr/>
        </p:nvGrpSpPr>
        <p:grpSpPr bwMode="auto">
          <a:xfrm rot="16200000">
            <a:off x="3848227" y="2704973"/>
            <a:ext cx="515692" cy="287346"/>
            <a:chOff x="285752" y="857256"/>
            <a:chExt cx="3813" cy="1815"/>
          </a:xfrm>
        </p:grpSpPr>
        <p:sp>
          <p:nvSpPr>
            <p:cNvPr id="115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6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7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8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9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0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21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4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08" name="Freeform 107"/>
          <p:cNvSpPr/>
          <p:nvPr/>
        </p:nvSpPr>
        <p:spPr>
          <a:xfrm>
            <a:off x="3733800" y="1493520"/>
            <a:ext cx="382774" cy="4059936"/>
          </a:xfrm>
          <a:custGeom>
            <a:avLst/>
            <a:gdLst>
              <a:gd name="connsiteX0" fmla="*/ 7918 w 466892"/>
              <a:gd name="connsiteY0" fmla="*/ 4059936 h 4059936"/>
              <a:gd name="connsiteX1" fmla="*/ 7918 w 466892"/>
              <a:gd name="connsiteY1" fmla="*/ 3785616 h 4059936"/>
              <a:gd name="connsiteX2" fmla="*/ 90214 w 466892"/>
              <a:gd name="connsiteY2" fmla="*/ 3200400 h 4059936"/>
              <a:gd name="connsiteX3" fmla="*/ 428542 w 466892"/>
              <a:gd name="connsiteY3" fmla="*/ 1764792 h 4059936"/>
              <a:gd name="connsiteX4" fmla="*/ 437686 w 466892"/>
              <a:gd name="connsiteY4" fmla="*/ 813816 h 4059936"/>
              <a:gd name="connsiteX5" fmla="*/ 236518 w 466892"/>
              <a:gd name="connsiteY5" fmla="*/ 0 h 405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892" h="4059936">
                <a:moveTo>
                  <a:pt x="7918" y="4059936"/>
                </a:moveTo>
                <a:cubicBezTo>
                  <a:pt x="1060" y="3994404"/>
                  <a:pt x="-5798" y="3928872"/>
                  <a:pt x="7918" y="3785616"/>
                </a:cubicBezTo>
                <a:cubicBezTo>
                  <a:pt x="21634" y="3642360"/>
                  <a:pt x="20110" y="3537204"/>
                  <a:pt x="90214" y="3200400"/>
                </a:cubicBezTo>
                <a:cubicBezTo>
                  <a:pt x="160318" y="2863596"/>
                  <a:pt x="370630" y="2162556"/>
                  <a:pt x="428542" y="1764792"/>
                </a:cubicBezTo>
                <a:cubicBezTo>
                  <a:pt x="486454" y="1367028"/>
                  <a:pt x="469690" y="1107948"/>
                  <a:pt x="437686" y="813816"/>
                </a:cubicBezTo>
                <a:cubicBezTo>
                  <a:pt x="405682" y="519684"/>
                  <a:pt x="321100" y="259842"/>
                  <a:pt x="236518" y="0"/>
                </a:cubicBezTo>
              </a:path>
            </a:pathLst>
          </a:cu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Freeform 108"/>
          <p:cNvSpPr/>
          <p:nvPr/>
        </p:nvSpPr>
        <p:spPr>
          <a:xfrm flipH="1">
            <a:off x="4297680" y="5257800"/>
            <a:ext cx="45719" cy="301752"/>
          </a:xfrm>
          <a:custGeom>
            <a:avLst/>
            <a:gdLst>
              <a:gd name="connsiteX0" fmla="*/ 0 w 0"/>
              <a:gd name="connsiteY0" fmla="*/ 283464 h 283464"/>
              <a:gd name="connsiteX1" fmla="*/ 0 w 0"/>
              <a:gd name="connsiteY1" fmla="*/ 0 h 28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83464">
                <a:moveTo>
                  <a:pt x="0" y="283464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Freeform 109"/>
          <p:cNvSpPr/>
          <p:nvPr/>
        </p:nvSpPr>
        <p:spPr>
          <a:xfrm>
            <a:off x="4338638" y="3048001"/>
            <a:ext cx="243535" cy="2209800"/>
          </a:xfrm>
          <a:custGeom>
            <a:avLst/>
            <a:gdLst>
              <a:gd name="connsiteX0" fmla="*/ 0 w 243535"/>
              <a:gd name="connsiteY0" fmla="*/ 2105025 h 2105025"/>
              <a:gd name="connsiteX1" fmla="*/ 19050 w 243535"/>
              <a:gd name="connsiteY1" fmla="*/ 1943100 h 2105025"/>
              <a:gd name="connsiteX2" fmla="*/ 80962 w 243535"/>
              <a:gd name="connsiteY2" fmla="*/ 1747838 h 2105025"/>
              <a:gd name="connsiteX3" fmla="*/ 152400 w 243535"/>
              <a:gd name="connsiteY3" fmla="*/ 1538288 h 2105025"/>
              <a:gd name="connsiteX4" fmla="*/ 223837 w 243535"/>
              <a:gd name="connsiteY4" fmla="*/ 1281113 h 2105025"/>
              <a:gd name="connsiteX5" fmla="*/ 242887 w 243535"/>
              <a:gd name="connsiteY5" fmla="*/ 976313 h 2105025"/>
              <a:gd name="connsiteX6" fmla="*/ 238125 w 243535"/>
              <a:gd name="connsiteY6" fmla="*/ 571500 h 2105025"/>
              <a:gd name="connsiteX7" fmla="*/ 228600 w 243535"/>
              <a:gd name="connsiteY7" fmla="*/ 0 h 2105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535" h="2105025">
                <a:moveTo>
                  <a:pt x="0" y="2105025"/>
                </a:moveTo>
                <a:cubicBezTo>
                  <a:pt x="2778" y="2053828"/>
                  <a:pt x="5556" y="2002631"/>
                  <a:pt x="19050" y="1943100"/>
                </a:cubicBezTo>
                <a:cubicBezTo>
                  <a:pt x="32544" y="1883569"/>
                  <a:pt x="58737" y="1815307"/>
                  <a:pt x="80962" y="1747838"/>
                </a:cubicBezTo>
                <a:cubicBezTo>
                  <a:pt x="103187" y="1680369"/>
                  <a:pt x="128587" y="1616076"/>
                  <a:pt x="152400" y="1538288"/>
                </a:cubicBezTo>
                <a:cubicBezTo>
                  <a:pt x="176213" y="1460500"/>
                  <a:pt x="208756" y="1374775"/>
                  <a:pt x="223837" y="1281113"/>
                </a:cubicBezTo>
                <a:cubicBezTo>
                  <a:pt x="238918" y="1187451"/>
                  <a:pt x="240506" y="1094582"/>
                  <a:pt x="242887" y="976313"/>
                </a:cubicBezTo>
                <a:cubicBezTo>
                  <a:pt x="245268" y="858044"/>
                  <a:pt x="240506" y="734219"/>
                  <a:pt x="238125" y="571500"/>
                </a:cubicBezTo>
                <a:cubicBezTo>
                  <a:pt x="235744" y="408781"/>
                  <a:pt x="201613" y="97631"/>
                  <a:pt x="228600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1" name="Freeform 110"/>
          <p:cNvSpPr/>
          <p:nvPr/>
        </p:nvSpPr>
        <p:spPr>
          <a:xfrm>
            <a:off x="4559806" y="1981200"/>
            <a:ext cx="88394" cy="1143000"/>
          </a:xfrm>
          <a:custGeom>
            <a:avLst/>
            <a:gdLst>
              <a:gd name="connsiteX0" fmla="*/ 0 w 0"/>
              <a:gd name="connsiteY0" fmla="*/ 283464 h 283464"/>
              <a:gd name="connsiteX1" fmla="*/ 0 w 0"/>
              <a:gd name="connsiteY1" fmla="*/ 0 h 28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83464">
                <a:moveTo>
                  <a:pt x="0" y="283464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Oval 111"/>
          <p:cNvSpPr/>
          <p:nvPr/>
        </p:nvSpPr>
        <p:spPr>
          <a:xfrm>
            <a:off x="4419600" y="15240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cxnSp>
        <p:nvCxnSpPr>
          <p:cNvPr id="113" name="Straight Connector 112"/>
          <p:cNvCxnSpPr/>
          <p:nvPr/>
        </p:nvCxnSpPr>
        <p:spPr>
          <a:xfrm>
            <a:off x="4429125" y="1905000"/>
            <a:ext cx="3048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No intervention	Intervention</a:t>
            </a:r>
            <a:endParaRPr lang="fr-FR" sz="1200" i="1" dirty="0"/>
          </a:p>
        </p:txBody>
      </p:sp>
      <p:cxnSp>
        <p:nvCxnSpPr>
          <p:cNvPr id="168" name="Straight Connector 167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6" name="Oval 165"/>
          <p:cNvSpPr/>
          <p:nvPr/>
        </p:nvSpPr>
        <p:spPr>
          <a:xfrm>
            <a:off x="6248400" y="2514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sp>
        <p:nvSpPr>
          <p:cNvPr id="169" name="Oval 168"/>
          <p:cNvSpPr/>
          <p:nvPr/>
        </p:nvSpPr>
        <p:spPr>
          <a:xfrm>
            <a:off x="6266688" y="5097526"/>
            <a:ext cx="304800" cy="3048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678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ounded Rectangle 135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4" name="TextBox 273"/>
          <p:cNvSpPr txBox="1"/>
          <p:nvPr/>
        </p:nvSpPr>
        <p:spPr>
          <a:xfrm>
            <a:off x="5181600" y="1447800"/>
            <a:ext cx="3886200" cy="486287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Description: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On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function automatically intervenes by steering when detecting:</a:t>
            </a:r>
          </a:p>
          <a:p>
            <a:pPr marL="447675" lvl="1" indent="-192088">
              <a:buFont typeface="Calibri" panose="020F0502020204030204" pitchFamily="34" charset="0"/>
              <a:buChar char="-"/>
            </a:pPr>
            <a:r>
              <a:rPr lang="en-GB" sz="1400" dirty="0" smtClean="0"/>
              <a:t>a vehicle in the blind spot or</a:t>
            </a:r>
          </a:p>
          <a:p>
            <a:pPr marL="447675" lvl="1" indent="-192088">
              <a:buFont typeface="Calibri" panose="020F0502020204030204" pitchFamily="34" charset="0"/>
              <a:buChar char="-"/>
            </a:pPr>
            <a:r>
              <a:rPr lang="en-GB" sz="1400" dirty="0" smtClean="0"/>
              <a:t>an oncoming vehicle at higher speed.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</a:t>
            </a:r>
            <a:r>
              <a:rPr lang="en-GB" sz="1400" dirty="0"/>
              <a:t>manoeuver </a:t>
            </a:r>
            <a:r>
              <a:rPr lang="en-GB" sz="1400" dirty="0" smtClean="0"/>
              <a:t>ends:</a:t>
            </a:r>
            <a:endParaRPr lang="en-GB" sz="1400" dirty="0"/>
          </a:p>
          <a:p>
            <a:pPr marL="447675" lvl="1" indent="-192088">
              <a:buFont typeface="Calibri" panose="020F0502020204030204" pitchFamily="34" charset="0"/>
              <a:buChar char="-"/>
            </a:pPr>
            <a:r>
              <a:rPr lang="en-GB" sz="1400" dirty="0"/>
              <a:t>after the subject vehicle is back in </a:t>
            </a:r>
            <a:r>
              <a:rPr lang="en-GB" sz="1400" dirty="0" smtClean="0"/>
              <a:t>the “</a:t>
            </a:r>
            <a:r>
              <a:rPr lang="en-GB" sz="1400" dirty="0" err="1" smtClean="0"/>
              <a:t>center</a:t>
            </a:r>
            <a:r>
              <a:rPr lang="en-GB" sz="1400" dirty="0" smtClean="0"/>
              <a:t>” of the original lane, or</a:t>
            </a:r>
            <a:endParaRPr lang="en-GB" sz="1400" dirty="0"/>
          </a:p>
          <a:p>
            <a:pPr marL="447675" lvl="1" indent="-192088">
              <a:buFont typeface="Calibri" panose="020F0502020204030204" pitchFamily="34" charset="0"/>
              <a:buChar char="-"/>
            </a:pPr>
            <a:r>
              <a:rPr lang="en-GB" sz="1400" dirty="0"/>
              <a:t>after </a:t>
            </a:r>
            <a:r>
              <a:rPr lang="en-GB" sz="1400" dirty="0" smtClean="0"/>
              <a:t>“stopping the drift”,</a:t>
            </a:r>
          </a:p>
          <a:p>
            <a:pPr marL="255587" lvl="1"/>
            <a:r>
              <a:rPr lang="en-GB" sz="1400" dirty="0" smtClean="0"/>
              <a:t>as specified by VM</a:t>
            </a:r>
            <a:endParaRPr lang="en-GB" sz="14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Avoidance within the lane.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Forward and side looking sensors</a:t>
            </a:r>
            <a:r>
              <a:rPr lang="en-GB" sz="1400" dirty="0" smtClean="0"/>
              <a:t>.</a:t>
            </a:r>
            <a:endParaRPr lang="en-GB" sz="14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Detection of </a:t>
            </a:r>
            <a:r>
              <a:rPr lang="en-GB" sz="1400" dirty="0" smtClean="0"/>
              <a:t>lane marking / </a:t>
            </a:r>
            <a:r>
              <a:rPr lang="en-GB" sz="1400" dirty="0"/>
              <a:t>boundaries.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The system is able to work on a road without lane marking (provided </a:t>
            </a:r>
            <a:r>
              <a:rPr lang="en-GB" sz="1400" dirty="0" smtClean="0"/>
              <a:t>road boundaries </a:t>
            </a:r>
            <a:r>
              <a:rPr lang="en-GB" sz="1400" dirty="0"/>
              <a:t>are detected</a:t>
            </a:r>
            <a:r>
              <a:rPr lang="en-GB" sz="1400" dirty="0" smtClean="0"/>
              <a:t>).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Warning </a:t>
            </a:r>
            <a:r>
              <a:rPr lang="en-GB" sz="1400" dirty="0" smtClean="0"/>
              <a:t>during intervention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dirty="0"/>
              <a:t>Blind spot </a:t>
            </a:r>
            <a:r>
              <a:rPr lang="fr-FR" sz="1400" dirty="0" err="1"/>
              <a:t>detection</a:t>
            </a:r>
            <a:r>
              <a:rPr lang="fr-FR" sz="1400" dirty="0"/>
              <a:t> </a:t>
            </a:r>
            <a:r>
              <a:rPr lang="fr-FR" sz="1400" dirty="0" err="1"/>
              <a:t>may</a:t>
            </a:r>
            <a:r>
              <a:rPr lang="fr-FR" sz="1400" dirty="0"/>
              <a:t> </a:t>
            </a:r>
            <a:r>
              <a:rPr lang="fr-FR" sz="1400" dirty="0" err="1"/>
              <a:t>separately</a:t>
            </a:r>
            <a:r>
              <a:rPr lang="fr-FR" sz="1400" dirty="0"/>
              <a:t> </a:t>
            </a:r>
            <a:r>
              <a:rPr lang="fr-FR" sz="1400" dirty="0" err="1"/>
              <a:t>provide</a:t>
            </a:r>
            <a:r>
              <a:rPr lang="fr-FR" sz="1400" dirty="0"/>
              <a:t> a warning </a:t>
            </a:r>
            <a:r>
              <a:rPr lang="fr-FR" sz="1400" dirty="0" err="1"/>
              <a:t>prior</a:t>
            </a:r>
            <a:r>
              <a:rPr lang="fr-FR" sz="1400" dirty="0"/>
              <a:t> ESF intervention</a:t>
            </a:r>
            <a:endParaRPr lang="en-GB" sz="1400" dirty="0"/>
          </a:p>
          <a:p>
            <a:pPr marL="0" lvl="1"/>
            <a:endParaRPr lang="en-GB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425" name="Rectangle 424"/>
          <p:cNvSpPr/>
          <p:nvPr/>
        </p:nvSpPr>
        <p:spPr>
          <a:xfrm>
            <a:off x="32004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27" name="Straight Connector 426"/>
          <p:cNvCxnSpPr/>
          <p:nvPr/>
        </p:nvCxnSpPr>
        <p:spPr>
          <a:xfrm>
            <a:off x="3276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27"/>
          <p:cNvCxnSpPr/>
          <p:nvPr/>
        </p:nvCxnSpPr>
        <p:spPr>
          <a:xfrm>
            <a:off x="4038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Straight Connector 428"/>
          <p:cNvCxnSpPr/>
          <p:nvPr/>
        </p:nvCxnSpPr>
        <p:spPr>
          <a:xfrm>
            <a:off x="4800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Group 95"/>
          <p:cNvGrpSpPr>
            <a:grpSpLocks/>
          </p:cNvGrpSpPr>
          <p:nvPr/>
        </p:nvGrpSpPr>
        <p:grpSpPr bwMode="auto">
          <a:xfrm rot="16200000">
            <a:off x="4150373" y="5371172"/>
            <a:ext cx="528509" cy="294856"/>
            <a:chOff x="2643206" y="857256"/>
            <a:chExt cx="3813" cy="1815"/>
          </a:xfrm>
        </p:grpSpPr>
        <p:sp>
          <p:nvSpPr>
            <p:cNvPr id="99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0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1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2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3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4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05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08" name="Group 107"/>
          <p:cNvGrpSpPr>
            <a:grpSpLocks/>
          </p:cNvGrpSpPr>
          <p:nvPr/>
        </p:nvGrpSpPr>
        <p:grpSpPr bwMode="auto">
          <a:xfrm rot="16200000">
            <a:off x="3845574" y="3712480"/>
            <a:ext cx="528509" cy="294856"/>
            <a:chOff x="2643206" y="857256"/>
            <a:chExt cx="3813" cy="1815"/>
          </a:xfrm>
        </p:grpSpPr>
        <p:sp>
          <p:nvSpPr>
            <p:cNvPr id="111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2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3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4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5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6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17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8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20" name="Group 119"/>
          <p:cNvGrpSpPr>
            <a:grpSpLocks/>
          </p:cNvGrpSpPr>
          <p:nvPr/>
        </p:nvGrpSpPr>
        <p:grpSpPr bwMode="auto">
          <a:xfrm rot="16200000">
            <a:off x="4150375" y="2170773"/>
            <a:ext cx="528509" cy="294856"/>
            <a:chOff x="2643206" y="857256"/>
            <a:chExt cx="3813" cy="1815"/>
          </a:xfrm>
        </p:grpSpPr>
        <p:sp>
          <p:nvSpPr>
            <p:cNvPr id="123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4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5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6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7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8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29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0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131" name="Straight Connector 130"/>
          <p:cNvCxnSpPr>
            <a:stCxn id="124" idx="0"/>
          </p:cNvCxnSpPr>
          <p:nvPr/>
        </p:nvCxnSpPr>
        <p:spPr>
          <a:xfrm flipV="1">
            <a:off x="4414874" y="1676400"/>
            <a:ext cx="4726" cy="585873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Freeform 156"/>
          <p:cNvSpPr/>
          <p:nvPr/>
        </p:nvSpPr>
        <p:spPr>
          <a:xfrm>
            <a:off x="4191000" y="4495800"/>
            <a:ext cx="228600" cy="762000"/>
          </a:xfrm>
          <a:custGeom>
            <a:avLst/>
            <a:gdLst>
              <a:gd name="connsiteX0" fmla="*/ 146304 w 146304"/>
              <a:gd name="connsiteY0" fmla="*/ 1655064 h 1655064"/>
              <a:gd name="connsiteX1" fmla="*/ 109728 w 146304"/>
              <a:gd name="connsiteY1" fmla="*/ 822960 h 1655064"/>
              <a:gd name="connsiteX2" fmla="*/ 0 w 146304"/>
              <a:gd name="connsiteY2" fmla="*/ 0 h 16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" h="1655064">
                <a:moveTo>
                  <a:pt x="146304" y="1655064"/>
                </a:moveTo>
                <a:cubicBezTo>
                  <a:pt x="140208" y="1376934"/>
                  <a:pt x="134112" y="1098804"/>
                  <a:pt x="109728" y="822960"/>
                </a:cubicBezTo>
                <a:cubicBezTo>
                  <a:pt x="85344" y="547116"/>
                  <a:pt x="42672" y="273558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Freeform 157"/>
          <p:cNvSpPr/>
          <p:nvPr/>
        </p:nvSpPr>
        <p:spPr>
          <a:xfrm>
            <a:off x="4105979" y="2340864"/>
            <a:ext cx="316669" cy="2148840"/>
          </a:xfrm>
          <a:custGeom>
            <a:avLst/>
            <a:gdLst>
              <a:gd name="connsiteX0" fmla="*/ 97213 w 316669"/>
              <a:gd name="connsiteY0" fmla="*/ 2148840 h 2148840"/>
              <a:gd name="connsiteX1" fmla="*/ 51493 w 316669"/>
              <a:gd name="connsiteY1" fmla="*/ 2029968 h 2148840"/>
              <a:gd name="connsiteX2" fmla="*/ 14917 w 316669"/>
              <a:gd name="connsiteY2" fmla="*/ 1856232 h 2148840"/>
              <a:gd name="connsiteX3" fmla="*/ 5773 w 316669"/>
              <a:gd name="connsiteY3" fmla="*/ 1453896 h 2148840"/>
              <a:gd name="connsiteX4" fmla="*/ 5773 w 316669"/>
              <a:gd name="connsiteY4" fmla="*/ 1161288 h 2148840"/>
              <a:gd name="connsiteX5" fmla="*/ 78925 w 316669"/>
              <a:gd name="connsiteY5" fmla="*/ 877824 h 2148840"/>
              <a:gd name="connsiteX6" fmla="*/ 289237 w 316669"/>
              <a:gd name="connsiteY6" fmla="*/ 402336 h 2148840"/>
              <a:gd name="connsiteX7" fmla="*/ 307525 w 316669"/>
              <a:gd name="connsiteY7" fmla="*/ 219456 h 2148840"/>
              <a:gd name="connsiteX8" fmla="*/ 316669 w 316669"/>
              <a:gd name="connsiteY8" fmla="*/ 0 h 214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669" h="2148840">
                <a:moveTo>
                  <a:pt x="97213" y="2148840"/>
                </a:moveTo>
                <a:cubicBezTo>
                  <a:pt x="81211" y="2113788"/>
                  <a:pt x="65209" y="2078736"/>
                  <a:pt x="51493" y="2029968"/>
                </a:cubicBezTo>
                <a:cubicBezTo>
                  <a:pt x="37777" y="1981200"/>
                  <a:pt x="22537" y="1952244"/>
                  <a:pt x="14917" y="1856232"/>
                </a:cubicBezTo>
                <a:cubicBezTo>
                  <a:pt x="7297" y="1760220"/>
                  <a:pt x="7297" y="1569720"/>
                  <a:pt x="5773" y="1453896"/>
                </a:cubicBezTo>
                <a:cubicBezTo>
                  <a:pt x="4249" y="1338072"/>
                  <a:pt x="-6419" y="1257300"/>
                  <a:pt x="5773" y="1161288"/>
                </a:cubicBezTo>
                <a:cubicBezTo>
                  <a:pt x="17965" y="1065276"/>
                  <a:pt x="31681" y="1004316"/>
                  <a:pt x="78925" y="877824"/>
                </a:cubicBezTo>
                <a:cubicBezTo>
                  <a:pt x="126169" y="751332"/>
                  <a:pt x="251137" y="512064"/>
                  <a:pt x="289237" y="402336"/>
                </a:cubicBezTo>
                <a:cubicBezTo>
                  <a:pt x="327337" y="292608"/>
                  <a:pt x="302953" y="286512"/>
                  <a:pt x="307525" y="219456"/>
                </a:cubicBezTo>
                <a:cubicBezTo>
                  <a:pt x="312097" y="152400"/>
                  <a:pt x="314383" y="76200"/>
                  <a:pt x="316669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5" name="Straight Connector 74"/>
          <p:cNvCxnSpPr>
            <a:stCxn id="77" idx="0"/>
          </p:cNvCxnSpPr>
          <p:nvPr/>
        </p:nvCxnSpPr>
        <p:spPr>
          <a:xfrm flipV="1">
            <a:off x="3648952" y="1676400"/>
            <a:ext cx="8648" cy="3887755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/>
          <p:cNvGrpSpPr>
            <a:grpSpLocks/>
          </p:cNvGrpSpPr>
          <p:nvPr/>
        </p:nvGrpSpPr>
        <p:grpSpPr bwMode="auto">
          <a:xfrm rot="16200000">
            <a:off x="3391027" y="5676773"/>
            <a:ext cx="515692" cy="287346"/>
            <a:chOff x="285752" y="857256"/>
            <a:chExt cx="3813" cy="1815"/>
          </a:xfrm>
        </p:grpSpPr>
        <p:sp>
          <p:nvSpPr>
            <p:cNvPr id="77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8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9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0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1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2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83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84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85" name="Group 84"/>
          <p:cNvGrpSpPr>
            <a:grpSpLocks/>
          </p:cNvGrpSpPr>
          <p:nvPr/>
        </p:nvGrpSpPr>
        <p:grpSpPr bwMode="auto">
          <a:xfrm rot="16200000">
            <a:off x="3391027" y="4076574"/>
            <a:ext cx="515692" cy="287346"/>
            <a:chOff x="285752" y="857256"/>
            <a:chExt cx="3813" cy="1815"/>
          </a:xfrm>
        </p:grpSpPr>
        <p:sp>
          <p:nvSpPr>
            <p:cNvPr id="86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7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8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9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0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1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92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3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4" name="Group 93"/>
          <p:cNvGrpSpPr>
            <a:grpSpLocks/>
          </p:cNvGrpSpPr>
          <p:nvPr/>
        </p:nvGrpSpPr>
        <p:grpSpPr bwMode="auto">
          <a:xfrm rot="16200000">
            <a:off x="3391027" y="2323973"/>
            <a:ext cx="515692" cy="287346"/>
            <a:chOff x="285752" y="857256"/>
            <a:chExt cx="3813" cy="1815"/>
          </a:xfrm>
        </p:grpSpPr>
        <p:sp>
          <p:nvSpPr>
            <p:cNvPr id="95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7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8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7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9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0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19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1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201" name="Rectangle 200"/>
          <p:cNvSpPr/>
          <p:nvPr/>
        </p:nvSpPr>
        <p:spPr>
          <a:xfrm>
            <a:off x="8382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3" name="Straight Connector 202"/>
          <p:cNvCxnSpPr/>
          <p:nvPr/>
        </p:nvCxnSpPr>
        <p:spPr>
          <a:xfrm>
            <a:off x="914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1676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2438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1143000" y="2895600"/>
            <a:ext cx="528522" cy="1141274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34" name="Group 133"/>
          <p:cNvGrpSpPr>
            <a:grpSpLocks/>
          </p:cNvGrpSpPr>
          <p:nvPr/>
        </p:nvGrpSpPr>
        <p:grpSpPr bwMode="auto">
          <a:xfrm rot="16200000">
            <a:off x="1788173" y="5371172"/>
            <a:ext cx="528509" cy="294856"/>
            <a:chOff x="2643206" y="857256"/>
            <a:chExt cx="3813" cy="1815"/>
          </a:xfrm>
        </p:grpSpPr>
        <p:sp>
          <p:nvSpPr>
            <p:cNvPr id="137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8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9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0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1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2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43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4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46" name="Group 145"/>
          <p:cNvGrpSpPr>
            <a:grpSpLocks/>
          </p:cNvGrpSpPr>
          <p:nvPr/>
        </p:nvGrpSpPr>
        <p:grpSpPr bwMode="auto">
          <a:xfrm rot="14925292">
            <a:off x="1487263" y="4080496"/>
            <a:ext cx="528509" cy="294856"/>
            <a:chOff x="2643206" y="857256"/>
            <a:chExt cx="3813" cy="1815"/>
          </a:xfrm>
        </p:grpSpPr>
        <p:sp>
          <p:nvSpPr>
            <p:cNvPr id="149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0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1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2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3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4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55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6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59" name="Freeform 158"/>
          <p:cNvSpPr/>
          <p:nvPr/>
        </p:nvSpPr>
        <p:spPr>
          <a:xfrm>
            <a:off x="1828800" y="4495800"/>
            <a:ext cx="228600" cy="762000"/>
          </a:xfrm>
          <a:custGeom>
            <a:avLst/>
            <a:gdLst>
              <a:gd name="connsiteX0" fmla="*/ 146304 w 146304"/>
              <a:gd name="connsiteY0" fmla="*/ 1655064 h 1655064"/>
              <a:gd name="connsiteX1" fmla="*/ 109728 w 146304"/>
              <a:gd name="connsiteY1" fmla="*/ 822960 h 1655064"/>
              <a:gd name="connsiteX2" fmla="*/ 0 w 146304"/>
              <a:gd name="connsiteY2" fmla="*/ 0 h 16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" h="1655064">
                <a:moveTo>
                  <a:pt x="146304" y="1655064"/>
                </a:moveTo>
                <a:cubicBezTo>
                  <a:pt x="140208" y="1376934"/>
                  <a:pt x="134112" y="1098804"/>
                  <a:pt x="109728" y="822960"/>
                </a:cubicBezTo>
                <a:cubicBezTo>
                  <a:pt x="85344" y="547116"/>
                  <a:pt x="42672" y="273558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762000" y="153418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No </a:t>
            </a:r>
            <a:r>
              <a:rPr lang="fr-FR" sz="1400" b="1" dirty="0" err="1" smtClean="0"/>
              <a:t>risk</a:t>
            </a:r>
            <a:r>
              <a:rPr lang="fr-FR" sz="1400" b="1" dirty="0" smtClean="0"/>
              <a:t> of collision </a:t>
            </a:r>
            <a:endParaRPr lang="fr-FR" sz="1400" b="1" dirty="0">
              <a:sym typeface="Wingdings" panose="05000000000000000000" pitchFamily="2" charset="2"/>
            </a:endParaRPr>
          </a:p>
          <a:p>
            <a:pPr algn="ctr"/>
            <a:r>
              <a:rPr lang="fr-FR" sz="1400" b="1" dirty="0" smtClean="0">
                <a:sym typeface="Wingdings" panose="05000000000000000000" pitchFamily="2" charset="2"/>
              </a:rPr>
              <a:t> </a:t>
            </a:r>
            <a:r>
              <a:rPr lang="fr-FR" sz="1400" b="1" dirty="0" smtClean="0"/>
              <a:t>No intervention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3447472" y="115732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Title 1"/>
          <p:cNvSpPr txBox="1">
            <a:spLocks/>
          </p:cNvSpPr>
          <p:nvPr/>
        </p:nvSpPr>
        <p:spPr>
          <a:xfrm>
            <a:off x="1304925" y="0"/>
            <a:ext cx="3276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Use Case </a:t>
            </a:r>
            <a:r>
              <a:rPr lang="en-GB" sz="3200" dirty="0" err="1" smtClean="0"/>
              <a:t>i.b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1800" dirty="0" smtClean="0"/>
              <a:t>“The </a:t>
            </a:r>
            <a:r>
              <a:rPr lang="en-GB" sz="1800" dirty="0"/>
              <a:t>subject vehicle drifts towards the adjacent </a:t>
            </a:r>
            <a:r>
              <a:rPr lang="en-GB" sz="1800" dirty="0" smtClean="0"/>
              <a:t>lane”</a:t>
            </a:r>
            <a:endParaRPr lang="en-GB" sz="3200" dirty="0"/>
          </a:p>
        </p:txBody>
      </p:sp>
      <p:sp>
        <p:nvSpPr>
          <p:cNvPr id="148" name="TextBox 147"/>
          <p:cNvSpPr txBox="1"/>
          <p:nvPr/>
        </p:nvSpPr>
        <p:spPr>
          <a:xfrm>
            <a:off x="5559306" y="12192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  <a:ea typeface="+mj-ea"/>
                <a:cs typeface="+mj-cs"/>
              </a:rPr>
              <a:t>Function</a:t>
            </a:r>
            <a:r>
              <a:rPr lang="fr-FR" dirty="0" smtClean="0"/>
              <a:t> </a:t>
            </a:r>
            <a:r>
              <a:rPr lang="fr-FR" sz="3200" dirty="0">
                <a:latin typeface="+mj-lt"/>
                <a:ea typeface="+mj-ea"/>
                <a:cs typeface="+mj-cs"/>
              </a:rPr>
              <a:t>type</a:t>
            </a:r>
          </a:p>
        </p:txBody>
      </p:sp>
      <p:sp>
        <p:nvSpPr>
          <p:cNvPr id="179" name="Oval 178"/>
          <p:cNvSpPr/>
          <p:nvPr/>
        </p:nvSpPr>
        <p:spPr>
          <a:xfrm>
            <a:off x="6114288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sp>
        <p:nvSpPr>
          <p:cNvPr id="180" name="Oval 179"/>
          <p:cNvSpPr/>
          <p:nvPr/>
        </p:nvSpPr>
        <p:spPr>
          <a:xfrm>
            <a:off x="57150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1</a:t>
            </a:r>
          </a:p>
        </p:txBody>
      </p:sp>
      <p:sp>
        <p:nvSpPr>
          <p:cNvPr id="181" name="Oval 180"/>
          <p:cNvSpPr/>
          <p:nvPr/>
        </p:nvSpPr>
        <p:spPr>
          <a:xfrm>
            <a:off x="6962013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4</a:t>
            </a:r>
          </a:p>
        </p:txBody>
      </p:sp>
      <p:sp>
        <p:nvSpPr>
          <p:cNvPr id="182" name="Oval 181"/>
          <p:cNvSpPr/>
          <p:nvPr/>
        </p:nvSpPr>
        <p:spPr>
          <a:xfrm>
            <a:off x="6553200" y="609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3</a:t>
            </a:r>
          </a:p>
        </p:txBody>
      </p:sp>
      <p:sp>
        <p:nvSpPr>
          <p:cNvPr id="183" name="Oval 182"/>
          <p:cNvSpPr/>
          <p:nvPr/>
        </p:nvSpPr>
        <p:spPr>
          <a:xfrm>
            <a:off x="73914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5</a:t>
            </a:r>
          </a:p>
        </p:txBody>
      </p:sp>
      <p:sp>
        <p:nvSpPr>
          <p:cNvPr id="184" name="Oval 183"/>
          <p:cNvSpPr/>
          <p:nvPr/>
        </p:nvSpPr>
        <p:spPr>
          <a:xfrm>
            <a:off x="82296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7</a:t>
            </a:r>
          </a:p>
        </p:txBody>
      </p:sp>
      <p:sp>
        <p:nvSpPr>
          <p:cNvPr id="185" name="Oval 184"/>
          <p:cNvSpPr/>
          <p:nvPr/>
        </p:nvSpPr>
        <p:spPr>
          <a:xfrm>
            <a:off x="7830312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6</a:t>
            </a:r>
          </a:p>
        </p:txBody>
      </p:sp>
      <p:cxnSp>
        <p:nvCxnSpPr>
          <p:cNvPr id="190" name="Straight Connector 189"/>
          <p:cNvCxnSpPr/>
          <p:nvPr/>
        </p:nvCxnSpPr>
        <p:spPr>
          <a:xfrm>
            <a:off x="5715000" y="1019175"/>
            <a:ext cx="19812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7848600" y="1019175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 flipV="1">
            <a:off x="4114800" y="1676400"/>
            <a:ext cx="1680" cy="1851192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419600" y="2743200"/>
            <a:ext cx="1066800" cy="3810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flipH="1" flipV="1">
            <a:off x="4114800" y="3093720"/>
            <a:ext cx="1371600" cy="48768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No intervention	Intervention</a:t>
            </a:r>
            <a:endParaRPr lang="fr-FR" sz="1200" i="1" dirty="0"/>
          </a:p>
        </p:txBody>
      </p:sp>
      <p:cxnSp>
        <p:nvCxnSpPr>
          <p:cNvPr id="132" name="Straight Connector 131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95813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ounded Rectangle 136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Rectangle 163"/>
          <p:cNvSpPr/>
          <p:nvPr/>
        </p:nvSpPr>
        <p:spPr>
          <a:xfrm>
            <a:off x="8382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6" name="Straight Connector 165"/>
          <p:cNvCxnSpPr/>
          <p:nvPr/>
        </p:nvCxnSpPr>
        <p:spPr>
          <a:xfrm>
            <a:off x="914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1676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2438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>
            <a:stCxn id="202" idx="0"/>
          </p:cNvCxnSpPr>
          <p:nvPr/>
        </p:nvCxnSpPr>
        <p:spPr>
          <a:xfrm flipV="1">
            <a:off x="1290673" y="1832253"/>
            <a:ext cx="4726" cy="585873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2"/>
          <p:cNvSpPr/>
          <p:nvPr/>
        </p:nvSpPr>
        <p:spPr>
          <a:xfrm>
            <a:off x="1276763" y="2670048"/>
            <a:ext cx="475837" cy="1673352"/>
          </a:xfrm>
          <a:custGeom>
            <a:avLst/>
            <a:gdLst>
              <a:gd name="connsiteX0" fmla="*/ 424021 w 424021"/>
              <a:gd name="connsiteY0" fmla="*/ 1280160 h 1280160"/>
              <a:gd name="connsiteX1" fmla="*/ 286861 w 424021"/>
              <a:gd name="connsiteY1" fmla="*/ 868680 h 1280160"/>
              <a:gd name="connsiteX2" fmla="*/ 39973 w 424021"/>
              <a:gd name="connsiteY2" fmla="*/ 356616 h 1280160"/>
              <a:gd name="connsiteX3" fmla="*/ 3397 w 424021"/>
              <a:gd name="connsiteY3" fmla="*/ 0 h 128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021" h="1280160">
                <a:moveTo>
                  <a:pt x="424021" y="1280160"/>
                </a:moveTo>
                <a:cubicBezTo>
                  <a:pt x="387445" y="1151382"/>
                  <a:pt x="350869" y="1022604"/>
                  <a:pt x="286861" y="868680"/>
                </a:cubicBezTo>
                <a:cubicBezTo>
                  <a:pt x="222853" y="714756"/>
                  <a:pt x="87217" y="501396"/>
                  <a:pt x="39973" y="356616"/>
                </a:cubicBezTo>
                <a:cubicBezTo>
                  <a:pt x="-7271" y="211836"/>
                  <a:pt x="-1937" y="105918"/>
                  <a:pt x="3397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7-Point Star 170"/>
          <p:cNvSpPr/>
          <p:nvPr/>
        </p:nvSpPr>
        <p:spPr>
          <a:xfrm>
            <a:off x="1828799" y="51816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7-Point Star 171"/>
          <p:cNvSpPr/>
          <p:nvPr/>
        </p:nvSpPr>
        <p:spPr>
          <a:xfrm>
            <a:off x="1828799" y="57150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7-Point Star 173"/>
          <p:cNvSpPr/>
          <p:nvPr/>
        </p:nvSpPr>
        <p:spPr>
          <a:xfrm rot="21388621">
            <a:off x="1443194" y="3975743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5" name="7-Point Star 174"/>
          <p:cNvSpPr/>
          <p:nvPr/>
        </p:nvSpPr>
        <p:spPr>
          <a:xfrm rot="21388621">
            <a:off x="1627379" y="4437738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7-Point Star 176"/>
          <p:cNvSpPr/>
          <p:nvPr/>
        </p:nvSpPr>
        <p:spPr>
          <a:xfrm>
            <a:off x="1066800" y="21336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7-Point Star 177"/>
          <p:cNvSpPr/>
          <p:nvPr/>
        </p:nvSpPr>
        <p:spPr>
          <a:xfrm>
            <a:off x="1066800" y="26670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3" name="Freeform 242"/>
          <p:cNvSpPr/>
          <p:nvPr/>
        </p:nvSpPr>
        <p:spPr>
          <a:xfrm>
            <a:off x="1828800" y="4495800"/>
            <a:ext cx="228600" cy="762000"/>
          </a:xfrm>
          <a:custGeom>
            <a:avLst/>
            <a:gdLst>
              <a:gd name="connsiteX0" fmla="*/ 146304 w 146304"/>
              <a:gd name="connsiteY0" fmla="*/ 1655064 h 1655064"/>
              <a:gd name="connsiteX1" fmla="*/ 109728 w 146304"/>
              <a:gd name="connsiteY1" fmla="*/ 822960 h 1655064"/>
              <a:gd name="connsiteX2" fmla="*/ 0 w 146304"/>
              <a:gd name="connsiteY2" fmla="*/ 0 h 16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" h="1655064">
                <a:moveTo>
                  <a:pt x="146304" y="1655064"/>
                </a:moveTo>
                <a:cubicBezTo>
                  <a:pt x="140208" y="1376934"/>
                  <a:pt x="134112" y="1098804"/>
                  <a:pt x="109728" y="822960"/>
                </a:cubicBezTo>
                <a:cubicBezTo>
                  <a:pt x="85344" y="547116"/>
                  <a:pt x="42672" y="273558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 93"/>
          <p:cNvSpPr/>
          <p:nvPr/>
        </p:nvSpPr>
        <p:spPr>
          <a:xfrm>
            <a:off x="32004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5" name="Straight Connector 94"/>
          <p:cNvCxnSpPr>
            <a:stCxn id="146" idx="0"/>
          </p:cNvCxnSpPr>
          <p:nvPr/>
        </p:nvCxnSpPr>
        <p:spPr>
          <a:xfrm flipV="1">
            <a:off x="3648952" y="1676400"/>
            <a:ext cx="8648" cy="3887755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276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38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8006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/>
          <p:cNvGrpSpPr>
            <a:grpSpLocks/>
          </p:cNvGrpSpPr>
          <p:nvPr/>
        </p:nvGrpSpPr>
        <p:grpSpPr bwMode="auto">
          <a:xfrm rot="16200000">
            <a:off x="3391027" y="5676773"/>
            <a:ext cx="515692" cy="287346"/>
            <a:chOff x="285752" y="857256"/>
            <a:chExt cx="3813" cy="1815"/>
          </a:xfrm>
        </p:grpSpPr>
        <p:sp>
          <p:nvSpPr>
            <p:cNvPr id="146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7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8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9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0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1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52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3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09" name="Group 108"/>
          <p:cNvGrpSpPr>
            <a:grpSpLocks/>
          </p:cNvGrpSpPr>
          <p:nvPr/>
        </p:nvGrpSpPr>
        <p:grpSpPr bwMode="auto">
          <a:xfrm rot="16200000">
            <a:off x="3391027" y="4076574"/>
            <a:ext cx="515692" cy="287346"/>
            <a:chOff x="285752" y="857256"/>
            <a:chExt cx="3813" cy="1815"/>
          </a:xfrm>
        </p:grpSpPr>
        <p:sp>
          <p:nvSpPr>
            <p:cNvPr id="122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3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4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5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6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7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28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9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10" name="Group 109"/>
          <p:cNvGrpSpPr>
            <a:grpSpLocks/>
          </p:cNvGrpSpPr>
          <p:nvPr/>
        </p:nvGrpSpPr>
        <p:grpSpPr bwMode="auto">
          <a:xfrm rot="16200000">
            <a:off x="3391027" y="2323973"/>
            <a:ext cx="515692" cy="287346"/>
            <a:chOff x="285752" y="857256"/>
            <a:chExt cx="3813" cy="1815"/>
          </a:xfrm>
        </p:grpSpPr>
        <p:sp>
          <p:nvSpPr>
            <p:cNvPr id="114" name="AutoShape 32" descr="Vertikal dunkel"/>
            <p:cNvSpPr>
              <a:spLocks noChangeArrowheads="1"/>
            </p:cNvSpPr>
            <p:nvPr/>
          </p:nvSpPr>
          <p:spPr bwMode="auto">
            <a:xfrm rot="5400000">
              <a:off x="286745" y="856263"/>
              <a:ext cx="1815" cy="3802"/>
            </a:xfrm>
            <a:prstGeom prst="flowChartAlternateProcess">
              <a:avLst/>
            </a:prstGeom>
            <a:pattFill prst="dkVert">
              <a:fgClr>
                <a:srgbClr val="C00000"/>
              </a:fgClr>
              <a:bgClr>
                <a:srgbClr val="C00000"/>
              </a:bgClr>
            </a:patt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5" name="AutoShape 33"/>
            <p:cNvSpPr>
              <a:spLocks noChangeArrowheads="1"/>
            </p:cNvSpPr>
            <p:nvPr/>
          </p:nvSpPr>
          <p:spPr bwMode="auto">
            <a:xfrm rot="5400000">
              <a:off x="286607" y="857359"/>
              <a:ext cx="1298" cy="1612"/>
            </a:xfrm>
            <a:prstGeom prst="flowChartProcess">
              <a:avLst/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6" name="AutoShape 34"/>
            <p:cNvSpPr>
              <a:spLocks noChangeArrowheads="1"/>
            </p:cNvSpPr>
            <p:nvPr/>
          </p:nvSpPr>
          <p:spPr bwMode="auto">
            <a:xfrm rot="5400000">
              <a:off x="287587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7" name="AutoShape 35"/>
            <p:cNvSpPr>
              <a:spLocks noChangeArrowheads="1"/>
            </p:cNvSpPr>
            <p:nvPr/>
          </p:nvSpPr>
          <p:spPr bwMode="auto">
            <a:xfrm rot="16200000" flipH="1">
              <a:off x="285329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8" name="AutoShape 36"/>
            <p:cNvSpPr>
              <a:spLocks noChangeArrowheads="1"/>
            </p:cNvSpPr>
            <p:nvPr/>
          </p:nvSpPr>
          <p:spPr bwMode="auto">
            <a:xfrm>
              <a:off x="285988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9" name="AutoShape 37"/>
            <p:cNvSpPr>
              <a:spLocks noChangeArrowheads="1"/>
            </p:cNvSpPr>
            <p:nvPr/>
          </p:nvSpPr>
          <p:spPr bwMode="auto">
            <a:xfrm rot="10800000">
              <a:off x="286032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120" name="AutoShape 38"/>
            <p:cNvCxnSpPr>
              <a:cxnSpLocks noChangeShapeType="1"/>
            </p:cNvCxnSpPr>
            <p:nvPr/>
          </p:nvCxnSpPr>
          <p:spPr bwMode="auto">
            <a:xfrm>
              <a:off x="288581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1" name="AutoShape 39"/>
            <p:cNvCxnSpPr>
              <a:cxnSpLocks noChangeShapeType="1"/>
            </p:cNvCxnSpPr>
            <p:nvPr/>
          </p:nvCxnSpPr>
          <p:spPr bwMode="auto">
            <a:xfrm flipH="1">
              <a:off x="288564" y="858617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" name="Group 8"/>
          <p:cNvGrpSpPr/>
          <p:nvPr/>
        </p:nvGrpSpPr>
        <p:grpSpPr>
          <a:xfrm>
            <a:off x="4267281" y="5254345"/>
            <a:ext cx="294856" cy="528578"/>
            <a:chOff x="4267281" y="5254345"/>
            <a:chExt cx="294856" cy="528578"/>
          </a:xfrm>
        </p:grpSpPr>
        <p:sp>
          <p:nvSpPr>
            <p:cNvPr id="249" name="AutoShape 23"/>
            <p:cNvSpPr>
              <a:spLocks noChangeArrowheads="1"/>
            </p:cNvSpPr>
            <p:nvPr/>
          </p:nvSpPr>
          <p:spPr bwMode="auto">
            <a:xfrm>
              <a:off x="4267281" y="5255939"/>
              <a:ext cx="294856" cy="526984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0" name="AutoShape 24"/>
            <p:cNvSpPr>
              <a:spLocks noChangeArrowheads="1"/>
            </p:cNvSpPr>
            <p:nvPr/>
          </p:nvSpPr>
          <p:spPr bwMode="auto">
            <a:xfrm>
              <a:off x="4309438" y="5462672"/>
              <a:ext cx="210867" cy="223435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1" name="AutoShape 25"/>
            <p:cNvSpPr>
              <a:spLocks noChangeArrowheads="1"/>
            </p:cNvSpPr>
            <p:nvPr/>
          </p:nvSpPr>
          <p:spPr bwMode="auto">
            <a:xfrm>
              <a:off x="4287994" y="5389349"/>
              <a:ext cx="250506" cy="645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2" name="AutoShape 26"/>
            <p:cNvSpPr>
              <a:spLocks noChangeArrowheads="1"/>
            </p:cNvSpPr>
            <p:nvPr/>
          </p:nvSpPr>
          <p:spPr bwMode="auto">
            <a:xfrm rot="10800000" flipH="1">
              <a:off x="4287506" y="5702324"/>
              <a:ext cx="250506" cy="645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3" name="AutoShape 27"/>
            <p:cNvSpPr>
              <a:spLocks noChangeArrowheads="1"/>
            </p:cNvSpPr>
            <p:nvPr/>
          </p:nvSpPr>
          <p:spPr bwMode="auto">
            <a:xfrm rot="16200000">
              <a:off x="4117043" y="5569770"/>
              <a:ext cx="345963" cy="147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4" name="AutoShape 28"/>
            <p:cNvSpPr>
              <a:spLocks noChangeArrowheads="1"/>
            </p:cNvSpPr>
            <p:nvPr/>
          </p:nvSpPr>
          <p:spPr bwMode="auto">
            <a:xfrm rot="5400000">
              <a:off x="4366899" y="5563671"/>
              <a:ext cx="345963" cy="147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55" name="AutoShape 29"/>
            <p:cNvCxnSpPr>
              <a:cxnSpLocks noChangeShapeType="1"/>
            </p:cNvCxnSpPr>
            <p:nvPr/>
          </p:nvCxnSpPr>
          <p:spPr bwMode="auto">
            <a:xfrm rot="16200000">
              <a:off x="4235395" y="5287125"/>
              <a:ext cx="136389" cy="708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6" name="AutoShape 30"/>
            <p:cNvCxnSpPr>
              <a:cxnSpLocks noChangeShapeType="1"/>
            </p:cNvCxnSpPr>
            <p:nvPr/>
          </p:nvCxnSpPr>
          <p:spPr bwMode="auto">
            <a:xfrm rot="16200000" flipH="1">
              <a:off x="4456427" y="5288600"/>
              <a:ext cx="136528" cy="724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8" name="Group 7"/>
          <p:cNvGrpSpPr/>
          <p:nvPr/>
        </p:nvGrpSpPr>
        <p:grpSpPr>
          <a:xfrm>
            <a:off x="3962482" y="3595653"/>
            <a:ext cx="294856" cy="528578"/>
            <a:chOff x="3962482" y="3595653"/>
            <a:chExt cx="294856" cy="528578"/>
          </a:xfrm>
        </p:grpSpPr>
        <p:sp>
          <p:nvSpPr>
            <p:cNvPr id="258" name="AutoShape 23"/>
            <p:cNvSpPr>
              <a:spLocks noChangeArrowheads="1"/>
            </p:cNvSpPr>
            <p:nvPr/>
          </p:nvSpPr>
          <p:spPr bwMode="auto">
            <a:xfrm>
              <a:off x="3962482" y="3597247"/>
              <a:ext cx="294856" cy="526984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9" name="AutoShape 24"/>
            <p:cNvSpPr>
              <a:spLocks noChangeArrowheads="1"/>
            </p:cNvSpPr>
            <p:nvPr/>
          </p:nvSpPr>
          <p:spPr bwMode="auto">
            <a:xfrm>
              <a:off x="4004639" y="3803980"/>
              <a:ext cx="210867" cy="223435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0" name="AutoShape 25"/>
            <p:cNvSpPr>
              <a:spLocks noChangeArrowheads="1"/>
            </p:cNvSpPr>
            <p:nvPr/>
          </p:nvSpPr>
          <p:spPr bwMode="auto">
            <a:xfrm>
              <a:off x="3983195" y="3730657"/>
              <a:ext cx="250506" cy="645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1" name="AutoShape 26"/>
            <p:cNvSpPr>
              <a:spLocks noChangeArrowheads="1"/>
            </p:cNvSpPr>
            <p:nvPr/>
          </p:nvSpPr>
          <p:spPr bwMode="auto">
            <a:xfrm rot="10800000" flipH="1">
              <a:off x="3982707" y="4043632"/>
              <a:ext cx="250506" cy="645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2" name="AutoShape 27"/>
            <p:cNvSpPr>
              <a:spLocks noChangeArrowheads="1"/>
            </p:cNvSpPr>
            <p:nvPr/>
          </p:nvSpPr>
          <p:spPr bwMode="auto">
            <a:xfrm rot="16200000">
              <a:off x="3812244" y="3911078"/>
              <a:ext cx="345963" cy="147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3" name="AutoShape 28"/>
            <p:cNvSpPr>
              <a:spLocks noChangeArrowheads="1"/>
            </p:cNvSpPr>
            <p:nvPr/>
          </p:nvSpPr>
          <p:spPr bwMode="auto">
            <a:xfrm rot="5400000">
              <a:off x="4062100" y="3904979"/>
              <a:ext cx="345963" cy="1478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64" name="AutoShape 29"/>
            <p:cNvCxnSpPr>
              <a:cxnSpLocks noChangeShapeType="1"/>
            </p:cNvCxnSpPr>
            <p:nvPr/>
          </p:nvCxnSpPr>
          <p:spPr bwMode="auto">
            <a:xfrm rot="16200000">
              <a:off x="3930596" y="3628433"/>
              <a:ext cx="136389" cy="708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5" name="AutoShape 30"/>
            <p:cNvCxnSpPr>
              <a:cxnSpLocks noChangeShapeType="1"/>
            </p:cNvCxnSpPr>
            <p:nvPr/>
          </p:nvCxnSpPr>
          <p:spPr bwMode="auto">
            <a:xfrm rot="16200000" flipH="1">
              <a:off x="4151628" y="3629908"/>
              <a:ext cx="136528" cy="724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275" name="Straight Connector 274"/>
          <p:cNvCxnSpPr>
            <a:stCxn id="268" idx="0"/>
          </p:cNvCxnSpPr>
          <p:nvPr/>
        </p:nvCxnSpPr>
        <p:spPr>
          <a:xfrm flipV="1">
            <a:off x="4414874" y="1676400"/>
            <a:ext cx="4726" cy="585873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Freeform 275"/>
          <p:cNvSpPr/>
          <p:nvPr/>
        </p:nvSpPr>
        <p:spPr>
          <a:xfrm>
            <a:off x="4191000" y="4495800"/>
            <a:ext cx="228600" cy="762000"/>
          </a:xfrm>
          <a:custGeom>
            <a:avLst/>
            <a:gdLst>
              <a:gd name="connsiteX0" fmla="*/ 146304 w 146304"/>
              <a:gd name="connsiteY0" fmla="*/ 1655064 h 1655064"/>
              <a:gd name="connsiteX1" fmla="*/ 109728 w 146304"/>
              <a:gd name="connsiteY1" fmla="*/ 822960 h 1655064"/>
              <a:gd name="connsiteX2" fmla="*/ 0 w 146304"/>
              <a:gd name="connsiteY2" fmla="*/ 0 h 165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04" h="1655064">
                <a:moveTo>
                  <a:pt x="146304" y="1655064"/>
                </a:moveTo>
                <a:cubicBezTo>
                  <a:pt x="140208" y="1376934"/>
                  <a:pt x="134112" y="1098804"/>
                  <a:pt x="109728" y="822960"/>
                </a:cubicBezTo>
                <a:cubicBezTo>
                  <a:pt x="85344" y="547116"/>
                  <a:pt x="42672" y="273558"/>
                  <a:pt x="0" y="0"/>
                </a:cubicBez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7" name="Freeform 276"/>
          <p:cNvSpPr/>
          <p:nvPr/>
        </p:nvSpPr>
        <p:spPr>
          <a:xfrm>
            <a:off x="4105979" y="2340864"/>
            <a:ext cx="316669" cy="2148840"/>
          </a:xfrm>
          <a:custGeom>
            <a:avLst/>
            <a:gdLst>
              <a:gd name="connsiteX0" fmla="*/ 97213 w 316669"/>
              <a:gd name="connsiteY0" fmla="*/ 2148840 h 2148840"/>
              <a:gd name="connsiteX1" fmla="*/ 51493 w 316669"/>
              <a:gd name="connsiteY1" fmla="*/ 2029968 h 2148840"/>
              <a:gd name="connsiteX2" fmla="*/ 14917 w 316669"/>
              <a:gd name="connsiteY2" fmla="*/ 1856232 h 2148840"/>
              <a:gd name="connsiteX3" fmla="*/ 5773 w 316669"/>
              <a:gd name="connsiteY3" fmla="*/ 1453896 h 2148840"/>
              <a:gd name="connsiteX4" fmla="*/ 5773 w 316669"/>
              <a:gd name="connsiteY4" fmla="*/ 1161288 h 2148840"/>
              <a:gd name="connsiteX5" fmla="*/ 78925 w 316669"/>
              <a:gd name="connsiteY5" fmla="*/ 877824 h 2148840"/>
              <a:gd name="connsiteX6" fmla="*/ 289237 w 316669"/>
              <a:gd name="connsiteY6" fmla="*/ 402336 h 2148840"/>
              <a:gd name="connsiteX7" fmla="*/ 307525 w 316669"/>
              <a:gd name="connsiteY7" fmla="*/ 219456 h 2148840"/>
              <a:gd name="connsiteX8" fmla="*/ 316669 w 316669"/>
              <a:gd name="connsiteY8" fmla="*/ 0 h 214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6669" h="2148840">
                <a:moveTo>
                  <a:pt x="97213" y="2148840"/>
                </a:moveTo>
                <a:cubicBezTo>
                  <a:pt x="81211" y="2113788"/>
                  <a:pt x="65209" y="2078736"/>
                  <a:pt x="51493" y="2029968"/>
                </a:cubicBezTo>
                <a:cubicBezTo>
                  <a:pt x="37777" y="1981200"/>
                  <a:pt x="22537" y="1952244"/>
                  <a:pt x="14917" y="1856232"/>
                </a:cubicBezTo>
                <a:cubicBezTo>
                  <a:pt x="7297" y="1760220"/>
                  <a:pt x="7297" y="1569720"/>
                  <a:pt x="5773" y="1453896"/>
                </a:cubicBezTo>
                <a:cubicBezTo>
                  <a:pt x="4249" y="1338072"/>
                  <a:pt x="-6419" y="1257300"/>
                  <a:pt x="5773" y="1161288"/>
                </a:cubicBezTo>
                <a:cubicBezTo>
                  <a:pt x="17965" y="1065276"/>
                  <a:pt x="31681" y="1004316"/>
                  <a:pt x="78925" y="877824"/>
                </a:cubicBezTo>
                <a:cubicBezTo>
                  <a:pt x="126169" y="751332"/>
                  <a:pt x="251137" y="512064"/>
                  <a:pt x="289237" y="402336"/>
                </a:cubicBezTo>
                <a:cubicBezTo>
                  <a:pt x="327337" y="292608"/>
                  <a:pt x="302953" y="286512"/>
                  <a:pt x="307525" y="219456"/>
                </a:cubicBezTo>
                <a:cubicBezTo>
                  <a:pt x="312097" y="152400"/>
                  <a:pt x="314383" y="76200"/>
                  <a:pt x="316669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8" name="7-Point Star 277"/>
          <p:cNvSpPr/>
          <p:nvPr/>
        </p:nvSpPr>
        <p:spPr>
          <a:xfrm>
            <a:off x="4191000" y="51816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9" name="7-Point Star 278"/>
          <p:cNvSpPr/>
          <p:nvPr/>
        </p:nvSpPr>
        <p:spPr>
          <a:xfrm>
            <a:off x="4191000" y="57150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0" name="7-Point Star 279"/>
          <p:cNvSpPr/>
          <p:nvPr/>
        </p:nvSpPr>
        <p:spPr>
          <a:xfrm>
            <a:off x="3886200" y="35052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1" name="7-Point Star 280"/>
          <p:cNvSpPr/>
          <p:nvPr/>
        </p:nvSpPr>
        <p:spPr>
          <a:xfrm>
            <a:off x="3886200" y="4038600"/>
            <a:ext cx="152400" cy="152400"/>
          </a:xfrm>
          <a:prstGeom prst="star7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 11"/>
          <p:cNvGrpSpPr/>
          <p:nvPr/>
        </p:nvGrpSpPr>
        <p:grpSpPr>
          <a:xfrm>
            <a:off x="4191000" y="1981200"/>
            <a:ext cx="371139" cy="685800"/>
            <a:chOff x="4191000" y="1981200"/>
            <a:chExt cx="371139" cy="685800"/>
          </a:xfrm>
        </p:grpSpPr>
        <p:grpSp>
          <p:nvGrpSpPr>
            <p:cNvPr id="2" name="Group 1"/>
            <p:cNvGrpSpPr/>
            <p:nvPr/>
          </p:nvGrpSpPr>
          <p:grpSpPr>
            <a:xfrm>
              <a:off x="4267283" y="2053946"/>
              <a:ext cx="294856" cy="528578"/>
              <a:chOff x="4267283" y="2053946"/>
              <a:chExt cx="294856" cy="528578"/>
            </a:xfrm>
          </p:grpSpPr>
          <p:sp>
            <p:nvSpPr>
              <p:cNvPr id="267" name="AutoShape 23"/>
              <p:cNvSpPr>
                <a:spLocks noChangeArrowheads="1"/>
              </p:cNvSpPr>
              <p:nvPr/>
            </p:nvSpPr>
            <p:spPr bwMode="auto">
              <a:xfrm>
                <a:off x="4267283" y="2055540"/>
                <a:ext cx="294856" cy="526984"/>
              </a:xfrm>
              <a:prstGeom prst="flowChartAlternateProcess">
                <a:avLst/>
              </a:prstGeom>
              <a:solidFill>
                <a:srgbClr val="0070C0"/>
              </a:solidFill>
              <a:ln w="222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68" name="AutoShape 24"/>
              <p:cNvSpPr>
                <a:spLocks noChangeArrowheads="1"/>
              </p:cNvSpPr>
              <p:nvPr/>
            </p:nvSpPr>
            <p:spPr bwMode="auto">
              <a:xfrm>
                <a:off x="4309440" y="2262273"/>
                <a:ext cx="210867" cy="223435"/>
              </a:xfrm>
              <a:prstGeom prst="flowChartProcess">
                <a:avLst/>
              </a:prstGeom>
              <a:solidFill>
                <a:srgbClr val="0070C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69" name="AutoShape 25"/>
              <p:cNvSpPr>
                <a:spLocks noChangeArrowheads="1"/>
              </p:cNvSpPr>
              <p:nvPr/>
            </p:nvSpPr>
            <p:spPr bwMode="auto">
              <a:xfrm>
                <a:off x="4287996" y="2188950"/>
                <a:ext cx="250506" cy="645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70" name="AutoShape 26"/>
              <p:cNvSpPr>
                <a:spLocks noChangeArrowheads="1"/>
              </p:cNvSpPr>
              <p:nvPr/>
            </p:nvSpPr>
            <p:spPr bwMode="auto">
              <a:xfrm rot="10800000" flipH="1">
                <a:off x="4287508" y="2501925"/>
                <a:ext cx="250506" cy="645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605 w 21600"/>
                  <a:gd name="T13" fmla="*/ 2596 h 21600"/>
                  <a:gd name="T14" fmla="*/ 18995 w 21600"/>
                  <a:gd name="T15" fmla="*/ 190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97" y="21600"/>
                    </a:lnTo>
                    <a:lnTo>
                      <a:pt x="2000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71" name="AutoShape 27"/>
              <p:cNvSpPr>
                <a:spLocks noChangeArrowheads="1"/>
              </p:cNvSpPr>
              <p:nvPr/>
            </p:nvSpPr>
            <p:spPr bwMode="auto">
              <a:xfrm rot="16200000">
                <a:off x="4117045" y="2369371"/>
                <a:ext cx="345963" cy="1478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272" name="AutoShape 28"/>
              <p:cNvSpPr>
                <a:spLocks noChangeArrowheads="1"/>
              </p:cNvSpPr>
              <p:nvPr/>
            </p:nvSpPr>
            <p:spPr bwMode="auto">
              <a:xfrm rot="5400000">
                <a:off x="4366901" y="2363272"/>
                <a:ext cx="345963" cy="1478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894 w 21600"/>
                  <a:gd name="T13" fmla="*/ 3798 h 21600"/>
                  <a:gd name="T14" fmla="*/ 17706 w 21600"/>
                  <a:gd name="T15" fmla="*/ 1780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184" y="21600"/>
                    </a:lnTo>
                    <a:lnTo>
                      <a:pt x="174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cxnSp>
            <p:nvCxnSpPr>
              <p:cNvPr id="273" name="AutoShape 29"/>
              <p:cNvCxnSpPr>
                <a:cxnSpLocks noChangeShapeType="1"/>
              </p:cNvCxnSpPr>
              <p:nvPr/>
            </p:nvCxnSpPr>
            <p:spPr bwMode="auto">
              <a:xfrm rot="16200000">
                <a:off x="4235397" y="2086726"/>
                <a:ext cx="136389" cy="708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4" name="AutoShape 30"/>
              <p:cNvCxnSpPr>
                <a:cxnSpLocks noChangeShapeType="1"/>
              </p:cNvCxnSpPr>
              <p:nvPr/>
            </p:nvCxnSpPr>
            <p:spPr bwMode="auto">
              <a:xfrm rot="16200000" flipH="1">
                <a:off x="4456429" y="2088201"/>
                <a:ext cx="136528" cy="7245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82" name="7-Point Star 281"/>
            <p:cNvSpPr/>
            <p:nvPr/>
          </p:nvSpPr>
          <p:spPr>
            <a:xfrm>
              <a:off x="4191000" y="1981200"/>
              <a:ext cx="152400" cy="152400"/>
            </a:xfrm>
            <a:prstGeom prst="star7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3" name="7-Point Star 282"/>
            <p:cNvSpPr/>
            <p:nvPr/>
          </p:nvSpPr>
          <p:spPr>
            <a:xfrm>
              <a:off x="4191000" y="2514600"/>
              <a:ext cx="152400" cy="152400"/>
            </a:xfrm>
            <a:prstGeom prst="star7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5181600" y="1447800"/>
            <a:ext cx="3886200" cy="443198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Description</a:t>
            </a:r>
            <a:r>
              <a:rPr lang="en-GB" sz="1600" b="1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On the </a:t>
            </a:r>
            <a:r>
              <a:rPr lang="en-GB" sz="1400" b="1" dirty="0" smtClean="0"/>
              <a:t>market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</a:t>
            </a:r>
            <a:r>
              <a:rPr lang="en-GB" sz="1400" dirty="0"/>
              <a:t>function automatically intervenes by steering when detecting:</a:t>
            </a:r>
          </a:p>
          <a:p>
            <a:pPr marL="447675" lvl="1" indent="-192088">
              <a:buFont typeface="Calibri" panose="020F0502020204030204" pitchFamily="34" charset="0"/>
              <a:buChar char="-"/>
            </a:pPr>
            <a:r>
              <a:rPr lang="en-GB" sz="1400" dirty="0"/>
              <a:t>a vehicle in the blind spot or</a:t>
            </a:r>
          </a:p>
          <a:p>
            <a:pPr marL="447675" lvl="1" indent="-192088">
              <a:buFont typeface="Calibri" panose="020F0502020204030204" pitchFamily="34" charset="0"/>
              <a:buChar char="-"/>
            </a:pPr>
            <a:r>
              <a:rPr lang="en-GB" sz="1400" dirty="0"/>
              <a:t>an oncoming vehicle at higher speed.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manoeuver ends:</a:t>
            </a:r>
          </a:p>
          <a:p>
            <a:pPr marL="447675" lvl="1" indent="-192088">
              <a:buFont typeface="Calibri" panose="020F0502020204030204" pitchFamily="34" charset="0"/>
              <a:buChar char="-"/>
            </a:pPr>
            <a:r>
              <a:rPr lang="en-GB" sz="1400" dirty="0" smtClean="0"/>
              <a:t>after the subject vehicle is back in the “</a:t>
            </a:r>
            <a:r>
              <a:rPr lang="en-GB" sz="1400" dirty="0" err="1" smtClean="0"/>
              <a:t>center</a:t>
            </a:r>
            <a:r>
              <a:rPr lang="en-GB" sz="1400" dirty="0" smtClean="0"/>
              <a:t>” of the original lane, or</a:t>
            </a:r>
          </a:p>
          <a:p>
            <a:pPr marL="447675" lvl="1" indent="-192088">
              <a:buFont typeface="Calibri" panose="020F0502020204030204" pitchFamily="34" charset="0"/>
              <a:buChar char="-"/>
            </a:pPr>
            <a:r>
              <a:rPr lang="en-GB" sz="1400" dirty="0" smtClean="0"/>
              <a:t>after aborting the LC</a:t>
            </a:r>
            <a:endParaRPr lang="fr-FR" sz="14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Avoidance within the lane.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Forward and side looking sensors.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Detection of lane marking / boundaries.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The system is able to work on a road without lane marking (provided </a:t>
            </a:r>
            <a:r>
              <a:rPr lang="en-GB" sz="1400" dirty="0" smtClean="0"/>
              <a:t>road boundaries </a:t>
            </a:r>
            <a:r>
              <a:rPr lang="en-GB" sz="1400" dirty="0"/>
              <a:t>are detected</a:t>
            </a:r>
            <a:r>
              <a:rPr lang="en-GB" sz="1400" dirty="0" smtClean="0"/>
              <a:t>).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Warning </a:t>
            </a:r>
            <a:r>
              <a:rPr lang="en-GB" sz="1400" dirty="0" smtClean="0"/>
              <a:t>during intervention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sz="1400" dirty="0" smtClean="0"/>
              <a:t>Blind spot </a:t>
            </a:r>
            <a:r>
              <a:rPr lang="fr-FR" sz="1400" dirty="0" err="1" smtClean="0"/>
              <a:t>detection</a:t>
            </a:r>
            <a:r>
              <a:rPr lang="fr-FR" sz="1400" dirty="0" smtClean="0"/>
              <a:t> </a:t>
            </a:r>
            <a:r>
              <a:rPr lang="fr-FR" sz="1400" dirty="0" err="1" smtClean="0"/>
              <a:t>may</a:t>
            </a:r>
            <a:r>
              <a:rPr lang="fr-FR" sz="1400" dirty="0" smtClean="0"/>
              <a:t> </a:t>
            </a:r>
            <a:r>
              <a:rPr lang="fr-FR" sz="1400" dirty="0" err="1" smtClean="0"/>
              <a:t>separately</a:t>
            </a:r>
            <a:r>
              <a:rPr lang="fr-FR" sz="1400" dirty="0" smtClean="0"/>
              <a:t> </a:t>
            </a:r>
            <a:r>
              <a:rPr lang="fr-FR" sz="1400" dirty="0" err="1" smtClean="0"/>
              <a:t>provide</a:t>
            </a:r>
            <a:r>
              <a:rPr lang="fr-FR" sz="1400" dirty="0" smtClean="0"/>
              <a:t> a warning </a:t>
            </a:r>
            <a:r>
              <a:rPr lang="fr-FR" sz="1400" dirty="0" err="1" smtClean="0"/>
              <a:t>prior</a:t>
            </a:r>
            <a:r>
              <a:rPr lang="fr-FR" sz="1400" dirty="0" smtClean="0"/>
              <a:t> ESF intervention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138" name="Rectangle 137"/>
          <p:cNvSpPr/>
          <p:nvPr/>
        </p:nvSpPr>
        <p:spPr>
          <a:xfrm>
            <a:off x="3447472" y="115732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Title 1"/>
          <p:cNvSpPr txBox="1">
            <a:spLocks/>
          </p:cNvSpPr>
          <p:nvPr/>
        </p:nvSpPr>
        <p:spPr>
          <a:xfrm>
            <a:off x="1276350" y="0"/>
            <a:ext cx="3276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Use Case </a:t>
            </a:r>
            <a:r>
              <a:rPr lang="en-GB" sz="3200" dirty="0" err="1" smtClean="0"/>
              <a:t>i.c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1800" dirty="0" smtClean="0"/>
              <a:t>“</a:t>
            </a:r>
            <a:r>
              <a:rPr lang="en-GB" sz="1800" dirty="0"/>
              <a:t>The driver of the subject vehicle performs a lane </a:t>
            </a:r>
            <a:r>
              <a:rPr lang="en-GB" sz="1800" dirty="0" smtClean="0"/>
              <a:t>change”</a:t>
            </a:r>
            <a:endParaRPr lang="en-GB" sz="3200" dirty="0"/>
          </a:p>
        </p:txBody>
      </p:sp>
      <p:sp>
        <p:nvSpPr>
          <p:cNvPr id="140" name="TextBox 139"/>
          <p:cNvSpPr txBox="1"/>
          <p:nvPr/>
        </p:nvSpPr>
        <p:spPr>
          <a:xfrm>
            <a:off x="5559306" y="12192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  <a:ea typeface="+mj-ea"/>
                <a:cs typeface="+mj-cs"/>
              </a:rPr>
              <a:t>Function</a:t>
            </a:r>
            <a:r>
              <a:rPr lang="fr-FR" dirty="0" smtClean="0"/>
              <a:t> </a:t>
            </a:r>
            <a:r>
              <a:rPr lang="fr-FR" sz="3200" dirty="0">
                <a:latin typeface="+mj-lt"/>
                <a:ea typeface="+mj-ea"/>
                <a:cs typeface="+mj-cs"/>
              </a:rPr>
              <a:t>type</a:t>
            </a:r>
          </a:p>
        </p:txBody>
      </p:sp>
      <p:sp>
        <p:nvSpPr>
          <p:cNvPr id="141" name="Oval 140"/>
          <p:cNvSpPr/>
          <p:nvPr/>
        </p:nvSpPr>
        <p:spPr>
          <a:xfrm>
            <a:off x="6114288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sp>
        <p:nvSpPr>
          <p:cNvPr id="142" name="Oval 141"/>
          <p:cNvSpPr/>
          <p:nvPr/>
        </p:nvSpPr>
        <p:spPr>
          <a:xfrm>
            <a:off x="57150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1</a:t>
            </a:r>
          </a:p>
        </p:txBody>
      </p:sp>
      <p:sp>
        <p:nvSpPr>
          <p:cNvPr id="143" name="Oval 142"/>
          <p:cNvSpPr/>
          <p:nvPr/>
        </p:nvSpPr>
        <p:spPr>
          <a:xfrm>
            <a:off x="6962013" y="609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4</a:t>
            </a:r>
          </a:p>
        </p:txBody>
      </p:sp>
      <p:sp>
        <p:nvSpPr>
          <p:cNvPr id="144" name="Oval 143"/>
          <p:cNvSpPr/>
          <p:nvPr/>
        </p:nvSpPr>
        <p:spPr>
          <a:xfrm>
            <a:off x="65532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3</a:t>
            </a:r>
          </a:p>
        </p:txBody>
      </p:sp>
      <p:sp>
        <p:nvSpPr>
          <p:cNvPr id="145" name="Oval 144"/>
          <p:cNvSpPr/>
          <p:nvPr/>
        </p:nvSpPr>
        <p:spPr>
          <a:xfrm>
            <a:off x="73914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5</a:t>
            </a:r>
          </a:p>
        </p:txBody>
      </p:sp>
      <p:sp>
        <p:nvSpPr>
          <p:cNvPr id="154" name="Oval 153"/>
          <p:cNvSpPr/>
          <p:nvPr/>
        </p:nvSpPr>
        <p:spPr>
          <a:xfrm>
            <a:off x="82296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7</a:t>
            </a:r>
          </a:p>
        </p:txBody>
      </p:sp>
      <p:sp>
        <p:nvSpPr>
          <p:cNvPr id="155" name="Oval 154"/>
          <p:cNvSpPr/>
          <p:nvPr/>
        </p:nvSpPr>
        <p:spPr>
          <a:xfrm>
            <a:off x="7830312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6</a:t>
            </a:r>
          </a:p>
        </p:txBody>
      </p:sp>
      <p:cxnSp>
        <p:nvCxnSpPr>
          <p:cNvPr id="161" name="Straight Connector 160"/>
          <p:cNvCxnSpPr/>
          <p:nvPr/>
        </p:nvCxnSpPr>
        <p:spPr>
          <a:xfrm>
            <a:off x="5715000" y="1019175"/>
            <a:ext cx="19812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7848600" y="1019175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9" name="Group 168"/>
          <p:cNvGrpSpPr>
            <a:grpSpLocks/>
          </p:cNvGrpSpPr>
          <p:nvPr/>
        </p:nvGrpSpPr>
        <p:grpSpPr bwMode="auto">
          <a:xfrm rot="16200000">
            <a:off x="1788173" y="5371172"/>
            <a:ext cx="528509" cy="294856"/>
            <a:chOff x="2643206" y="857256"/>
            <a:chExt cx="3813" cy="1815"/>
          </a:xfrm>
        </p:grpSpPr>
        <p:sp>
          <p:nvSpPr>
            <p:cNvPr id="231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2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3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4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5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6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37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8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73" name="Group 172"/>
          <p:cNvGrpSpPr>
            <a:grpSpLocks/>
          </p:cNvGrpSpPr>
          <p:nvPr/>
        </p:nvGrpSpPr>
        <p:grpSpPr bwMode="auto">
          <a:xfrm rot="14925292">
            <a:off x="1487263" y="4080496"/>
            <a:ext cx="528509" cy="294856"/>
            <a:chOff x="2643206" y="857256"/>
            <a:chExt cx="3813" cy="1815"/>
          </a:xfrm>
        </p:grpSpPr>
        <p:sp>
          <p:nvSpPr>
            <p:cNvPr id="215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6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7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8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9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20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21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2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76" name="Group 175"/>
          <p:cNvGrpSpPr>
            <a:grpSpLocks/>
          </p:cNvGrpSpPr>
          <p:nvPr/>
        </p:nvGrpSpPr>
        <p:grpSpPr bwMode="auto">
          <a:xfrm rot="16200000">
            <a:off x="1026174" y="2326626"/>
            <a:ext cx="528509" cy="294856"/>
            <a:chOff x="2643206" y="857256"/>
            <a:chExt cx="3813" cy="1815"/>
          </a:xfrm>
        </p:grpSpPr>
        <p:sp>
          <p:nvSpPr>
            <p:cNvPr id="200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2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7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9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0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1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213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4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35" name="TextBox 134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No intervention	Intervention</a:t>
            </a:r>
            <a:endParaRPr lang="fr-FR" sz="1200" i="1" dirty="0"/>
          </a:p>
        </p:txBody>
      </p:sp>
      <p:cxnSp>
        <p:nvCxnSpPr>
          <p:cNvPr id="136" name="Straight Connector 135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7" name="Straight Connector 156"/>
          <p:cNvCxnSpPr/>
          <p:nvPr/>
        </p:nvCxnSpPr>
        <p:spPr>
          <a:xfrm flipH="1" flipV="1">
            <a:off x="4114800" y="1676400"/>
            <a:ext cx="1680" cy="1851192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flipH="1" flipV="1">
            <a:off x="4419600" y="2743200"/>
            <a:ext cx="1066800" cy="38100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H="1" flipV="1">
            <a:off x="4114800" y="3093720"/>
            <a:ext cx="1371600" cy="487680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06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ectangle 178"/>
          <p:cNvSpPr/>
          <p:nvPr/>
        </p:nvSpPr>
        <p:spPr>
          <a:xfrm>
            <a:off x="32004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181600" y="1447800"/>
            <a:ext cx="3886200" cy="24929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Description: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On </a:t>
            </a:r>
            <a:r>
              <a:rPr lang="en-GB" sz="1400" b="1" dirty="0"/>
              <a:t>the </a:t>
            </a:r>
            <a:r>
              <a:rPr lang="en-GB" sz="1400" b="1" dirty="0" smtClean="0"/>
              <a:t>market.</a:t>
            </a: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driver performs the evasive manoeuver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</a:t>
            </a:r>
            <a:r>
              <a:rPr lang="en-GB" sz="1400" dirty="0"/>
              <a:t>system assists the driver to avoid collision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driver decides to cross the lane marking, not the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Lane markings not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Only forward looking sensors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system does not check side or rear traffic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sz="1400" dirty="0" smtClean="0"/>
              <a:t>more details on next slide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838200" y="1447800"/>
            <a:ext cx="1676400" cy="5181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26" name="Straight Connector 225"/>
          <p:cNvCxnSpPr/>
          <p:nvPr/>
        </p:nvCxnSpPr>
        <p:spPr>
          <a:xfrm>
            <a:off x="914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/>
        </p:nvCxnSpPr>
        <p:spPr>
          <a:xfrm>
            <a:off x="2438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6" name="Group 245"/>
          <p:cNvGrpSpPr/>
          <p:nvPr/>
        </p:nvGrpSpPr>
        <p:grpSpPr>
          <a:xfrm>
            <a:off x="1752600" y="3679157"/>
            <a:ext cx="633413" cy="592933"/>
            <a:chOff x="6612731" y="3345656"/>
            <a:chExt cx="328613" cy="364332"/>
          </a:xfrm>
        </p:grpSpPr>
        <p:pic>
          <p:nvPicPr>
            <p:cNvPr id="344" name="Picture 4" descr="Afficher l'image d'origin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3352800"/>
              <a:ext cx="304800" cy="346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5" name="Freeform 344"/>
            <p:cNvSpPr/>
            <p:nvPr/>
          </p:nvSpPr>
          <p:spPr>
            <a:xfrm>
              <a:off x="6612731" y="3345656"/>
              <a:ext cx="328613" cy="364332"/>
            </a:xfrm>
            <a:custGeom>
              <a:avLst/>
              <a:gdLst>
                <a:gd name="connsiteX0" fmla="*/ 135732 w 328613"/>
                <a:gd name="connsiteY0" fmla="*/ 23813 h 364332"/>
                <a:gd name="connsiteX1" fmla="*/ 302419 w 328613"/>
                <a:gd name="connsiteY1" fmla="*/ 83344 h 364332"/>
                <a:gd name="connsiteX2" fmla="*/ 295275 w 328613"/>
                <a:gd name="connsiteY2" fmla="*/ 250032 h 364332"/>
                <a:gd name="connsiteX3" fmla="*/ 200025 w 328613"/>
                <a:gd name="connsiteY3" fmla="*/ 338138 h 364332"/>
                <a:gd name="connsiteX4" fmla="*/ 42863 w 328613"/>
                <a:gd name="connsiteY4" fmla="*/ 238125 h 364332"/>
                <a:gd name="connsiteX5" fmla="*/ 30957 w 328613"/>
                <a:gd name="connsiteY5" fmla="*/ 88107 h 364332"/>
                <a:gd name="connsiteX6" fmla="*/ 0 w 328613"/>
                <a:gd name="connsiteY6" fmla="*/ 90488 h 364332"/>
                <a:gd name="connsiteX7" fmla="*/ 9525 w 328613"/>
                <a:gd name="connsiteY7" fmla="*/ 364332 h 364332"/>
                <a:gd name="connsiteX8" fmla="*/ 328613 w 328613"/>
                <a:gd name="connsiteY8" fmla="*/ 364332 h 364332"/>
                <a:gd name="connsiteX9" fmla="*/ 326232 w 328613"/>
                <a:gd name="connsiteY9" fmla="*/ 0 h 364332"/>
                <a:gd name="connsiteX10" fmla="*/ 14288 w 328613"/>
                <a:gd name="connsiteY10" fmla="*/ 4763 h 364332"/>
                <a:gd name="connsiteX11" fmla="*/ 33338 w 328613"/>
                <a:gd name="connsiteY11" fmla="*/ 78582 h 364332"/>
                <a:gd name="connsiteX12" fmla="*/ 135732 w 328613"/>
                <a:gd name="connsiteY12" fmla="*/ 23813 h 36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8613" h="364332">
                  <a:moveTo>
                    <a:pt x="135732" y="23813"/>
                  </a:moveTo>
                  <a:lnTo>
                    <a:pt x="302419" y="83344"/>
                  </a:lnTo>
                  <a:lnTo>
                    <a:pt x="295275" y="250032"/>
                  </a:lnTo>
                  <a:lnTo>
                    <a:pt x="200025" y="338138"/>
                  </a:lnTo>
                  <a:lnTo>
                    <a:pt x="42863" y="238125"/>
                  </a:lnTo>
                  <a:lnTo>
                    <a:pt x="30957" y="88107"/>
                  </a:lnTo>
                  <a:lnTo>
                    <a:pt x="0" y="90488"/>
                  </a:lnTo>
                  <a:lnTo>
                    <a:pt x="9525" y="364332"/>
                  </a:lnTo>
                  <a:lnTo>
                    <a:pt x="328613" y="364332"/>
                  </a:lnTo>
                  <a:cubicBezTo>
                    <a:pt x="327819" y="242888"/>
                    <a:pt x="327026" y="121444"/>
                    <a:pt x="326232" y="0"/>
                  </a:cubicBezTo>
                  <a:lnTo>
                    <a:pt x="14288" y="4763"/>
                  </a:lnTo>
                  <a:lnTo>
                    <a:pt x="33338" y="78582"/>
                  </a:lnTo>
                  <a:lnTo>
                    <a:pt x="135732" y="2381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247" name="Straight Connector 246"/>
          <p:cNvCxnSpPr/>
          <p:nvPr/>
        </p:nvCxnSpPr>
        <p:spPr>
          <a:xfrm>
            <a:off x="1676400" y="1447800"/>
            <a:ext cx="0" cy="51816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Freeform 252"/>
          <p:cNvSpPr/>
          <p:nvPr/>
        </p:nvSpPr>
        <p:spPr>
          <a:xfrm flipH="1">
            <a:off x="1990724" y="5491291"/>
            <a:ext cx="66675" cy="400049"/>
          </a:xfrm>
          <a:custGeom>
            <a:avLst/>
            <a:gdLst>
              <a:gd name="connsiteX0" fmla="*/ 0 w 0"/>
              <a:gd name="connsiteY0" fmla="*/ 304800 h 304800"/>
              <a:gd name="connsiteX1" fmla="*/ 0 w 0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5" name="Freeform 254"/>
          <p:cNvSpPr/>
          <p:nvPr/>
        </p:nvSpPr>
        <p:spPr>
          <a:xfrm>
            <a:off x="1572769" y="2819400"/>
            <a:ext cx="45719" cy="1224091"/>
          </a:xfrm>
          <a:custGeom>
            <a:avLst/>
            <a:gdLst>
              <a:gd name="connsiteX0" fmla="*/ 0 w 0"/>
              <a:gd name="connsiteY0" fmla="*/ 304800 h 304800"/>
              <a:gd name="connsiteX1" fmla="*/ 0 w 0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57" name="Group 256"/>
          <p:cNvGrpSpPr>
            <a:grpSpLocks/>
          </p:cNvGrpSpPr>
          <p:nvPr/>
        </p:nvGrpSpPr>
        <p:grpSpPr bwMode="auto">
          <a:xfrm rot="16200000">
            <a:off x="1788173" y="5989117"/>
            <a:ext cx="528509" cy="294856"/>
            <a:chOff x="2643206" y="857256"/>
            <a:chExt cx="3813" cy="1815"/>
          </a:xfrm>
        </p:grpSpPr>
        <p:sp>
          <p:nvSpPr>
            <p:cNvPr id="287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88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89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90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91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292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293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4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260" name="Group 259"/>
          <p:cNvGrpSpPr/>
          <p:nvPr/>
        </p:nvGrpSpPr>
        <p:grpSpPr>
          <a:xfrm>
            <a:off x="1371600" y="5034091"/>
            <a:ext cx="597031" cy="571500"/>
            <a:chOff x="3886200" y="2971800"/>
            <a:chExt cx="904875" cy="800100"/>
          </a:xfrm>
        </p:grpSpPr>
        <p:pic>
          <p:nvPicPr>
            <p:cNvPr id="27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200" y="2971800"/>
              <a:ext cx="904875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" name="Oval 275"/>
            <p:cNvSpPr/>
            <p:nvPr/>
          </p:nvSpPr>
          <p:spPr>
            <a:xfrm>
              <a:off x="4267200" y="3436143"/>
              <a:ext cx="121920" cy="1524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Freeform 3"/>
          <p:cNvSpPr/>
          <p:nvPr/>
        </p:nvSpPr>
        <p:spPr>
          <a:xfrm>
            <a:off x="1561239" y="4247707"/>
            <a:ext cx="496161" cy="1243584"/>
          </a:xfrm>
          <a:custGeom>
            <a:avLst/>
            <a:gdLst>
              <a:gd name="connsiteX0" fmla="*/ 496161 w 496161"/>
              <a:gd name="connsiteY0" fmla="*/ 1243584 h 1243584"/>
              <a:gd name="connsiteX1" fmla="*/ 441297 w 496161"/>
              <a:gd name="connsiteY1" fmla="*/ 1014984 h 1243584"/>
              <a:gd name="connsiteX2" fmla="*/ 212697 w 496161"/>
              <a:gd name="connsiteY2" fmla="*/ 640080 h 1243584"/>
              <a:gd name="connsiteX3" fmla="*/ 29817 w 496161"/>
              <a:gd name="connsiteY3" fmla="*/ 246888 h 1243584"/>
              <a:gd name="connsiteX4" fmla="*/ 2385 w 496161"/>
              <a:gd name="connsiteY4" fmla="*/ 0 h 124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161" h="1243584">
                <a:moveTo>
                  <a:pt x="496161" y="1243584"/>
                </a:moveTo>
                <a:cubicBezTo>
                  <a:pt x="492351" y="1179576"/>
                  <a:pt x="488541" y="1115568"/>
                  <a:pt x="441297" y="1014984"/>
                </a:cubicBezTo>
                <a:cubicBezTo>
                  <a:pt x="394053" y="914400"/>
                  <a:pt x="281277" y="768096"/>
                  <a:pt x="212697" y="640080"/>
                </a:cubicBezTo>
                <a:cubicBezTo>
                  <a:pt x="144117" y="512064"/>
                  <a:pt x="64869" y="353568"/>
                  <a:pt x="29817" y="246888"/>
                </a:cubicBezTo>
                <a:cubicBezTo>
                  <a:pt x="-5235" y="140208"/>
                  <a:pt x="-1425" y="70104"/>
                  <a:pt x="2385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56" name="Group 255"/>
          <p:cNvGrpSpPr>
            <a:grpSpLocks/>
          </p:cNvGrpSpPr>
          <p:nvPr/>
        </p:nvGrpSpPr>
        <p:grpSpPr bwMode="auto">
          <a:xfrm rot="16200000">
            <a:off x="1312686" y="3936608"/>
            <a:ext cx="528509" cy="294856"/>
            <a:chOff x="2643206" y="857256"/>
            <a:chExt cx="3813" cy="1815"/>
          </a:xfrm>
        </p:grpSpPr>
        <p:sp>
          <p:nvSpPr>
            <p:cNvPr id="295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334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335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336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337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338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339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43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97" name="Group 96"/>
          <p:cNvGrpSpPr/>
          <p:nvPr/>
        </p:nvGrpSpPr>
        <p:grpSpPr>
          <a:xfrm>
            <a:off x="4114800" y="3679157"/>
            <a:ext cx="633413" cy="592933"/>
            <a:chOff x="6612731" y="3345656"/>
            <a:chExt cx="328613" cy="364332"/>
          </a:xfrm>
        </p:grpSpPr>
        <p:pic>
          <p:nvPicPr>
            <p:cNvPr id="98" name="Picture 4" descr="Afficher l'image d'origin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3352800"/>
              <a:ext cx="304800" cy="346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Freeform 98"/>
            <p:cNvSpPr/>
            <p:nvPr/>
          </p:nvSpPr>
          <p:spPr>
            <a:xfrm>
              <a:off x="6612731" y="3345656"/>
              <a:ext cx="328613" cy="364332"/>
            </a:xfrm>
            <a:custGeom>
              <a:avLst/>
              <a:gdLst>
                <a:gd name="connsiteX0" fmla="*/ 135732 w 328613"/>
                <a:gd name="connsiteY0" fmla="*/ 23813 h 364332"/>
                <a:gd name="connsiteX1" fmla="*/ 302419 w 328613"/>
                <a:gd name="connsiteY1" fmla="*/ 83344 h 364332"/>
                <a:gd name="connsiteX2" fmla="*/ 295275 w 328613"/>
                <a:gd name="connsiteY2" fmla="*/ 250032 h 364332"/>
                <a:gd name="connsiteX3" fmla="*/ 200025 w 328613"/>
                <a:gd name="connsiteY3" fmla="*/ 338138 h 364332"/>
                <a:gd name="connsiteX4" fmla="*/ 42863 w 328613"/>
                <a:gd name="connsiteY4" fmla="*/ 238125 h 364332"/>
                <a:gd name="connsiteX5" fmla="*/ 30957 w 328613"/>
                <a:gd name="connsiteY5" fmla="*/ 88107 h 364332"/>
                <a:gd name="connsiteX6" fmla="*/ 0 w 328613"/>
                <a:gd name="connsiteY6" fmla="*/ 90488 h 364332"/>
                <a:gd name="connsiteX7" fmla="*/ 9525 w 328613"/>
                <a:gd name="connsiteY7" fmla="*/ 364332 h 364332"/>
                <a:gd name="connsiteX8" fmla="*/ 328613 w 328613"/>
                <a:gd name="connsiteY8" fmla="*/ 364332 h 364332"/>
                <a:gd name="connsiteX9" fmla="*/ 326232 w 328613"/>
                <a:gd name="connsiteY9" fmla="*/ 0 h 364332"/>
                <a:gd name="connsiteX10" fmla="*/ 14288 w 328613"/>
                <a:gd name="connsiteY10" fmla="*/ 4763 h 364332"/>
                <a:gd name="connsiteX11" fmla="*/ 33338 w 328613"/>
                <a:gd name="connsiteY11" fmla="*/ 78582 h 364332"/>
                <a:gd name="connsiteX12" fmla="*/ 135732 w 328613"/>
                <a:gd name="connsiteY12" fmla="*/ 23813 h 36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8613" h="364332">
                  <a:moveTo>
                    <a:pt x="135732" y="23813"/>
                  </a:moveTo>
                  <a:lnTo>
                    <a:pt x="302419" y="83344"/>
                  </a:lnTo>
                  <a:lnTo>
                    <a:pt x="295275" y="250032"/>
                  </a:lnTo>
                  <a:lnTo>
                    <a:pt x="200025" y="338138"/>
                  </a:lnTo>
                  <a:lnTo>
                    <a:pt x="42863" y="238125"/>
                  </a:lnTo>
                  <a:lnTo>
                    <a:pt x="30957" y="88107"/>
                  </a:lnTo>
                  <a:lnTo>
                    <a:pt x="0" y="90488"/>
                  </a:lnTo>
                  <a:lnTo>
                    <a:pt x="9525" y="364332"/>
                  </a:lnTo>
                  <a:lnTo>
                    <a:pt x="328613" y="364332"/>
                  </a:lnTo>
                  <a:cubicBezTo>
                    <a:pt x="327819" y="242888"/>
                    <a:pt x="327026" y="121444"/>
                    <a:pt x="326232" y="0"/>
                  </a:cubicBezTo>
                  <a:lnTo>
                    <a:pt x="14288" y="4763"/>
                  </a:lnTo>
                  <a:lnTo>
                    <a:pt x="33338" y="78582"/>
                  </a:lnTo>
                  <a:lnTo>
                    <a:pt x="135732" y="2381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00" name="Freeform 99"/>
          <p:cNvSpPr/>
          <p:nvPr/>
        </p:nvSpPr>
        <p:spPr>
          <a:xfrm flipH="1">
            <a:off x="4352924" y="5491291"/>
            <a:ext cx="66675" cy="400049"/>
          </a:xfrm>
          <a:custGeom>
            <a:avLst/>
            <a:gdLst>
              <a:gd name="connsiteX0" fmla="*/ 0 w 0"/>
              <a:gd name="connsiteY0" fmla="*/ 304800 h 304800"/>
              <a:gd name="connsiteX1" fmla="*/ 0 w 0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1" name="Freeform 100"/>
          <p:cNvSpPr/>
          <p:nvPr/>
        </p:nvSpPr>
        <p:spPr>
          <a:xfrm>
            <a:off x="3934968" y="2895600"/>
            <a:ext cx="103631" cy="1147891"/>
          </a:xfrm>
          <a:custGeom>
            <a:avLst/>
            <a:gdLst>
              <a:gd name="connsiteX0" fmla="*/ 0 w 0"/>
              <a:gd name="connsiteY0" fmla="*/ 304800 h 304800"/>
              <a:gd name="connsiteX1" fmla="*/ 0 w 0"/>
              <a:gd name="connsiteY1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04800">
                <a:moveTo>
                  <a:pt x="0" y="3048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2" name="Group 101"/>
          <p:cNvGrpSpPr>
            <a:grpSpLocks/>
          </p:cNvGrpSpPr>
          <p:nvPr/>
        </p:nvGrpSpPr>
        <p:grpSpPr bwMode="auto">
          <a:xfrm rot="16200000">
            <a:off x="4150373" y="5989117"/>
            <a:ext cx="528509" cy="294856"/>
            <a:chOff x="2643206" y="857256"/>
            <a:chExt cx="3813" cy="1815"/>
          </a:xfrm>
        </p:grpSpPr>
        <p:sp>
          <p:nvSpPr>
            <p:cNvPr id="103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04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05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06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07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08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109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10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11" name="Group 110"/>
          <p:cNvGrpSpPr/>
          <p:nvPr/>
        </p:nvGrpSpPr>
        <p:grpSpPr>
          <a:xfrm>
            <a:off x="3733800" y="5034091"/>
            <a:ext cx="597031" cy="571500"/>
            <a:chOff x="3886200" y="2971800"/>
            <a:chExt cx="904875" cy="800100"/>
          </a:xfrm>
        </p:grpSpPr>
        <p:pic>
          <p:nvPicPr>
            <p:cNvPr id="1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200" y="2971800"/>
              <a:ext cx="904875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" name="Oval 112"/>
            <p:cNvSpPr/>
            <p:nvPr/>
          </p:nvSpPr>
          <p:spPr>
            <a:xfrm>
              <a:off x="4267200" y="3436143"/>
              <a:ext cx="121920" cy="1524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4" name="Freeform 113"/>
          <p:cNvSpPr/>
          <p:nvPr/>
        </p:nvSpPr>
        <p:spPr>
          <a:xfrm>
            <a:off x="3923439" y="4247707"/>
            <a:ext cx="496161" cy="1243584"/>
          </a:xfrm>
          <a:custGeom>
            <a:avLst/>
            <a:gdLst>
              <a:gd name="connsiteX0" fmla="*/ 496161 w 496161"/>
              <a:gd name="connsiteY0" fmla="*/ 1243584 h 1243584"/>
              <a:gd name="connsiteX1" fmla="*/ 441297 w 496161"/>
              <a:gd name="connsiteY1" fmla="*/ 1014984 h 1243584"/>
              <a:gd name="connsiteX2" fmla="*/ 212697 w 496161"/>
              <a:gd name="connsiteY2" fmla="*/ 640080 h 1243584"/>
              <a:gd name="connsiteX3" fmla="*/ 29817 w 496161"/>
              <a:gd name="connsiteY3" fmla="*/ 246888 h 1243584"/>
              <a:gd name="connsiteX4" fmla="*/ 2385 w 496161"/>
              <a:gd name="connsiteY4" fmla="*/ 0 h 124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161" h="1243584">
                <a:moveTo>
                  <a:pt x="496161" y="1243584"/>
                </a:moveTo>
                <a:cubicBezTo>
                  <a:pt x="492351" y="1179576"/>
                  <a:pt x="488541" y="1115568"/>
                  <a:pt x="441297" y="1014984"/>
                </a:cubicBezTo>
                <a:cubicBezTo>
                  <a:pt x="394053" y="914400"/>
                  <a:pt x="281277" y="768096"/>
                  <a:pt x="212697" y="640080"/>
                </a:cubicBezTo>
                <a:cubicBezTo>
                  <a:pt x="144117" y="512064"/>
                  <a:pt x="64869" y="353568"/>
                  <a:pt x="29817" y="246888"/>
                </a:cubicBezTo>
                <a:cubicBezTo>
                  <a:pt x="-5235" y="140208"/>
                  <a:pt x="-1425" y="70104"/>
                  <a:pt x="2385" y="0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5" name="Group 114"/>
          <p:cNvGrpSpPr>
            <a:grpSpLocks/>
          </p:cNvGrpSpPr>
          <p:nvPr/>
        </p:nvGrpSpPr>
        <p:grpSpPr bwMode="auto">
          <a:xfrm rot="16200000">
            <a:off x="3674886" y="3936608"/>
            <a:ext cx="528509" cy="294856"/>
            <a:chOff x="2643206" y="857256"/>
            <a:chExt cx="3813" cy="1815"/>
          </a:xfrm>
        </p:grpSpPr>
        <p:sp>
          <p:nvSpPr>
            <p:cNvPr id="116" name="AutoShape 23"/>
            <p:cNvSpPr>
              <a:spLocks noChangeArrowheads="1"/>
            </p:cNvSpPr>
            <p:nvPr/>
          </p:nvSpPr>
          <p:spPr bwMode="auto">
            <a:xfrm rot="5400000">
              <a:off x="2644199" y="856263"/>
              <a:ext cx="1815" cy="3802"/>
            </a:xfrm>
            <a:prstGeom prst="flowChartAlternateProcess">
              <a:avLst/>
            </a:prstGeom>
            <a:solidFill>
              <a:srgbClr val="0070C0"/>
            </a:solidFill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17" name="AutoShape 24"/>
            <p:cNvSpPr>
              <a:spLocks noChangeArrowheads="1"/>
            </p:cNvSpPr>
            <p:nvPr/>
          </p:nvSpPr>
          <p:spPr bwMode="auto">
            <a:xfrm rot="5400000">
              <a:off x="2644061" y="857359"/>
              <a:ext cx="1298" cy="1612"/>
            </a:xfrm>
            <a:prstGeom prst="flowChartProcess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18" name="AutoShape 25"/>
            <p:cNvSpPr>
              <a:spLocks noChangeArrowheads="1"/>
            </p:cNvSpPr>
            <p:nvPr/>
          </p:nvSpPr>
          <p:spPr bwMode="auto">
            <a:xfrm rot="5400000">
              <a:off x="2645041" y="857922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19" name="AutoShape 26"/>
            <p:cNvSpPr>
              <a:spLocks noChangeArrowheads="1"/>
            </p:cNvSpPr>
            <p:nvPr/>
          </p:nvSpPr>
          <p:spPr bwMode="auto">
            <a:xfrm rot="16200000" flipH="1">
              <a:off x="2642783" y="857919"/>
              <a:ext cx="1542" cy="4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605 w 21600"/>
                <a:gd name="T13" fmla="*/ 2596 h 21600"/>
                <a:gd name="T14" fmla="*/ 18995 w 21600"/>
                <a:gd name="T15" fmla="*/ 1900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597" y="21600"/>
                  </a:lnTo>
                  <a:lnTo>
                    <a:pt x="2000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20" name="AutoShape 27"/>
            <p:cNvSpPr>
              <a:spLocks noChangeArrowheads="1"/>
            </p:cNvSpPr>
            <p:nvPr/>
          </p:nvSpPr>
          <p:spPr bwMode="auto">
            <a:xfrm>
              <a:off x="2643442" y="857351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sp>
          <p:nvSpPr>
            <p:cNvPr id="121" name="AutoShape 28"/>
            <p:cNvSpPr>
              <a:spLocks noChangeArrowheads="1"/>
            </p:cNvSpPr>
            <p:nvPr/>
          </p:nvSpPr>
          <p:spPr bwMode="auto">
            <a:xfrm rot="10800000">
              <a:off x="2643486" y="858889"/>
              <a:ext cx="249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894 w 21600"/>
                <a:gd name="T13" fmla="*/ 3798 h 21600"/>
                <a:gd name="T14" fmla="*/ 17706 w 21600"/>
                <a:gd name="T15" fmla="*/ 1780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4184" y="21600"/>
                  </a:lnTo>
                  <a:lnTo>
                    <a:pt x="1741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endParaRPr lang="en-GB" dirty="0"/>
            </a:p>
          </p:txBody>
        </p:sp>
        <p:cxnSp>
          <p:nvCxnSpPr>
            <p:cNvPr id="122" name="AutoShape 29"/>
            <p:cNvCxnSpPr>
              <a:cxnSpLocks noChangeShapeType="1"/>
            </p:cNvCxnSpPr>
            <p:nvPr/>
          </p:nvCxnSpPr>
          <p:spPr bwMode="auto">
            <a:xfrm>
              <a:off x="2646035" y="857262"/>
              <a:ext cx="984" cy="4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" name="AutoShape 30"/>
            <p:cNvCxnSpPr>
              <a:cxnSpLocks noChangeShapeType="1"/>
            </p:cNvCxnSpPr>
            <p:nvPr/>
          </p:nvCxnSpPr>
          <p:spPr bwMode="auto">
            <a:xfrm flipH="1">
              <a:off x="2646018" y="858618"/>
              <a:ext cx="985" cy="4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69" name="Rounded Rectangle 68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609600" y="485775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“An </a:t>
            </a:r>
            <a:r>
              <a:rPr lang="en-GB" dirty="0"/>
              <a:t>obstacle obstructs the </a:t>
            </a:r>
            <a:r>
              <a:rPr lang="en-GB" dirty="0" smtClean="0"/>
              <a:t>path”</a:t>
            </a:r>
            <a:endParaRPr lang="fr-FR" dirty="0"/>
          </a:p>
        </p:txBody>
      </p:sp>
      <p:sp>
        <p:nvSpPr>
          <p:cNvPr id="71" name="Rectangle 70"/>
          <p:cNvSpPr/>
          <p:nvPr/>
        </p:nvSpPr>
        <p:spPr>
          <a:xfrm>
            <a:off x="3447472" y="115732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Title 1"/>
          <p:cNvSpPr txBox="1">
            <a:spLocks/>
          </p:cNvSpPr>
          <p:nvPr/>
        </p:nvSpPr>
        <p:spPr>
          <a:xfrm>
            <a:off x="1238250" y="0"/>
            <a:ext cx="32766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Use Case ii.</a:t>
            </a:r>
            <a:endParaRPr lang="en-GB" sz="3200" dirty="0"/>
          </a:p>
        </p:txBody>
      </p:sp>
      <p:sp>
        <p:nvSpPr>
          <p:cNvPr id="73" name="TextBox 72"/>
          <p:cNvSpPr txBox="1"/>
          <p:nvPr/>
        </p:nvSpPr>
        <p:spPr>
          <a:xfrm>
            <a:off x="5559306" y="12192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  <a:ea typeface="+mj-ea"/>
                <a:cs typeface="+mj-cs"/>
              </a:rPr>
              <a:t>Function</a:t>
            </a:r>
            <a:r>
              <a:rPr lang="fr-FR" dirty="0" smtClean="0"/>
              <a:t> </a:t>
            </a:r>
            <a:r>
              <a:rPr lang="fr-FR" sz="3200" dirty="0">
                <a:latin typeface="+mj-lt"/>
                <a:ea typeface="+mj-ea"/>
                <a:cs typeface="+mj-cs"/>
              </a:rPr>
              <a:t>type</a:t>
            </a:r>
          </a:p>
        </p:txBody>
      </p:sp>
      <p:sp>
        <p:nvSpPr>
          <p:cNvPr id="86" name="Oval 85"/>
          <p:cNvSpPr/>
          <p:nvPr/>
        </p:nvSpPr>
        <p:spPr>
          <a:xfrm>
            <a:off x="6114288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sp>
        <p:nvSpPr>
          <p:cNvPr id="87" name="Oval 86"/>
          <p:cNvSpPr/>
          <p:nvPr/>
        </p:nvSpPr>
        <p:spPr>
          <a:xfrm>
            <a:off x="5715000" y="609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1</a:t>
            </a:r>
          </a:p>
        </p:txBody>
      </p:sp>
      <p:sp>
        <p:nvSpPr>
          <p:cNvPr id="88" name="Oval 87"/>
          <p:cNvSpPr/>
          <p:nvPr/>
        </p:nvSpPr>
        <p:spPr>
          <a:xfrm>
            <a:off x="6962013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4</a:t>
            </a:r>
          </a:p>
        </p:txBody>
      </p:sp>
      <p:sp>
        <p:nvSpPr>
          <p:cNvPr id="89" name="Oval 88"/>
          <p:cNvSpPr/>
          <p:nvPr/>
        </p:nvSpPr>
        <p:spPr>
          <a:xfrm>
            <a:off x="65532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3</a:t>
            </a:r>
          </a:p>
        </p:txBody>
      </p:sp>
      <p:sp>
        <p:nvSpPr>
          <p:cNvPr id="90" name="Oval 89"/>
          <p:cNvSpPr/>
          <p:nvPr/>
        </p:nvSpPr>
        <p:spPr>
          <a:xfrm>
            <a:off x="73914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5</a:t>
            </a:r>
          </a:p>
        </p:txBody>
      </p:sp>
      <p:sp>
        <p:nvSpPr>
          <p:cNvPr id="92" name="Oval 91"/>
          <p:cNvSpPr/>
          <p:nvPr/>
        </p:nvSpPr>
        <p:spPr>
          <a:xfrm>
            <a:off x="82296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7</a:t>
            </a:r>
          </a:p>
        </p:txBody>
      </p:sp>
      <p:sp>
        <p:nvSpPr>
          <p:cNvPr id="95" name="Oval 94"/>
          <p:cNvSpPr/>
          <p:nvPr/>
        </p:nvSpPr>
        <p:spPr>
          <a:xfrm>
            <a:off x="7830312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6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2819400" y="485775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“Obstruction </a:t>
            </a:r>
            <a:r>
              <a:rPr lang="en-GB" dirty="0"/>
              <a:t>of the </a:t>
            </a:r>
            <a:r>
              <a:rPr lang="en-GB" dirty="0" smtClean="0"/>
              <a:t>path </a:t>
            </a:r>
            <a:r>
              <a:rPr lang="en-GB" dirty="0"/>
              <a:t>is </a:t>
            </a:r>
            <a:r>
              <a:rPr lang="en-GB" dirty="0" smtClean="0"/>
              <a:t>imminent”</a:t>
            </a:r>
            <a:endParaRPr lang="fr-FR" dirty="0"/>
          </a:p>
        </p:txBody>
      </p:sp>
      <p:cxnSp>
        <p:nvCxnSpPr>
          <p:cNvPr id="127" name="Straight Connector 126"/>
          <p:cNvCxnSpPr/>
          <p:nvPr/>
        </p:nvCxnSpPr>
        <p:spPr>
          <a:xfrm>
            <a:off x="5715000" y="1019175"/>
            <a:ext cx="19812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7848600" y="1019175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914400" y="6581001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No intervention	Intervention</a:t>
            </a:r>
            <a:endParaRPr lang="fr-FR" sz="1200" i="1" dirty="0"/>
          </a:p>
        </p:txBody>
      </p:sp>
      <p:cxnSp>
        <p:nvCxnSpPr>
          <p:cNvPr id="78" name="Straight Connector 77"/>
          <p:cNvCxnSpPr/>
          <p:nvPr/>
        </p:nvCxnSpPr>
        <p:spPr>
          <a:xfrm>
            <a:off x="2057400" y="6705600"/>
            <a:ext cx="533400" cy="0"/>
          </a:xfrm>
          <a:prstGeom prst="lin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3657600" y="6705600"/>
            <a:ext cx="533400" cy="0"/>
          </a:xfrm>
          <a:prstGeom prst="lin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97805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endParaRPr lang="en-GB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0" y="0"/>
            <a:ext cx="9144000" cy="1143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609600" y="485775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“An </a:t>
            </a:r>
            <a:r>
              <a:rPr lang="en-GB" dirty="0"/>
              <a:t>obstacle obstructs the </a:t>
            </a:r>
            <a:r>
              <a:rPr lang="en-GB" dirty="0" smtClean="0"/>
              <a:t>path”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3447472" y="115732"/>
            <a:ext cx="533400" cy="4145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itle 1_"/>
          <p:cNvSpPr txBox="1">
            <a:spLocks/>
          </p:cNvSpPr>
          <p:nvPr/>
        </p:nvSpPr>
        <p:spPr>
          <a:xfrm>
            <a:off x="1238250" y="0"/>
            <a:ext cx="32766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Use Case ii.</a:t>
            </a:r>
            <a:endParaRPr lang="en-GB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5559306" y="12192"/>
            <a:ext cx="2441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latin typeface="+mj-lt"/>
                <a:ea typeface="+mj-ea"/>
                <a:cs typeface="+mj-cs"/>
              </a:rPr>
              <a:t>Function</a:t>
            </a:r>
            <a:r>
              <a:rPr lang="fr-FR" dirty="0" smtClean="0"/>
              <a:t> </a:t>
            </a:r>
            <a:r>
              <a:rPr lang="fr-FR" sz="3200" dirty="0">
                <a:latin typeface="+mj-lt"/>
                <a:ea typeface="+mj-ea"/>
                <a:cs typeface="+mj-cs"/>
              </a:rPr>
              <a:t>type</a:t>
            </a:r>
          </a:p>
        </p:txBody>
      </p:sp>
      <p:sp>
        <p:nvSpPr>
          <p:cNvPr id="19" name="Oval 18"/>
          <p:cNvSpPr/>
          <p:nvPr/>
        </p:nvSpPr>
        <p:spPr>
          <a:xfrm>
            <a:off x="6114288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2</a:t>
            </a:r>
          </a:p>
        </p:txBody>
      </p:sp>
      <p:sp>
        <p:nvSpPr>
          <p:cNvPr id="20" name="Oval 19"/>
          <p:cNvSpPr/>
          <p:nvPr/>
        </p:nvSpPr>
        <p:spPr>
          <a:xfrm>
            <a:off x="5715000" y="609600"/>
            <a:ext cx="3048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1</a:t>
            </a:r>
          </a:p>
        </p:txBody>
      </p:sp>
      <p:sp>
        <p:nvSpPr>
          <p:cNvPr id="21" name="Oval 20"/>
          <p:cNvSpPr/>
          <p:nvPr/>
        </p:nvSpPr>
        <p:spPr>
          <a:xfrm>
            <a:off x="6962013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4</a:t>
            </a:r>
          </a:p>
        </p:txBody>
      </p:sp>
      <p:sp>
        <p:nvSpPr>
          <p:cNvPr id="22" name="Oval 21"/>
          <p:cNvSpPr/>
          <p:nvPr/>
        </p:nvSpPr>
        <p:spPr>
          <a:xfrm>
            <a:off x="65532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3</a:t>
            </a:r>
          </a:p>
        </p:txBody>
      </p:sp>
      <p:sp>
        <p:nvSpPr>
          <p:cNvPr id="23" name="Oval 22"/>
          <p:cNvSpPr/>
          <p:nvPr/>
        </p:nvSpPr>
        <p:spPr>
          <a:xfrm>
            <a:off x="73914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5</a:t>
            </a:r>
          </a:p>
        </p:txBody>
      </p:sp>
      <p:sp>
        <p:nvSpPr>
          <p:cNvPr id="24" name="Oval 23"/>
          <p:cNvSpPr/>
          <p:nvPr/>
        </p:nvSpPr>
        <p:spPr>
          <a:xfrm>
            <a:off x="8229600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7</a:t>
            </a:r>
          </a:p>
        </p:txBody>
      </p:sp>
      <p:sp>
        <p:nvSpPr>
          <p:cNvPr id="25" name="Oval 24"/>
          <p:cNvSpPr/>
          <p:nvPr/>
        </p:nvSpPr>
        <p:spPr>
          <a:xfrm>
            <a:off x="7830312" y="609600"/>
            <a:ext cx="304800" cy="304800"/>
          </a:xfrm>
          <a:prstGeom prst="ellipse">
            <a:avLst/>
          </a:prstGeom>
          <a:solidFill>
            <a:srgbClr val="4F81BD">
              <a:alpha val="20000"/>
            </a:srgbClr>
          </a:solidFill>
          <a:ln>
            <a:solidFill>
              <a:srgbClr val="385D8A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6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19400" y="485775"/>
            <a:ext cx="228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“Obstruction </a:t>
            </a:r>
            <a:r>
              <a:rPr lang="en-GB" dirty="0"/>
              <a:t>of the </a:t>
            </a:r>
            <a:r>
              <a:rPr lang="en-GB" dirty="0" smtClean="0"/>
              <a:t>path </a:t>
            </a:r>
            <a:r>
              <a:rPr lang="en-GB" dirty="0"/>
              <a:t>is </a:t>
            </a:r>
            <a:r>
              <a:rPr lang="en-GB" dirty="0" smtClean="0"/>
              <a:t>imminent”</a:t>
            </a:r>
            <a:endParaRPr lang="fr-FR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5715000" y="1019175"/>
            <a:ext cx="198120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848600" y="1019175"/>
            <a:ext cx="762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1839480" y="3962400"/>
            <a:ext cx="6161520" cy="2808312"/>
            <a:chOff x="1839480" y="3973488"/>
            <a:chExt cx="6161520" cy="2808312"/>
          </a:xfrm>
        </p:grpSpPr>
        <p:pic>
          <p:nvPicPr>
            <p:cNvPr id="5" name="Grafik 4" descr="ZeitlicherAblauf_AWA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9480" y="3973488"/>
              <a:ext cx="6161520" cy="280831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905000" y="4800600"/>
              <a:ext cx="6068314" cy="76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740150" y="4724400"/>
              <a:ext cx="0" cy="22860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435598" y="4762496"/>
              <a:ext cx="0" cy="15240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997200" y="4724400"/>
              <a:ext cx="0" cy="228600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968" y="1143000"/>
            <a:ext cx="8162832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b="1" noProof="0" dirty="0" smtClean="0"/>
              <a:t>Description:</a:t>
            </a:r>
          </a:p>
          <a:p>
            <a:r>
              <a:rPr lang="en-GB" sz="1400" dirty="0" smtClean="0"/>
              <a:t>When</a:t>
            </a:r>
            <a:r>
              <a:rPr lang="en-GB" sz="1400" noProof="0" dirty="0" smtClean="0"/>
              <a:t> the </a:t>
            </a:r>
            <a:r>
              <a:rPr lang="en-GB" sz="1400" dirty="0"/>
              <a:t>driver performs an evasive </a:t>
            </a:r>
            <a:r>
              <a:rPr lang="en-GB" sz="1400" noProof="0" dirty="0" smtClean="0"/>
              <a:t>manoeuvre </a:t>
            </a:r>
            <a:r>
              <a:rPr lang="en-GB" sz="1400" b="1" noProof="0" dirty="0" smtClean="0">
                <a:solidFill>
                  <a:srgbClr val="FF0000"/>
                </a:solidFill>
              </a:rPr>
              <a:t>(red path)</a:t>
            </a:r>
            <a:r>
              <a:rPr lang="en-GB" sz="1400" noProof="0" dirty="0" smtClean="0"/>
              <a:t> by turning the steering wheel, the </a:t>
            </a:r>
            <a:r>
              <a:rPr lang="en-GB" sz="1400" dirty="0"/>
              <a:t>system </a:t>
            </a:r>
            <a:r>
              <a:rPr lang="en-GB" sz="1400" noProof="0" dirty="0" smtClean="0"/>
              <a:t>provides </a:t>
            </a:r>
            <a:r>
              <a:rPr lang="en-GB" sz="1400" dirty="0"/>
              <a:t>assistance by adding precisely calculated steering torque </a:t>
            </a:r>
            <a:r>
              <a:rPr lang="en-GB" sz="1400" dirty="0" smtClean="0"/>
              <a:t>(i.e. amplifying driver’s torque) </a:t>
            </a:r>
            <a:r>
              <a:rPr lang="en-GB" sz="1400" dirty="0"/>
              <a:t>to support the movement of the steering wheel and avoid the collision. Given the added torque is limited and the driver is hands-on, the driver is free to follow the </a:t>
            </a:r>
            <a:r>
              <a:rPr lang="en-GB" sz="1400" i="1" dirty="0"/>
              <a:t>steering recommendation given by the system</a:t>
            </a:r>
            <a:r>
              <a:rPr lang="en-GB" sz="1400" dirty="0"/>
              <a:t> or to </a:t>
            </a:r>
            <a:r>
              <a:rPr lang="en-GB" sz="1400" dirty="0" smtClean="0"/>
              <a:t>override </a:t>
            </a:r>
            <a:r>
              <a:rPr lang="en-GB" sz="1400" dirty="0"/>
              <a:t>the system </a:t>
            </a:r>
            <a:r>
              <a:rPr lang="en-GB" sz="1400" dirty="0" smtClean="0"/>
              <a:t>recommendation.</a:t>
            </a:r>
            <a:endParaRPr lang="en-GB" sz="1400" dirty="0"/>
          </a:p>
          <a:p>
            <a:r>
              <a:rPr lang="en-GB" sz="1400" dirty="0"/>
              <a:t>If the driver does not perform any evasive manoeuver, the function does not intervene.</a:t>
            </a:r>
          </a:p>
          <a:p>
            <a:r>
              <a:rPr lang="en-GB" sz="1400" dirty="0"/>
              <a:t>If the driver performs a second steering actuation to the right </a:t>
            </a:r>
            <a:r>
              <a:rPr lang="en-GB" sz="1400" b="1" dirty="0" smtClean="0">
                <a:solidFill>
                  <a:srgbClr val="00B050"/>
                </a:solidFill>
              </a:rPr>
              <a:t>(green path</a:t>
            </a:r>
            <a:r>
              <a:rPr lang="en-GB" sz="1400" b="1" dirty="0">
                <a:solidFill>
                  <a:srgbClr val="00B050"/>
                </a:solidFill>
              </a:rPr>
              <a:t>)</a:t>
            </a:r>
            <a:r>
              <a:rPr lang="en-GB" sz="1400" dirty="0"/>
              <a:t>, the system will assist the same way as during the red actuation, to follow the intended path.</a:t>
            </a:r>
          </a:p>
          <a:p>
            <a:r>
              <a:rPr lang="en-GB" sz="1400" dirty="0"/>
              <a:t>If the driver does not performs a second steering actuation to the right, the system may provide a steering recommendation to the right, which again the driver is free to follow or not. This is </a:t>
            </a:r>
            <a:r>
              <a:rPr lang="en-GB" sz="1400" dirty="0" smtClean="0"/>
              <a:t>very similar </a:t>
            </a:r>
            <a:r>
              <a:rPr lang="en-GB" sz="1400" dirty="0"/>
              <a:t>to what </a:t>
            </a:r>
            <a:r>
              <a:rPr lang="en-GB" sz="1400" dirty="0" smtClean="0"/>
              <a:t>a </a:t>
            </a:r>
            <a:r>
              <a:rPr lang="en-GB" sz="1400" dirty="0"/>
              <a:t>CSF </a:t>
            </a:r>
            <a:r>
              <a:rPr lang="en-GB" sz="1400" dirty="0" smtClean="0"/>
              <a:t>function of type (c</a:t>
            </a:r>
            <a:r>
              <a:rPr lang="en-GB" sz="1400" dirty="0"/>
              <a:t>) is </a:t>
            </a:r>
            <a:r>
              <a:rPr lang="en-GB" sz="1400" dirty="0" smtClean="0"/>
              <a:t>doing to prevent lane departure.</a:t>
            </a:r>
            <a:endParaRPr lang="en-GB" sz="1400" dirty="0"/>
          </a:p>
        </p:txBody>
      </p:sp>
      <p:sp>
        <p:nvSpPr>
          <p:cNvPr id="16" name="Freeform 15"/>
          <p:cNvSpPr/>
          <p:nvPr/>
        </p:nvSpPr>
        <p:spPr>
          <a:xfrm>
            <a:off x="5039880" y="4495800"/>
            <a:ext cx="1238250" cy="238125"/>
          </a:xfrm>
          <a:custGeom>
            <a:avLst/>
            <a:gdLst>
              <a:gd name="connsiteX0" fmla="*/ 0 w 1238250"/>
              <a:gd name="connsiteY0" fmla="*/ 238125 h 238125"/>
              <a:gd name="connsiteX1" fmla="*/ 152400 w 1238250"/>
              <a:gd name="connsiteY1" fmla="*/ 133350 h 238125"/>
              <a:gd name="connsiteX2" fmla="*/ 323850 w 1238250"/>
              <a:gd name="connsiteY2" fmla="*/ 38100 h 238125"/>
              <a:gd name="connsiteX3" fmla="*/ 514350 w 1238250"/>
              <a:gd name="connsiteY3" fmla="*/ 28575 h 238125"/>
              <a:gd name="connsiteX4" fmla="*/ 990600 w 1238250"/>
              <a:gd name="connsiteY4" fmla="*/ 9525 h 238125"/>
              <a:gd name="connsiteX5" fmla="*/ 1238250 w 1238250"/>
              <a:gd name="connsiteY5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8250" h="238125">
                <a:moveTo>
                  <a:pt x="0" y="238125"/>
                </a:moveTo>
                <a:cubicBezTo>
                  <a:pt x="49212" y="202406"/>
                  <a:pt x="98425" y="166687"/>
                  <a:pt x="152400" y="133350"/>
                </a:cubicBezTo>
                <a:cubicBezTo>
                  <a:pt x="206375" y="100013"/>
                  <a:pt x="263525" y="55562"/>
                  <a:pt x="323850" y="38100"/>
                </a:cubicBezTo>
                <a:cubicBezTo>
                  <a:pt x="384175" y="20638"/>
                  <a:pt x="514350" y="28575"/>
                  <a:pt x="514350" y="28575"/>
                </a:cubicBezTo>
                <a:lnTo>
                  <a:pt x="990600" y="9525"/>
                </a:lnTo>
                <a:lnTo>
                  <a:pt x="1238250" y="0"/>
                </a:ln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5" name="Group 44"/>
          <p:cNvGrpSpPr/>
          <p:nvPr/>
        </p:nvGrpSpPr>
        <p:grpSpPr>
          <a:xfrm>
            <a:off x="3962400" y="4038600"/>
            <a:ext cx="904875" cy="800100"/>
            <a:chOff x="3962400" y="4038600"/>
            <a:chExt cx="904875" cy="8001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4038600"/>
              <a:ext cx="904875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4329111" y="4500563"/>
              <a:ext cx="152400" cy="1524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8" name="Freeform 7"/>
          <p:cNvSpPr/>
          <p:nvPr/>
        </p:nvSpPr>
        <p:spPr>
          <a:xfrm>
            <a:off x="4201680" y="4724400"/>
            <a:ext cx="827520" cy="609600"/>
          </a:xfrm>
          <a:custGeom>
            <a:avLst/>
            <a:gdLst>
              <a:gd name="connsiteX0" fmla="*/ 0 w 1409700"/>
              <a:gd name="connsiteY0" fmla="*/ 1381125 h 1381125"/>
              <a:gd name="connsiteX1" fmla="*/ 247650 w 1409700"/>
              <a:gd name="connsiteY1" fmla="*/ 1304925 h 1381125"/>
              <a:gd name="connsiteX2" fmla="*/ 504825 w 1409700"/>
              <a:gd name="connsiteY2" fmla="*/ 1123950 h 1381125"/>
              <a:gd name="connsiteX3" fmla="*/ 809625 w 1409700"/>
              <a:gd name="connsiteY3" fmla="*/ 771525 h 1381125"/>
              <a:gd name="connsiteX4" fmla="*/ 1123950 w 1409700"/>
              <a:gd name="connsiteY4" fmla="*/ 361950 h 1381125"/>
              <a:gd name="connsiteX5" fmla="*/ 1362075 w 1409700"/>
              <a:gd name="connsiteY5" fmla="*/ 66675 h 1381125"/>
              <a:gd name="connsiteX6" fmla="*/ 1409700 w 1409700"/>
              <a:gd name="connsiteY6" fmla="*/ 0 h 138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09700" h="1381125">
                <a:moveTo>
                  <a:pt x="0" y="1381125"/>
                </a:moveTo>
                <a:cubicBezTo>
                  <a:pt x="81756" y="1364456"/>
                  <a:pt x="163513" y="1347787"/>
                  <a:pt x="247650" y="1304925"/>
                </a:cubicBezTo>
                <a:cubicBezTo>
                  <a:pt x="331787" y="1262063"/>
                  <a:pt x="411163" y="1212850"/>
                  <a:pt x="504825" y="1123950"/>
                </a:cubicBezTo>
                <a:cubicBezTo>
                  <a:pt x="598487" y="1035050"/>
                  <a:pt x="706438" y="898525"/>
                  <a:pt x="809625" y="771525"/>
                </a:cubicBezTo>
                <a:cubicBezTo>
                  <a:pt x="912812" y="644525"/>
                  <a:pt x="1031875" y="479425"/>
                  <a:pt x="1123950" y="361950"/>
                </a:cubicBezTo>
                <a:cubicBezTo>
                  <a:pt x="1216025" y="244475"/>
                  <a:pt x="1314450" y="127000"/>
                  <a:pt x="1362075" y="66675"/>
                </a:cubicBezTo>
                <a:cubicBezTo>
                  <a:pt x="1409700" y="6350"/>
                  <a:pt x="1409700" y="0"/>
                  <a:pt x="1409700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447472" y="6362700"/>
            <a:ext cx="2971616" cy="446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52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1399</Words>
  <Application>Microsoft Office PowerPoint</Application>
  <PresentationFormat>Bildschirmpräsentation (4:3)</PresentationFormat>
  <Paragraphs>279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1" baseType="lpstr">
      <vt:lpstr>MS Mincho</vt:lpstr>
      <vt:lpstr>Arial</vt:lpstr>
      <vt:lpstr>Calibri</vt:lpstr>
      <vt:lpstr>Times New Roman</vt:lpstr>
      <vt:lpstr>Wingdings</vt:lpstr>
      <vt:lpstr>Office Theme</vt:lpstr>
      <vt:lpstr> Content</vt:lpstr>
      <vt:lpstr>ESF Definition</vt:lpstr>
      <vt:lpstr>Use Cases</vt:lpstr>
      <vt:lpstr>Taxonomy of collision avoidance functions</vt:lpstr>
      <vt:lpstr>Use Case i.a “Another vehicle drifts   towards the subject vehicle”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ESF Tests</vt:lpstr>
      <vt:lpstr>Rationale #1 </vt:lpstr>
      <vt:lpstr>Rationale #2 Time to Collision (TTC) - AEBS vs ESF</vt:lpstr>
      <vt:lpstr>Conclusions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1</dc:title>
  <dc:creator>Teyssier Pierre</dc:creator>
  <cp:lastModifiedBy>Jochen Schäfer CC/PJ-RO</cp:lastModifiedBy>
  <cp:revision>213</cp:revision>
  <dcterms:created xsi:type="dcterms:W3CDTF">2006-08-16T00:00:00Z</dcterms:created>
  <dcterms:modified xsi:type="dcterms:W3CDTF">2017-01-11T07:19:46Z</dcterms:modified>
</cp:coreProperties>
</file>