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7"/>
  </p:notesMasterIdLst>
  <p:handoutMasterIdLst>
    <p:handoutMasterId r:id="rId18"/>
  </p:handoutMasterIdLst>
  <p:sldIdLst>
    <p:sldId id="256" r:id="rId2"/>
    <p:sldId id="283" r:id="rId3"/>
    <p:sldId id="284" r:id="rId4"/>
    <p:sldId id="285" r:id="rId5"/>
    <p:sldId id="286" r:id="rId6"/>
    <p:sldId id="290" r:id="rId7"/>
    <p:sldId id="291" r:id="rId8"/>
    <p:sldId id="292" r:id="rId9"/>
    <p:sldId id="298" r:id="rId10"/>
    <p:sldId id="294" r:id="rId11"/>
    <p:sldId id="295" r:id="rId12"/>
    <p:sldId id="296" r:id="rId13"/>
    <p:sldId id="297" r:id="rId14"/>
    <p:sldId id="293" r:id="rId15"/>
    <p:sldId id="264" r:id="rId16"/>
  </p:sldIdLst>
  <p:sldSz cx="9144000" cy="6858000" type="screen4x3"/>
  <p:notesSz cx="6797675" cy="9926638"/>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CA PASCOTTO" initials="LP" lastIdx="9" clrIdx="0"/>
  <p:cmAuthor id="1" name="Preuß, Gerd" initials="PG" lastIdx="8" clrIdx="1">
    <p:extLst>
      <p:ext uri="{19B8F6BF-5375-455C-9EA6-DF929625EA0E}">
        <p15:presenceInfo xmlns:p15="http://schemas.microsoft.com/office/powerpoint/2012/main" userId="S-1-5-21-2130729834-1554841893-515445417-11047" providerId="AD"/>
      </p:ext>
    </p:extLst>
  </p:cmAuthor>
  <p:cmAuthor id="2" name="GuidoG@FIABRUSSELS.local" initials="G" lastIdx="15" clrIdx="2">
    <p:extLst>
      <p:ext uri="{19B8F6BF-5375-455C-9EA6-DF929625EA0E}">
        <p15:presenceInfo xmlns:p15="http://schemas.microsoft.com/office/powerpoint/2012/main" userId="S-1-5-21-1819104393-3173524586-1570848435-3642" providerId="AD"/>
      </p:ext>
    </p:extLst>
  </p:cmAuthor>
  <p:cmAuthor id="3" name="Drambarean, Dana" initials="DD" lastIdx="10" clrIdx="3">
    <p:extLst>
      <p:ext uri="{19B8F6BF-5375-455C-9EA6-DF929625EA0E}">
        <p15:presenceInfo xmlns:p15="http://schemas.microsoft.com/office/powerpoint/2012/main" userId="S-1-5-21-2130729834-1554841893-515445417-843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81" autoAdjust="0"/>
    <p:restoredTop sz="86375" autoAdjust="0"/>
  </p:normalViewPr>
  <p:slideViewPr>
    <p:cSldViewPr>
      <p:cViewPr varScale="1">
        <p:scale>
          <a:sx n="76" d="100"/>
          <a:sy n="76" d="100"/>
        </p:scale>
        <p:origin x="195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332"/>
          </a:xfrm>
          <a:prstGeom prst="rect">
            <a:avLst/>
          </a:prstGeom>
        </p:spPr>
        <p:txBody>
          <a:bodyPr vert="horz" lIns="91266" tIns="45633" rIns="91266" bIns="45633" rtlCol="0"/>
          <a:lstStyle>
            <a:lvl1pPr algn="l">
              <a:defRPr sz="1200"/>
            </a:lvl1pPr>
          </a:lstStyle>
          <a:p>
            <a:endParaRPr lang="en-GB"/>
          </a:p>
        </p:txBody>
      </p:sp>
      <p:sp>
        <p:nvSpPr>
          <p:cNvPr id="3" name="Date Placeholder 2"/>
          <p:cNvSpPr>
            <a:spLocks noGrp="1"/>
          </p:cNvSpPr>
          <p:nvPr>
            <p:ph type="dt" sz="quarter" idx="1"/>
          </p:nvPr>
        </p:nvSpPr>
        <p:spPr>
          <a:xfrm>
            <a:off x="3850443" y="0"/>
            <a:ext cx="2945660" cy="496332"/>
          </a:xfrm>
          <a:prstGeom prst="rect">
            <a:avLst/>
          </a:prstGeom>
        </p:spPr>
        <p:txBody>
          <a:bodyPr vert="horz" lIns="91266" tIns="45633" rIns="91266" bIns="45633" rtlCol="0"/>
          <a:lstStyle>
            <a:lvl1pPr algn="r">
              <a:defRPr sz="1200"/>
            </a:lvl1pPr>
          </a:lstStyle>
          <a:p>
            <a:fld id="{8860999C-C32B-4469-B9CC-8A0AD7FAEE1C}" type="datetimeFigureOut">
              <a:rPr lang="en-GB" smtClean="0"/>
              <a:t>15/11/2016</a:t>
            </a:fld>
            <a:endParaRPr lang="en-GB"/>
          </a:p>
        </p:txBody>
      </p:sp>
      <p:sp>
        <p:nvSpPr>
          <p:cNvPr id="4" name="Footer Placeholder 3"/>
          <p:cNvSpPr>
            <a:spLocks noGrp="1"/>
          </p:cNvSpPr>
          <p:nvPr>
            <p:ph type="ftr" sz="quarter" idx="2"/>
          </p:nvPr>
        </p:nvSpPr>
        <p:spPr>
          <a:xfrm>
            <a:off x="0" y="9428584"/>
            <a:ext cx="2945660" cy="496332"/>
          </a:xfrm>
          <a:prstGeom prst="rect">
            <a:avLst/>
          </a:prstGeom>
        </p:spPr>
        <p:txBody>
          <a:bodyPr vert="horz" lIns="91266" tIns="45633" rIns="91266" bIns="45633"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60" cy="496332"/>
          </a:xfrm>
          <a:prstGeom prst="rect">
            <a:avLst/>
          </a:prstGeom>
        </p:spPr>
        <p:txBody>
          <a:bodyPr vert="horz" lIns="91266" tIns="45633" rIns="91266" bIns="45633" rtlCol="0" anchor="b"/>
          <a:lstStyle>
            <a:lvl1pPr algn="r">
              <a:defRPr sz="1200"/>
            </a:lvl1pPr>
          </a:lstStyle>
          <a:p>
            <a:fld id="{A960B0DC-5C83-4098-8F72-2265AA5A5D32}" type="slidenum">
              <a:rPr lang="en-GB" smtClean="0"/>
              <a:t>‹#›</a:t>
            </a:fld>
            <a:endParaRPr lang="en-GB"/>
          </a:p>
        </p:txBody>
      </p:sp>
    </p:spTree>
    <p:extLst>
      <p:ext uri="{BB962C8B-B14F-4D97-AF65-F5344CB8AC3E}">
        <p14:creationId xmlns:p14="http://schemas.microsoft.com/office/powerpoint/2010/main" val="2892511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917575" y="744538"/>
            <a:ext cx="4962525" cy="3722687"/>
          </a:xfrm>
          <a:prstGeom prst="rect">
            <a:avLst/>
          </a:prstGeom>
        </p:spPr>
        <p:txBody>
          <a:bodyPr lIns="91266" tIns="45633" rIns="91266" bIns="45633"/>
          <a:lstStyle/>
          <a:p>
            <a:pPr lvl="0"/>
            <a:endParaRPr/>
          </a:p>
        </p:txBody>
      </p:sp>
      <p:sp>
        <p:nvSpPr>
          <p:cNvPr id="47" name="Shape 47"/>
          <p:cNvSpPr>
            <a:spLocks noGrp="1"/>
          </p:cNvSpPr>
          <p:nvPr>
            <p:ph type="body" sz="quarter" idx="1"/>
          </p:nvPr>
        </p:nvSpPr>
        <p:spPr>
          <a:xfrm>
            <a:off x="906357" y="4715154"/>
            <a:ext cx="4984962" cy="4466987"/>
          </a:xfrm>
          <a:prstGeom prst="rect">
            <a:avLst/>
          </a:prstGeom>
        </p:spPr>
        <p:txBody>
          <a:bodyPr lIns="91266" tIns="45633" rIns="91266" bIns="45633"/>
          <a:lstStyle/>
          <a:p>
            <a:pPr lvl="0"/>
            <a:endParaRPr/>
          </a:p>
        </p:txBody>
      </p:sp>
    </p:spTree>
    <p:extLst>
      <p:ext uri="{BB962C8B-B14F-4D97-AF65-F5344CB8AC3E}">
        <p14:creationId xmlns:p14="http://schemas.microsoft.com/office/powerpoint/2010/main" val="1017932119"/>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86324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885865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269560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2421268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683261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FF0000"/>
                </a:solidFill>
              </a:rPr>
              <a:t>UN Rule No 2 of the 1997 agreement on road worthiness testing should be upgraded with provisions on mileage registration at PTI, similar as Regulation (EU) 45/2014.</a:t>
            </a:r>
            <a:endParaRPr lang="en-GB" sz="1200" dirty="0">
              <a:solidFill>
                <a:srgbClr val="FF0000"/>
              </a:solidFill>
            </a:endParaRPr>
          </a:p>
        </p:txBody>
      </p:sp>
    </p:spTree>
    <p:extLst>
      <p:ext uri="{BB962C8B-B14F-4D97-AF65-F5344CB8AC3E}">
        <p14:creationId xmlns:p14="http://schemas.microsoft.com/office/powerpoint/2010/main" val="302438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90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295821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3047941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04125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692644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4275616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834714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26120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7892744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re de section">
    <p:spTree>
      <p:nvGrpSpPr>
        <p:cNvPr id="1" name=""/>
        <p:cNvGrpSpPr/>
        <p:nvPr/>
      </p:nvGrpSpPr>
      <p:grpSpPr>
        <a:xfrm>
          <a:off x="0" y="0"/>
          <a:ext cx="0" cy="0"/>
          <a:chOff x="0" y="0"/>
          <a:chExt cx="0" cy="0"/>
        </a:xfrm>
      </p:grpSpPr>
      <p:pic>
        <p:nvPicPr>
          <p:cNvPr id="9" name="image1.jpg"/>
          <p:cNvPicPr/>
          <p:nvPr/>
        </p:nvPicPr>
        <p:blipFill>
          <a:blip r:embed="rId2">
            <a:extLst/>
          </a:blip>
          <a:stretch>
            <a:fillRect/>
          </a:stretch>
        </p:blipFill>
        <p:spPr>
          <a:xfrm>
            <a:off x="4900148" y="-482"/>
            <a:ext cx="4319366" cy="6858001"/>
          </a:xfrm>
          <a:prstGeom prst="rect">
            <a:avLst/>
          </a:prstGeom>
          <a:ln w="12700">
            <a:miter lim="400000"/>
          </a:ln>
        </p:spPr>
      </p:pic>
      <p:pic>
        <p:nvPicPr>
          <p:cNvPr id="10" name="image2.png"/>
          <p:cNvPicPr/>
          <p:nvPr/>
        </p:nvPicPr>
        <p:blipFill>
          <a:blip r:embed="rId3">
            <a:extLst/>
          </a:blip>
          <a:srcRect l="4758" t="4174" b="1883"/>
          <a:stretch>
            <a:fillRect/>
          </a:stretch>
        </p:blipFill>
        <p:spPr>
          <a:xfrm>
            <a:off x="-1" y="-481"/>
            <a:ext cx="6775383" cy="6858482"/>
          </a:xfrm>
          <a:prstGeom prst="rect">
            <a:avLst/>
          </a:prstGeom>
          <a:ln w="12700">
            <a:miter lim="400000"/>
          </a:ln>
        </p:spPr>
      </p:pic>
      <p:pic>
        <p:nvPicPr>
          <p:cNvPr id="11" name="image3.png"/>
          <p:cNvPicPr/>
          <p:nvPr/>
        </p:nvPicPr>
        <p:blipFill>
          <a:blip r:embed="rId4">
            <a:extLst/>
          </a:blip>
          <a:stretch>
            <a:fillRect/>
          </a:stretch>
        </p:blipFill>
        <p:spPr>
          <a:xfrm>
            <a:off x="465182" y="5744979"/>
            <a:ext cx="1028701" cy="685801"/>
          </a:xfrm>
          <a:prstGeom prst="rect">
            <a:avLst/>
          </a:prstGeom>
          <a:ln w="12700">
            <a:miter lim="400000"/>
          </a:ln>
        </p:spPr>
      </p:pic>
      <p:pic>
        <p:nvPicPr>
          <p:cNvPr id="12" name="image4.png"/>
          <p:cNvPicPr/>
          <p:nvPr/>
        </p:nvPicPr>
        <p:blipFill>
          <a:blip r:embed="rId5">
            <a:extLst/>
          </a:blip>
          <a:stretch>
            <a:fillRect/>
          </a:stretch>
        </p:blipFill>
        <p:spPr>
          <a:xfrm>
            <a:off x="465057" y="402347"/>
            <a:ext cx="757379" cy="514406"/>
          </a:xfrm>
          <a:prstGeom prst="rect">
            <a:avLst/>
          </a:prstGeom>
          <a:ln w="12700">
            <a:miter lim="400000"/>
          </a:ln>
        </p:spPr>
      </p:pic>
      <p:pic>
        <p:nvPicPr>
          <p:cNvPr id="13" name="image5.png"/>
          <p:cNvPicPr/>
          <p:nvPr/>
        </p:nvPicPr>
        <p:blipFill>
          <a:blip r:embed="rId6">
            <a:extLst/>
          </a:blip>
          <a:stretch>
            <a:fillRect/>
          </a:stretch>
        </p:blipFill>
        <p:spPr>
          <a:xfrm>
            <a:off x="3439159" y="-482"/>
            <a:ext cx="4105028" cy="6858001"/>
          </a:xfrm>
          <a:prstGeom prst="rect">
            <a:avLst/>
          </a:prstGeom>
          <a:ln w="12700">
            <a:miter lim="400000"/>
          </a:ln>
        </p:spPr>
      </p:pic>
      <p:sp>
        <p:nvSpPr>
          <p:cNvPr id="14" name="Shape 14"/>
          <p:cNvSpPr>
            <a:spLocks noGrp="1"/>
          </p:cNvSpPr>
          <p:nvPr>
            <p:ph type="title"/>
          </p:nvPr>
        </p:nvSpPr>
        <p:spPr>
          <a:xfrm>
            <a:off x="375350" y="1109887"/>
            <a:ext cx="3271442" cy="978730"/>
          </a:xfrm>
          <a:prstGeom prst="rect">
            <a:avLst/>
          </a:prstGeom>
        </p:spPr>
        <p:txBody>
          <a:bodyPr/>
          <a:lstStyle>
            <a:lvl1pPr algn="l" defTabSz="914400"/>
          </a:lstStyle>
          <a:p>
            <a:pPr lvl="0">
              <a:defRPr sz="1800" spc="0">
                <a:solidFill>
                  <a:srgbClr val="000000"/>
                </a:solidFill>
              </a:defRPr>
            </a:pPr>
            <a:r>
              <a:rPr sz="1600" spc="130">
                <a:solidFill>
                  <a:srgbClr val="FFFFFF"/>
                </a:solidFill>
              </a:rPr>
              <a:t>Title Text</a:t>
            </a:r>
          </a:p>
        </p:txBody>
      </p:sp>
      <p:sp>
        <p:nvSpPr>
          <p:cNvPr id="2" name="Espace réservé du numéro de diapositive 1"/>
          <p:cNvSpPr>
            <a:spLocks noGrp="1"/>
          </p:cNvSpPr>
          <p:nvPr>
            <p:ph type="sldNum" sz="quarter" idx="10"/>
          </p:nvPr>
        </p:nvSpPr>
        <p:spPr/>
        <p:txBody>
          <a:bodyPr/>
          <a:lstStyle/>
          <a:p>
            <a:pPr lvl="0"/>
            <a:fld id="{86CB4B4D-7CA3-9044-876B-883B54F8677D}" type="slidenum">
              <a:rPr lang="fr-FR" smtClean="0"/>
              <a:t>‹#›</a:t>
            </a:fld>
            <a:endParaRPr lang="fr-F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apositive de titre">
    <p:spTree>
      <p:nvGrpSpPr>
        <p:cNvPr id="1" name=""/>
        <p:cNvGrpSpPr/>
        <p:nvPr/>
      </p:nvGrpSpPr>
      <p:grpSpPr>
        <a:xfrm>
          <a:off x="0" y="0"/>
          <a:ext cx="0" cy="0"/>
          <a:chOff x="0" y="0"/>
          <a:chExt cx="0" cy="0"/>
        </a:xfrm>
      </p:grpSpPr>
      <p:sp>
        <p:nvSpPr>
          <p:cNvPr id="16" name="Shape 16"/>
          <p:cNvSpPr>
            <a:spLocks noGrp="1"/>
          </p:cNvSpPr>
          <p:nvPr>
            <p:ph type="sldNum" sz="quarter" idx="2"/>
          </p:nvPr>
        </p:nvSpPr>
        <p:spPr>
          <a:xfrm>
            <a:off x="8271164" y="6356350"/>
            <a:ext cx="798021" cy="370840"/>
          </a:xfrm>
          <a:prstGeom prst="rect">
            <a:avLst/>
          </a:prstGeom>
        </p:spPr>
        <p:txBody>
          <a:bodyPr anchor="t"/>
          <a:lstStyle>
            <a:lvl1pPr algn="l">
              <a:defRPr sz="1800">
                <a:solidFill>
                  <a:srgbClr val="000000"/>
                </a:solidFill>
              </a:defRPr>
            </a:lvl1pPr>
          </a:lstStyle>
          <a:p>
            <a:pPr lvl="0"/>
            <a:fld id="{86CB4B4D-7CA3-9044-876B-883B54F8677D}" type="slidenum">
              <a:t>‹#›</a:t>
            </a:fld>
            <a:endParaRPr/>
          </a:p>
        </p:txBody>
      </p:sp>
      <p:pic>
        <p:nvPicPr>
          <p:cNvPr id="17" name="image2.png"/>
          <p:cNvPicPr/>
          <p:nvPr/>
        </p:nvPicPr>
        <p:blipFill>
          <a:blip r:embed="rId2">
            <a:extLst/>
          </a:blip>
          <a:srcRect l="4758" t="4174" b="1883"/>
          <a:stretch>
            <a:fillRect/>
          </a:stretch>
        </p:blipFill>
        <p:spPr>
          <a:xfrm>
            <a:off x="-1" y="0"/>
            <a:ext cx="6775383" cy="6858482"/>
          </a:xfrm>
          <a:prstGeom prst="rect">
            <a:avLst/>
          </a:prstGeom>
          <a:ln w="12700">
            <a:miter lim="400000"/>
          </a:ln>
        </p:spPr>
      </p:pic>
      <p:pic>
        <p:nvPicPr>
          <p:cNvPr id="18" name="image4.png"/>
          <p:cNvPicPr/>
          <p:nvPr/>
        </p:nvPicPr>
        <p:blipFill>
          <a:blip r:embed="rId3">
            <a:extLst/>
          </a:blip>
          <a:stretch>
            <a:fillRect/>
          </a:stretch>
        </p:blipFill>
        <p:spPr>
          <a:xfrm>
            <a:off x="465057" y="402828"/>
            <a:ext cx="757379" cy="514406"/>
          </a:xfrm>
          <a:prstGeom prst="rect">
            <a:avLst/>
          </a:prstGeom>
          <a:ln w="12700">
            <a:miter lim="400000"/>
          </a:ln>
        </p:spPr>
      </p:pic>
      <p:sp>
        <p:nvSpPr>
          <p:cNvPr id="19" name="Shape 19"/>
          <p:cNvSpPr>
            <a:spLocks noGrp="1"/>
          </p:cNvSpPr>
          <p:nvPr>
            <p:ph type="title"/>
          </p:nvPr>
        </p:nvSpPr>
        <p:spPr>
          <a:xfrm>
            <a:off x="457200" y="1094439"/>
            <a:ext cx="4979324" cy="1134473"/>
          </a:xfrm>
          <a:prstGeom prst="rect">
            <a:avLst/>
          </a:prstGeom>
        </p:spPr>
        <p:txBody>
          <a:bodyPr/>
          <a:lstStyle>
            <a:lvl1pPr algn="l" defTabSz="914400">
              <a:spcBef>
                <a:spcPts val="300"/>
              </a:spcBef>
              <a:defRPr spc="140"/>
            </a:lvl1pPr>
          </a:lstStyle>
          <a:p>
            <a:pPr lvl="0">
              <a:defRPr sz="1800" spc="0">
                <a:solidFill>
                  <a:srgbClr val="000000"/>
                </a:solidFill>
              </a:defRPr>
            </a:pPr>
            <a:r>
              <a:rPr sz="1600" spc="140">
                <a:solidFill>
                  <a:srgbClr val="FFFFFF"/>
                </a:solidFill>
              </a:rPr>
              <a:t>Title Text</a:t>
            </a:r>
          </a:p>
        </p:txBody>
      </p:sp>
      <p:sp>
        <p:nvSpPr>
          <p:cNvPr id="20" name="Shape 20"/>
          <p:cNvSpPr>
            <a:spLocks noGrp="1"/>
          </p:cNvSpPr>
          <p:nvPr>
            <p:ph type="body" idx="1"/>
          </p:nvPr>
        </p:nvSpPr>
        <p:spPr>
          <a:xfrm>
            <a:off x="465057" y="2228911"/>
            <a:ext cx="4231635" cy="3468827"/>
          </a:xfrm>
          <a:prstGeom prst="rect">
            <a:avLst/>
          </a:prstGeom>
        </p:spPr>
        <p:txBody>
          <a:bodyPr>
            <a:noAutofit/>
          </a:bodyPr>
          <a:lstStyle>
            <a:lvl1pPr marL="0" indent="0" defTabSz="914400">
              <a:spcBef>
                <a:spcPts val="800"/>
              </a:spcBef>
              <a:buSzTx/>
              <a:buFontTx/>
              <a:buNone/>
              <a:defRPr sz="3600" spc="139">
                <a:solidFill>
                  <a:srgbClr val="FFFFFF"/>
                </a:solidFill>
                <a:latin typeface="Futura Std Light"/>
                <a:ea typeface="Futura Std Light"/>
                <a:cs typeface="Futura Std Light"/>
                <a:sym typeface="Futura Std Light"/>
              </a:defRPr>
            </a:lvl1pPr>
            <a:lvl2pPr marL="824592" indent="-367392" defTabSz="914400">
              <a:spcBef>
                <a:spcPts val="800"/>
              </a:spcBef>
              <a:buFontTx/>
              <a:defRPr sz="3600" spc="139">
                <a:solidFill>
                  <a:srgbClr val="FFFFFF"/>
                </a:solidFill>
                <a:latin typeface="Futura Std Light"/>
                <a:ea typeface="Futura Std Light"/>
                <a:cs typeface="Futura Std Light"/>
                <a:sym typeface="Futura Std Light"/>
              </a:defRPr>
            </a:lvl2pPr>
            <a:lvl3pPr marL="1257300" indent="-342900" defTabSz="914400">
              <a:spcBef>
                <a:spcPts val="800"/>
              </a:spcBef>
              <a:buFontTx/>
              <a:defRPr sz="3600" spc="139">
                <a:solidFill>
                  <a:srgbClr val="FFFFFF"/>
                </a:solidFill>
                <a:latin typeface="Futura Std Light"/>
                <a:ea typeface="Futura Std Light"/>
                <a:cs typeface="Futura Std Light"/>
                <a:sym typeface="Futura Std Light"/>
              </a:defRPr>
            </a:lvl3pPr>
            <a:lvl4pPr marL="1783079" indent="-411479" defTabSz="914400">
              <a:spcBef>
                <a:spcPts val="800"/>
              </a:spcBef>
              <a:buFontTx/>
              <a:defRPr sz="3600" spc="139">
                <a:solidFill>
                  <a:srgbClr val="FFFFFF"/>
                </a:solidFill>
                <a:latin typeface="Futura Std Light"/>
                <a:ea typeface="Futura Std Light"/>
                <a:cs typeface="Futura Std Light"/>
                <a:sym typeface="Futura Std Light"/>
              </a:defRPr>
            </a:lvl4pPr>
            <a:lvl5pPr marL="2240279" indent="-411479" defTabSz="914400">
              <a:spcBef>
                <a:spcPts val="800"/>
              </a:spcBef>
              <a:buFontTx/>
              <a:defRPr sz="3600" spc="139">
                <a:solidFill>
                  <a:srgbClr val="FFFFFF"/>
                </a:solidFill>
                <a:latin typeface="Futura Std Light"/>
                <a:ea typeface="Futura Std Light"/>
                <a:cs typeface="Futura Std Light"/>
                <a:sym typeface="Futura Std Light"/>
              </a:defRPr>
            </a:lvl5pPr>
          </a:lstStyle>
          <a:p>
            <a:pPr lvl="0">
              <a:defRPr sz="1800" spc="0">
                <a:solidFill>
                  <a:srgbClr val="000000"/>
                </a:solidFill>
              </a:defRPr>
            </a:pPr>
            <a:r>
              <a:rPr sz="3600" spc="139">
                <a:solidFill>
                  <a:srgbClr val="FFFFFF"/>
                </a:solidFill>
              </a:rPr>
              <a:t>Body Level One</a:t>
            </a:r>
          </a:p>
          <a:p>
            <a:pPr lvl="1">
              <a:defRPr sz="1800" spc="0">
                <a:solidFill>
                  <a:srgbClr val="000000"/>
                </a:solidFill>
              </a:defRPr>
            </a:pPr>
            <a:r>
              <a:rPr sz="3600" spc="139">
                <a:solidFill>
                  <a:srgbClr val="FFFFFF"/>
                </a:solidFill>
              </a:rPr>
              <a:t>Body Level Two</a:t>
            </a:r>
          </a:p>
          <a:p>
            <a:pPr lvl="2">
              <a:defRPr sz="1800" spc="0">
                <a:solidFill>
                  <a:srgbClr val="000000"/>
                </a:solidFill>
              </a:defRPr>
            </a:pPr>
            <a:r>
              <a:rPr sz="3600" spc="139">
                <a:solidFill>
                  <a:srgbClr val="FFFFFF"/>
                </a:solidFill>
              </a:rPr>
              <a:t>Body Level Three</a:t>
            </a:r>
          </a:p>
          <a:p>
            <a:pPr lvl="3">
              <a:defRPr sz="1800" spc="0">
                <a:solidFill>
                  <a:srgbClr val="000000"/>
                </a:solidFill>
              </a:defRPr>
            </a:pPr>
            <a:r>
              <a:rPr sz="3600" spc="139">
                <a:solidFill>
                  <a:srgbClr val="FFFFFF"/>
                </a:solidFill>
              </a:rPr>
              <a:t>Body Level Four</a:t>
            </a:r>
          </a:p>
          <a:p>
            <a:pPr lvl="4">
              <a:defRPr sz="1800" spc="0">
                <a:solidFill>
                  <a:srgbClr val="000000"/>
                </a:solidFill>
              </a:defRPr>
            </a:pPr>
            <a:r>
              <a:rPr sz="3600" spc="139">
                <a:solidFill>
                  <a:srgbClr val="FFFFFF"/>
                </a:solidFill>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Shape 22"/>
          <p:cNvSpPr>
            <a:spLocks noGrp="1"/>
          </p:cNvSpPr>
          <p:nvPr>
            <p:ph type="title"/>
          </p:nvPr>
        </p:nvSpPr>
        <p:spPr>
          <a:prstGeom prst="rect">
            <a:avLst/>
          </a:prstGeom>
        </p:spPr>
        <p:txBody>
          <a:bodyPr/>
          <a:lstStyle/>
          <a:p>
            <a:pPr lvl="0">
              <a:defRPr sz="1800" spc="0">
                <a:solidFill>
                  <a:srgbClr val="000000"/>
                </a:solidFill>
              </a:defRPr>
            </a:pPr>
            <a:r>
              <a:rPr sz="1600" spc="130">
                <a:solidFill>
                  <a:srgbClr val="FFFFFF"/>
                </a:solidFill>
              </a:rPr>
              <a:t>Title Text</a:t>
            </a:r>
          </a:p>
        </p:txBody>
      </p:sp>
      <p:sp>
        <p:nvSpPr>
          <p:cNvPr id="23" name="Shape 23"/>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0" name="Shape 30"/>
          <p:cNvSpPr>
            <a:spLocks noGrp="1"/>
          </p:cNvSpPr>
          <p:nvPr>
            <p:ph type="title"/>
          </p:nvPr>
        </p:nvSpPr>
        <p:spPr>
          <a:xfrm>
            <a:off x="5544587" y="122685"/>
            <a:ext cx="3183776" cy="2299275"/>
          </a:xfrm>
          <a:prstGeom prst="rect">
            <a:avLst/>
          </a:prstGeom>
        </p:spPr>
        <p:txBody>
          <a:bodyPr/>
          <a:lstStyle/>
          <a:p>
            <a:pPr lvl="0">
              <a:defRPr sz="1800" spc="0">
                <a:solidFill>
                  <a:srgbClr val="000000"/>
                </a:solidFill>
              </a:defRPr>
            </a:pPr>
            <a:r>
              <a:rPr sz="1600" spc="130">
                <a:solidFill>
                  <a:srgbClr val="FFFFFF"/>
                </a:solidFill>
              </a:rPr>
              <a:t>Title Text</a:t>
            </a:r>
          </a:p>
        </p:txBody>
      </p:sp>
      <p:sp>
        <p:nvSpPr>
          <p:cNvPr id="31" name="Shape 31"/>
          <p:cNvSpPr>
            <a:spLocks noGrp="1"/>
          </p:cNvSpPr>
          <p:nvPr>
            <p:ph type="body" idx="1"/>
          </p:nvPr>
        </p:nvSpPr>
        <p:spPr>
          <a:xfrm>
            <a:off x="457200" y="0"/>
            <a:ext cx="4040188" cy="2174875"/>
          </a:xfrm>
          <a:prstGeom prst="rect">
            <a:avLst/>
          </a:prstGeom>
        </p:spPr>
        <p:txBody>
          <a:bodyPr anchor="b"/>
          <a:lstStyle>
            <a:lvl1pPr marL="0" indent="0">
              <a:spcBef>
                <a:spcPts val="500"/>
              </a:spcBef>
              <a:buSzTx/>
              <a:buFontTx/>
              <a:buNone/>
              <a:defRPr sz="2400"/>
            </a:lvl1pPr>
            <a:lvl2pPr marL="0" indent="457200">
              <a:spcBef>
                <a:spcPts val="500"/>
              </a:spcBef>
              <a:buSzTx/>
              <a:buFontTx/>
              <a:buNone/>
              <a:defRPr sz="2400"/>
            </a:lvl2pPr>
            <a:lvl3pPr marL="0" indent="914400">
              <a:spcBef>
                <a:spcPts val="500"/>
              </a:spcBef>
              <a:buSzTx/>
              <a:buFontTx/>
              <a:buNone/>
              <a:defRPr sz="2400"/>
            </a:lvl3pPr>
            <a:lvl4pPr marL="0" indent="1371600">
              <a:spcBef>
                <a:spcPts val="500"/>
              </a:spcBef>
              <a:buSzTx/>
              <a:buFontTx/>
              <a:buNone/>
              <a:defRPr sz="2400"/>
            </a:lvl4pPr>
            <a:lvl5pPr marL="0" indent="1828800">
              <a:spcBef>
                <a:spcPts val="500"/>
              </a:spcBef>
              <a:buSzTx/>
              <a:buFontTx/>
              <a:buNone/>
              <a:defRPr sz="2400"/>
            </a:lvl5pPr>
          </a:lstStyle>
          <a:p>
            <a:pPr lvl="0">
              <a:defRPr sz="1800"/>
            </a:pPr>
            <a:r>
              <a:rPr sz="2400"/>
              <a:t>Body Level One</a:t>
            </a:r>
          </a:p>
          <a:p>
            <a:pPr lvl="1">
              <a:defRPr sz="1800"/>
            </a:pPr>
            <a:r>
              <a:rPr sz="2400"/>
              <a:t>Body Level Two</a:t>
            </a:r>
          </a:p>
          <a:p>
            <a:pPr lvl="2">
              <a:defRPr sz="1800"/>
            </a:pPr>
            <a:r>
              <a:rPr sz="2400"/>
              <a:t>Body Level Three</a:t>
            </a:r>
          </a:p>
          <a:p>
            <a:pPr lvl="3">
              <a:defRPr sz="1800"/>
            </a:pPr>
            <a:r>
              <a:rPr sz="2400"/>
              <a:t>Body Level Four</a:t>
            </a:r>
          </a:p>
          <a:p>
            <a:pPr lvl="4">
              <a:defRPr sz="1800"/>
            </a:pPr>
            <a:r>
              <a:rPr sz="2400"/>
              <a:t>Body Level Five</a:t>
            </a:r>
          </a:p>
        </p:txBody>
      </p:sp>
      <p:sp>
        <p:nvSpPr>
          <p:cNvPr id="32" name="Shape 3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 name="Shape 39"/>
          <p:cNvSpPr>
            <a:spLocks noGrp="1"/>
          </p:cNvSpPr>
          <p:nvPr>
            <p:ph type="title"/>
          </p:nvPr>
        </p:nvSpPr>
        <p:spPr>
          <a:xfrm>
            <a:off x="457200" y="0"/>
            <a:ext cx="3008314" cy="2091807"/>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0" name="Shape 40"/>
          <p:cNvSpPr>
            <a:spLocks noGrp="1"/>
          </p:cNvSpPr>
          <p:nvPr>
            <p:ph type="body" idx="1"/>
          </p:nvPr>
        </p:nvSpPr>
        <p:spPr>
          <a:xfrm>
            <a:off x="3575050" y="929756"/>
            <a:ext cx="5111750" cy="5928244"/>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3" name="Shape 43"/>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4" name="Shape 44"/>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6.png"/>
          <p:cNvPicPr/>
          <p:nvPr/>
        </p:nvPicPr>
        <p:blipFill>
          <a:blip r:embed="rId9">
            <a:extLst/>
          </a:blip>
          <a:srcRect t="26306" b="1403"/>
          <a:stretch>
            <a:fillRect/>
          </a:stretch>
        </p:blipFill>
        <p:spPr>
          <a:xfrm>
            <a:off x="7071249" y="840201"/>
            <a:ext cx="2466329" cy="6017799"/>
          </a:xfrm>
          <a:prstGeom prst="rect">
            <a:avLst/>
          </a:prstGeom>
          <a:ln w="12700">
            <a:miter lim="400000"/>
          </a:ln>
        </p:spPr>
      </p:pic>
      <p:pic>
        <p:nvPicPr>
          <p:cNvPr id="3" name="image7.png"/>
          <p:cNvPicPr/>
          <p:nvPr/>
        </p:nvPicPr>
        <p:blipFill>
          <a:blip r:embed="rId10">
            <a:extLst/>
          </a:blip>
          <a:stretch>
            <a:fillRect/>
          </a:stretch>
        </p:blipFill>
        <p:spPr>
          <a:xfrm>
            <a:off x="0" y="446"/>
            <a:ext cx="9144000" cy="839756"/>
          </a:xfrm>
          <a:prstGeom prst="rect">
            <a:avLst/>
          </a:prstGeom>
          <a:ln w="12700">
            <a:miter lim="400000"/>
          </a:ln>
        </p:spPr>
      </p:pic>
      <p:pic>
        <p:nvPicPr>
          <p:cNvPr id="4" name="image4.png"/>
          <p:cNvPicPr/>
          <p:nvPr/>
        </p:nvPicPr>
        <p:blipFill>
          <a:blip r:embed="rId11">
            <a:extLst/>
          </a:blip>
          <a:stretch>
            <a:fillRect/>
          </a:stretch>
        </p:blipFill>
        <p:spPr>
          <a:xfrm>
            <a:off x="465057" y="173844"/>
            <a:ext cx="757379" cy="514405"/>
          </a:xfrm>
          <a:prstGeom prst="rect">
            <a:avLst/>
          </a:prstGeom>
          <a:ln w="12700">
            <a:miter lim="400000"/>
          </a:ln>
        </p:spPr>
      </p:pic>
      <p:sp>
        <p:nvSpPr>
          <p:cNvPr id="5" name="Shape 5"/>
          <p:cNvSpPr>
            <a:spLocks noGrp="1"/>
          </p:cNvSpPr>
          <p:nvPr>
            <p:ph type="title"/>
          </p:nvPr>
        </p:nvSpPr>
        <p:spPr>
          <a:xfrm>
            <a:off x="5544587" y="122685"/>
            <a:ext cx="3183776" cy="1477516"/>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lvl="0">
              <a:defRPr sz="1800" spc="0">
                <a:solidFill>
                  <a:srgbClr val="000000"/>
                </a:solidFill>
              </a:defRPr>
            </a:pPr>
            <a:r>
              <a:rPr sz="1600" spc="130">
                <a:solidFill>
                  <a:srgbClr val="FFFFFF"/>
                </a:solidFill>
              </a:rPr>
              <a:t>Title Text</a:t>
            </a:r>
          </a:p>
        </p:txBody>
      </p:sp>
      <p:sp>
        <p:nvSpPr>
          <p:cNvPr id="6" name="Shape 6"/>
          <p:cNvSpPr>
            <a:spLocks noGrp="1"/>
          </p:cNvSpPr>
          <p:nvPr>
            <p:ph type="body" idx="1"/>
          </p:nvPr>
        </p:nvSpPr>
        <p:spPr>
          <a:xfrm>
            <a:off x="457200" y="1600200"/>
            <a:ext cx="8229600" cy="480409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7" name="Shape 7"/>
          <p:cNvSpPr>
            <a:spLocks noGrp="1"/>
          </p:cNvSpPr>
          <p:nvPr>
            <p:ph type="sldNum" sz="quarter" idx="2"/>
          </p:nvPr>
        </p:nvSpPr>
        <p:spPr>
          <a:xfrm>
            <a:off x="8304414" y="6404292"/>
            <a:ext cx="382386"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Lst>
  <p:transition spd="med"/>
  <p:hf hdr="0" ftr="0" dt="0"/>
  <p:txStyles>
    <p:titleStyle>
      <a:lvl1pPr algn="r" defTabSz="457200">
        <a:defRPr sz="1600" spc="130">
          <a:solidFill>
            <a:srgbClr val="FFFFFF"/>
          </a:solidFill>
          <a:latin typeface="Futura Std Light"/>
          <a:ea typeface="Futura Std Light"/>
          <a:cs typeface="Futura Std Light"/>
          <a:sym typeface="Futura Std Light"/>
        </a:defRPr>
      </a:lvl1pPr>
      <a:lvl2pPr algn="r" defTabSz="457200">
        <a:defRPr sz="1600" spc="130">
          <a:solidFill>
            <a:srgbClr val="FFFFFF"/>
          </a:solidFill>
          <a:latin typeface="Futura Std Light"/>
          <a:ea typeface="Futura Std Light"/>
          <a:cs typeface="Futura Std Light"/>
          <a:sym typeface="Futura Std Light"/>
        </a:defRPr>
      </a:lvl2pPr>
      <a:lvl3pPr algn="r" defTabSz="457200">
        <a:defRPr sz="1600" spc="130">
          <a:solidFill>
            <a:srgbClr val="FFFFFF"/>
          </a:solidFill>
          <a:latin typeface="Futura Std Light"/>
          <a:ea typeface="Futura Std Light"/>
          <a:cs typeface="Futura Std Light"/>
          <a:sym typeface="Futura Std Light"/>
        </a:defRPr>
      </a:lvl3pPr>
      <a:lvl4pPr algn="r" defTabSz="457200">
        <a:defRPr sz="1600" spc="130">
          <a:solidFill>
            <a:srgbClr val="FFFFFF"/>
          </a:solidFill>
          <a:latin typeface="Futura Std Light"/>
          <a:ea typeface="Futura Std Light"/>
          <a:cs typeface="Futura Std Light"/>
          <a:sym typeface="Futura Std Light"/>
        </a:defRPr>
      </a:lvl4pPr>
      <a:lvl5pPr algn="r" defTabSz="457200">
        <a:defRPr sz="1600" spc="130">
          <a:solidFill>
            <a:srgbClr val="FFFFFF"/>
          </a:solidFill>
          <a:latin typeface="Futura Std Light"/>
          <a:ea typeface="Futura Std Light"/>
          <a:cs typeface="Futura Std Light"/>
          <a:sym typeface="Futura Std Light"/>
        </a:defRPr>
      </a:lvl5pPr>
      <a:lvl6pPr algn="r" defTabSz="457200">
        <a:defRPr sz="1600" spc="130">
          <a:solidFill>
            <a:srgbClr val="FFFFFF"/>
          </a:solidFill>
          <a:latin typeface="Futura Std Light"/>
          <a:ea typeface="Futura Std Light"/>
          <a:cs typeface="Futura Std Light"/>
          <a:sym typeface="Futura Std Light"/>
        </a:defRPr>
      </a:lvl6pPr>
      <a:lvl7pPr algn="r" defTabSz="457200">
        <a:defRPr sz="1600" spc="130">
          <a:solidFill>
            <a:srgbClr val="FFFFFF"/>
          </a:solidFill>
          <a:latin typeface="Futura Std Light"/>
          <a:ea typeface="Futura Std Light"/>
          <a:cs typeface="Futura Std Light"/>
          <a:sym typeface="Futura Std Light"/>
        </a:defRPr>
      </a:lvl7pPr>
      <a:lvl8pPr algn="r" defTabSz="457200">
        <a:defRPr sz="1600" spc="130">
          <a:solidFill>
            <a:srgbClr val="FFFFFF"/>
          </a:solidFill>
          <a:latin typeface="Futura Std Light"/>
          <a:ea typeface="Futura Std Light"/>
          <a:cs typeface="Futura Std Light"/>
          <a:sym typeface="Futura Std Light"/>
        </a:defRPr>
      </a:lvl8pPr>
      <a:lvl9pPr algn="r" defTabSz="457200">
        <a:defRPr sz="1600" spc="130">
          <a:solidFill>
            <a:srgbClr val="FFFFFF"/>
          </a:solidFill>
          <a:latin typeface="Futura Std Light"/>
          <a:ea typeface="Futura Std Light"/>
          <a:cs typeface="Futura Std Light"/>
          <a:sym typeface="Futura Std Light"/>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a:xfrm>
            <a:off x="375350" y="1109886"/>
            <a:ext cx="3271442" cy="1238993"/>
          </a:xfrm>
          <a:prstGeom prst="rect">
            <a:avLst/>
          </a:prstGeom>
        </p:spPr>
        <p:txBody>
          <a:bodyPr/>
          <a:lstStyle/>
          <a:p>
            <a:pPr lvl="0">
              <a:defRPr sz="1800" spc="0">
                <a:solidFill>
                  <a:srgbClr val="000000"/>
                </a:solidFill>
              </a:defRPr>
            </a:pPr>
            <a:r>
              <a:rPr sz="2000" b="1" spc="130" dirty="0">
                <a:solidFill>
                  <a:srgbClr val="FFFFFF"/>
                </a:solidFill>
                <a:latin typeface="Calibri" panose="020F0502020204030204" pitchFamily="34" charset="0"/>
              </a:rPr>
              <a:t>FIA MOBILITY</a:t>
            </a:r>
            <a:r>
              <a:rPr lang="fr-FR" sz="2000" b="1" spc="0" dirty="0">
                <a:solidFill>
                  <a:srgbClr val="000000"/>
                </a:solidFill>
                <a:latin typeface="Calibri" panose="020F0502020204030204" pitchFamily="34" charset="0"/>
              </a:rPr>
              <a:t> </a:t>
            </a:r>
            <a:r>
              <a:rPr lang="fr-FR" sz="2000" b="1" spc="0" dirty="0">
                <a:solidFill>
                  <a:schemeClr val="bg1"/>
                </a:solidFill>
                <a:latin typeface="Calibri" panose="020F0502020204030204" pitchFamily="34" charset="0"/>
              </a:rPr>
              <a:t>&amp; TOURISM</a:t>
            </a:r>
            <a:endParaRPr sz="2000" b="1" spc="130" dirty="0">
              <a:solidFill>
                <a:schemeClr val="bg1"/>
              </a:solidFill>
              <a:latin typeface="Calibri" panose="020F0502020204030204" pitchFamily="34" charset="0"/>
            </a:endParaRPr>
          </a:p>
          <a:p>
            <a:pPr lvl="0">
              <a:defRPr sz="1800" spc="0">
                <a:solidFill>
                  <a:srgbClr val="000000"/>
                </a:solidFill>
              </a:defRPr>
            </a:pPr>
            <a:r>
              <a:rPr lang="fr-FR" sz="2000" spc="130" dirty="0">
                <a:solidFill>
                  <a:srgbClr val="FFFFFF"/>
                </a:solidFill>
                <a:latin typeface="Calibri" panose="020F0502020204030204" pitchFamily="34" charset="0"/>
              </a:rPr>
              <a:t/>
            </a:r>
            <a:br>
              <a:rPr lang="fr-FR" sz="2000" spc="130" dirty="0">
                <a:solidFill>
                  <a:srgbClr val="FFFFFF"/>
                </a:solidFill>
                <a:latin typeface="Calibri" panose="020F0502020204030204" pitchFamily="34" charset="0"/>
              </a:rPr>
            </a:br>
            <a:r>
              <a:rPr lang="fr-FR" sz="2000" spc="0" dirty="0">
                <a:solidFill>
                  <a:schemeClr val="bg1"/>
                </a:solidFill>
                <a:latin typeface="Calibri" panose="020F0502020204030204" pitchFamily="34" charset="0"/>
              </a:rPr>
              <a:t>Gerd</a:t>
            </a:r>
            <a:r>
              <a:rPr lang="fr-FR" sz="2000" spc="130" dirty="0">
                <a:solidFill>
                  <a:schemeClr val="bg1"/>
                </a:solidFill>
                <a:latin typeface="Calibri" panose="020F0502020204030204" pitchFamily="34" charset="0"/>
              </a:rPr>
              <a:t> Preuss</a:t>
            </a:r>
            <a:r>
              <a:rPr lang="fr-FR" sz="2000" spc="130" dirty="0">
                <a:solidFill>
                  <a:srgbClr val="FFFFFF"/>
                </a:solidFill>
                <a:latin typeface="Calibri" panose="020F0502020204030204" pitchFamily="34" charset="0"/>
              </a:rPr>
              <a:t>,</a:t>
            </a:r>
            <a:br>
              <a:rPr lang="fr-FR" sz="2000" spc="130" dirty="0">
                <a:solidFill>
                  <a:srgbClr val="FFFFFF"/>
                </a:solidFill>
                <a:latin typeface="Calibri" panose="020F0502020204030204" pitchFamily="34" charset="0"/>
              </a:rPr>
            </a:br>
            <a:r>
              <a:rPr lang="en-US" sz="2000" dirty="0">
                <a:solidFill>
                  <a:schemeClr val="bg1"/>
                </a:solidFill>
                <a:latin typeface="Calibri" panose="020F0502020204030204" pitchFamily="34" charset="0"/>
              </a:rPr>
              <a:t>FIA Representative at</a:t>
            </a:r>
            <a:br>
              <a:rPr lang="en-US" sz="2000" dirty="0">
                <a:solidFill>
                  <a:schemeClr val="bg1"/>
                </a:solidFill>
                <a:latin typeface="Calibri" panose="020F0502020204030204" pitchFamily="34" charset="0"/>
              </a:rPr>
            </a:br>
            <a:r>
              <a:rPr lang="en-US" sz="2000" dirty="0">
                <a:solidFill>
                  <a:schemeClr val="bg1"/>
                </a:solidFill>
                <a:latin typeface="Calibri" panose="020F0502020204030204" pitchFamily="34" charset="0"/>
              </a:rPr>
              <a:t>UNECE, WP 29</a:t>
            </a:r>
            <a:r>
              <a:rPr lang="en-US" dirty="0">
                <a:solidFill>
                  <a:schemeClr val="bg1"/>
                </a:solidFill>
                <a:latin typeface="Calibri" panose="020F0502020204030204" pitchFamily="34" charset="0"/>
              </a:rPr>
              <a:t/>
            </a:r>
            <a:br>
              <a:rPr lang="en-US" dirty="0">
                <a:solidFill>
                  <a:schemeClr val="bg1"/>
                </a:solidFill>
                <a:latin typeface="Calibri" panose="020F0502020204030204" pitchFamily="34" charset="0"/>
              </a:rPr>
            </a:br>
            <a:r>
              <a:rPr lang="en-US" dirty="0">
                <a:solidFill>
                  <a:schemeClr val="bg1"/>
                </a:solidFill>
                <a:latin typeface="Calibri" panose="020F0502020204030204" pitchFamily="34" charset="0"/>
              </a:rPr>
              <a:t/>
            </a:r>
            <a:br>
              <a:rPr lang="en-US" dirty="0">
                <a:solidFill>
                  <a:schemeClr val="bg1"/>
                </a:solidFill>
                <a:latin typeface="Calibri" panose="020F0502020204030204" pitchFamily="34" charset="0"/>
              </a:rPr>
            </a:br>
            <a:r>
              <a:rPr lang="en-US" dirty="0">
                <a:solidFill>
                  <a:schemeClr val="bg1"/>
                </a:solidFill>
              </a:rPr>
              <a:t/>
            </a:r>
            <a:br>
              <a:rPr lang="en-US" dirty="0">
                <a:solidFill>
                  <a:schemeClr val="bg1"/>
                </a:solidFill>
              </a:rPr>
            </a:br>
            <a:r>
              <a:rPr lang="en-US" dirty="0">
                <a:solidFill>
                  <a:schemeClr val="bg1"/>
                </a:solidFill>
              </a:rPr>
              <a:t/>
            </a:r>
            <a:br>
              <a:rPr lang="en-US" dirty="0">
                <a:solidFill>
                  <a:schemeClr val="bg1"/>
                </a:solidFill>
              </a:rPr>
            </a:br>
            <a:r>
              <a:rPr lang="en-US" dirty="0">
                <a:solidFill>
                  <a:schemeClr val="bg1"/>
                </a:solidFill>
              </a:rPr>
              <a:t/>
            </a:r>
            <a:br>
              <a:rPr lang="en-US" dirty="0">
                <a:solidFill>
                  <a:schemeClr val="bg1"/>
                </a:solidFill>
              </a:rPr>
            </a:br>
            <a:r>
              <a:rPr lang="en-US" sz="2400" dirty="0">
                <a:solidFill>
                  <a:schemeClr val="bg1"/>
                </a:solidFill>
                <a:latin typeface="Calibri" panose="020F0502020204030204" pitchFamily="34" charset="0"/>
              </a:rPr>
              <a:t>Data P</a:t>
            </a:r>
            <a:r>
              <a:rPr lang="en-US" sz="2400" dirty="0" smtClean="0">
                <a:solidFill>
                  <a:schemeClr val="bg1"/>
                </a:solidFill>
                <a:latin typeface="Calibri" panose="020F0502020204030204" pitchFamily="34" charset="0"/>
              </a:rPr>
              <a:t>rotection </a:t>
            </a:r>
            <a:r>
              <a:rPr lang="en-US" sz="2400" dirty="0">
                <a:solidFill>
                  <a:schemeClr val="bg1"/>
                </a:solidFill>
                <a:latin typeface="Calibri" panose="020F0502020204030204" pitchFamily="34" charset="0"/>
              </a:rPr>
              <a:t>and Cyber Security </a:t>
            </a:r>
            <a:r>
              <a:rPr lang="en-US" sz="2400" dirty="0" smtClean="0">
                <a:solidFill>
                  <a:schemeClr val="bg1"/>
                </a:solidFill>
                <a:latin typeface="Calibri" panose="020F0502020204030204" pitchFamily="34" charset="0"/>
              </a:rPr>
              <a:t>in </a:t>
            </a:r>
            <a:r>
              <a:rPr lang="en-US" sz="2400" dirty="0">
                <a:solidFill>
                  <a:schemeClr val="bg1"/>
                </a:solidFill>
                <a:latin typeface="Calibri" panose="020F0502020204030204" pitchFamily="34" charset="0"/>
              </a:rPr>
              <a:t>Automated Driving</a:t>
            </a:r>
            <a:br>
              <a:rPr lang="en-US" sz="2400" dirty="0">
                <a:solidFill>
                  <a:schemeClr val="bg1"/>
                </a:solidFill>
                <a:latin typeface="Calibri" panose="020F0502020204030204" pitchFamily="34" charset="0"/>
              </a:rPr>
            </a:br>
            <a:r>
              <a:rPr lang="en-US" sz="2400" dirty="0" smtClean="0">
                <a:solidFill>
                  <a:schemeClr val="bg1"/>
                </a:solidFill>
                <a:latin typeface="Calibri" panose="020F0502020204030204" pitchFamily="34" charset="0"/>
              </a:rPr>
              <a:t>ITS-AD Meeting</a:t>
            </a:r>
            <a:r>
              <a:rPr lang="en-US" sz="2400" dirty="0">
                <a:solidFill>
                  <a:schemeClr val="bg1"/>
                </a:solidFill>
                <a:latin typeface="Calibri" panose="020F0502020204030204" pitchFamily="34" charset="0"/>
              </a:rPr>
              <a:t>, </a:t>
            </a:r>
            <a:br>
              <a:rPr lang="en-US" sz="2400" dirty="0">
                <a:solidFill>
                  <a:schemeClr val="bg1"/>
                </a:solidFill>
                <a:latin typeface="Calibri" panose="020F0502020204030204" pitchFamily="34" charset="0"/>
              </a:rPr>
            </a:br>
            <a:r>
              <a:rPr lang="en-US" sz="2400" dirty="0" smtClean="0">
                <a:solidFill>
                  <a:schemeClr val="bg1"/>
                </a:solidFill>
                <a:latin typeface="Calibri" panose="020F0502020204030204" pitchFamily="34" charset="0"/>
              </a:rPr>
              <a:t>November </a:t>
            </a:r>
            <a:r>
              <a:rPr lang="en-US" sz="2400" dirty="0">
                <a:solidFill>
                  <a:schemeClr val="bg1"/>
                </a:solidFill>
                <a:latin typeface="Calibri" panose="020F0502020204030204" pitchFamily="34" charset="0"/>
              </a:rPr>
              <a:t>2016</a:t>
            </a:r>
            <a:r>
              <a:rPr lang="en-US" dirty="0">
                <a:solidFill>
                  <a:schemeClr val="bg1"/>
                </a:solidFill>
              </a:rPr>
              <a:t/>
            </a:r>
            <a:br>
              <a:rPr lang="en-US" dirty="0">
                <a:solidFill>
                  <a:schemeClr val="bg1"/>
                </a:solidFill>
              </a:rPr>
            </a:br>
            <a:r>
              <a:rPr lang="en-US" dirty="0">
                <a:solidFill>
                  <a:schemeClr val="bg1"/>
                </a:solidFill>
              </a:rPr>
              <a:t/>
            </a:r>
            <a:br>
              <a:rPr lang="en-US" dirty="0">
                <a:solidFill>
                  <a:schemeClr val="bg1"/>
                </a:solidFill>
              </a:rPr>
            </a:br>
            <a:r>
              <a:rPr lang="en-US" dirty="0"/>
              <a:t/>
            </a:r>
            <a:br>
              <a:rPr lang="en-US" dirty="0"/>
            </a:br>
            <a:r>
              <a:rPr lang="fr-FR" dirty="0">
                <a:solidFill>
                  <a:schemeClr val="bg1"/>
                </a:solidFill>
              </a:rPr>
              <a:t> </a:t>
            </a:r>
            <a:endParaRPr sz="1600" spc="130" dirty="0">
              <a:solidFill>
                <a:schemeClr val="bg1"/>
              </a:solidFill>
            </a:endParaRPr>
          </a:p>
        </p:txBody>
      </p:sp>
      <p:sp>
        <p:nvSpPr>
          <p:cNvPr id="3" name="テキスト ボックス 2"/>
          <p:cNvSpPr txBox="1"/>
          <p:nvPr/>
        </p:nvSpPr>
        <p:spPr>
          <a:xfrm>
            <a:off x="2339752" y="220778"/>
            <a:ext cx="3951129"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r" latinLnBrk="1">
              <a:tabLst>
                <a:tab pos="4748213" algn="r"/>
              </a:tabLst>
            </a:pPr>
            <a:r>
              <a:rPr lang="en-US" altLang="ja-JP" sz="1400" dirty="0">
                <a:solidFill>
                  <a:schemeClr val="bg1"/>
                </a:solidFill>
              </a:rPr>
              <a:t>Submitted by </a:t>
            </a:r>
            <a:r>
              <a:rPr lang="en-US" altLang="ja-JP" sz="1400" dirty="0" smtClean="0">
                <a:solidFill>
                  <a:schemeClr val="bg1"/>
                </a:solidFill>
              </a:rPr>
              <a:t>FIA</a:t>
            </a:r>
            <a:r>
              <a:rPr lang="en-US" altLang="ja-JP" sz="1400" dirty="0">
                <a:solidFill>
                  <a:schemeClr val="bg1"/>
                </a:solidFill>
              </a:rPr>
              <a:t>	Document No. </a:t>
            </a:r>
            <a:r>
              <a:rPr lang="en-US" altLang="ja-JP" sz="1400" dirty="0" smtClean="0">
                <a:solidFill>
                  <a:schemeClr val="bg1"/>
                </a:solidFill>
              </a:rPr>
              <a:t>ITS/AD-10-06</a:t>
            </a:r>
            <a:endParaRPr lang="ja-JP" altLang="ja-JP" sz="1400" dirty="0">
              <a:solidFill>
                <a:schemeClr val="bg1"/>
              </a:solidFill>
            </a:endParaRPr>
          </a:p>
          <a:p>
            <a:pPr algn="r" latinLnBrk="1"/>
            <a:r>
              <a:rPr lang="en-US" altLang="ja-JP" sz="1400" dirty="0">
                <a:solidFill>
                  <a:schemeClr val="bg1"/>
                </a:solidFill>
              </a:rPr>
              <a:t>(10th ITS/AD, 16 November 2016, agenda item </a:t>
            </a:r>
            <a:r>
              <a:rPr lang="en-US" altLang="ja-JP" sz="1400" dirty="0" smtClean="0">
                <a:solidFill>
                  <a:schemeClr val="bg1"/>
                </a:solidFill>
              </a:rPr>
              <a:t>3-1-2)</a:t>
            </a:r>
            <a:endParaRPr lang="ja-JP" altLang="ja-JP" sz="1400" dirty="0">
              <a:solidFill>
                <a:schemeClr val="bg1"/>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10</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pic>
        <p:nvPicPr>
          <p:cNvPr id="3" name="Grafik 2"/>
          <p:cNvPicPr>
            <a:picLocks noChangeAspect="1"/>
          </p:cNvPicPr>
          <p:nvPr/>
        </p:nvPicPr>
        <p:blipFill>
          <a:blip r:embed="rId3"/>
          <a:stretch>
            <a:fillRect/>
          </a:stretch>
        </p:blipFill>
        <p:spPr>
          <a:xfrm>
            <a:off x="207241" y="1691145"/>
            <a:ext cx="3141546" cy="4847767"/>
          </a:xfrm>
          <a:prstGeom prst="rect">
            <a:avLst/>
          </a:prstGeom>
        </p:spPr>
      </p:pic>
      <p:sp>
        <p:nvSpPr>
          <p:cNvPr id="4" name="Rechteck 3"/>
          <p:cNvSpPr/>
          <p:nvPr/>
        </p:nvSpPr>
        <p:spPr>
          <a:xfrm>
            <a:off x="3898999" y="1611190"/>
            <a:ext cx="4572000" cy="70788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Cyber </a:t>
            </a:r>
            <a:r>
              <a:rPr lang="en-US" sz="2000" dirty="0">
                <a:latin typeface="Calibri" pitchFamily="34" charset="0"/>
              </a:rPr>
              <a:t>security starts with the technical design of a vehicle</a:t>
            </a:r>
          </a:p>
        </p:txBody>
      </p:sp>
      <p:sp>
        <p:nvSpPr>
          <p:cNvPr id="13" name="Rechteck 12"/>
          <p:cNvSpPr/>
          <p:nvPr/>
        </p:nvSpPr>
        <p:spPr>
          <a:xfrm>
            <a:off x="3898999" y="2523691"/>
            <a:ext cx="4572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Type approval authorities must be able to check the security of a new vehicle against a protection profile</a:t>
            </a:r>
            <a:endParaRPr lang="en-US" sz="2000" dirty="0">
              <a:latin typeface="Calibri" pitchFamily="34" charset="0"/>
            </a:endParaRPr>
          </a:p>
        </p:txBody>
      </p:sp>
      <p:sp>
        <p:nvSpPr>
          <p:cNvPr id="14" name="Rechteck 13"/>
          <p:cNvSpPr/>
          <p:nvPr/>
        </p:nvSpPr>
        <p:spPr>
          <a:xfrm>
            <a:off x="3923607" y="3714918"/>
            <a:ext cx="4572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During the lifetime of the vehicle, PTI stations must check, if the proper software is installed </a:t>
            </a:r>
            <a:endParaRPr lang="en-US" sz="2000" dirty="0">
              <a:latin typeface="Calibri" pitchFamily="34" charset="0"/>
            </a:endParaRPr>
          </a:p>
        </p:txBody>
      </p:sp>
      <p:sp>
        <p:nvSpPr>
          <p:cNvPr id="15" name="Rechteck 14"/>
          <p:cNvSpPr/>
          <p:nvPr/>
        </p:nvSpPr>
        <p:spPr>
          <a:xfrm>
            <a:off x="3923607" y="4945466"/>
            <a:ext cx="4572000" cy="70788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Event based measures must close loopholes, once uncovered</a:t>
            </a:r>
            <a:endParaRPr lang="en-US" sz="2000" dirty="0">
              <a:latin typeface="Calibri" pitchFamily="34" charset="0"/>
            </a:endParaRPr>
          </a:p>
        </p:txBody>
      </p:sp>
      <p:sp>
        <p:nvSpPr>
          <p:cNvPr id="16" name="Rechteck 15"/>
          <p:cNvSpPr/>
          <p:nvPr/>
        </p:nvSpPr>
        <p:spPr>
          <a:xfrm>
            <a:off x="3923607" y="5926368"/>
            <a:ext cx="4572000" cy="400110"/>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End of support must be defined</a:t>
            </a:r>
            <a:endParaRPr lang="en-US" sz="2000" dirty="0">
              <a:latin typeface="Calibri" pitchFamily="34" charset="0"/>
            </a:endParaRPr>
          </a:p>
        </p:txBody>
      </p:sp>
    </p:spTree>
    <p:extLst>
      <p:ext uri="{BB962C8B-B14F-4D97-AF65-F5344CB8AC3E}">
        <p14:creationId xmlns:p14="http://schemas.microsoft.com/office/powerpoint/2010/main" val="1699789963"/>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3"/>
          <a:stretch>
            <a:fillRect/>
          </a:stretch>
        </p:blipFill>
        <p:spPr>
          <a:xfrm>
            <a:off x="2831172" y="1916832"/>
            <a:ext cx="3544077" cy="4103110"/>
          </a:xfrm>
          <a:prstGeom prst="rect">
            <a:avLst/>
          </a:prstGeom>
          <a:effectLst>
            <a:glow>
              <a:schemeClr val="accent1"/>
            </a:glow>
          </a:effectLst>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11</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13" name="Rechteck 12"/>
          <p:cNvSpPr/>
          <p:nvPr/>
        </p:nvSpPr>
        <p:spPr>
          <a:xfrm>
            <a:off x="179512" y="1713698"/>
            <a:ext cx="8668597" cy="224676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A </a:t>
            </a:r>
            <a:r>
              <a:rPr lang="en-US" sz="2000" b="1" dirty="0" smtClean="0">
                <a:latin typeface="Calibri" pitchFamily="34" charset="0"/>
              </a:rPr>
              <a:t>general </a:t>
            </a:r>
            <a:r>
              <a:rPr lang="en-US" sz="2000" b="1" dirty="0">
                <a:latin typeface="Calibri" pitchFamily="34" charset="0"/>
              </a:rPr>
              <a:t>risk analysis </a:t>
            </a:r>
            <a:r>
              <a:rPr lang="en-US" sz="2000" dirty="0">
                <a:latin typeface="Calibri" pitchFamily="34" charset="0"/>
              </a:rPr>
              <a:t>e.g. failure mode and effects analysis (FMEA) including all risks inherent to end-to-end connections such as backend or car-to-X, third party interfaces such as telephone, smartphone, OBD or </a:t>
            </a:r>
            <a:r>
              <a:rPr lang="en-US" sz="2000" dirty="0" smtClean="0">
                <a:latin typeface="Calibri" pitchFamily="34" charset="0"/>
              </a:rPr>
              <a:t>radio should be performed (1)</a:t>
            </a: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r>
              <a:rPr lang="en-US" sz="2000" b="1" dirty="0" smtClean="0">
                <a:latin typeface="Calibri" pitchFamily="34" charset="0"/>
              </a:rPr>
              <a:t>Technology neutrality </a:t>
            </a:r>
            <a:r>
              <a:rPr lang="en-US" sz="2000" dirty="0" smtClean="0">
                <a:latin typeface="Calibri" pitchFamily="34" charset="0"/>
              </a:rPr>
              <a:t>is </a:t>
            </a:r>
            <a:r>
              <a:rPr lang="en-US" sz="2000" dirty="0">
                <a:latin typeface="Calibri" pitchFamily="34" charset="0"/>
              </a:rPr>
              <a:t>a general requirement of technical </a:t>
            </a:r>
            <a:r>
              <a:rPr lang="en-US" sz="2000" dirty="0" smtClean="0">
                <a:latin typeface="Calibri" pitchFamily="34" charset="0"/>
              </a:rPr>
              <a:t>regulations (2)</a:t>
            </a: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sp>
        <p:nvSpPr>
          <p:cNvPr id="14" name="Rechteck 13"/>
          <p:cNvSpPr/>
          <p:nvPr/>
        </p:nvSpPr>
        <p:spPr>
          <a:xfrm>
            <a:off x="252411" y="4386087"/>
            <a:ext cx="8595697" cy="1631216"/>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Verifiability / </a:t>
            </a:r>
            <a:r>
              <a:rPr lang="en-US" sz="2000" b="1" dirty="0" err="1">
                <a:latin typeface="Calibri" pitchFamily="34" charset="0"/>
              </a:rPr>
              <a:t>certifiability</a:t>
            </a:r>
            <a:r>
              <a:rPr lang="en-US" sz="2000" b="1" dirty="0">
                <a:latin typeface="Calibri" pitchFamily="34" charset="0"/>
              </a:rPr>
              <a:t> of type </a:t>
            </a:r>
            <a:r>
              <a:rPr lang="en-US" sz="2000" b="1" dirty="0" smtClean="0">
                <a:latin typeface="Calibri" pitchFamily="34" charset="0"/>
              </a:rPr>
              <a:t>approval (3)</a:t>
            </a:r>
            <a:r>
              <a:rPr lang="en-US" sz="2000" b="1" dirty="0">
                <a:latin typeface="Calibri" pitchFamily="34" charset="0"/>
              </a:rPr>
              <a:t/>
            </a:r>
            <a:br>
              <a:rPr lang="en-US" sz="2000" b="1" dirty="0">
                <a:latin typeface="Calibri" pitchFamily="34" charset="0"/>
              </a:rPr>
            </a:br>
            <a:r>
              <a:rPr lang="en-US" sz="2000" dirty="0">
                <a:latin typeface="Calibri" pitchFamily="34" charset="0"/>
              </a:rPr>
              <a:t>e.g. White box-principle: software screening by third parties based on internationally </a:t>
            </a:r>
            <a:r>
              <a:rPr lang="en-US" sz="2000" dirty="0" err="1">
                <a:latin typeface="Calibri" pitchFamily="34" charset="0"/>
              </a:rPr>
              <a:t>recognised</a:t>
            </a:r>
            <a:r>
              <a:rPr lang="en-US" sz="2000" dirty="0">
                <a:latin typeface="Calibri" pitchFamily="34" charset="0"/>
              </a:rPr>
              <a:t> protocols</a:t>
            </a:r>
            <a:br>
              <a:rPr lang="en-US" sz="2000" dirty="0">
                <a:latin typeface="Calibri" pitchFamily="34" charset="0"/>
              </a:rPr>
            </a:br>
            <a:r>
              <a:rPr lang="en-US" sz="2000" dirty="0">
                <a:latin typeface="Calibri" pitchFamily="34" charset="0"/>
              </a:rPr>
              <a:t>Stage 1: general risk analysis</a:t>
            </a:r>
            <a:br>
              <a:rPr lang="en-US" sz="2000" dirty="0">
                <a:latin typeface="Calibri" pitchFamily="34" charset="0"/>
              </a:rPr>
            </a:br>
            <a:r>
              <a:rPr lang="en-US" sz="2000" dirty="0">
                <a:latin typeface="Calibri" pitchFamily="34" charset="0"/>
              </a:rPr>
              <a:t>Stage 2: actually installed technical systems red</a:t>
            </a:r>
          </a:p>
        </p:txBody>
      </p:sp>
    </p:spTree>
    <p:extLst>
      <p:ext uri="{BB962C8B-B14F-4D97-AF65-F5344CB8AC3E}">
        <p14:creationId xmlns:p14="http://schemas.microsoft.com/office/powerpoint/2010/main" val="31417583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3"/>
          <a:stretch>
            <a:fillRect/>
          </a:stretch>
        </p:blipFill>
        <p:spPr>
          <a:xfrm>
            <a:off x="683568" y="1597474"/>
            <a:ext cx="7487895" cy="5243958"/>
          </a:xfrm>
          <a:prstGeom prst="rect">
            <a:avLst/>
          </a:prstGeom>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12</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12" name="Rechteck 11"/>
          <p:cNvSpPr/>
          <p:nvPr/>
        </p:nvSpPr>
        <p:spPr>
          <a:xfrm>
            <a:off x="5411265" y="3380125"/>
            <a:ext cx="3436844" cy="224676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Manufacturers are required to close security loopholes </a:t>
            </a:r>
            <a:r>
              <a:rPr lang="en-US" sz="2000" dirty="0">
                <a:latin typeface="Calibri" pitchFamily="34" charset="0"/>
              </a:rPr>
              <a:t>on an ongoing basis.</a:t>
            </a:r>
            <a:br>
              <a:rPr lang="en-US" sz="2000" dirty="0">
                <a:latin typeface="Calibri" pitchFamily="34" charset="0"/>
              </a:rPr>
            </a:br>
            <a:r>
              <a:rPr lang="en-US" sz="2000" dirty="0">
                <a:latin typeface="Calibri" pitchFamily="34" charset="0"/>
              </a:rPr>
              <a:t>Define change management as IT standard/process (6)</a:t>
            </a:r>
          </a:p>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sp>
        <p:nvSpPr>
          <p:cNvPr id="13" name="Rechteck 12"/>
          <p:cNvSpPr/>
          <p:nvPr/>
        </p:nvSpPr>
        <p:spPr>
          <a:xfrm>
            <a:off x="870" y="1527868"/>
            <a:ext cx="9143129" cy="132343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During the vehicle life time</a:t>
            </a:r>
            <a:r>
              <a:rPr lang="en-US" sz="2000" dirty="0">
                <a:latin typeface="Calibri" pitchFamily="34" charset="0"/>
              </a:rPr>
              <a:t/>
            </a:r>
            <a:br>
              <a:rPr lang="en-US" sz="2000" dirty="0">
                <a:latin typeface="Calibri" pitchFamily="34" charset="0"/>
              </a:rPr>
            </a:br>
            <a:r>
              <a:rPr lang="en-US" sz="2000" dirty="0">
                <a:latin typeface="Calibri" pitchFamily="34" charset="0"/>
              </a:rPr>
              <a:t>Manufacturers are responsible for “approved software” in the vehicle</a:t>
            </a:r>
            <a:br>
              <a:rPr lang="en-US" sz="2000" dirty="0">
                <a:latin typeface="Calibri" pitchFamily="34" charset="0"/>
              </a:rPr>
            </a:br>
            <a:r>
              <a:rPr lang="en-US" sz="2000" dirty="0">
                <a:latin typeface="Calibri" pitchFamily="34" charset="0"/>
              </a:rPr>
              <a:t>During mandatory vehicle inspections the use of such “approved software” should be checked e.g. PTI (4).</a:t>
            </a:r>
          </a:p>
        </p:txBody>
      </p:sp>
      <p:sp>
        <p:nvSpPr>
          <p:cNvPr id="14" name="Rechteck 13"/>
          <p:cNvSpPr/>
          <p:nvPr/>
        </p:nvSpPr>
        <p:spPr>
          <a:xfrm>
            <a:off x="0" y="3380125"/>
            <a:ext cx="4666656" cy="3477875"/>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Proactive verification of certificate validity (state of the art) </a:t>
            </a:r>
            <a:r>
              <a:rPr lang="en-US" sz="2000" dirty="0">
                <a:latin typeface="Calibri" pitchFamily="34" charset="0"/>
              </a:rPr>
              <a:t>by third parties e.g. through reassessment as to whether or not un-changed products still meet the certification target in view of old and new attacks. This would be equivalent to repeated type approval for security aspects and could be implemented through market / field studies or simply according to a fixed schedule by third parties (5)</a:t>
            </a:r>
          </a:p>
        </p:txBody>
      </p:sp>
    </p:spTree>
    <p:extLst>
      <p:ext uri="{BB962C8B-B14F-4D97-AF65-F5344CB8AC3E}">
        <p14:creationId xmlns:p14="http://schemas.microsoft.com/office/powerpoint/2010/main" val="18694827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a:stretch>
            <a:fillRect/>
          </a:stretch>
        </p:blipFill>
        <p:spPr>
          <a:xfrm>
            <a:off x="2538412" y="1682231"/>
            <a:ext cx="3556779" cy="4090407"/>
          </a:xfrm>
          <a:prstGeom prst="rect">
            <a:avLst/>
          </a:prstGeom>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13</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4" name="Rechteck 3"/>
          <p:cNvSpPr/>
          <p:nvPr/>
        </p:nvSpPr>
        <p:spPr>
          <a:xfrm>
            <a:off x="0" y="1844824"/>
            <a:ext cx="9108286" cy="707886"/>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Scheduled updates by </a:t>
            </a:r>
            <a:r>
              <a:rPr lang="en-US" sz="2000" b="1" dirty="0" smtClean="0">
                <a:latin typeface="Calibri" pitchFamily="34" charset="0"/>
              </a:rPr>
              <a:t>manufacturers</a:t>
            </a:r>
            <a:r>
              <a:rPr lang="en-US" sz="2000" b="1" dirty="0">
                <a:latin typeface="Calibri" pitchFamily="34" charset="0"/>
              </a:rPr>
              <a:t/>
            </a:r>
            <a:br>
              <a:rPr lang="en-US" sz="2000" b="1" dirty="0">
                <a:latin typeface="Calibri" pitchFamily="34" charset="0"/>
              </a:rPr>
            </a:br>
            <a:r>
              <a:rPr lang="en-US" sz="2000" dirty="0">
                <a:latin typeface="Calibri" pitchFamily="34" charset="0"/>
              </a:rPr>
              <a:t>Amended rules of the road, map updates for navigation devices (7)</a:t>
            </a:r>
          </a:p>
        </p:txBody>
      </p:sp>
      <p:sp>
        <p:nvSpPr>
          <p:cNvPr id="6" name="Rechteck 5"/>
          <p:cNvSpPr/>
          <p:nvPr/>
        </p:nvSpPr>
        <p:spPr>
          <a:xfrm>
            <a:off x="23301" y="3789040"/>
            <a:ext cx="9144000" cy="1015663"/>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Phased out manufacturer support</a:t>
            </a:r>
            <a:br>
              <a:rPr lang="en-US" sz="2000" b="1" dirty="0">
                <a:latin typeface="Calibri" pitchFamily="34" charset="0"/>
              </a:rPr>
            </a:br>
            <a:r>
              <a:rPr lang="en-US" sz="2000" dirty="0">
                <a:latin typeface="Calibri" pitchFamily="34" charset="0"/>
              </a:rPr>
              <a:t>Car manufacturers provide no more updates; this only affects assistance systems such as ACC (8)</a:t>
            </a:r>
          </a:p>
        </p:txBody>
      </p:sp>
      <p:sp>
        <p:nvSpPr>
          <p:cNvPr id="7" name="Rechteck 6"/>
          <p:cNvSpPr/>
          <p:nvPr/>
        </p:nvSpPr>
        <p:spPr>
          <a:xfrm>
            <a:off x="41158" y="5661248"/>
            <a:ext cx="9108286" cy="707886"/>
          </a:xfrm>
          <a:prstGeom prst="rect">
            <a:avLst/>
          </a:prstGeom>
        </p:spPr>
        <p:txBody>
          <a:bodyPr wrap="square">
            <a:spAutoFit/>
          </a:bodyPr>
          <a:lstStyle/>
          <a:p>
            <a:r>
              <a:rPr lang="en-US" sz="2000" b="1" dirty="0">
                <a:solidFill>
                  <a:schemeClr val="tx1"/>
                </a:solidFill>
                <a:latin typeface="Calibri" pitchFamily="34" charset="0"/>
              </a:rPr>
              <a:t>While points 1, 2, 3, 4, 7 and 8 can be scheduled, points 5 and 6 are event-based and only occur after manipulation was uncovered</a:t>
            </a:r>
          </a:p>
        </p:txBody>
      </p:sp>
    </p:spTree>
    <p:extLst>
      <p:ext uri="{BB962C8B-B14F-4D97-AF65-F5344CB8AC3E}">
        <p14:creationId xmlns:p14="http://schemas.microsoft.com/office/powerpoint/2010/main" val="35602412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14</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Cyber Security in Vehicles</a:t>
            </a:r>
          </a:p>
        </p:txBody>
      </p:sp>
      <p:sp>
        <p:nvSpPr>
          <p:cNvPr id="5" name="Rechteck 4"/>
          <p:cNvSpPr/>
          <p:nvPr/>
        </p:nvSpPr>
        <p:spPr>
          <a:xfrm>
            <a:off x="-16537" y="2708920"/>
            <a:ext cx="9160535" cy="1323439"/>
          </a:xfrm>
          <a:prstGeom prst="rect">
            <a:avLst/>
          </a:prstGeom>
        </p:spPr>
        <p:txBody>
          <a:bodyPr wrap="square">
            <a:spAutoFit/>
          </a:bodyPr>
          <a:lstStyle/>
          <a:p>
            <a:pPr marL="261938" indent="-261938" defTabSz="914400">
              <a:buClr>
                <a:srgbClr val="95774C"/>
              </a:buClr>
              <a:buFont typeface="Arial" charset="0"/>
              <a:buChar char="●"/>
            </a:pPr>
            <a:r>
              <a:rPr lang="en-US" sz="2000" dirty="0">
                <a:latin typeface="Calibri" pitchFamily="34" charset="0"/>
              </a:rPr>
              <a:t>The type approval authority or a national accredited body must check the cyber security of the vehicle against a protection </a:t>
            </a:r>
            <a:r>
              <a:rPr lang="en-US" sz="2000" dirty="0" smtClean="0">
                <a:latin typeface="Calibri" pitchFamily="34" charset="0"/>
              </a:rPr>
              <a:t>profile</a:t>
            </a:r>
            <a:r>
              <a:rPr lang="en-US" sz="2000" dirty="0">
                <a:latin typeface="Calibri" pitchFamily="34" charset="0"/>
              </a:rPr>
              <a:t/>
            </a:r>
            <a:br>
              <a:rPr lang="en-US" sz="2000" dirty="0">
                <a:latin typeface="Calibri" pitchFamily="34" charset="0"/>
              </a:rPr>
            </a:br>
            <a:r>
              <a:rPr lang="en-US" sz="2000" dirty="0">
                <a:latin typeface="Calibri" pitchFamily="34" charset="0"/>
              </a:rPr>
              <a:t>The vehicle manufacturer must meet this protection profile by his own proprietary measures against cyber </a:t>
            </a:r>
            <a:r>
              <a:rPr lang="en-US" sz="2000" dirty="0" smtClean="0">
                <a:latin typeface="Calibri" pitchFamily="34" charset="0"/>
              </a:rPr>
              <a:t>attacks</a:t>
            </a:r>
            <a:r>
              <a:rPr lang="en-US" sz="2000" dirty="0" smtClean="0"/>
              <a:t> </a:t>
            </a:r>
            <a:endParaRPr lang="de-DE" sz="2000" dirty="0">
              <a:latin typeface="Calibri" pitchFamily="34" charset="0"/>
            </a:endParaRPr>
          </a:p>
        </p:txBody>
      </p:sp>
      <p:sp>
        <p:nvSpPr>
          <p:cNvPr id="9" name="Rechteck 8"/>
          <p:cNvSpPr/>
          <p:nvPr/>
        </p:nvSpPr>
        <p:spPr>
          <a:xfrm>
            <a:off x="-16538" y="4365104"/>
            <a:ext cx="9160535" cy="1015663"/>
          </a:xfrm>
          <a:prstGeom prst="rect">
            <a:avLst/>
          </a:prstGeom>
        </p:spPr>
        <p:txBody>
          <a:bodyPr wrap="square">
            <a:spAutoFit/>
          </a:bodyPr>
          <a:lstStyle/>
          <a:p>
            <a:pPr marL="261938" indent="-261938" defTabSz="914400">
              <a:buClr>
                <a:srgbClr val="95774C"/>
              </a:buClr>
              <a:buFont typeface="Arial" charset="0"/>
              <a:buChar char="●"/>
            </a:pPr>
            <a:r>
              <a:rPr lang="en-US" sz="2000" dirty="0">
                <a:latin typeface="Calibri" pitchFamily="34" charset="0"/>
              </a:rPr>
              <a:t>Workshops and PTI Stations must be able to check during inspections, if the vehicle systems have been hacked or if any illegal software was installed, e.g by checking current hard- and software versions with informations from vehicle manufacturers</a:t>
            </a:r>
            <a:endParaRPr lang="de-DE" sz="2000" dirty="0">
              <a:latin typeface="Calibri" pitchFamily="34" charset="0"/>
            </a:endParaRPr>
          </a:p>
        </p:txBody>
      </p:sp>
      <p:sp>
        <p:nvSpPr>
          <p:cNvPr id="12" name="Rechteck 11"/>
          <p:cNvSpPr/>
          <p:nvPr/>
        </p:nvSpPr>
        <p:spPr>
          <a:xfrm>
            <a:off x="19977" y="5805264"/>
            <a:ext cx="9160535" cy="400110"/>
          </a:xfrm>
          <a:prstGeom prst="rect">
            <a:avLst/>
          </a:prstGeom>
        </p:spPr>
        <p:txBody>
          <a:bodyPr wrap="square">
            <a:spAutoFit/>
          </a:bodyPr>
          <a:lstStyle/>
          <a:p>
            <a:pPr marL="261938" indent="-261938" defTabSz="914400">
              <a:buClr>
                <a:srgbClr val="95774C"/>
              </a:buClr>
              <a:buFont typeface="Arial" charset="0"/>
              <a:buChar char="●"/>
            </a:pPr>
            <a:r>
              <a:rPr lang="en-US" sz="2000" dirty="0">
                <a:latin typeface="Calibri" pitchFamily="34" charset="0"/>
              </a:rPr>
              <a:t>The protection profile should be updated regularly</a:t>
            </a:r>
            <a:endParaRPr lang="de-DE" sz="2000" dirty="0">
              <a:latin typeface="Calibri" pitchFamily="34" charset="0"/>
            </a:endParaRPr>
          </a:p>
        </p:txBody>
      </p:sp>
      <p:sp>
        <p:nvSpPr>
          <p:cNvPr id="3" name="Rechteck 2"/>
          <p:cNvSpPr/>
          <p:nvPr/>
        </p:nvSpPr>
        <p:spPr>
          <a:xfrm>
            <a:off x="-27862" y="1440000"/>
            <a:ext cx="9217024" cy="1015663"/>
          </a:xfrm>
          <a:prstGeom prst="rect">
            <a:avLst/>
          </a:prstGeom>
        </p:spPr>
        <p:txBody>
          <a:bodyPr wrap="square">
            <a:spAutoFit/>
          </a:bodyPr>
          <a:lstStyle/>
          <a:p>
            <a:pPr marL="261938" indent="-261938" defTabSz="914400">
              <a:buClr>
                <a:srgbClr val="95774C"/>
              </a:buClr>
              <a:buFont typeface="Arial" charset="0"/>
              <a:buChar char="●"/>
            </a:pPr>
            <a:r>
              <a:rPr lang="en-US" sz="2000" dirty="0">
                <a:latin typeface="Calibri" pitchFamily="34" charset="0"/>
              </a:rPr>
              <a:t>G7 determined, that </a:t>
            </a:r>
            <a:r>
              <a:rPr lang="en-US" sz="2000" dirty="0" smtClean="0">
                <a:latin typeface="Calibri" pitchFamily="34" charset="0"/>
              </a:rPr>
              <a:t>cyber security </a:t>
            </a:r>
            <a:r>
              <a:rPr lang="en-US" sz="2000" dirty="0">
                <a:latin typeface="Calibri" pitchFamily="34" charset="0"/>
              </a:rPr>
              <a:t>and data protection is a growing concern from consumers perspective; therefore all stakeholders have a responsibility to design appropriate regulation to ensure trust in new technology and </a:t>
            </a:r>
            <a:r>
              <a:rPr lang="en-US" sz="2000" dirty="0" smtClean="0">
                <a:solidFill>
                  <a:schemeClr val="tx1"/>
                </a:solidFill>
                <a:latin typeface="Calibri" pitchFamily="34" charset="0"/>
              </a:rPr>
              <a:t>automated </a:t>
            </a:r>
            <a:r>
              <a:rPr lang="en-US" sz="2000" dirty="0" smtClean="0">
                <a:latin typeface="Calibri" pitchFamily="34" charset="0"/>
              </a:rPr>
              <a:t>vehicles</a:t>
            </a:r>
            <a:endParaRPr lang="en-US" sz="2000" dirty="0">
              <a:latin typeface="Calibri" pitchFamily="34" charset="0"/>
            </a:endParaRPr>
          </a:p>
        </p:txBody>
      </p:sp>
    </p:spTree>
    <p:extLst>
      <p:ext uri="{BB962C8B-B14F-4D97-AF65-F5344CB8AC3E}">
        <p14:creationId xmlns:p14="http://schemas.microsoft.com/office/powerpoint/2010/main" val="14005541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827" y="2060849"/>
            <a:ext cx="4303165" cy="18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9552" y="4396463"/>
            <a:ext cx="3888432" cy="73866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Thank</a:t>
            </a:r>
            <a:r>
              <a:rPr kumimoji="0" lang="en-GB" sz="2400" b="0" i="0" u="none" strike="noStrike" cap="none" spc="0" normalizeH="0" dirty="0">
                <a:ln>
                  <a:noFill/>
                </a:ln>
                <a:solidFill>
                  <a:srgbClr val="000000"/>
                </a:solidFill>
                <a:effectLst/>
                <a:uFillTx/>
                <a:latin typeface="Calibri"/>
                <a:ea typeface="Calibri"/>
                <a:cs typeface="Calibri"/>
                <a:sym typeface="Calibri"/>
              </a:rPr>
              <a:t> you for your attention</a:t>
            </a:r>
          </a:p>
          <a:p>
            <a:pPr marL="0" marR="0" indent="0" algn="l" defTabSz="457200" rtl="0" fontAlgn="auto" latinLnBrk="1" hangingPunct="0">
              <a:lnSpc>
                <a:spcPct val="100000"/>
              </a:lnSpc>
              <a:spcBef>
                <a:spcPts val="0"/>
              </a:spcBef>
              <a:spcAft>
                <a:spcPts val="0"/>
              </a:spcAft>
              <a:buClrTx/>
              <a:buSzTx/>
              <a:buFontTx/>
              <a:buNone/>
              <a:tabLst/>
            </a:pPr>
            <a:endParaRPr lang="en-GB" baseline="0" dirty="0">
              <a:solidFill>
                <a:srgbClr val="000000"/>
              </a:solidFill>
            </a:endParaRPr>
          </a:p>
        </p:txBody>
      </p:sp>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268760"/>
            <a:ext cx="3761348"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410" y="1124744"/>
            <a:ext cx="4360293" cy="520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2"/>
          </p:nvPr>
        </p:nvSpPr>
        <p:spPr/>
        <p:txBody>
          <a:bodyPr/>
          <a:lstStyle/>
          <a:p>
            <a:pPr lvl="0"/>
            <a:fld id="{86CB4B4D-7CA3-9044-876B-883B54F8677D}" type="slidenum">
              <a:rPr lang="fr-FR" smtClean="0"/>
              <a:t>15</a:t>
            </a:fld>
            <a:endParaRPr lang="fr-FR"/>
          </a:p>
        </p:txBody>
      </p:sp>
    </p:spTree>
    <p:extLst>
      <p:ext uri="{BB962C8B-B14F-4D97-AF65-F5344CB8AC3E}">
        <p14:creationId xmlns:p14="http://schemas.microsoft.com/office/powerpoint/2010/main" val="2185737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a:t>
            </a:r>
            <a:r>
              <a:rPr lang="en-US" sz="1800" b="1" dirty="0" smtClean="0">
                <a:solidFill>
                  <a:schemeClr val="bg1"/>
                </a:solidFill>
                <a:latin typeface="Futura Std Medium" pitchFamily="34" charset="0"/>
              </a:rPr>
              <a:t>Protection </a:t>
            </a:r>
            <a:r>
              <a:rPr lang="en-US" sz="1800" b="1" dirty="0">
                <a:solidFill>
                  <a:schemeClr val="bg1"/>
                </a:solidFill>
                <a:latin typeface="Futura Std Medium" pitchFamily="34" charset="0"/>
              </a:rPr>
              <a:t>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 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2</a:t>
            </a:fld>
            <a:endParaRPr lang="fr-FR"/>
          </a:p>
        </p:txBody>
      </p:sp>
      <p:sp>
        <p:nvSpPr>
          <p:cNvPr id="5" name="Content Placeholder 1"/>
          <p:cNvSpPr>
            <a:spLocks noGrp="1"/>
          </p:cNvSpPr>
          <p:nvPr>
            <p:ph type="body" idx="1"/>
          </p:nvPr>
        </p:nvSpPr>
        <p:spPr>
          <a:xfrm>
            <a:off x="65314" y="1077686"/>
            <a:ext cx="9067800" cy="4943602"/>
          </a:xfrm>
        </p:spPr>
        <p:txBody>
          <a:bodyPr>
            <a:normAutofit/>
          </a:bodyPr>
          <a:lstStyle/>
          <a:p>
            <a:pPr eaLnBrk="1" hangingPunct="1"/>
            <a:endParaRPr lang="en-GB" dirty="0">
              <a:solidFill>
                <a:srgbClr val="404040"/>
              </a:solidFill>
            </a:endParaRPr>
          </a:p>
          <a:p>
            <a:pPr>
              <a:buClr>
                <a:srgbClr val="CC9900"/>
              </a:buClr>
              <a:buFont typeface="Calibri" panose="020F0502020204030204" pitchFamily="34" charset="0"/>
              <a:buChar char="●"/>
            </a:pPr>
            <a:r>
              <a:rPr lang="en-GB" sz="2400" b="1" dirty="0">
                <a:solidFill>
                  <a:srgbClr val="404040"/>
                </a:solidFill>
              </a:rPr>
              <a:t>Summary</a:t>
            </a:r>
          </a:p>
          <a:p>
            <a:pPr>
              <a:buClr>
                <a:srgbClr val="CC9900"/>
              </a:buClr>
              <a:buFont typeface="Calibri" panose="020F0502020204030204" pitchFamily="34" charset="0"/>
              <a:buChar char="●"/>
            </a:pPr>
            <a:endParaRPr lang="en-GB" sz="2400" b="1" dirty="0">
              <a:solidFill>
                <a:srgbClr val="404040"/>
              </a:solidFill>
            </a:endParaRPr>
          </a:p>
          <a:p>
            <a:pPr>
              <a:buClr>
                <a:srgbClr val="CC9900"/>
              </a:buClr>
              <a:buFont typeface="Calibri" panose="020F0502020204030204" pitchFamily="34" charset="0"/>
              <a:buChar char="●"/>
            </a:pPr>
            <a:r>
              <a:rPr lang="en-GB" sz="2400" b="1" dirty="0">
                <a:solidFill>
                  <a:srgbClr val="404040"/>
                </a:solidFill>
              </a:rPr>
              <a:t>Basic Principles of Data </a:t>
            </a:r>
            <a:r>
              <a:rPr lang="en-GB" sz="2400" b="1" dirty="0" smtClean="0">
                <a:solidFill>
                  <a:srgbClr val="404040"/>
                </a:solidFill>
              </a:rPr>
              <a:t>Protection</a:t>
            </a:r>
            <a:endParaRPr lang="en-GB" sz="2400" b="1" dirty="0">
              <a:solidFill>
                <a:srgbClr val="404040"/>
              </a:solidFill>
            </a:endParaRPr>
          </a:p>
          <a:p>
            <a:pPr>
              <a:buClr>
                <a:srgbClr val="CC9900"/>
              </a:buClr>
              <a:buFont typeface="Calibri" panose="020F0502020204030204" pitchFamily="34" charset="0"/>
              <a:buChar char="●"/>
            </a:pPr>
            <a:endParaRPr lang="en-GB" sz="2400" b="1" dirty="0">
              <a:solidFill>
                <a:srgbClr val="404040"/>
              </a:solidFill>
            </a:endParaRPr>
          </a:p>
          <a:p>
            <a:pPr>
              <a:buClr>
                <a:srgbClr val="CC9900"/>
              </a:buClr>
              <a:buFont typeface="Calibri" panose="020F0502020204030204" pitchFamily="34" charset="0"/>
              <a:buChar char="●"/>
            </a:pPr>
            <a:r>
              <a:rPr lang="en-US" sz="2400" b="1" dirty="0">
                <a:solidFill>
                  <a:srgbClr val="404040"/>
                </a:solidFill>
              </a:rPr>
              <a:t>Functional Safety vs Cyber Security</a:t>
            </a:r>
          </a:p>
          <a:p>
            <a:pPr>
              <a:buClr>
                <a:srgbClr val="CC9900"/>
              </a:buClr>
              <a:buFont typeface="Calibri" panose="020F0502020204030204" pitchFamily="34" charset="0"/>
              <a:buChar char="●"/>
            </a:pPr>
            <a:endParaRPr lang="en-GB" sz="2400" b="1" dirty="0">
              <a:solidFill>
                <a:srgbClr val="404040"/>
              </a:solidFill>
            </a:endParaRPr>
          </a:p>
          <a:p>
            <a:pPr>
              <a:buClr>
                <a:srgbClr val="CC9900"/>
              </a:buClr>
              <a:buFont typeface="Calibri" panose="020F0502020204030204" pitchFamily="34" charset="0"/>
              <a:buChar char="●"/>
            </a:pPr>
            <a:r>
              <a:rPr lang="en-GB" sz="2400" b="1" dirty="0" smtClean="0">
                <a:solidFill>
                  <a:srgbClr val="404040"/>
                </a:solidFill>
              </a:rPr>
              <a:t>Cyber Security in Vehicles</a:t>
            </a:r>
            <a:endParaRPr lang="en-GB" dirty="0">
              <a:solidFill>
                <a:srgbClr val="404040"/>
              </a:solidFill>
            </a:endParaRPr>
          </a:p>
        </p:txBody>
      </p:sp>
    </p:spTree>
    <p:extLst>
      <p:ext uri="{BB962C8B-B14F-4D97-AF65-F5344CB8AC3E}">
        <p14:creationId xmlns:p14="http://schemas.microsoft.com/office/powerpoint/2010/main" val="24250195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a:t>
            </a:r>
            <a:r>
              <a:rPr lang="en-US" sz="1800" b="1" dirty="0" smtClean="0">
                <a:solidFill>
                  <a:schemeClr val="bg1"/>
                </a:solidFill>
                <a:latin typeface="Futura Std Medium" pitchFamily="34" charset="0"/>
              </a:rPr>
              <a:t>Protection </a:t>
            </a:r>
            <a:r>
              <a:rPr lang="en-US" sz="1800" b="1" dirty="0">
                <a:solidFill>
                  <a:schemeClr val="bg1"/>
                </a:solidFill>
                <a:latin typeface="Futura Std Medium" pitchFamily="34" charset="0"/>
              </a:rPr>
              <a:t>and Cyber Security</a:t>
            </a:r>
            <a:br>
              <a:rPr lang="en-US" sz="1800" b="1" dirty="0">
                <a:solidFill>
                  <a:schemeClr val="bg1"/>
                </a:solidFill>
                <a:latin typeface="Futura Std Medium" pitchFamily="34" charset="0"/>
              </a:rPr>
            </a:br>
            <a:r>
              <a:rPr lang="en-US" sz="1800" b="1" dirty="0" smtClean="0">
                <a:solidFill>
                  <a:schemeClr val="bg1"/>
                </a:solidFill>
                <a:latin typeface="Futura Std Medium" pitchFamily="34" charset="0"/>
              </a:rPr>
              <a:t>in Automated </a:t>
            </a:r>
            <a:r>
              <a:rPr lang="en-US" sz="1800" b="1" dirty="0">
                <a:solidFill>
                  <a:schemeClr val="bg1"/>
                </a:solidFill>
                <a:latin typeface="Futura Std Medium" pitchFamily="34" charset="0"/>
              </a:rPr>
              <a:t>Driving</a:t>
            </a:r>
            <a:br>
              <a:rPr lang="en-US" sz="1800" b="1" dirty="0">
                <a:solidFill>
                  <a:schemeClr val="bg1"/>
                </a:solidFill>
                <a:latin typeface="Futura Std Medium"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3</a:t>
            </a:fld>
            <a:endParaRPr lang="fr-FR"/>
          </a:p>
        </p:txBody>
      </p:sp>
      <p:sp>
        <p:nvSpPr>
          <p:cNvPr id="6" name="Rectangle 7"/>
          <p:cNvSpPr>
            <a:spLocks noChangeArrowheads="1"/>
          </p:cNvSpPr>
          <p:nvPr/>
        </p:nvSpPr>
        <p:spPr bwMode="auto">
          <a:xfrm>
            <a:off x="0" y="900000"/>
            <a:ext cx="8532813" cy="396875"/>
          </a:xfrm>
          <a:prstGeom prst="rect">
            <a:avLst/>
          </a:prstGeom>
          <a:noFill/>
          <a:ln w="9525">
            <a:noFill/>
            <a:miter lim="800000"/>
            <a:headEnd/>
            <a:tailEnd/>
          </a:ln>
        </p:spPr>
        <p:txBody>
          <a:bodyPr>
            <a:spAutoFit/>
          </a:bodyPr>
          <a:lstStyle/>
          <a:p>
            <a:pPr defTabSz="914400"/>
            <a:r>
              <a:rPr lang="en-GB" sz="2000" b="1" dirty="0">
                <a:solidFill>
                  <a:srgbClr val="404040"/>
                </a:solidFill>
                <a:latin typeface="Calibri" pitchFamily="34" charset="0"/>
              </a:rPr>
              <a:t>Summary</a:t>
            </a:r>
            <a:endParaRPr lang="en-US" sz="2000" b="1" dirty="0">
              <a:solidFill>
                <a:srgbClr val="404040"/>
              </a:solidFill>
              <a:latin typeface="Calibri" pitchFamily="34" charset="0"/>
            </a:endParaRPr>
          </a:p>
        </p:txBody>
      </p:sp>
      <p:sp>
        <p:nvSpPr>
          <p:cNvPr id="9" name="Rectangle 6"/>
          <p:cNvSpPr>
            <a:spLocks noChangeArrowheads="1"/>
          </p:cNvSpPr>
          <p:nvPr/>
        </p:nvSpPr>
        <p:spPr bwMode="auto">
          <a:xfrm>
            <a:off x="-108520" y="1440000"/>
            <a:ext cx="9144000" cy="1015663"/>
          </a:xfrm>
          <a:prstGeom prst="rect">
            <a:avLst/>
          </a:prstGeom>
          <a:noFill/>
          <a:ln w="9525">
            <a:noFill/>
            <a:miter lim="800000"/>
            <a:headEnd/>
            <a:tailEnd/>
          </a:ln>
        </p:spPr>
        <p:txBody>
          <a:bodyPr>
            <a:spAutoFit/>
          </a:bodyPr>
          <a:lstStyle/>
          <a:p>
            <a:pPr marL="457200" indent="-280988">
              <a:buClr>
                <a:srgbClr val="95774C"/>
              </a:buClr>
              <a:buFont typeface="Arial" charset="0"/>
              <a:buChar char="●"/>
              <a:tabLst>
                <a:tab pos="449263" algn="l"/>
                <a:tab pos="625475" algn="l"/>
              </a:tabLst>
            </a:pPr>
            <a:r>
              <a:rPr lang="en-US" sz="2000" dirty="0">
                <a:latin typeface="Calibri" pitchFamily="34" charset="0"/>
              </a:rPr>
              <a:t>FIA welcomes, that </a:t>
            </a:r>
            <a:r>
              <a:rPr lang="en-US" sz="2000" dirty="0" smtClean="0">
                <a:latin typeface="Calibri" pitchFamily="34" charset="0"/>
              </a:rPr>
              <a:t>Data Protection </a:t>
            </a:r>
            <a:r>
              <a:rPr lang="en-US" sz="2000" dirty="0">
                <a:latin typeface="Calibri" pitchFamily="34" charset="0"/>
              </a:rPr>
              <a:t>and </a:t>
            </a:r>
            <a:r>
              <a:rPr lang="en-US" sz="2000" dirty="0" smtClean="0">
                <a:latin typeface="Calibri" pitchFamily="34" charset="0"/>
              </a:rPr>
              <a:t>Cyber Security </a:t>
            </a:r>
            <a:r>
              <a:rPr lang="en-US" sz="2000" dirty="0">
                <a:latin typeface="Calibri" pitchFamily="34" charset="0"/>
              </a:rPr>
              <a:t>are regarded as topics of high importance in ITS-AD as a general </a:t>
            </a:r>
            <a:r>
              <a:rPr lang="en-US" sz="2000" dirty="0" smtClean="0">
                <a:latin typeface="Calibri" pitchFamily="34" charset="0"/>
              </a:rPr>
              <a:t>technical </a:t>
            </a:r>
            <a:r>
              <a:rPr lang="en-US" sz="2000" dirty="0">
                <a:latin typeface="Calibri" pitchFamily="34" charset="0"/>
              </a:rPr>
              <a:t>requirement</a:t>
            </a:r>
          </a:p>
          <a:p>
            <a:pPr marL="457200" indent="-457200">
              <a:buClr>
                <a:srgbClr val="95774C"/>
              </a:buClr>
              <a:buFont typeface="Arial" charset="0"/>
              <a:buChar char="●"/>
              <a:tabLst>
                <a:tab pos="628650" algn="l"/>
              </a:tabLst>
            </a:pPr>
            <a:endParaRPr lang="en-GB" sz="2000" dirty="0">
              <a:latin typeface="Calibri" pitchFamily="34" charset="0"/>
            </a:endParaRPr>
          </a:p>
        </p:txBody>
      </p:sp>
      <p:sp>
        <p:nvSpPr>
          <p:cNvPr id="10" name="Rectangle 6"/>
          <p:cNvSpPr>
            <a:spLocks noChangeArrowheads="1"/>
          </p:cNvSpPr>
          <p:nvPr/>
        </p:nvSpPr>
        <p:spPr bwMode="auto">
          <a:xfrm>
            <a:off x="-108520" y="2524834"/>
            <a:ext cx="9144000" cy="707886"/>
          </a:xfrm>
          <a:prstGeom prst="rect">
            <a:avLst/>
          </a:prstGeom>
          <a:noFill/>
          <a:ln w="9525">
            <a:noFill/>
            <a:miter lim="800000"/>
            <a:headEnd/>
            <a:tailEnd/>
          </a:ln>
        </p:spPr>
        <p:txBody>
          <a:bodyPr>
            <a:spAutoFit/>
          </a:bodyPr>
          <a:lstStyle/>
          <a:p>
            <a:pPr marL="457200" indent="-280988">
              <a:buClr>
                <a:srgbClr val="95774C"/>
              </a:buClr>
              <a:buFont typeface="Arial" charset="0"/>
              <a:buChar char="●"/>
              <a:tabLst>
                <a:tab pos="628650" algn="l"/>
              </a:tabLst>
            </a:pPr>
            <a:r>
              <a:rPr lang="en-US" sz="2000" dirty="0">
                <a:solidFill>
                  <a:schemeClr val="tx1"/>
                </a:solidFill>
                <a:latin typeface="Calibri" pitchFamily="34" charset="0"/>
              </a:rPr>
              <a:t>Both topics are also relevant for partly automated </a:t>
            </a:r>
            <a:r>
              <a:rPr lang="en-US" sz="2000" dirty="0" smtClean="0">
                <a:solidFill>
                  <a:schemeClr val="tx1"/>
                </a:solidFill>
                <a:latin typeface="Calibri" pitchFamily="34" charset="0"/>
              </a:rPr>
              <a:t>systems like the ones described in Regulation 79 (ACSF)</a:t>
            </a:r>
            <a:endParaRPr lang="en-GB" sz="2000" dirty="0">
              <a:solidFill>
                <a:schemeClr val="tx1"/>
              </a:solidFill>
              <a:latin typeface="Calibri" pitchFamily="34" charset="0"/>
            </a:endParaRPr>
          </a:p>
        </p:txBody>
      </p:sp>
      <p:sp>
        <p:nvSpPr>
          <p:cNvPr id="11" name="Rectangle 6"/>
          <p:cNvSpPr>
            <a:spLocks noChangeArrowheads="1"/>
          </p:cNvSpPr>
          <p:nvPr/>
        </p:nvSpPr>
        <p:spPr bwMode="auto">
          <a:xfrm>
            <a:off x="-108520" y="3460938"/>
            <a:ext cx="9144000" cy="707886"/>
          </a:xfrm>
          <a:prstGeom prst="rect">
            <a:avLst/>
          </a:prstGeom>
          <a:noFill/>
          <a:ln w="9525">
            <a:noFill/>
            <a:miter lim="800000"/>
            <a:headEnd/>
            <a:tailEnd/>
          </a:ln>
        </p:spPr>
        <p:txBody>
          <a:bodyPr>
            <a:spAutoFit/>
          </a:bodyPr>
          <a:lstStyle/>
          <a:p>
            <a:pPr marL="457200" indent="-280988">
              <a:buClr>
                <a:srgbClr val="95774C"/>
              </a:buClr>
              <a:buFont typeface="Arial" charset="0"/>
              <a:buChar char="●"/>
              <a:tabLst>
                <a:tab pos="628650" algn="l"/>
              </a:tabLst>
            </a:pPr>
            <a:r>
              <a:rPr lang="en-US" sz="2000" dirty="0">
                <a:latin typeface="Calibri" pitchFamily="34" charset="0"/>
              </a:rPr>
              <a:t>Data Protection </a:t>
            </a:r>
            <a:r>
              <a:rPr lang="en-US" sz="2000" dirty="0" smtClean="0">
                <a:latin typeface="Calibri" pitchFamily="34" charset="0"/>
              </a:rPr>
              <a:t>and Cyber Security must </a:t>
            </a:r>
            <a:r>
              <a:rPr lang="en-US" sz="2000" dirty="0">
                <a:latin typeface="Calibri" pitchFamily="34" charset="0"/>
              </a:rPr>
              <a:t>be implemented in the technical design of a </a:t>
            </a:r>
            <a:r>
              <a:rPr lang="en-US" sz="2000" dirty="0" smtClean="0">
                <a:latin typeface="Calibri" pitchFamily="34" charset="0"/>
              </a:rPr>
              <a:t>vehicle and the infrastructure (V2V; V2I)</a:t>
            </a:r>
            <a:endParaRPr lang="en-GB" sz="2000" dirty="0">
              <a:latin typeface="Calibri" pitchFamily="34" charset="0"/>
            </a:endParaRPr>
          </a:p>
        </p:txBody>
      </p:sp>
      <p:sp>
        <p:nvSpPr>
          <p:cNvPr id="12" name="Rectangle 6"/>
          <p:cNvSpPr>
            <a:spLocks noChangeArrowheads="1"/>
          </p:cNvSpPr>
          <p:nvPr/>
        </p:nvSpPr>
        <p:spPr bwMode="auto">
          <a:xfrm>
            <a:off x="-108520" y="4285545"/>
            <a:ext cx="9144000" cy="1015663"/>
          </a:xfrm>
          <a:prstGeom prst="rect">
            <a:avLst/>
          </a:prstGeom>
          <a:noFill/>
          <a:ln w="9525">
            <a:noFill/>
            <a:miter lim="800000"/>
            <a:headEnd/>
            <a:tailEnd/>
          </a:ln>
        </p:spPr>
        <p:txBody>
          <a:bodyPr>
            <a:spAutoFit/>
          </a:bodyPr>
          <a:lstStyle/>
          <a:p>
            <a:pPr marL="457200" indent="-280988">
              <a:buClr>
                <a:srgbClr val="95774C"/>
              </a:buClr>
              <a:buFont typeface="Arial" charset="0"/>
              <a:buChar char="●"/>
              <a:tabLst>
                <a:tab pos="628650" algn="l"/>
              </a:tabLst>
            </a:pPr>
            <a:r>
              <a:rPr lang="en-US" sz="2000" dirty="0">
                <a:solidFill>
                  <a:schemeClr val="tx1"/>
                </a:solidFill>
                <a:latin typeface="Calibri" pitchFamily="34" charset="0"/>
              </a:rPr>
              <a:t>Vehicle Owner/Driver has the right to </a:t>
            </a:r>
            <a:r>
              <a:rPr lang="en-US" sz="2000" dirty="0" smtClean="0">
                <a:solidFill>
                  <a:schemeClr val="tx1"/>
                </a:solidFill>
                <a:latin typeface="Calibri" pitchFamily="34" charset="0"/>
              </a:rPr>
              <a:t>decide about what date is being sent/received from/to </a:t>
            </a:r>
            <a:r>
              <a:rPr lang="en-US" sz="2000" dirty="0">
                <a:solidFill>
                  <a:schemeClr val="tx1"/>
                </a:solidFill>
                <a:latin typeface="Calibri" pitchFamily="34" charset="0"/>
              </a:rPr>
              <a:t>his vehicle, unless legal requirements like </a:t>
            </a:r>
            <a:r>
              <a:rPr lang="en-US" sz="2000" dirty="0" smtClean="0">
                <a:solidFill>
                  <a:schemeClr val="tx1"/>
                </a:solidFill>
                <a:latin typeface="Calibri" pitchFamily="34" charset="0"/>
              </a:rPr>
              <a:t>in the case of Automated Emergency Call System (</a:t>
            </a:r>
            <a:r>
              <a:rPr lang="en-US" sz="2000" u="sng" dirty="0" smtClean="0">
                <a:solidFill>
                  <a:schemeClr val="tx1"/>
                </a:solidFill>
                <a:latin typeface="Calibri" pitchFamily="34" charset="0"/>
              </a:rPr>
              <a:t>AECS) </a:t>
            </a:r>
            <a:r>
              <a:rPr lang="en-US" sz="2000" dirty="0" smtClean="0">
                <a:solidFill>
                  <a:schemeClr val="tx1"/>
                </a:solidFill>
                <a:latin typeface="Calibri" pitchFamily="34" charset="0"/>
              </a:rPr>
              <a:t>are </a:t>
            </a:r>
            <a:r>
              <a:rPr lang="en-US" sz="2000" dirty="0">
                <a:solidFill>
                  <a:schemeClr val="tx1"/>
                </a:solidFill>
                <a:latin typeface="Calibri" pitchFamily="34" charset="0"/>
              </a:rPr>
              <a:t>in place</a:t>
            </a:r>
            <a:endParaRPr lang="en-GB" sz="2000" dirty="0">
              <a:solidFill>
                <a:schemeClr val="tx1"/>
              </a:solidFill>
              <a:latin typeface="Calibri" pitchFamily="34" charset="0"/>
            </a:endParaRPr>
          </a:p>
        </p:txBody>
      </p:sp>
      <p:sp>
        <p:nvSpPr>
          <p:cNvPr id="13" name="Rectangle 6"/>
          <p:cNvSpPr>
            <a:spLocks noChangeArrowheads="1"/>
          </p:cNvSpPr>
          <p:nvPr/>
        </p:nvSpPr>
        <p:spPr bwMode="auto">
          <a:xfrm>
            <a:off x="-141186" y="5418268"/>
            <a:ext cx="9176665" cy="1015663"/>
          </a:xfrm>
          <a:prstGeom prst="rect">
            <a:avLst/>
          </a:prstGeom>
          <a:noFill/>
          <a:ln w="9525">
            <a:noFill/>
            <a:miter lim="800000"/>
            <a:headEnd/>
            <a:tailEnd/>
          </a:ln>
        </p:spPr>
        <p:txBody>
          <a:bodyPr wrap="square">
            <a:spAutoFit/>
          </a:bodyPr>
          <a:lstStyle/>
          <a:p>
            <a:pPr marL="457200" indent="-280988">
              <a:buClr>
                <a:srgbClr val="95774C"/>
              </a:buClr>
              <a:buFont typeface="Arial" charset="0"/>
              <a:buChar char="●"/>
              <a:tabLst>
                <a:tab pos="628650" algn="l"/>
              </a:tabLst>
            </a:pPr>
            <a:r>
              <a:rPr lang="en-US" sz="2000" dirty="0">
                <a:solidFill>
                  <a:schemeClr val="tx1"/>
                </a:solidFill>
                <a:latin typeface="Calibri" pitchFamily="34" charset="0"/>
              </a:rPr>
              <a:t>Certain data are per se primarily of a technical nature, it may be associated with the vehicle owner or driver via VIN and consequently constitutes personal data to which the Data Protection rules apply </a:t>
            </a:r>
            <a:endParaRPr lang="en-GB" sz="2000" dirty="0">
              <a:solidFill>
                <a:schemeClr val="tx1"/>
              </a:solidFill>
              <a:latin typeface="Calibri" pitchFamily="34" charset="0"/>
            </a:endParaRPr>
          </a:p>
        </p:txBody>
      </p:sp>
    </p:spTree>
    <p:extLst>
      <p:ext uri="{BB962C8B-B14F-4D97-AF65-F5344CB8AC3E}">
        <p14:creationId xmlns:p14="http://schemas.microsoft.com/office/powerpoint/2010/main" val="27723663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 </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br>
              <a:rPr lang="en-US" sz="1800" b="1" dirty="0">
                <a:solidFill>
                  <a:schemeClr val="bg1"/>
                </a:solidFill>
                <a:latin typeface="Futura Std Medium"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4</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Basic Principles for Data Protection</a:t>
            </a:r>
          </a:p>
        </p:txBody>
      </p:sp>
      <p:sp>
        <p:nvSpPr>
          <p:cNvPr id="12" name="Rectangle 7"/>
          <p:cNvSpPr>
            <a:spLocks noChangeArrowheads="1"/>
          </p:cNvSpPr>
          <p:nvPr/>
        </p:nvSpPr>
        <p:spPr bwMode="auto">
          <a:xfrm>
            <a:off x="0" y="3620631"/>
            <a:ext cx="9144000" cy="707886"/>
          </a:xfrm>
          <a:prstGeom prst="rect">
            <a:avLst/>
          </a:prstGeom>
          <a:noFill/>
          <a:ln w="9525" algn="ctr">
            <a:noFill/>
            <a:miter lim="800000"/>
            <a:headEnd/>
            <a:tailEnd/>
          </a:ln>
        </p:spPr>
        <p:txBody>
          <a:bodyPr>
            <a:spAutoFit/>
          </a:bodyPr>
          <a:lstStyle/>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grpSp>
        <p:nvGrpSpPr>
          <p:cNvPr id="18" name="Gruppieren 17"/>
          <p:cNvGrpSpPr/>
          <p:nvPr/>
        </p:nvGrpSpPr>
        <p:grpSpPr>
          <a:xfrm>
            <a:off x="0" y="1440000"/>
            <a:ext cx="9144000" cy="1466211"/>
            <a:chOff x="0" y="1440000"/>
            <a:chExt cx="9144000" cy="1466211"/>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356789">
              <a:off x="3502288" y="1681059"/>
              <a:ext cx="1204250" cy="1225152"/>
            </a:xfrm>
            <a:prstGeom prst="rect">
              <a:avLst/>
            </a:prstGeom>
          </p:spPr>
        </p:pic>
        <p:sp>
          <p:nvSpPr>
            <p:cNvPr id="11" name="Rectangle 6"/>
            <p:cNvSpPr>
              <a:spLocks noChangeArrowheads="1"/>
            </p:cNvSpPr>
            <p:nvPr/>
          </p:nvSpPr>
          <p:spPr bwMode="auto">
            <a:xfrm>
              <a:off x="0" y="1440000"/>
              <a:ext cx="9144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solidFill>
                    <a:schemeClr val="tx1"/>
                  </a:solidFill>
                  <a:latin typeface="Calibri" pitchFamily="34" charset="0"/>
                </a:rPr>
                <a:t>Transparency</a:t>
              </a:r>
              <a:br>
                <a:rPr lang="en-US" sz="2000" b="1" dirty="0">
                  <a:solidFill>
                    <a:schemeClr val="tx1"/>
                  </a:solidFill>
                  <a:latin typeface="Calibri" pitchFamily="34" charset="0"/>
                </a:rPr>
              </a:br>
              <a:r>
                <a:rPr lang="en-US" sz="2000" dirty="0">
                  <a:solidFill>
                    <a:schemeClr val="tx1"/>
                  </a:solidFill>
                  <a:latin typeface="Calibri" pitchFamily="34" charset="0"/>
                </a:rPr>
                <a:t>Vehicle owners and/or operators are entitled </a:t>
              </a:r>
              <a:r>
                <a:rPr lang="en-US" sz="2000" dirty="0" smtClean="0">
                  <a:solidFill>
                    <a:schemeClr val="tx1"/>
                  </a:solidFill>
                  <a:latin typeface="Calibri" pitchFamily="34" charset="0"/>
                </a:rPr>
                <a:t>to know </a:t>
              </a:r>
              <a:r>
                <a:rPr lang="en-US" sz="2000" dirty="0">
                  <a:solidFill>
                    <a:schemeClr val="tx1"/>
                  </a:solidFill>
                  <a:latin typeface="Calibri" pitchFamily="34" charset="0"/>
                </a:rPr>
                <a:t>what data is collected, transmitted, stored </a:t>
              </a:r>
              <a:r>
                <a:rPr lang="en-US" sz="2000" dirty="0" smtClean="0">
                  <a:solidFill>
                    <a:schemeClr val="tx1"/>
                  </a:solidFill>
                  <a:latin typeface="Calibri" pitchFamily="34" charset="0"/>
                </a:rPr>
                <a:t>and </a:t>
              </a:r>
              <a:r>
                <a:rPr lang="de-DE" sz="2000" dirty="0" smtClean="0">
                  <a:solidFill>
                    <a:schemeClr val="tx1"/>
                  </a:solidFill>
                  <a:latin typeface="Calibri" pitchFamily="34" charset="0"/>
                </a:rPr>
                <a:t>received </a:t>
              </a:r>
              <a:r>
                <a:rPr lang="de-DE" sz="2000" dirty="0">
                  <a:solidFill>
                    <a:schemeClr val="tx1"/>
                  </a:solidFill>
                  <a:latin typeface="Calibri" pitchFamily="34" charset="0"/>
                </a:rPr>
                <a:t>in their </a:t>
              </a:r>
              <a:r>
                <a:rPr lang="de-DE" sz="2000" dirty="0" smtClean="0">
                  <a:solidFill>
                    <a:schemeClr val="tx1"/>
                  </a:solidFill>
                  <a:latin typeface="Calibri" pitchFamily="34" charset="0"/>
                </a:rPr>
                <a:t>vehicles</a:t>
              </a:r>
              <a:endParaRPr lang="en-US" sz="2000" dirty="0">
                <a:solidFill>
                  <a:schemeClr val="tx1"/>
                </a:solidFill>
                <a:latin typeface="Calibri" pitchFamily="34" charset="0"/>
              </a:endParaRPr>
            </a:p>
          </p:txBody>
        </p:sp>
      </p:grpSp>
      <p:grpSp>
        <p:nvGrpSpPr>
          <p:cNvPr id="16" name="Gruppieren 15"/>
          <p:cNvGrpSpPr/>
          <p:nvPr/>
        </p:nvGrpSpPr>
        <p:grpSpPr>
          <a:xfrm>
            <a:off x="6388" y="3284984"/>
            <a:ext cx="9137612" cy="1426588"/>
            <a:chOff x="6388" y="3198992"/>
            <a:chExt cx="9137612" cy="1426588"/>
          </a:xfrm>
        </p:grpSpPr>
        <p:pic>
          <p:nvPicPr>
            <p:cNvPr id="8" name="Grafik 7"/>
            <p:cNvPicPr>
              <a:picLocks noChangeAspect="1"/>
            </p:cNvPicPr>
            <p:nvPr/>
          </p:nvPicPr>
          <p:blipFill>
            <a:blip r:embed="rId4"/>
            <a:stretch>
              <a:fillRect/>
            </a:stretch>
          </p:blipFill>
          <p:spPr>
            <a:xfrm>
              <a:off x="3217862" y="3198992"/>
              <a:ext cx="2286198" cy="1426588"/>
            </a:xfrm>
            <a:prstGeom prst="rect">
              <a:avLst/>
            </a:prstGeom>
          </p:spPr>
        </p:pic>
        <p:sp>
          <p:nvSpPr>
            <p:cNvPr id="7" name="Rectangle 6"/>
            <p:cNvSpPr>
              <a:spLocks noChangeArrowheads="1"/>
            </p:cNvSpPr>
            <p:nvPr/>
          </p:nvSpPr>
          <p:spPr bwMode="auto">
            <a:xfrm>
              <a:off x="6388" y="3290395"/>
              <a:ext cx="9137612" cy="1323439"/>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solidFill>
                    <a:schemeClr val="tx1"/>
                  </a:solidFill>
                  <a:latin typeface="Calibri" pitchFamily="34" charset="0"/>
                </a:rPr>
                <a:t>Data minimization and earmarking</a:t>
              </a:r>
              <a:br>
                <a:rPr lang="en-US" sz="2000" b="1" dirty="0">
                  <a:solidFill>
                    <a:schemeClr val="tx1"/>
                  </a:solidFill>
                  <a:latin typeface="Calibri" pitchFamily="34" charset="0"/>
                </a:rPr>
              </a:br>
              <a:r>
                <a:rPr lang="en-US" sz="2000" dirty="0" smtClean="0">
                  <a:solidFill>
                    <a:schemeClr val="tx1"/>
                  </a:solidFill>
                  <a:latin typeface="Calibri" pitchFamily="34" charset="0"/>
                </a:rPr>
                <a:t>The </a:t>
              </a:r>
              <a:r>
                <a:rPr lang="en-US" sz="2000" dirty="0">
                  <a:solidFill>
                    <a:schemeClr val="tx1"/>
                  </a:solidFill>
                  <a:latin typeface="Calibri" pitchFamily="34" charset="0"/>
                </a:rPr>
                <a:t>principles of data minimization and e</a:t>
              </a:r>
              <a:r>
                <a:rPr lang="en-US" sz="2000" dirty="0">
                  <a:solidFill>
                    <a:schemeClr val="bg1"/>
                  </a:solidFill>
                  <a:latin typeface="Calibri" pitchFamily="34" charset="0"/>
                </a:rPr>
                <a:t>arma</a:t>
              </a:r>
              <a:r>
                <a:rPr lang="en-US" sz="2000" dirty="0">
                  <a:solidFill>
                    <a:schemeClr val="tx1"/>
                  </a:solidFill>
                  <a:latin typeface="Calibri" pitchFamily="34" charset="0"/>
                </a:rPr>
                <a:t>rking</a:t>
              </a:r>
              <a:r>
                <a:rPr lang="en-US" sz="2000" dirty="0">
                  <a:solidFill>
                    <a:schemeClr val="bg1"/>
                  </a:solidFill>
                  <a:latin typeface="Calibri" pitchFamily="34" charset="0"/>
                </a:rPr>
                <a:t> </a:t>
              </a:r>
              <a:r>
                <a:rPr lang="en-US" sz="2000" dirty="0">
                  <a:solidFill>
                    <a:schemeClr val="tx1"/>
                  </a:solidFill>
                  <a:latin typeface="Calibri" pitchFamily="34" charset="0"/>
                </a:rPr>
                <a:t>data for specific uses should be mandatory requirements in the develop</a:t>
              </a:r>
              <a:r>
                <a:rPr lang="en-US" sz="2000" dirty="0">
                  <a:solidFill>
                    <a:schemeClr val="bg1"/>
                  </a:solidFill>
                  <a:latin typeface="Calibri" pitchFamily="34" charset="0"/>
                </a:rPr>
                <a:t>ment </a:t>
              </a:r>
              <a:r>
                <a:rPr lang="en-US" sz="2000" dirty="0">
                  <a:solidFill>
                    <a:schemeClr val="tx1"/>
                  </a:solidFill>
                  <a:latin typeface="Calibri" pitchFamily="34" charset="0"/>
                </a:rPr>
                <a:t>of the applications</a:t>
              </a:r>
              <a:r>
                <a:rPr lang="en-US" sz="2000" b="1" dirty="0">
                  <a:solidFill>
                    <a:srgbClr val="FF0000"/>
                  </a:solidFill>
                  <a:latin typeface="Calibri" pitchFamily="34" charset="0"/>
                </a:rPr>
                <a:t/>
              </a:r>
              <a:br>
                <a:rPr lang="en-US" sz="2000" b="1" dirty="0">
                  <a:solidFill>
                    <a:srgbClr val="FF0000"/>
                  </a:solidFill>
                  <a:latin typeface="Calibri" pitchFamily="34" charset="0"/>
                </a:rPr>
              </a:br>
              <a:r>
                <a:rPr lang="en-US" sz="2000" b="1" dirty="0">
                  <a:latin typeface="Calibri" pitchFamily="34" charset="0"/>
                </a:rPr>
                <a:t> </a:t>
              </a:r>
            </a:p>
          </p:txBody>
        </p:sp>
      </p:grpSp>
      <p:grpSp>
        <p:nvGrpSpPr>
          <p:cNvPr id="9" name="Gruppieren 8"/>
          <p:cNvGrpSpPr/>
          <p:nvPr/>
        </p:nvGrpSpPr>
        <p:grpSpPr>
          <a:xfrm>
            <a:off x="6388" y="5048979"/>
            <a:ext cx="9137612" cy="1620381"/>
            <a:chOff x="6388" y="5016259"/>
            <a:chExt cx="9137612" cy="1620381"/>
          </a:xfrm>
        </p:grpSpPr>
        <p:pic>
          <p:nvPicPr>
            <p:cNvPr id="15" name="Grafik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0311" y="5016259"/>
              <a:ext cx="2152245" cy="1620381"/>
            </a:xfrm>
            <a:prstGeom prst="rect">
              <a:avLst/>
            </a:prstGeom>
          </p:spPr>
        </p:pic>
        <p:sp>
          <p:nvSpPr>
            <p:cNvPr id="14" name="Rectangle 6"/>
            <p:cNvSpPr>
              <a:spLocks noChangeArrowheads="1"/>
            </p:cNvSpPr>
            <p:nvPr/>
          </p:nvSpPr>
          <p:spPr bwMode="auto">
            <a:xfrm>
              <a:off x="6388" y="5029631"/>
              <a:ext cx="9137612"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Freedom of </a:t>
              </a:r>
              <a:r>
                <a:rPr lang="en-US" sz="2000" b="1" dirty="0" smtClean="0">
                  <a:latin typeface="Calibri" pitchFamily="34" charset="0"/>
                </a:rPr>
                <a:t>Choice</a:t>
              </a:r>
              <a:r>
                <a:rPr lang="en-US" sz="2000" b="1" dirty="0">
                  <a:latin typeface="Calibri" pitchFamily="34" charset="0"/>
                </a:rPr>
                <a:t/>
              </a:r>
              <a:br>
                <a:rPr lang="en-US" sz="2000" b="1" dirty="0">
                  <a:latin typeface="Calibri" pitchFamily="34" charset="0"/>
                </a:rPr>
              </a:br>
              <a:r>
                <a:rPr lang="en-US" sz="2000" dirty="0">
                  <a:latin typeface="Calibri" pitchFamily="34" charset="0"/>
                </a:rPr>
                <a:t>The vehicle </a:t>
              </a:r>
              <a:r>
                <a:rPr lang="en-US" sz="2000" dirty="0">
                  <a:solidFill>
                    <a:schemeClr val="tx1"/>
                  </a:solidFill>
                  <a:latin typeface="Calibri" pitchFamily="34" charset="0"/>
                </a:rPr>
                <a:t>owner/driver must </a:t>
              </a:r>
              <a:r>
                <a:rPr lang="en-US" sz="2000" dirty="0" smtClean="0">
                  <a:solidFill>
                    <a:schemeClr val="tx1"/>
                  </a:solidFill>
                  <a:latin typeface="Calibri" pitchFamily="34" charset="0"/>
                </a:rPr>
                <a:t>be able to decide</a:t>
              </a:r>
              <a:r>
                <a:rPr lang="en-US" sz="2000" dirty="0">
                  <a:solidFill>
                    <a:schemeClr val="tx1"/>
                  </a:solidFill>
                  <a:latin typeface="Calibri" pitchFamily="34" charset="0"/>
                </a:rPr>
                <a:t>, with whom he shares or does not share his vehicle related data and </a:t>
              </a:r>
              <a:r>
                <a:rPr lang="en-US" sz="2000" dirty="0" smtClean="0">
                  <a:solidFill>
                    <a:schemeClr val="tx1"/>
                  </a:solidFill>
                  <a:latin typeface="Calibri" pitchFamily="34" charset="0"/>
                </a:rPr>
                <a:t>from who he obtains data related services </a:t>
              </a:r>
              <a:endParaRPr lang="en-US" sz="2000" dirty="0">
                <a:solidFill>
                  <a:schemeClr val="tx1"/>
                </a:solidFill>
                <a:latin typeface="Calibri" pitchFamily="34" charset="0"/>
              </a:endParaRPr>
            </a:p>
          </p:txBody>
        </p:sp>
      </p:grpSp>
    </p:spTree>
    <p:extLst>
      <p:ext uri="{BB962C8B-B14F-4D97-AF65-F5344CB8AC3E}">
        <p14:creationId xmlns:p14="http://schemas.microsoft.com/office/powerpoint/2010/main" val="27770519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a:t>
            </a:r>
            <a:r>
              <a:rPr lang="en-US" sz="1800" b="1" dirty="0" smtClean="0">
                <a:solidFill>
                  <a:schemeClr val="bg1"/>
                </a:solidFill>
                <a:latin typeface="Futura Std Medium" pitchFamily="34" charset="0"/>
              </a:rPr>
              <a:t>Security </a:t>
            </a:r>
            <a:r>
              <a:rPr lang="en-US" sz="1800" b="1" dirty="0">
                <a:solidFill>
                  <a:schemeClr val="bg1"/>
                </a:solidFill>
                <a:latin typeface="Futura Std Medium" pitchFamily="34" charset="0"/>
              </a:rPr>
              <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5</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Basic Principles for Data Protection</a:t>
            </a:r>
          </a:p>
        </p:txBody>
      </p:sp>
      <p:sp>
        <p:nvSpPr>
          <p:cNvPr id="7" name="Rectangle 6"/>
          <p:cNvSpPr>
            <a:spLocks noChangeArrowheads="1"/>
          </p:cNvSpPr>
          <p:nvPr/>
        </p:nvSpPr>
        <p:spPr bwMode="auto">
          <a:xfrm>
            <a:off x="-12525" y="1440000"/>
            <a:ext cx="9130937" cy="1938992"/>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smtClean="0">
                <a:latin typeface="Calibri" pitchFamily="34" charset="0"/>
              </a:rPr>
              <a:t>Privacy by Design through Pseudonymisation </a:t>
            </a:r>
            <a:r>
              <a:rPr lang="en-US" sz="2000" b="1" dirty="0">
                <a:latin typeface="Calibri" pitchFamily="34" charset="0"/>
              </a:rPr>
              <a:t>of Data</a:t>
            </a:r>
            <a:br>
              <a:rPr lang="en-US" sz="2000" b="1" dirty="0">
                <a:latin typeface="Calibri" pitchFamily="34" charset="0"/>
              </a:rPr>
            </a:br>
            <a:r>
              <a:rPr lang="en-US" sz="2000" b="1" dirty="0">
                <a:latin typeface="Calibri" pitchFamily="34" charset="0"/>
              </a:rPr>
              <a:t/>
            </a:r>
            <a:br>
              <a:rPr lang="en-US" sz="2000" b="1" dirty="0">
                <a:latin typeface="Calibri" pitchFamily="34" charset="0"/>
              </a:rPr>
            </a:br>
            <a:r>
              <a:rPr lang="en-US" sz="2000" dirty="0"/>
              <a:t>Even though certain data (e.g. actuation of the turn indicator) is per se primarily of a technical nature, it may be associated with the vehicle owner or driver via the Vehicle Identification Number and consequently constitutes personal data to which the </a:t>
            </a:r>
            <a:r>
              <a:rPr lang="en-US" sz="2000" dirty="0" smtClean="0"/>
              <a:t>Data </a:t>
            </a:r>
            <a:r>
              <a:rPr lang="en-US" sz="2000" dirty="0"/>
              <a:t>Protection </a:t>
            </a:r>
            <a:r>
              <a:rPr lang="en-US" sz="2000" dirty="0" smtClean="0">
                <a:solidFill>
                  <a:schemeClr val="tx1"/>
                </a:solidFill>
              </a:rPr>
              <a:t>rules </a:t>
            </a:r>
            <a:r>
              <a:rPr lang="en-US" sz="2000" dirty="0" smtClean="0"/>
              <a:t>apply</a:t>
            </a:r>
          </a:p>
        </p:txBody>
      </p:sp>
      <p:sp>
        <p:nvSpPr>
          <p:cNvPr id="3" name="Rechteck 2"/>
          <p:cNvSpPr/>
          <p:nvPr/>
        </p:nvSpPr>
        <p:spPr>
          <a:xfrm>
            <a:off x="251520" y="5445224"/>
            <a:ext cx="8964488" cy="707886"/>
          </a:xfrm>
          <a:prstGeom prst="rect">
            <a:avLst/>
          </a:prstGeom>
        </p:spPr>
        <p:txBody>
          <a:bodyPr wrap="square">
            <a:spAutoFit/>
          </a:bodyPr>
          <a:lstStyle/>
          <a:p>
            <a:pPr defTabSz="914400">
              <a:buClr>
                <a:srgbClr val="95774C"/>
              </a:buClr>
            </a:pPr>
            <a:r>
              <a:rPr lang="en-US" sz="2000" dirty="0">
                <a:latin typeface="Calibri" pitchFamily="34" charset="0"/>
              </a:rPr>
              <a:t>These data shall be pseudonymised in any data transfer from / to the vehicle to ensure non monitoring by one party e.g. VM</a:t>
            </a:r>
          </a:p>
        </p:txBody>
      </p:sp>
      <p:grpSp>
        <p:nvGrpSpPr>
          <p:cNvPr id="8" name="Gruppieren 7"/>
          <p:cNvGrpSpPr/>
          <p:nvPr/>
        </p:nvGrpSpPr>
        <p:grpSpPr>
          <a:xfrm>
            <a:off x="251520" y="3522117"/>
            <a:ext cx="8136904" cy="1635075"/>
            <a:chOff x="251520" y="3522117"/>
            <a:chExt cx="8136904" cy="1635075"/>
          </a:xfrm>
        </p:grpSpPr>
        <p:sp>
          <p:nvSpPr>
            <p:cNvPr id="5" name="Rechteck 4"/>
            <p:cNvSpPr/>
            <p:nvPr/>
          </p:nvSpPr>
          <p:spPr>
            <a:xfrm>
              <a:off x="251520" y="3525976"/>
              <a:ext cx="4464496" cy="1631216"/>
            </a:xfrm>
            <a:prstGeom prst="rect">
              <a:avLst/>
            </a:prstGeom>
          </p:spPr>
          <p:txBody>
            <a:bodyPr wrap="square">
              <a:spAutoFit/>
            </a:bodyPr>
            <a:lstStyle/>
            <a:p>
              <a:pPr defTabSz="914400">
                <a:buClr>
                  <a:srgbClr val="95774C"/>
                </a:buClr>
              </a:pPr>
              <a:r>
                <a:rPr lang="en-US" sz="2000" dirty="0"/>
                <a:t>Personal Data</a:t>
              </a:r>
              <a:br>
                <a:rPr lang="en-US" sz="2000" dirty="0"/>
              </a:br>
              <a:r>
                <a:rPr lang="en-US" sz="2000" dirty="0"/>
                <a:t>Company Data of others than the VM</a:t>
              </a:r>
              <a:br>
                <a:rPr lang="en-US" sz="2000" dirty="0"/>
              </a:br>
              <a:r>
                <a:rPr lang="en-US" sz="2000" dirty="0"/>
                <a:t>VIN</a:t>
              </a:r>
              <a:br>
                <a:rPr lang="en-US" sz="2000" dirty="0"/>
              </a:br>
              <a:r>
                <a:rPr lang="en-US" sz="2000" dirty="0"/>
                <a:t>Location</a:t>
              </a:r>
              <a:br>
                <a:rPr lang="en-US" sz="2000" dirty="0"/>
              </a:br>
              <a:endParaRPr lang="en-US" sz="2000" dirty="0"/>
            </a:p>
          </p:txBody>
        </p:sp>
        <p:sp>
          <p:nvSpPr>
            <p:cNvPr id="4" name="Textfeld 3"/>
            <p:cNvSpPr txBox="1"/>
            <p:nvPr/>
          </p:nvSpPr>
          <p:spPr>
            <a:xfrm>
              <a:off x="5076825" y="3933056"/>
              <a:ext cx="3311599" cy="7078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914400">
                <a:buClr>
                  <a:srgbClr val="95774C"/>
                </a:buClr>
              </a:pPr>
              <a:r>
                <a:rPr lang="en-US" sz="2000" dirty="0"/>
                <a:t>enable the VM to record profiles of drivers </a:t>
              </a:r>
            </a:p>
          </p:txBody>
        </p:sp>
        <p:sp>
          <p:nvSpPr>
            <p:cNvPr id="6" name="Geschweifte Klammer rechts 5"/>
            <p:cNvSpPr/>
            <p:nvPr/>
          </p:nvSpPr>
          <p:spPr>
            <a:xfrm>
              <a:off x="4408421" y="3522117"/>
              <a:ext cx="360040" cy="1491059"/>
            </a:xfrm>
            <a:prstGeom prst="rightBrace">
              <a:avLst/>
            </a:prstGeom>
            <a:noFill/>
            <a:ln w="25400" cap="flat">
              <a:solidFill>
                <a:srgbClr val="4F81BD"/>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de-DE" sz="1800" b="0" i="0" u="none" strike="noStrike" cap="none" spc="0" normalizeH="0" baseline="0">
                <a:ln>
                  <a:noFill/>
                </a:ln>
                <a:solidFill>
                  <a:srgbClr val="000000"/>
                </a:solidFill>
                <a:effectLst/>
                <a:uFillTx/>
              </a:endParaRPr>
            </a:p>
          </p:txBody>
        </p:sp>
      </p:grpSp>
    </p:spTree>
    <p:extLst>
      <p:ext uri="{BB962C8B-B14F-4D97-AF65-F5344CB8AC3E}">
        <p14:creationId xmlns:p14="http://schemas.microsoft.com/office/powerpoint/2010/main" val="33995228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6</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Functional Safety vs Cyber Security</a:t>
            </a:r>
            <a:endParaRPr lang="en-US" sz="2000" b="1" dirty="0">
              <a:solidFill>
                <a:srgbClr val="404040"/>
              </a:solidFill>
              <a:latin typeface="Calibri" pitchFamily="34" charset="0"/>
            </a:endParaRPr>
          </a:p>
        </p:txBody>
      </p:sp>
      <p:sp>
        <p:nvSpPr>
          <p:cNvPr id="11" name="Rectangle 8"/>
          <p:cNvSpPr>
            <a:spLocks noChangeArrowheads="1"/>
          </p:cNvSpPr>
          <p:nvPr/>
        </p:nvSpPr>
        <p:spPr bwMode="auto">
          <a:xfrm>
            <a:off x="0" y="1440000"/>
            <a:ext cx="9126583"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Functional Safety vs </a:t>
            </a:r>
            <a:r>
              <a:rPr lang="en-US" sz="2000" b="1" dirty="0" smtClean="0">
                <a:latin typeface="Calibri" pitchFamily="34" charset="0"/>
              </a:rPr>
              <a:t>Cyber </a:t>
            </a:r>
            <a:r>
              <a:rPr lang="en-US" sz="2000" b="1" dirty="0">
                <a:latin typeface="Calibri" pitchFamily="34" charset="0"/>
              </a:rPr>
              <a:t>Security</a:t>
            </a:r>
            <a:br>
              <a:rPr lang="en-US" sz="2000" b="1" dirty="0">
                <a:latin typeface="Calibri" pitchFamily="34" charset="0"/>
              </a:rPr>
            </a:br>
            <a:r>
              <a:rPr lang="en-US" sz="2000" dirty="0">
                <a:latin typeface="Calibri" pitchFamily="34" charset="0"/>
              </a:rPr>
              <a:t>Current vehicles are </a:t>
            </a:r>
            <a:r>
              <a:rPr lang="en-US" sz="2000" dirty="0" smtClean="0">
                <a:latin typeface="Calibri" pitchFamily="34" charset="0"/>
              </a:rPr>
              <a:t>designed </a:t>
            </a:r>
            <a:r>
              <a:rPr lang="en-US" sz="2000" dirty="0">
                <a:latin typeface="Calibri" pitchFamily="34" charset="0"/>
              </a:rPr>
              <a:t>to fulfill highly sophisticated functional safety</a:t>
            </a:r>
            <a:r>
              <a:rPr lang="en-US" sz="2000" dirty="0" smtClean="0">
                <a:latin typeface="Calibri" pitchFamily="34" charset="0"/>
              </a:rPr>
              <a:t>,</a:t>
            </a:r>
            <a:br>
              <a:rPr lang="en-US" sz="2000" dirty="0" smtClean="0">
                <a:latin typeface="Calibri" pitchFamily="34" charset="0"/>
              </a:rPr>
            </a:br>
            <a:r>
              <a:rPr lang="en-US" sz="2000" dirty="0" smtClean="0">
                <a:latin typeface="Calibri" pitchFamily="34" charset="0"/>
              </a:rPr>
              <a:t>e.g. </a:t>
            </a:r>
            <a:r>
              <a:rPr lang="en-US" sz="2000" dirty="0">
                <a:latin typeface="Calibri" pitchFamily="34" charset="0"/>
              </a:rPr>
              <a:t>ABS, ESP, </a:t>
            </a:r>
            <a:r>
              <a:rPr lang="en-US" sz="2000" dirty="0" smtClean="0">
                <a:latin typeface="Calibri" pitchFamily="34" charset="0"/>
              </a:rPr>
              <a:t>ACSF</a:t>
            </a:r>
            <a:endParaRPr lang="de-DE" sz="2000" dirty="0">
              <a:solidFill>
                <a:schemeClr val="tx1"/>
              </a:solidFill>
              <a:latin typeface="Calibri" pitchFamily="34" charset="0"/>
            </a:endParaRPr>
          </a:p>
        </p:txBody>
      </p:sp>
      <p:sp>
        <p:nvSpPr>
          <p:cNvPr id="3" name="Rechteck 2"/>
          <p:cNvSpPr/>
          <p:nvPr/>
        </p:nvSpPr>
        <p:spPr>
          <a:xfrm>
            <a:off x="323528" y="2629361"/>
            <a:ext cx="8803055" cy="1015663"/>
          </a:xfrm>
          <a:prstGeom prst="rect">
            <a:avLst/>
          </a:prstGeom>
        </p:spPr>
        <p:txBody>
          <a:bodyPr wrap="square">
            <a:spAutoFit/>
          </a:bodyPr>
          <a:lstStyle/>
          <a:p>
            <a:pPr defTabSz="914400">
              <a:buClr>
                <a:srgbClr val="95774C"/>
              </a:buClr>
            </a:pPr>
            <a:r>
              <a:rPr lang="en-US" sz="2000" dirty="0">
                <a:latin typeface="Calibri" pitchFamily="34" charset="0"/>
              </a:rPr>
              <a:t>In contrast to this, cyber security in vehicles is not up to date. The Vehicle </a:t>
            </a:r>
            <a:r>
              <a:rPr lang="en-US" sz="2000" dirty="0">
                <a:solidFill>
                  <a:schemeClr val="tx1"/>
                </a:solidFill>
                <a:latin typeface="Calibri" pitchFamily="34" charset="0"/>
              </a:rPr>
              <a:t>Manufacturers prefer </a:t>
            </a:r>
            <a:r>
              <a:rPr lang="en-US" sz="2000" dirty="0">
                <a:latin typeface="Calibri" pitchFamily="34" charset="0"/>
              </a:rPr>
              <a:t>to develop their own IT security systems, while IT experts (BSI) support the method of the Common </a:t>
            </a:r>
            <a:r>
              <a:rPr lang="en-US" sz="2000" dirty="0" smtClean="0">
                <a:latin typeface="Calibri" pitchFamily="34" charset="0"/>
              </a:rPr>
              <a:t>Criteria</a:t>
            </a:r>
            <a:endParaRPr lang="de-DE" sz="2000" dirty="0">
              <a:solidFill>
                <a:schemeClr val="tx1"/>
              </a:solidFill>
              <a:latin typeface="Calibri" pitchFamily="34" charset="0"/>
            </a:endParaRPr>
          </a:p>
        </p:txBody>
      </p:sp>
      <p:sp>
        <p:nvSpPr>
          <p:cNvPr id="4" name="Rechteck 3"/>
          <p:cNvSpPr/>
          <p:nvPr/>
        </p:nvSpPr>
        <p:spPr>
          <a:xfrm>
            <a:off x="35497" y="4005064"/>
            <a:ext cx="9091086" cy="1323439"/>
          </a:xfrm>
          <a:prstGeom prst="rect">
            <a:avLst/>
          </a:prstGeom>
        </p:spPr>
        <p:txBody>
          <a:bodyPr wrap="square">
            <a:spAutoFit/>
          </a:bodyPr>
          <a:lstStyle/>
          <a:p>
            <a:pPr marL="261938" indent="-261938" defTabSz="914400">
              <a:buClr>
                <a:srgbClr val="95774C"/>
              </a:buClr>
              <a:buFont typeface="Arial" charset="0"/>
              <a:buChar char="●"/>
            </a:pPr>
            <a:r>
              <a:rPr lang="en-US" sz="2000" dirty="0">
                <a:latin typeface="Calibri" pitchFamily="34" charset="0"/>
              </a:rPr>
              <a:t>FIA member ADAC proved, that mileage fraud of odometers and theft of vehicles with keyless go systems is easily possible, due to the fact, that these systems are functional safe, but not cyber secured.</a:t>
            </a:r>
            <a:br>
              <a:rPr lang="en-US" sz="2000" dirty="0">
                <a:latin typeface="Calibri" pitchFamily="34" charset="0"/>
              </a:rPr>
            </a:br>
            <a:r>
              <a:rPr lang="en-US" sz="2000" dirty="0">
                <a:latin typeface="Calibri" pitchFamily="34" charset="0"/>
              </a:rPr>
              <a:t>The consequences hereof are to the detriment of the </a:t>
            </a:r>
            <a:r>
              <a:rPr lang="en-US" sz="2000" dirty="0" smtClean="0">
                <a:latin typeface="Calibri" pitchFamily="34" charset="0"/>
              </a:rPr>
              <a:t>consumer.</a:t>
            </a:r>
          </a:p>
        </p:txBody>
      </p:sp>
    </p:spTree>
    <p:extLst>
      <p:ext uri="{BB962C8B-B14F-4D97-AF65-F5344CB8AC3E}">
        <p14:creationId xmlns:p14="http://schemas.microsoft.com/office/powerpoint/2010/main" val="666680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Privacy 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7</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Functional Safety vs Cyber Security</a:t>
            </a:r>
          </a:p>
        </p:txBody>
      </p:sp>
      <p:grpSp>
        <p:nvGrpSpPr>
          <p:cNvPr id="4" name="Gruppieren 3"/>
          <p:cNvGrpSpPr/>
          <p:nvPr/>
        </p:nvGrpSpPr>
        <p:grpSpPr>
          <a:xfrm>
            <a:off x="0" y="1440000"/>
            <a:ext cx="9143999" cy="4642846"/>
            <a:chOff x="0" y="1440000"/>
            <a:chExt cx="9143999" cy="4642846"/>
          </a:xfrm>
        </p:grpSpPr>
        <p:pic>
          <p:nvPicPr>
            <p:cNvPr id="5" name="Grafik 4"/>
            <p:cNvPicPr>
              <a:picLocks noChangeAspect="1"/>
            </p:cNvPicPr>
            <p:nvPr/>
          </p:nvPicPr>
          <p:blipFill rotWithShape="1">
            <a:blip r:embed="rId3"/>
            <a:srcRect r="4107"/>
            <a:stretch/>
          </p:blipFill>
          <p:spPr>
            <a:xfrm>
              <a:off x="323528" y="1700808"/>
              <a:ext cx="7344816" cy="4382038"/>
            </a:xfrm>
            <a:prstGeom prst="rect">
              <a:avLst/>
            </a:prstGeom>
          </p:spPr>
        </p:pic>
        <p:sp>
          <p:nvSpPr>
            <p:cNvPr id="11" name="Rectangle 8"/>
            <p:cNvSpPr>
              <a:spLocks noChangeArrowheads="1"/>
            </p:cNvSpPr>
            <p:nvPr/>
          </p:nvSpPr>
          <p:spPr bwMode="auto">
            <a:xfrm>
              <a:off x="0" y="1440000"/>
              <a:ext cx="9143999" cy="400110"/>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Mileage </a:t>
              </a:r>
              <a:r>
                <a:rPr lang="en-US" sz="2000" b="1" dirty="0" smtClean="0">
                  <a:latin typeface="Calibri" pitchFamily="34" charset="0"/>
                </a:rPr>
                <a:t>Fraud</a:t>
              </a:r>
              <a:endParaRPr lang="de-DE" sz="2000" dirty="0">
                <a:latin typeface="Calibri" pitchFamily="34" charset="0"/>
              </a:endParaRPr>
            </a:p>
          </p:txBody>
        </p:sp>
      </p:grpSp>
      <p:sp>
        <p:nvSpPr>
          <p:cNvPr id="9" name="Rechteck 8"/>
          <p:cNvSpPr/>
          <p:nvPr/>
        </p:nvSpPr>
        <p:spPr>
          <a:xfrm>
            <a:off x="251520" y="5951021"/>
            <a:ext cx="6447527" cy="646331"/>
          </a:xfrm>
          <a:prstGeom prst="rect">
            <a:avLst/>
          </a:prstGeom>
        </p:spPr>
        <p:txBody>
          <a:bodyPr wrap="square">
            <a:spAutoFit/>
          </a:bodyPr>
          <a:lstStyle/>
          <a:p>
            <a:r>
              <a:rPr lang="de-DE" dirty="0" err="1" smtClean="0"/>
              <a:t>Functional</a:t>
            </a:r>
            <a:r>
              <a:rPr lang="de-DE" dirty="0" smtClean="0"/>
              <a:t> Safety of the </a:t>
            </a:r>
            <a:r>
              <a:rPr lang="de-DE" dirty="0" err="1" smtClean="0"/>
              <a:t>odometer</a:t>
            </a:r>
            <a:r>
              <a:rPr lang="de-DE" dirty="0" smtClean="0"/>
              <a:t> is ok; but </a:t>
            </a:r>
            <a:br>
              <a:rPr lang="de-DE" dirty="0" smtClean="0"/>
            </a:br>
            <a:r>
              <a:rPr lang="de-DE" b="1" dirty="0" err="1" smtClean="0">
                <a:solidFill>
                  <a:srgbClr val="C00000"/>
                </a:solidFill>
              </a:rPr>
              <a:t>lacking</a:t>
            </a:r>
            <a:r>
              <a:rPr lang="de-DE" b="1" dirty="0" smtClean="0">
                <a:solidFill>
                  <a:srgbClr val="C00000"/>
                </a:solidFill>
              </a:rPr>
              <a:t> </a:t>
            </a:r>
            <a:r>
              <a:rPr lang="de-DE" b="1" dirty="0" err="1" smtClean="0">
                <a:solidFill>
                  <a:srgbClr val="C00000"/>
                </a:solidFill>
              </a:rPr>
              <a:t>cyber</a:t>
            </a:r>
            <a:r>
              <a:rPr lang="de-DE" b="1" dirty="0" smtClean="0">
                <a:solidFill>
                  <a:srgbClr val="C00000"/>
                </a:solidFill>
              </a:rPr>
              <a:t> </a:t>
            </a:r>
            <a:r>
              <a:rPr lang="de-DE" b="1" dirty="0" err="1" smtClean="0">
                <a:solidFill>
                  <a:srgbClr val="C00000"/>
                </a:solidFill>
              </a:rPr>
              <a:t>security</a:t>
            </a:r>
            <a:r>
              <a:rPr lang="de-DE" b="1" dirty="0" smtClean="0">
                <a:solidFill>
                  <a:srgbClr val="C00000"/>
                </a:solidFill>
              </a:rPr>
              <a:t> </a:t>
            </a:r>
            <a:r>
              <a:rPr lang="de-DE" b="1" dirty="0" err="1" smtClean="0">
                <a:solidFill>
                  <a:srgbClr val="C00000"/>
                </a:solidFill>
              </a:rPr>
              <a:t>leads</a:t>
            </a:r>
            <a:r>
              <a:rPr lang="de-DE" b="1" dirty="0" smtClean="0">
                <a:solidFill>
                  <a:srgbClr val="C00000"/>
                </a:solidFill>
              </a:rPr>
              <a:t> to </a:t>
            </a:r>
            <a:r>
              <a:rPr lang="de-DE" b="1" dirty="0" err="1" smtClean="0">
                <a:solidFill>
                  <a:srgbClr val="C00000"/>
                </a:solidFill>
              </a:rPr>
              <a:t>manipulation</a:t>
            </a:r>
            <a:endParaRPr lang="de-DE" b="1" dirty="0">
              <a:solidFill>
                <a:srgbClr val="C00000"/>
              </a:solidFill>
            </a:endParaRPr>
          </a:p>
        </p:txBody>
      </p:sp>
    </p:spTree>
    <p:extLst>
      <p:ext uri="{BB962C8B-B14F-4D97-AF65-F5344CB8AC3E}">
        <p14:creationId xmlns:p14="http://schemas.microsoft.com/office/powerpoint/2010/main" val="16968140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a:t>
            </a:r>
            <a:r>
              <a:rPr lang="en-US" sz="1800" b="1" dirty="0" smtClean="0">
                <a:solidFill>
                  <a:schemeClr val="bg1"/>
                </a:solidFill>
                <a:latin typeface="Futura Std Medium" pitchFamily="34" charset="0"/>
              </a:rPr>
              <a:t>Protection </a:t>
            </a:r>
            <a:r>
              <a:rPr lang="en-US" sz="1800" b="1" dirty="0">
                <a:solidFill>
                  <a:schemeClr val="bg1"/>
                </a:solidFill>
                <a:latin typeface="Futura Std Medium" pitchFamily="34" charset="0"/>
              </a:rPr>
              <a:t>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8</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Functional Safety vs Cyber Security</a:t>
            </a:r>
          </a:p>
        </p:txBody>
      </p:sp>
      <p:grpSp>
        <p:nvGrpSpPr>
          <p:cNvPr id="5" name="Gruppieren 4"/>
          <p:cNvGrpSpPr/>
          <p:nvPr/>
        </p:nvGrpSpPr>
        <p:grpSpPr>
          <a:xfrm>
            <a:off x="-7072" y="1440000"/>
            <a:ext cx="9143999" cy="4593475"/>
            <a:chOff x="-7072" y="1440000"/>
            <a:chExt cx="9143999" cy="4593475"/>
          </a:xfrm>
        </p:grpSpPr>
        <p:pic>
          <p:nvPicPr>
            <p:cNvPr id="3" name="Grafik 2"/>
            <p:cNvPicPr>
              <a:picLocks noChangeAspect="1"/>
            </p:cNvPicPr>
            <p:nvPr/>
          </p:nvPicPr>
          <p:blipFill>
            <a:blip r:embed="rId3"/>
            <a:stretch>
              <a:fillRect/>
            </a:stretch>
          </p:blipFill>
          <p:spPr>
            <a:xfrm>
              <a:off x="1547664" y="2420888"/>
              <a:ext cx="5580791" cy="3612587"/>
            </a:xfrm>
            <a:prstGeom prst="rect">
              <a:avLst/>
            </a:prstGeom>
          </p:spPr>
        </p:pic>
        <p:sp>
          <p:nvSpPr>
            <p:cNvPr id="11" name="Rectangle 8"/>
            <p:cNvSpPr>
              <a:spLocks noChangeArrowheads="1"/>
            </p:cNvSpPr>
            <p:nvPr/>
          </p:nvSpPr>
          <p:spPr bwMode="auto">
            <a:xfrm>
              <a:off x="-7072" y="1440000"/>
              <a:ext cx="9143999" cy="163121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Theft of Vehicles with Keyless Entry System </a:t>
              </a:r>
              <a:br>
                <a:rPr lang="en-US" sz="2000" b="1" dirty="0">
                  <a:latin typeface="Calibri" pitchFamily="34" charset="0"/>
                </a:rPr>
              </a:br>
              <a:r>
                <a:rPr lang="en-US" sz="2000" dirty="0">
                  <a:latin typeface="Calibri" pitchFamily="34" charset="0"/>
                </a:rPr>
                <a:t>ADAC e</a:t>
              </a:r>
              <a:r>
                <a:rPr lang="en-US" sz="2000" dirty="0"/>
                <a:t>ngineers managed to hack the keyless vehicles in a matter of seconds and to drive off, leaving no visible trace of a break-in or theft. Because of their obvious security flaws, comfort keys are </a:t>
              </a:r>
              <a:r>
                <a:rPr lang="en-US" sz="2000" dirty="0" smtClean="0"/>
                <a:t>worryingly</a:t>
              </a:r>
              <a:br>
                <a:rPr lang="en-US" sz="2000" dirty="0" smtClean="0"/>
              </a:br>
              <a:r>
                <a:rPr lang="en-US" sz="2000" dirty="0" smtClean="0"/>
                <a:t>easy </a:t>
              </a:r>
              <a:r>
                <a:rPr lang="en-US" sz="2000" dirty="0"/>
                <a:t>prey for </a:t>
              </a:r>
              <a:r>
                <a:rPr lang="en-US" sz="2000" dirty="0" smtClean="0"/>
                <a:t>thieves</a:t>
              </a:r>
              <a:endParaRPr lang="de-DE" sz="2000" dirty="0">
                <a:latin typeface="Calibri" pitchFamily="34" charset="0"/>
              </a:endParaRPr>
            </a:p>
          </p:txBody>
        </p:sp>
      </p:grpSp>
      <p:sp>
        <p:nvSpPr>
          <p:cNvPr id="9" name="Rechteck 8"/>
          <p:cNvSpPr/>
          <p:nvPr/>
        </p:nvSpPr>
        <p:spPr>
          <a:xfrm>
            <a:off x="246707" y="6033482"/>
            <a:ext cx="5868145" cy="707886"/>
          </a:xfrm>
          <a:prstGeom prst="rect">
            <a:avLst/>
          </a:prstGeom>
        </p:spPr>
        <p:txBody>
          <a:bodyPr wrap="square">
            <a:spAutoFit/>
          </a:bodyPr>
          <a:lstStyle/>
          <a:p>
            <a:r>
              <a:rPr lang="de-DE" sz="2000" dirty="0" err="1"/>
              <a:t>Functional</a:t>
            </a:r>
            <a:r>
              <a:rPr lang="de-DE" sz="2000" dirty="0"/>
              <a:t> Safety of the </a:t>
            </a:r>
            <a:r>
              <a:rPr lang="de-DE" sz="2000" dirty="0" err="1" smtClean="0"/>
              <a:t>keyless</a:t>
            </a:r>
            <a:r>
              <a:rPr lang="de-DE" sz="2000" dirty="0" smtClean="0"/>
              <a:t> entry </a:t>
            </a:r>
            <a:r>
              <a:rPr lang="de-DE" sz="2000" dirty="0" err="1" smtClean="0"/>
              <a:t>system</a:t>
            </a:r>
            <a:r>
              <a:rPr lang="de-DE" sz="2000" dirty="0" smtClean="0"/>
              <a:t> is </a:t>
            </a:r>
            <a:r>
              <a:rPr lang="de-DE" sz="2000" dirty="0"/>
              <a:t>ok; but </a:t>
            </a:r>
            <a:br>
              <a:rPr lang="de-DE" sz="2000" dirty="0"/>
            </a:br>
            <a:r>
              <a:rPr lang="de-DE" sz="2000" b="1" dirty="0" err="1">
                <a:solidFill>
                  <a:srgbClr val="C00000"/>
                </a:solidFill>
              </a:rPr>
              <a:t>lacking</a:t>
            </a:r>
            <a:r>
              <a:rPr lang="de-DE" sz="2000" b="1" dirty="0">
                <a:solidFill>
                  <a:srgbClr val="C00000"/>
                </a:solidFill>
              </a:rPr>
              <a:t> </a:t>
            </a:r>
            <a:r>
              <a:rPr lang="de-DE" sz="2000" b="1" dirty="0" err="1">
                <a:solidFill>
                  <a:srgbClr val="C00000"/>
                </a:solidFill>
              </a:rPr>
              <a:t>cyber</a:t>
            </a:r>
            <a:r>
              <a:rPr lang="de-DE" sz="2000" b="1" dirty="0">
                <a:solidFill>
                  <a:srgbClr val="C00000"/>
                </a:solidFill>
              </a:rPr>
              <a:t> </a:t>
            </a:r>
            <a:r>
              <a:rPr lang="de-DE" sz="2000" b="1" dirty="0" err="1">
                <a:solidFill>
                  <a:srgbClr val="C00000"/>
                </a:solidFill>
              </a:rPr>
              <a:t>security</a:t>
            </a:r>
            <a:r>
              <a:rPr lang="de-DE" sz="2000" b="1" dirty="0">
                <a:solidFill>
                  <a:srgbClr val="C00000"/>
                </a:solidFill>
              </a:rPr>
              <a:t> </a:t>
            </a:r>
            <a:r>
              <a:rPr lang="de-DE" sz="2000" b="1" dirty="0" err="1">
                <a:solidFill>
                  <a:srgbClr val="C00000"/>
                </a:solidFill>
              </a:rPr>
              <a:t>leads</a:t>
            </a:r>
            <a:r>
              <a:rPr lang="de-DE" sz="2000" b="1" dirty="0">
                <a:solidFill>
                  <a:srgbClr val="C00000"/>
                </a:solidFill>
              </a:rPr>
              <a:t> to </a:t>
            </a:r>
            <a:r>
              <a:rPr lang="de-DE" sz="2000" b="1" dirty="0" err="1" smtClean="0">
                <a:solidFill>
                  <a:srgbClr val="C00000"/>
                </a:solidFill>
              </a:rPr>
              <a:t>theft</a:t>
            </a:r>
            <a:endParaRPr lang="de-DE" sz="2000" b="1" dirty="0">
              <a:solidFill>
                <a:srgbClr val="C00000"/>
              </a:solidFill>
            </a:endParaRPr>
          </a:p>
        </p:txBody>
      </p:sp>
    </p:spTree>
    <p:extLst>
      <p:ext uri="{BB962C8B-B14F-4D97-AF65-F5344CB8AC3E}">
        <p14:creationId xmlns:p14="http://schemas.microsoft.com/office/powerpoint/2010/main" val="4189988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Futura Std Medium" pitchFamily="34" charset="0"/>
              </a:rPr>
              <a:t>Data </a:t>
            </a:r>
            <a:r>
              <a:rPr lang="en-US" sz="1800" b="1" dirty="0" smtClean="0">
                <a:solidFill>
                  <a:schemeClr val="bg1"/>
                </a:solidFill>
                <a:latin typeface="Futura Std Medium" pitchFamily="34" charset="0"/>
              </a:rPr>
              <a:t>Protection </a:t>
            </a:r>
            <a:r>
              <a:rPr lang="en-US" sz="1800" b="1" dirty="0">
                <a:solidFill>
                  <a:schemeClr val="bg1"/>
                </a:solidFill>
                <a:latin typeface="Futura Std Medium" pitchFamily="34" charset="0"/>
              </a:rPr>
              <a:t>and Cyber Security</a:t>
            </a:r>
            <a:br>
              <a:rPr lang="en-US" sz="1800" b="1" dirty="0">
                <a:solidFill>
                  <a:schemeClr val="bg1"/>
                </a:solidFill>
                <a:latin typeface="Futura Std Medium" pitchFamily="34" charset="0"/>
              </a:rPr>
            </a:br>
            <a:r>
              <a:rPr lang="en-US" sz="1800" b="1" dirty="0">
                <a:solidFill>
                  <a:schemeClr val="bg1"/>
                </a:solidFill>
                <a:latin typeface="Futura Std Medium" pitchFamily="34" charset="0"/>
              </a:rPr>
              <a:t>in </a:t>
            </a:r>
            <a:r>
              <a:rPr lang="en-US" sz="1800" b="1" dirty="0" smtClean="0">
                <a:solidFill>
                  <a:schemeClr val="bg1"/>
                </a:solidFill>
                <a:latin typeface="Futura Std Medium" pitchFamily="34" charset="0"/>
              </a:rPr>
              <a:t>Automated </a:t>
            </a:r>
            <a:r>
              <a:rPr lang="en-US" sz="1800" b="1" dirty="0">
                <a:solidFill>
                  <a:schemeClr val="bg1"/>
                </a:solidFill>
                <a:latin typeface="Futura Std Medium" pitchFamily="34" charset="0"/>
              </a:rPr>
              <a:t>Driving</a:t>
            </a: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9</a:t>
            </a:fld>
            <a:endParaRPr lang="fr-FR"/>
          </a:p>
        </p:txBody>
      </p:sp>
      <p:sp>
        <p:nvSpPr>
          <p:cNvPr id="12"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Cyber Security in Vehicles</a:t>
            </a:r>
            <a:endParaRPr lang="en-US" sz="2000" b="1" dirty="0">
              <a:solidFill>
                <a:srgbClr val="404040"/>
              </a:solidFill>
              <a:latin typeface="Calibri" pitchFamily="34" charset="0"/>
            </a:endParaRPr>
          </a:p>
        </p:txBody>
      </p:sp>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1963" t="8814" r="1963" b="10736"/>
          <a:stretch/>
        </p:blipFill>
        <p:spPr>
          <a:xfrm>
            <a:off x="179512" y="1412776"/>
            <a:ext cx="8784976" cy="4680520"/>
          </a:xfrm>
          <a:prstGeom prst="rect">
            <a:avLst/>
          </a:prstGeom>
        </p:spPr>
      </p:pic>
      <p:sp>
        <p:nvSpPr>
          <p:cNvPr id="22" name="Rechteck 21"/>
          <p:cNvSpPr/>
          <p:nvPr/>
        </p:nvSpPr>
        <p:spPr>
          <a:xfrm>
            <a:off x="6425180" y="3396925"/>
            <a:ext cx="2261619" cy="707886"/>
          </a:xfrm>
          <a:prstGeom prst="rect">
            <a:avLst/>
          </a:prstGeom>
        </p:spPr>
        <p:txBody>
          <a:bodyPr wrap="square">
            <a:spAutoFit/>
          </a:bodyPr>
          <a:lstStyle/>
          <a:p>
            <a:pPr algn="ctr" defTabSz="914400">
              <a:buClr>
                <a:srgbClr val="95774C"/>
              </a:buClr>
            </a:pPr>
            <a:r>
              <a:rPr lang="en-US" sz="2000" b="1" dirty="0" smtClean="0">
                <a:solidFill>
                  <a:schemeClr val="bg1"/>
                </a:solidFill>
                <a:latin typeface="Calibri" pitchFamily="34" charset="0"/>
              </a:rPr>
              <a:t>+ Over </a:t>
            </a:r>
            <a:r>
              <a:rPr lang="en-US" sz="2000" b="1" dirty="0" smtClean="0">
                <a:latin typeface="Calibri" pitchFamily="34" charset="0"/>
              </a:rPr>
              <a:t>The Air (OTA)</a:t>
            </a:r>
            <a:endParaRPr lang="de-DE" sz="2000" b="1" dirty="0">
              <a:solidFill>
                <a:schemeClr val="tx1"/>
              </a:solidFill>
              <a:latin typeface="Calibri" pitchFamily="34" charset="0"/>
            </a:endParaRPr>
          </a:p>
        </p:txBody>
      </p:sp>
      <p:grpSp>
        <p:nvGrpSpPr>
          <p:cNvPr id="23" name="Gruppieren 22"/>
          <p:cNvGrpSpPr/>
          <p:nvPr/>
        </p:nvGrpSpPr>
        <p:grpSpPr>
          <a:xfrm>
            <a:off x="646774" y="1327870"/>
            <a:ext cx="8115262" cy="4687287"/>
            <a:chOff x="646774" y="1327870"/>
            <a:chExt cx="8115262" cy="4687287"/>
          </a:xfrm>
        </p:grpSpPr>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r="10870"/>
            <a:stretch/>
          </p:blipFill>
          <p:spPr>
            <a:xfrm>
              <a:off x="1560928" y="2759246"/>
              <a:ext cx="1007232" cy="993790"/>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74" y="3778437"/>
              <a:ext cx="1196426" cy="1080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71694" y="1432432"/>
              <a:ext cx="1080000" cy="968224"/>
            </a:xfrm>
            <a:prstGeom prst="rect">
              <a:avLst/>
            </a:prstGeom>
          </p:spPr>
        </p:pic>
        <p:pic>
          <p:nvPicPr>
            <p:cNvPr id="16" name="Grafik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39009" y="4477700"/>
              <a:ext cx="1080000" cy="1351240"/>
            </a:xfrm>
            <a:prstGeom prst="rect">
              <a:avLst/>
            </a:prstGeom>
          </p:spPr>
        </p:pic>
        <p:pic>
          <p:nvPicPr>
            <p:cNvPr id="18" name="Grafik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39009" y="1549088"/>
              <a:ext cx="1365405" cy="1080000"/>
            </a:xfrm>
            <a:prstGeom prst="rect">
              <a:avLst/>
            </a:prstGeom>
          </p:spPr>
        </p:pic>
        <p:pic>
          <p:nvPicPr>
            <p:cNvPr id="19" name="Grafik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17300" y="1327870"/>
              <a:ext cx="1080000" cy="1073428"/>
            </a:xfrm>
            <a:prstGeom prst="rect">
              <a:avLst/>
            </a:prstGeom>
          </p:spPr>
        </p:pic>
        <p:pic>
          <p:nvPicPr>
            <p:cNvPr id="20" name="Grafik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24544" y="4935157"/>
              <a:ext cx="1080000" cy="1080000"/>
            </a:xfrm>
            <a:prstGeom prst="rect">
              <a:avLst/>
            </a:prstGeom>
          </p:spPr>
        </p:pic>
        <p:sp>
          <p:nvSpPr>
            <p:cNvPr id="21" name="Rechteck 20"/>
            <p:cNvSpPr/>
            <p:nvPr/>
          </p:nvSpPr>
          <p:spPr>
            <a:xfrm>
              <a:off x="8008305" y="1908638"/>
              <a:ext cx="753731" cy="923330"/>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Music</a:t>
              </a:r>
            </a:p>
            <a:p>
              <a:pPr algn="ctr"/>
              <a:r>
                <a:rPr lang="en-US" b="1" dirty="0" smtClean="0">
                  <a:solidFill>
                    <a:srgbClr val="FF0000"/>
                  </a:solidFill>
                  <a:latin typeface="Calibri" pitchFamily="34" charset="0"/>
                </a:rPr>
                <a:t>Radio</a:t>
              </a:r>
              <a:endParaRPr lang="de-DE" dirty="0">
                <a:solidFill>
                  <a:srgbClr val="FF0000"/>
                </a:solidFill>
              </a:endParaRPr>
            </a:p>
          </p:txBody>
        </p:sp>
        <p:sp>
          <p:nvSpPr>
            <p:cNvPr id="24" name="Rechteck 23"/>
            <p:cNvSpPr/>
            <p:nvPr/>
          </p:nvSpPr>
          <p:spPr>
            <a:xfrm>
              <a:off x="3097737" y="1580998"/>
              <a:ext cx="593432"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V2I</a:t>
              </a:r>
              <a:endParaRPr lang="de-DE" dirty="0">
                <a:solidFill>
                  <a:srgbClr val="FF0000"/>
                </a:solidFill>
              </a:endParaRPr>
            </a:p>
          </p:txBody>
        </p:sp>
        <p:sp>
          <p:nvSpPr>
            <p:cNvPr id="25" name="Rechteck 24"/>
            <p:cNvSpPr/>
            <p:nvPr/>
          </p:nvSpPr>
          <p:spPr>
            <a:xfrm>
              <a:off x="5491151" y="1541418"/>
              <a:ext cx="593432"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V2V</a:t>
              </a:r>
              <a:endParaRPr lang="de-DE" b="1" dirty="0">
                <a:solidFill>
                  <a:srgbClr val="FF0000"/>
                </a:solidFill>
              </a:endParaRPr>
            </a:p>
          </p:txBody>
        </p:sp>
        <p:sp>
          <p:nvSpPr>
            <p:cNvPr id="26" name="Rechteck 25"/>
            <p:cNvSpPr/>
            <p:nvPr/>
          </p:nvSpPr>
          <p:spPr>
            <a:xfrm>
              <a:off x="6214291" y="5284296"/>
              <a:ext cx="1449436"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Keyless Entry</a:t>
              </a:r>
              <a:endParaRPr lang="de-DE" dirty="0">
                <a:solidFill>
                  <a:srgbClr val="FF0000"/>
                </a:solidFill>
              </a:endParaRPr>
            </a:p>
          </p:txBody>
        </p:sp>
        <p:sp>
          <p:nvSpPr>
            <p:cNvPr id="27" name="Rechteck 26"/>
            <p:cNvSpPr/>
            <p:nvPr/>
          </p:nvSpPr>
          <p:spPr>
            <a:xfrm>
              <a:off x="1529531" y="4036134"/>
              <a:ext cx="1284327" cy="923330"/>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RDS</a:t>
              </a:r>
            </a:p>
            <a:p>
              <a:pPr algn="ctr"/>
              <a:r>
                <a:rPr lang="en-US" b="1" dirty="0" smtClean="0">
                  <a:solidFill>
                    <a:srgbClr val="FF0000"/>
                  </a:solidFill>
                  <a:latin typeface="Calibri" pitchFamily="34" charset="0"/>
                </a:rPr>
                <a:t>Prognostics</a:t>
              </a:r>
              <a:endParaRPr lang="de-DE" dirty="0">
                <a:solidFill>
                  <a:srgbClr val="FF0000"/>
                </a:solidFill>
              </a:endParaRPr>
            </a:p>
          </p:txBody>
        </p:sp>
      </p:grpSp>
      <p:sp>
        <p:nvSpPr>
          <p:cNvPr id="28" name="Rechteck 27"/>
          <p:cNvSpPr/>
          <p:nvPr/>
        </p:nvSpPr>
        <p:spPr>
          <a:xfrm>
            <a:off x="4446118" y="3380728"/>
            <a:ext cx="2260555" cy="400110"/>
          </a:xfrm>
          <a:prstGeom prst="rect">
            <a:avLst/>
          </a:prstGeom>
        </p:spPr>
        <p:txBody>
          <a:bodyPr wrap="none">
            <a:spAutoFit/>
          </a:bodyPr>
          <a:lstStyle/>
          <a:p>
            <a:pPr algn="ctr"/>
            <a:r>
              <a:rPr lang="en-US" sz="2000" b="1" dirty="0" smtClean="0">
                <a:solidFill>
                  <a:schemeClr val="bg1"/>
                </a:solidFill>
                <a:latin typeface="Calibri" pitchFamily="34" charset="0"/>
              </a:rPr>
              <a:t>In-Vehicle-Network</a:t>
            </a:r>
            <a:endParaRPr lang="de-DE" sz="2000" dirty="0">
              <a:solidFill>
                <a:schemeClr val="bg1"/>
              </a:solidFill>
            </a:endParaRPr>
          </a:p>
        </p:txBody>
      </p:sp>
      <p:sp>
        <p:nvSpPr>
          <p:cNvPr id="30" name="Rechteck 29"/>
          <p:cNvSpPr/>
          <p:nvPr/>
        </p:nvSpPr>
        <p:spPr>
          <a:xfrm>
            <a:off x="89426" y="1366095"/>
            <a:ext cx="1818278" cy="400110"/>
          </a:xfrm>
          <a:prstGeom prst="rect">
            <a:avLst/>
          </a:prstGeom>
        </p:spPr>
        <p:txBody>
          <a:bodyPr wrap="square">
            <a:spAutoFit/>
          </a:bodyPr>
          <a:lstStyle/>
          <a:p>
            <a:pPr algn="l" defTabSz="914400">
              <a:buClr>
                <a:srgbClr val="95774C"/>
              </a:buClr>
            </a:pPr>
            <a:r>
              <a:rPr lang="en-US" sz="2000" b="1" dirty="0" smtClean="0">
                <a:latin typeface="Calibri" pitchFamily="34" charset="0"/>
              </a:rPr>
              <a:t>OVERVIEW</a:t>
            </a:r>
            <a:endParaRPr lang="de-DE" sz="2000" b="1" dirty="0">
              <a:solidFill>
                <a:schemeClr val="tx1"/>
              </a:solidFill>
              <a:latin typeface="Calibri" pitchFamily="34" charset="0"/>
            </a:endParaRPr>
          </a:p>
        </p:txBody>
      </p:sp>
    </p:spTree>
    <p:extLst>
      <p:ext uri="{BB962C8B-B14F-4D97-AF65-F5344CB8AC3E}">
        <p14:creationId xmlns:p14="http://schemas.microsoft.com/office/powerpoint/2010/main" val="14031124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863</Words>
  <Application>Microsoft Office PowerPoint</Application>
  <PresentationFormat>画面に合わせる (4:3)</PresentationFormat>
  <Paragraphs>106</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Avenir Book</vt:lpstr>
      <vt:lpstr>Futura Std Light</vt:lpstr>
      <vt:lpstr>Futura Std Medium</vt:lpstr>
      <vt:lpstr>Arial</vt:lpstr>
      <vt:lpstr>Calibri</vt:lpstr>
      <vt:lpstr>Default</vt:lpstr>
      <vt:lpstr>FIA MOBILITY &amp; TOURISM  Gerd Preuss, FIA Representative at UNECE, WP 29     Data Protection and Cyber Security in Automated Driving ITS-AD Meeting,  November 2016    </vt:lpstr>
      <vt:lpstr>Data Protection and Cyber Security  in Automated Driving</vt:lpstr>
      <vt:lpstr>Data Protection and Cyber Security in Automated Driving </vt:lpstr>
      <vt:lpstr>Data Privacy and Cyber Security  in Automated Driving </vt:lpstr>
      <vt:lpstr>Data Privacy and Cyber Security  in Automated Driving</vt:lpstr>
      <vt:lpstr>Data Privacy and Cyber Security in Automated Driving</vt:lpstr>
      <vt:lpstr>Data Privacy and Cyber Security in Automated Driving</vt:lpstr>
      <vt:lpstr>Data Protection and Cyber Security in Automated Driving</vt:lpstr>
      <vt:lpstr>Data Protection and Cyber Security in Automated Driving</vt:lpstr>
      <vt:lpstr>Data Privacy and Cyber Security in Automated Driving</vt:lpstr>
      <vt:lpstr>Data Privacy and Cyber Security in Automated Driving</vt:lpstr>
      <vt:lpstr>Data Privacy and Cyber Security in Automated Driving</vt:lpstr>
      <vt:lpstr>Data Privacy and Cyber Security in Automated Driving</vt:lpstr>
      <vt:lpstr>Data Privacy and Cyber Security in Automated Driving</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FIA MOBILITY Andrew McKellar for  Euroboard Meeting</dc:title>
  <dc:creator>LUCA PASCOTTO</dc:creator>
  <cp:lastModifiedBy>Michiaki Sekine</cp:lastModifiedBy>
  <cp:revision>191</cp:revision>
  <cp:lastPrinted>2016-11-09T13:47:32Z</cp:lastPrinted>
  <dcterms:modified xsi:type="dcterms:W3CDTF">2016-11-14T21:46:16Z</dcterms:modified>
</cp:coreProperties>
</file>