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7" r:id="rId3"/>
    <p:sldId id="262" r:id="rId4"/>
    <p:sldId id="265" r:id="rId5"/>
    <p:sldId id="259" r:id="rId6"/>
    <p:sldId id="258" r:id="rId7"/>
    <p:sldId id="260" r:id="rId8"/>
    <p:sldId id="261" r:id="rId9"/>
    <p:sldId id="264" r:id="rId10"/>
    <p:sldId id="266" r:id="rId11"/>
    <p:sldId id="263" r:id="rId12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3C7C4-36DE-41FE-9E87-6B9F669BAEFF}" type="datetimeFigureOut">
              <a:rPr lang="sv-SE" smtClean="0"/>
              <a:pPr/>
              <a:t>2012-09-10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45B76-7271-44E6-A8F6-6ACC234173F7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46655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7961-3E75-4C44-B317-1B348D5AC48E}" type="datetimeFigureOut">
              <a:rPr lang="sv-SE" smtClean="0"/>
              <a:pPr/>
              <a:t>2012-09-10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8EFDF-0916-4B95-860C-816540B1081E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7961-3E75-4C44-B317-1B348D5AC48E}" type="datetimeFigureOut">
              <a:rPr lang="sv-SE" smtClean="0"/>
              <a:pPr/>
              <a:t>2012-09-10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8EFDF-0916-4B95-860C-816540B1081E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7961-3E75-4C44-B317-1B348D5AC48E}" type="datetimeFigureOut">
              <a:rPr lang="sv-SE" smtClean="0"/>
              <a:pPr/>
              <a:t>2012-09-10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8EFDF-0916-4B95-860C-816540B1081E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7961-3E75-4C44-B317-1B348D5AC48E}" type="datetimeFigureOut">
              <a:rPr lang="sv-SE" smtClean="0"/>
              <a:pPr/>
              <a:t>2012-09-10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8EFDF-0916-4B95-860C-816540B1081E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7961-3E75-4C44-B317-1B348D5AC48E}" type="datetimeFigureOut">
              <a:rPr lang="sv-SE" smtClean="0"/>
              <a:pPr/>
              <a:t>2012-09-10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8EFDF-0916-4B95-860C-816540B1081E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7961-3E75-4C44-B317-1B348D5AC48E}" type="datetimeFigureOut">
              <a:rPr lang="sv-SE" smtClean="0"/>
              <a:pPr/>
              <a:t>2012-09-10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8EFDF-0916-4B95-860C-816540B1081E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7961-3E75-4C44-B317-1B348D5AC48E}" type="datetimeFigureOut">
              <a:rPr lang="sv-SE" smtClean="0"/>
              <a:pPr/>
              <a:t>2012-09-10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8EFDF-0916-4B95-860C-816540B1081E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7961-3E75-4C44-B317-1B348D5AC48E}" type="datetimeFigureOut">
              <a:rPr lang="sv-SE" smtClean="0"/>
              <a:pPr/>
              <a:t>2012-09-10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8EFDF-0916-4B95-860C-816540B1081E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7961-3E75-4C44-B317-1B348D5AC48E}" type="datetimeFigureOut">
              <a:rPr lang="sv-SE" smtClean="0"/>
              <a:pPr/>
              <a:t>2012-09-10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8EFDF-0916-4B95-860C-816540B1081E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7961-3E75-4C44-B317-1B348D5AC48E}" type="datetimeFigureOut">
              <a:rPr lang="sv-SE" smtClean="0"/>
              <a:pPr/>
              <a:t>2012-09-10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8EFDF-0916-4B95-860C-816540B1081E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7961-3E75-4C44-B317-1B348D5AC48E}" type="datetimeFigureOut">
              <a:rPr lang="sv-SE" smtClean="0"/>
              <a:pPr/>
              <a:t>2012-09-10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8EFDF-0916-4B95-860C-816540B1081E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B7961-3E75-4C44-B317-1B348D5AC48E}" type="datetimeFigureOut">
              <a:rPr lang="sv-SE" smtClean="0"/>
              <a:pPr/>
              <a:t>2012-09-10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8EFDF-0916-4B95-860C-816540B1081E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hj.stein@daimler.com" TargetMode="External"/><Relationship Id="rId2" Type="http://schemas.openxmlformats.org/officeDocument/2006/relationships/hyperlink" Target="mailto:petter.asman@trafikverket.s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v-SE" dirty="0" smtClean="0"/>
              <a:t>UNECE/GRPE</a:t>
            </a:r>
            <a:br>
              <a:rPr lang="sv-SE" dirty="0" smtClean="0"/>
            </a:br>
            <a:r>
              <a:rPr lang="sv-SE" dirty="0" err="1" smtClean="0"/>
              <a:t>Informal</a:t>
            </a:r>
            <a:r>
              <a:rPr lang="sv-SE" dirty="0" smtClean="0"/>
              <a:t> WG on Heavy </a:t>
            </a:r>
            <a:r>
              <a:rPr lang="sv-SE" dirty="0" err="1" smtClean="0"/>
              <a:t>Duty</a:t>
            </a:r>
            <a:r>
              <a:rPr lang="sv-SE" dirty="0" smtClean="0"/>
              <a:t> Hybrids (HDH)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 smtClean="0"/>
              <a:t>Baltimore 2012</a:t>
            </a:r>
          </a:p>
          <a:p>
            <a:r>
              <a:rPr lang="sv-SE" dirty="0" smtClean="0"/>
              <a:t>HDH </a:t>
            </a:r>
            <a:r>
              <a:rPr lang="sv-SE" dirty="0" err="1" smtClean="0"/>
              <a:t>Chair</a:t>
            </a:r>
            <a:r>
              <a:rPr lang="sv-SE" dirty="0" smtClean="0"/>
              <a:t> Petter </a:t>
            </a:r>
            <a:r>
              <a:rPr lang="sv-SE" dirty="0" err="1" smtClean="0"/>
              <a:t>Åsman</a:t>
            </a:r>
            <a:endParaRPr lang="sv-SE" dirty="0"/>
          </a:p>
        </p:txBody>
      </p:sp>
      <p:sp>
        <p:nvSpPr>
          <p:cNvPr id="4" name="TextBox 3"/>
          <p:cNvSpPr txBox="1"/>
          <p:nvPr/>
        </p:nvSpPr>
        <p:spPr>
          <a:xfrm>
            <a:off x="6012160" y="33265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i="1" dirty="0" smtClean="0"/>
              <a:t>Document:  EVE-02-06e</a:t>
            </a:r>
            <a:endParaRPr lang="en-CA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Next</a:t>
            </a:r>
            <a:r>
              <a:rPr lang="sv-SE" dirty="0" smtClean="0"/>
              <a:t> </a:t>
            </a:r>
            <a:r>
              <a:rPr lang="sv-SE" dirty="0" err="1" smtClean="0"/>
              <a:t>meetings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11th </a:t>
            </a:r>
            <a:r>
              <a:rPr lang="sv-SE" dirty="0" err="1" smtClean="0"/>
              <a:t>meeting</a:t>
            </a:r>
            <a:r>
              <a:rPr lang="sv-SE" dirty="0" smtClean="0"/>
              <a:t> </a:t>
            </a:r>
            <a:r>
              <a:rPr lang="sv-SE" dirty="0" err="1" smtClean="0"/>
              <a:t>will</a:t>
            </a:r>
            <a:r>
              <a:rPr lang="sv-SE" dirty="0" smtClean="0"/>
              <a:t> be </a:t>
            </a:r>
            <a:r>
              <a:rPr lang="sv-SE" dirty="0" err="1" smtClean="0"/>
              <a:t>held</a:t>
            </a:r>
            <a:r>
              <a:rPr lang="sv-SE" dirty="0" smtClean="0"/>
              <a:t> In Ottawa, Canada 10-12 </a:t>
            </a:r>
            <a:r>
              <a:rPr lang="sv-SE" dirty="0" err="1" smtClean="0"/>
              <a:t>October</a:t>
            </a:r>
            <a:endParaRPr lang="sv-SE" dirty="0" smtClean="0"/>
          </a:p>
          <a:p>
            <a:pPr>
              <a:buNone/>
            </a:pPr>
            <a:endParaRPr lang="sv-SE" dirty="0" smtClean="0"/>
          </a:p>
          <a:p>
            <a:r>
              <a:rPr lang="sv-SE" dirty="0" smtClean="0"/>
              <a:t>12th </a:t>
            </a:r>
            <a:r>
              <a:rPr lang="sv-SE" dirty="0" err="1" smtClean="0"/>
              <a:t>meeting</a:t>
            </a:r>
            <a:r>
              <a:rPr lang="sv-SE" dirty="0" smtClean="0"/>
              <a:t> </a:t>
            </a:r>
            <a:r>
              <a:rPr lang="sv-SE" dirty="0" err="1" smtClean="0"/>
              <a:t>will</a:t>
            </a:r>
            <a:r>
              <a:rPr lang="sv-SE" dirty="0" smtClean="0"/>
              <a:t> be </a:t>
            </a:r>
            <a:r>
              <a:rPr lang="sv-SE" dirty="0" err="1" smtClean="0"/>
              <a:t>held</a:t>
            </a:r>
            <a:r>
              <a:rPr lang="sv-SE" dirty="0" smtClean="0"/>
              <a:t> i </a:t>
            </a:r>
            <a:r>
              <a:rPr lang="sv-SE" dirty="0" err="1" smtClean="0"/>
              <a:t>Geneva</a:t>
            </a:r>
            <a:r>
              <a:rPr lang="sv-SE" dirty="0" smtClean="0"/>
              <a:t> on 15th </a:t>
            </a:r>
            <a:r>
              <a:rPr lang="sv-SE" dirty="0" err="1" smtClean="0"/>
              <a:t>January</a:t>
            </a:r>
            <a:r>
              <a:rPr lang="sv-SE" dirty="0" smtClean="0"/>
              <a:t> 2013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Contact </a:t>
            </a:r>
            <a:r>
              <a:rPr lang="sv-SE" dirty="0" err="1" smtClean="0"/>
              <a:t>details</a:t>
            </a:r>
            <a:r>
              <a:rPr lang="sv-SE" dirty="0" smtClean="0"/>
              <a:t> HDH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v-SE" dirty="0" err="1" smtClean="0"/>
              <a:t>Chair</a:t>
            </a:r>
            <a:r>
              <a:rPr lang="sv-SE" dirty="0" smtClean="0"/>
              <a:t>: 	Petter Åsman</a:t>
            </a:r>
          </a:p>
          <a:p>
            <a:pPr>
              <a:buNone/>
            </a:pPr>
            <a:r>
              <a:rPr lang="sv-SE" dirty="0" smtClean="0"/>
              <a:t>			</a:t>
            </a:r>
            <a:r>
              <a:rPr lang="sv-SE" dirty="0" err="1" smtClean="0">
                <a:hlinkClick r:id="rId2"/>
              </a:rPr>
              <a:t>petter.asman@trafikverket.se</a:t>
            </a:r>
            <a:endParaRPr lang="sv-SE" dirty="0" smtClean="0"/>
          </a:p>
          <a:p>
            <a:pPr>
              <a:buNone/>
            </a:pPr>
            <a:r>
              <a:rPr lang="sv-SE" dirty="0" smtClean="0"/>
              <a:t>			</a:t>
            </a:r>
          </a:p>
          <a:p>
            <a:pPr>
              <a:buNone/>
            </a:pPr>
            <a:r>
              <a:rPr lang="sv-SE" dirty="0" err="1" smtClean="0"/>
              <a:t>Secretary</a:t>
            </a:r>
            <a:r>
              <a:rPr lang="sv-SE" dirty="0" smtClean="0"/>
              <a:t>: 	Jürgen Stein</a:t>
            </a:r>
          </a:p>
          <a:p>
            <a:pPr>
              <a:buNone/>
            </a:pPr>
            <a:r>
              <a:rPr lang="sv-SE" dirty="0" smtClean="0"/>
              <a:t>			</a:t>
            </a:r>
            <a:r>
              <a:rPr lang="sv-SE" smtClean="0">
                <a:hlinkClick r:id="rId3"/>
              </a:rPr>
              <a:t>hj.stein@daimler.com</a:t>
            </a:r>
            <a:endParaRPr lang="sv-SE" dirty="0" smtClean="0"/>
          </a:p>
          <a:p>
            <a:pPr>
              <a:buNone/>
            </a:pPr>
            <a:endParaRPr lang="sv-SE" dirty="0" smtClean="0"/>
          </a:p>
          <a:p>
            <a:pPr>
              <a:buNone/>
            </a:pP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HDH-Objectives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aims to provide </a:t>
            </a:r>
            <a:endParaRPr lang="en-GB" dirty="0" smtClean="0"/>
          </a:p>
          <a:p>
            <a:pPr lvl="1"/>
            <a:r>
              <a:rPr lang="en-GB" dirty="0" smtClean="0"/>
              <a:t>an engine based test procedure </a:t>
            </a:r>
          </a:p>
          <a:p>
            <a:pPr lvl="1"/>
            <a:r>
              <a:rPr lang="en-GB" dirty="0" smtClean="0"/>
              <a:t>harmonized </a:t>
            </a:r>
            <a:r>
              <a:rPr lang="en-GB" dirty="0"/>
              <a:t>technical requirements for pollutant </a:t>
            </a:r>
            <a:r>
              <a:rPr lang="en-GB" dirty="0" smtClean="0"/>
              <a:t>emissions </a:t>
            </a:r>
            <a:r>
              <a:rPr lang="en-GB" dirty="0"/>
              <a:t>and CO</a:t>
            </a:r>
            <a:r>
              <a:rPr lang="en-GB" baseline="-25000" dirty="0"/>
              <a:t>2</a:t>
            </a:r>
            <a:r>
              <a:rPr lang="en-GB" dirty="0"/>
              <a:t> certification of </a:t>
            </a:r>
            <a:r>
              <a:rPr lang="en-GB" dirty="0" smtClean="0"/>
              <a:t>HV's</a:t>
            </a:r>
          </a:p>
          <a:p>
            <a:r>
              <a:rPr lang="en-GB" dirty="0" smtClean="0"/>
              <a:t>HILS </a:t>
            </a:r>
            <a:r>
              <a:rPr lang="en-GB" dirty="0"/>
              <a:t>(Hardware-in-the-Loop) approach, </a:t>
            </a:r>
            <a:endParaRPr lang="en-GB" dirty="0" smtClean="0"/>
          </a:p>
          <a:p>
            <a:pPr lvl="1"/>
            <a:r>
              <a:rPr lang="en-GB" dirty="0" smtClean="0"/>
              <a:t>vehicle </a:t>
            </a:r>
            <a:r>
              <a:rPr lang="en-GB" dirty="0"/>
              <a:t>cycle and simulates </a:t>
            </a:r>
            <a:r>
              <a:rPr lang="en-GB" dirty="0" err="1"/>
              <a:t>powertrain</a:t>
            </a:r>
            <a:r>
              <a:rPr lang="en-GB" dirty="0"/>
              <a:t> and vehicle components to result in a HV specific engine cycle for emissions testing and measurement. </a:t>
            </a:r>
            <a:endParaRPr lang="en-GB" dirty="0" smtClean="0"/>
          </a:p>
          <a:p>
            <a:r>
              <a:rPr lang="en-GB" dirty="0"/>
              <a:t>E</a:t>
            </a:r>
            <a:r>
              <a:rPr lang="en-GB" dirty="0" smtClean="0"/>
              <a:t>stablish </a:t>
            </a:r>
            <a:r>
              <a:rPr lang="en-GB" dirty="0"/>
              <a:t>an amendment to Global Technical Regulation (</a:t>
            </a:r>
            <a:r>
              <a:rPr lang="en-GB" dirty="0" err="1"/>
              <a:t>gtr</a:t>
            </a:r>
            <a:r>
              <a:rPr lang="en-GB" dirty="0"/>
              <a:t>) n° 4 (WHDC)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HDH-Objectives</a:t>
            </a:r>
            <a:r>
              <a:rPr lang="sv-SE" dirty="0" smtClean="0"/>
              <a:t> II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</a:t>
            </a:r>
            <a:r>
              <a:rPr lang="en-GB" dirty="0" smtClean="0"/>
              <a:t> </a:t>
            </a:r>
            <a:r>
              <a:rPr lang="en-GB" dirty="0"/>
              <a:t>chassis dynamometer based test procedure, as with passenger cars, might be investigated as an alternative to </a:t>
            </a:r>
            <a:r>
              <a:rPr lang="en-GB" dirty="0" smtClean="0"/>
              <a:t>HILS (not part of current research programme but contributions from stakeholders welcome)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Approach for the work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v-SE" dirty="0" err="1" smtClean="0"/>
              <a:t>Develop</a:t>
            </a:r>
            <a:r>
              <a:rPr lang="sv-SE" dirty="0" smtClean="0"/>
              <a:t> a </a:t>
            </a:r>
            <a:r>
              <a:rPr lang="sv-SE" dirty="0" err="1" smtClean="0"/>
              <a:t>procedure</a:t>
            </a:r>
            <a:r>
              <a:rPr lang="sv-SE" dirty="0" smtClean="0"/>
              <a:t> starting with a </a:t>
            </a:r>
            <a:r>
              <a:rPr lang="sv-SE" dirty="0" err="1" smtClean="0"/>
              <a:t>vehicle</a:t>
            </a:r>
            <a:r>
              <a:rPr lang="sv-SE" dirty="0" smtClean="0"/>
              <a:t> </a:t>
            </a:r>
            <a:r>
              <a:rPr lang="sv-SE" dirty="0" err="1" smtClean="0"/>
              <a:t>cycle</a:t>
            </a:r>
            <a:r>
              <a:rPr lang="sv-SE" dirty="0" smtClean="0"/>
              <a:t> (speed </a:t>
            </a:r>
            <a:r>
              <a:rPr lang="sv-SE" dirty="0" err="1" smtClean="0"/>
              <a:t>pattern</a:t>
            </a:r>
            <a:r>
              <a:rPr lang="sv-SE" dirty="0" smtClean="0"/>
              <a:t>) </a:t>
            </a:r>
            <a:r>
              <a:rPr lang="sv-SE" dirty="0" err="1" smtClean="0"/>
              <a:t>using</a:t>
            </a:r>
            <a:r>
              <a:rPr lang="sv-SE" dirty="0" smtClean="0"/>
              <a:t> a </a:t>
            </a:r>
            <a:r>
              <a:rPr lang="sv-SE" dirty="0" err="1" smtClean="0"/>
              <a:t>vehicle</a:t>
            </a:r>
            <a:r>
              <a:rPr lang="sv-SE" dirty="0" smtClean="0"/>
              <a:t> </a:t>
            </a:r>
            <a:r>
              <a:rPr lang="sv-SE" dirty="0" err="1" smtClean="0"/>
              <a:t>model</a:t>
            </a:r>
            <a:r>
              <a:rPr lang="sv-SE" dirty="0" smtClean="0"/>
              <a:t>, a driver </a:t>
            </a:r>
            <a:r>
              <a:rPr lang="sv-SE" dirty="0" err="1" smtClean="0"/>
              <a:t>model</a:t>
            </a:r>
            <a:r>
              <a:rPr lang="sv-SE" dirty="0" smtClean="0"/>
              <a:t> and motor/generator, </a:t>
            </a:r>
            <a:r>
              <a:rPr lang="sv-SE" dirty="0" err="1" smtClean="0"/>
              <a:t>energy</a:t>
            </a:r>
            <a:r>
              <a:rPr lang="sv-SE" dirty="0" smtClean="0"/>
              <a:t> </a:t>
            </a:r>
            <a:r>
              <a:rPr lang="sv-SE" dirty="0" err="1" smtClean="0"/>
              <a:t>storage</a:t>
            </a:r>
            <a:r>
              <a:rPr lang="sv-SE" dirty="0" smtClean="0"/>
              <a:t> and ECU hardware and software</a:t>
            </a:r>
          </a:p>
          <a:p>
            <a:r>
              <a:rPr lang="sv-SE" dirty="0" err="1" smtClean="0"/>
              <a:t>Transforming</a:t>
            </a:r>
            <a:r>
              <a:rPr lang="sv-SE" dirty="0" smtClean="0"/>
              <a:t> the </a:t>
            </a:r>
            <a:r>
              <a:rPr lang="sv-SE" dirty="0" err="1" smtClean="0"/>
              <a:t>vehicle</a:t>
            </a:r>
            <a:r>
              <a:rPr lang="sv-SE" dirty="0" smtClean="0"/>
              <a:t> </a:t>
            </a:r>
            <a:r>
              <a:rPr lang="sv-SE" dirty="0" err="1" smtClean="0"/>
              <a:t>cycle</a:t>
            </a:r>
            <a:r>
              <a:rPr lang="sv-SE" dirty="0" smtClean="0"/>
              <a:t> </a:t>
            </a:r>
            <a:r>
              <a:rPr lang="sv-SE" dirty="0" err="1" smtClean="0"/>
              <a:t>into</a:t>
            </a:r>
            <a:r>
              <a:rPr lang="sv-SE" dirty="0" smtClean="0"/>
              <a:t> a </a:t>
            </a:r>
            <a:r>
              <a:rPr lang="sv-SE" dirty="0" err="1" smtClean="0"/>
              <a:t>specific</a:t>
            </a:r>
            <a:r>
              <a:rPr lang="sv-SE" dirty="0" smtClean="0"/>
              <a:t> </a:t>
            </a:r>
            <a:r>
              <a:rPr lang="sv-SE" dirty="0" err="1" smtClean="0"/>
              <a:t>engine</a:t>
            </a:r>
            <a:r>
              <a:rPr lang="sv-SE" dirty="0" smtClean="0"/>
              <a:t> </a:t>
            </a:r>
            <a:r>
              <a:rPr lang="sv-SE" dirty="0" err="1" smtClean="0"/>
              <a:t>cycle</a:t>
            </a:r>
            <a:r>
              <a:rPr lang="sv-SE" dirty="0" smtClean="0"/>
              <a:t> </a:t>
            </a:r>
            <a:r>
              <a:rPr lang="sv-SE" dirty="0" err="1" smtClean="0"/>
              <a:t>using</a:t>
            </a:r>
            <a:r>
              <a:rPr lang="sv-SE" dirty="0" smtClean="0"/>
              <a:t> Hardware in the loop simulation.</a:t>
            </a:r>
          </a:p>
          <a:p>
            <a:r>
              <a:rPr lang="sv-SE" dirty="0" smtClean="0"/>
              <a:t>The new </a:t>
            </a:r>
            <a:r>
              <a:rPr lang="sv-SE" dirty="0" err="1" smtClean="0"/>
              <a:t>specific</a:t>
            </a:r>
            <a:r>
              <a:rPr lang="sv-SE" dirty="0" smtClean="0"/>
              <a:t> </a:t>
            </a:r>
            <a:r>
              <a:rPr lang="sv-SE" dirty="0" err="1" smtClean="0"/>
              <a:t>engine</a:t>
            </a:r>
            <a:r>
              <a:rPr lang="sv-SE" dirty="0" smtClean="0"/>
              <a:t> </a:t>
            </a:r>
            <a:r>
              <a:rPr lang="sv-SE" dirty="0" err="1" smtClean="0"/>
              <a:t>cycle</a:t>
            </a:r>
            <a:r>
              <a:rPr lang="sv-SE" dirty="0" smtClean="0"/>
              <a:t> is </a:t>
            </a:r>
            <a:r>
              <a:rPr lang="sv-SE" dirty="0" err="1" smtClean="0"/>
              <a:t>then</a:t>
            </a:r>
            <a:r>
              <a:rPr lang="sv-SE" dirty="0" smtClean="0"/>
              <a:t> </a:t>
            </a:r>
            <a:r>
              <a:rPr lang="sv-SE" dirty="0" err="1" smtClean="0"/>
              <a:t>used</a:t>
            </a:r>
            <a:r>
              <a:rPr lang="sv-SE" dirty="0" smtClean="0"/>
              <a:t> to test the </a:t>
            </a:r>
            <a:r>
              <a:rPr lang="sv-SE" dirty="0" err="1" smtClean="0"/>
              <a:t>combustion</a:t>
            </a:r>
            <a:r>
              <a:rPr lang="sv-SE" dirty="0" smtClean="0"/>
              <a:t> </a:t>
            </a:r>
            <a:r>
              <a:rPr lang="sv-SE" dirty="0" err="1" smtClean="0"/>
              <a:t>engine</a:t>
            </a:r>
            <a:r>
              <a:rPr lang="sv-SE" dirty="0" smtClean="0"/>
              <a:t> on the </a:t>
            </a:r>
            <a:r>
              <a:rPr lang="sv-SE" dirty="0" err="1" smtClean="0"/>
              <a:t>engine</a:t>
            </a:r>
            <a:r>
              <a:rPr lang="sv-SE" dirty="0" smtClean="0"/>
              <a:t> test </a:t>
            </a:r>
            <a:r>
              <a:rPr lang="sv-SE" dirty="0" err="1" smtClean="0"/>
              <a:t>bench</a:t>
            </a:r>
            <a:r>
              <a:rPr lang="sv-SE" dirty="0" smtClean="0"/>
              <a:t> as for </a:t>
            </a:r>
            <a:r>
              <a:rPr lang="sv-SE" dirty="0" err="1" smtClean="0"/>
              <a:t>conventional</a:t>
            </a:r>
            <a:r>
              <a:rPr lang="sv-SE" dirty="0" smtClean="0"/>
              <a:t> </a:t>
            </a:r>
            <a:r>
              <a:rPr lang="sv-SE" dirty="0" err="1" smtClean="0"/>
              <a:t>engine</a:t>
            </a:r>
            <a:r>
              <a:rPr lang="sv-SE" dirty="0" smtClean="0"/>
              <a:t> testing.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HDH </a:t>
            </a:r>
            <a:r>
              <a:rPr lang="sv-SE" dirty="0" err="1" smtClean="0"/>
              <a:t>procedure</a:t>
            </a:r>
            <a:r>
              <a:rPr lang="sv-SE" dirty="0" smtClean="0"/>
              <a:t> </a:t>
            </a:r>
            <a:r>
              <a:rPr lang="sv-SE" dirty="0" err="1" smtClean="0"/>
              <a:t>should</a:t>
            </a:r>
            <a:r>
              <a:rPr lang="sv-SE" dirty="0" smtClean="0"/>
              <a:t> cover: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</a:t>
            </a:r>
            <a:r>
              <a:rPr lang="en-GB" dirty="0"/>
              <a:t>wide range of HV technologies including </a:t>
            </a:r>
            <a:endParaRPr lang="en-GB" dirty="0" smtClean="0"/>
          </a:p>
          <a:p>
            <a:pPr lvl="1"/>
            <a:r>
              <a:rPr lang="en-GB" dirty="0" smtClean="0"/>
              <a:t>electric </a:t>
            </a:r>
            <a:r>
              <a:rPr lang="en-GB" dirty="0"/>
              <a:t>hybrids, </a:t>
            </a:r>
            <a:endParaRPr lang="en-GB" dirty="0" smtClean="0"/>
          </a:p>
          <a:p>
            <a:pPr lvl="1"/>
            <a:r>
              <a:rPr lang="en-GB" dirty="0" smtClean="0"/>
              <a:t>hydraulic </a:t>
            </a:r>
            <a:r>
              <a:rPr lang="en-GB" dirty="0"/>
              <a:t>hybrids</a:t>
            </a:r>
            <a:r>
              <a:rPr lang="en-GB" dirty="0" smtClean="0"/>
              <a:t>,</a:t>
            </a:r>
          </a:p>
          <a:p>
            <a:pPr lvl="1"/>
            <a:r>
              <a:rPr lang="en-GB" dirty="0" smtClean="0"/>
              <a:t>fly-wheel hybrids, </a:t>
            </a:r>
          </a:p>
          <a:p>
            <a:pPr lvl="1"/>
            <a:r>
              <a:rPr lang="en-GB" dirty="0" smtClean="0"/>
              <a:t>plug-in </a:t>
            </a:r>
            <a:r>
              <a:rPr lang="en-GB" dirty="0"/>
              <a:t>hybrids, </a:t>
            </a:r>
            <a:endParaRPr lang="en-GB" dirty="0" smtClean="0"/>
          </a:p>
          <a:p>
            <a:pPr lvl="1"/>
            <a:r>
              <a:rPr lang="en-GB" dirty="0" smtClean="0"/>
              <a:t>range </a:t>
            </a:r>
            <a:r>
              <a:rPr lang="en-GB" dirty="0"/>
              <a:t>extenders and </a:t>
            </a:r>
            <a:endParaRPr lang="en-GB" dirty="0" smtClean="0"/>
          </a:p>
          <a:p>
            <a:pPr lvl="1"/>
            <a:r>
              <a:rPr lang="en-GB" dirty="0" smtClean="0"/>
              <a:t>start/stop solutions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HILS includes the following models:</a:t>
            </a:r>
            <a:r>
              <a:rPr lang="sv-SE" dirty="0" smtClean="0"/>
              <a:t/>
            </a:r>
            <a:br>
              <a:rPr lang="sv-SE" dirty="0" smtClean="0"/>
            </a:b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The </a:t>
            </a:r>
            <a:r>
              <a:rPr lang="en-GB" dirty="0"/>
              <a:t>vehicle model covers running and acceleration resistance, taking into account rolling and air resistance coefficients, vehicle mass, rotating equivalent mass, speed and acceleration, etc.;</a:t>
            </a:r>
            <a:endParaRPr lang="sv-SE" dirty="0"/>
          </a:p>
          <a:p>
            <a:r>
              <a:rPr lang="en-GB" dirty="0" smtClean="0"/>
              <a:t>The </a:t>
            </a:r>
            <a:r>
              <a:rPr lang="en-GB" dirty="0"/>
              <a:t>MG (motor-generator) model represents the electric motor, the generator or other regenerative braking system whose input data are generated from component testing;</a:t>
            </a:r>
            <a:endParaRPr lang="sv-SE" dirty="0"/>
          </a:p>
          <a:p>
            <a:r>
              <a:rPr lang="en-GB" dirty="0" smtClean="0"/>
              <a:t>The </a:t>
            </a:r>
            <a:r>
              <a:rPr lang="en-GB" dirty="0"/>
              <a:t>transmission model represents clutch and gearbox, the gear ratios and efficiencies;</a:t>
            </a:r>
            <a:endParaRPr lang="sv-SE" dirty="0"/>
          </a:p>
          <a:p>
            <a:r>
              <a:rPr lang="en-GB" dirty="0" smtClean="0"/>
              <a:t>The </a:t>
            </a:r>
            <a:r>
              <a:rPr lang="en-GB" dirty="0"/>
              <a:t>battery, capacitor and accumulator models express the conditions of the battery/capacitor/accumulator, state of charge (SOC), capacity, resistance, charge and discharge power, etc.</a:t>
            </a:r>
            <a:endParaRPr lang="sv-SE" dirty="0"/>
          </a:p>
          <a:p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Existing Regulations and International Standards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u="dbl" dirty="0"/>
              <a:t>Japanese Regulation:</a:t>
            </a:r>
            <a:endParaRPr lang="sv-SE" dirty="0"/>
          </a:p>
          <a:p>
            <a:r>
              <a:rPr lang="en-GB" dirty="0" err="1"/>
              <a:t>Kokujikan</a:t>
            </a:r>
            <a:r>
              <a:rPr lang="en-GB" dirty="0"/>
              <a:t> No.60 of 30 June 2004, “Measurement Procedure for Exhaust Emission from Electric Hybrid Heavy-Duty Motor Vehicles”;</a:t>
            </a:r>
            <a:endParaRPr lang="sv-SE" dirty="0"/>
          </a:p>
          <a:p>
            <a:pPr>
              <a:buNone/>
            </a:pPr>
            <a:endParaRPr lang="sv-SE" dirty="0"/>
          </a:p>
          <a:p>
            <a:r>
              <a:rPr lang="en-GB" dirty="0" err="1"/>
              <a:t>Kokujikan</a:t>
            </a:r>
            <a:r>
              <a:rPr lang="en-GB" dirty="0"/>
              <a:t> No.281 of 16 March 2007, “Measurement Procedure for Fuel Consumption Rate and Exhaust Emissions of Heavy-Duty Hybrid Electric Vehicles using Hardware-In-the-Loop Simulator System</a:t>
            </a:r>
            <a:r>
              <a:rPr lang="en-GB" dirty="0" smtClean="0"/>
              <a:t>”</a:t>
            </a:r>
            <a:r>
              <a:rPr lang="en-GB" dirty="0"/>
              <a:t> </a:t>
            </a:r>
            <a:endParaRPr lang="en-GB" dirty="0" smtClean="0"/>
          </a:p>
          <a:p>
            <a:pPr>
              <a:buNone/>
            </a:pPr>
            <a:endParaRPr lang="sv-SE" dirty="0"/>
          </a:p>
          <a:p>
            <a:pPr>
              <a:buNone/>
            </a:pPr>
            <a:r>
              <a:rPr lang="en-GB" u="dbl" dirty="0"/>
              <a:t>SAE Standards:</a:t>
            </a:r>
            <a:endParaRPr lang="sv-SE" dirty="0"/>
          </a:p>
          <a:p>
            <a:r>
              <a:rPr lang="en-GB" u="sng" dirty="0"/>
              <a:t>SAE J 2711</a:t>
            </a:r>
            <a:r>
              <a:rPr lang="en-GB" dirty="0"/>
              <a:t> "Recommended Practice for Measuring Fuel Economy </a:t>
            </a:r>
            <a:r>
              <a:rPr lang="en-GB" dirty="0" err="1"/>
              <a:t>amd</a:t>
            </a:r>
            <a:r>
              <a:rPr lang="en-GB" dirty="0"/>
              <a:t> Emissions of Hybrid-Electric and Conventional Heavy-Duty Vehicles"</a:t>
            </a:r>
            <a:endParaRPr lang="sv-SE" dirty="0"/>
          </a:p>
          <a:p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State of Play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In January 2010 the 59</a:t>
            </a:r>
            <a:r>
              <a:rPr lang="en-GB" baseline="30000" dirty="0" smtClean="0"/>
              <a:t>th</a:t>
            </a:r>
            <a:r>
              <a:rPr lang="en-GB" dirty="0" smtClean="0"/>
              <a:t> GRPE agreed to set up the informal HDH</a:t>
            </a:r>
          </a:p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Informal HDH meeting was held in Brussels in May 2010.</a:t>
            </a:r>
          </a:p>
          <a:p>
            <a:r>
              <a:rPr lang="en-GB" dirty="0" smtClean="0"/>
              <a:t>Terms of Reference was agreed at 60</a:t>
            </a:r>
            <a:r>
              <a:rPr lang="en-GB" baseline="30000" dirty="0" smtClean="0"/>
              <a:t>th</a:t>
            </a:r>
            <a:r>
              <a:rPr lang="en-GB" dirty="0" smtClean="0"/>
              <a:t> GRPE in June 2010</a:t>
            </a:r>
          </a:p>
          <a:p>
            <a:r>
              <a:rPr lang="en-GB" dirty="0" smtClean="0"/>
              <a:t>Research program with TU Graz and Vienna, Austria and TU Chalmers to investigate the Japanese HILS procedure was started mid 2011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State of Play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Research program Finalised mid 2012</a:t>
            </a:r>
          </a:p>
          <a:p>
            <a:r>
              <a:rPr lang="en-GB" dirty="0" smtClean="0"/>
              <a:t>Validation 1 program starts autumn 2012</a:t>
            </a:r>
          </a:p>
          <a:p>
            <a:pPr lvl="1"/>
            <a:r>
              <a:rPr lang="en-GB" dirty="0" smtClean="0"/>
              <a:t>Includes adaptation of Japanese HILS for a serial and </a:t>
            </a:r>
            <a:r>
              <a:rPr lang="en-GB" dirty="0" err="1" smtClean="0"/>
              <a:t>parallell</a:t>
            </a:r>
            <a:r>
              <a:rPr lang="en-GB" dirty="0" smtClean="0"/>
              <a:t> hybrid as software in the loop simulation</a:t>
            </a:r>
          </a:p>
          <a:p>
            <a:r>
              <a:rPr lang="en-GB" dirty="0" smtClean="0"/>
              <a:t>Validation 2 program is planned to start after validation 1 is finished in beginning of 2013</a:t>
            </a:r>
          </a:p>
          <a:p>
            <a:r>
              <a:rPr lang="en-GB" dirty="0" smtClean="0"/>
              <a:t>Drafting of GTR planned to start beginning 2013</a:t>
            </a:r>
          </a:p>
          <a:p>
            <a:r>
              <a:rPr lang="en-GB" dirty="0" smtClean="0"/>
              <a:t>Final report and GRPE adoption planned for January 2014</a:t>
            </a:r>
          </a:p>
          <a:p>
            <a:r>
              <a:rPr lang="en-GB" dirty="0" smtClean="0"/>
              <a:t>WP.29 adoption planned for November 2014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536</Words>
  <Application>Microsoft Office PowerPoint</Application>
  <PresentationFormat>On-screen Show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Office-tema</vt:lpstr>
      <vt:lpstr>UNECE/GRPE Informal WG on Heavy Duty Hybrids (HDH)</vt:lpstr>
      <vt:lpstr>HDH-Objectives</vt:lpstr>
      <vt:lpstr>HDH-Objectives II</vt:lpstr>
      <vt:lpstr>Approach for the work</vt:lpstr>
      <vt:lpstr>HDH procedure should cover:</vt:lpstr>
      <vt:lpstr>HILS includes the following models: </vt:lpstr>
      <vt:lpstr>Existing Regulations and International Standards</vt:lpstr>
      <vt:lpstr>State of Play</vt:lpstr>
      <vt:lpstr>State of Play</vt:lpstr>
      <vt:lpstr>Next meetings</vt:lpstr>
      <vt:lpstr>Contact details HDH</vt:lpstr>
    </vt:vector>
  </TitlesOfParts>
  <Company>Trafikverket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UNECE/GRPE Informal WG on Heavy Duty Hybrids (HDH)</dc:title>
  <dc:creator>Petter Åsman</dc:creator>
  <cp:lastModifiedBy>Ferry,Jean-Francois [NCR]</cp:lastModifiedBy>
  <cp:revision>17</cp:revision>
  <dcterms:created xsi:type="dcterms:W3CDTF">2012-09-03T12:37:46Z</dcterms:created>
  <dcterms:modified xsi:type="dcterms:W3CDTF">2012-09-10T13:08:31Z</dcterms:modified>
</cp:coreProperties>
</file>