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3" r:id="rId8"/>
    <p:sldId id="266" r:id="rId9"/>
    <p:sldId id="265" r:id="rId10"/>
    <p:sldId id="268" r:id="rId11"/>
    <p:sldId id="262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2CF3A-6994-442A-BC12-6B076DDB1DAC}" type="datetimeFigureOut">
              <a:rPr lang="sv-SE" smtClean="0"/>
              <a:pPr/>
              <a:t>2012-09-12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Worldwide</a:t>
            </a:r>
            <a:r>
              <a:rPr lang="sv-SE" dirty="0" smtClean="0"/>
              <a:t> Harmonised Test </a:t>
            </a:r>
            <a:r>
              <a:rPr lang="sv-SE" dirty="0" err="1" smtClean="0"/>
              <a:t>Procedure</a:t>
            </a:r>
            <a:r>
              <a:rPr lang="sv-SE" dirty="0" smtClean="0"/>
              <a:t> for Light </a:t>
            </a:r>
            <a:r>
              <a:rPr lang="sv-SE" dirty="0" err="1" smtClean="0"/>
              <a:t>Duty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WLTP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dirty="0" smtClean="0">
                <a:solidFill>
                  <a:schemeClr val="tx1"/>
                </a:solidFill>
              </a:rPr>
              <a:t>EVE 2nd Session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13 of September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Per Öhlund</a:t>
            </a:r>
          </a:p>
          <a:p>
            <a:r>
              <a:rPr lang="sv-SE" dirty="0" err="1" smtClean="0">
                <a:solidFill>
                  <a:schemeClr val="tx1"/>
                </a:solidFill>
              </a:rPr>
              <a:t>Co-chair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Subgroup</a:t>
            </a:r>
            <a:r>
              <a:rPr lang="sv-SE" dirty="0" smtClean="0">
                <a:solidFill>
                  <a:schemeClr val="tx1"/>
                </a:solidFill>
              </a:rPr>
              <a:t> EV</a:t>
            </a:r>
            <a:endParaRPr lang="sv-S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395288" y="5932488"/>
            <a:ext cx="2520950" cy="2746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1</a:t>
            </a: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2935288" y="5932488"/>
            <a:ext cx="2735262" cy="2746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2 (EV: Day 1)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5724525" y="5932488"/>
            <a:ext cx="3024188" cy="274637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3 (EV: Day 2)</a:t>
            </a:r>
          </a:p>
        </p:txBody>
      </p:sp>
      <p:sp>
        <p:nvSpPr>
          <p:cNvPr id="81925" name="Freeform 5"/>
          <p:cNvSpPr>
            <a:spLocks/>
          </p:cNvSpPr>
          <p:nvPr/>
        </p:nvSpPr>
        <p:spPr bwMode="auto">
          <a:xfrm flipV="1">
            <a:off x="4067175" y="3873500"/>
            <a:ext cx="1873250" cy="96838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80" y="7"/>
              </a:cxn>
              <a:cxn ang="0">
                <a:pos x="235" y="49"/>
              </a:cxn>
              <a:cxn ang="0">
                <a:pos x="389" y="7"/>
              </a:cxn>
              <a:cxn ang="0">
                <a:pos x="538" y="49"/>
              </a:cxn>
              <a:cxn ang="0">
                <a:pos x="668" y="13"/>
              </a:cxn>
              <a:cxn ang="0">
                <a:pos x="823" y="49"/>
              </a:cxn>
              <a:cxn ang="0">
                <a:pos x="965" y="1"/>
              </a:cxn>
              <a:cxn ang="0">
                <a:pos x="1102" y="55"/>
              </a:cxn>
              <a:cxn ang="0">
                <a:pos x="1180" y="38"/>
              </a:cxn>
            </a:cxnLst>
            <a:rect l="0" t="0" r="r" b="b"/>
            <a:pathLst>
              <a:path w="1180" h="61">
                <a:moveTo>
                  <a:pt x="0" y="38"/>
                </a:moveTo>
                <a:cubicBezTo>
                  <a:pt x="13" y="33"/>
                  <a:pt x="41" y="5"/>
                  <a:pt x="80" y="7"/>
                </a:cubicBezTo>
                <a:cubicBezTo>
                  <a:pt x="119" y="9"/>
                  <a:pt x="184" y="49"/>
                  <a:pt x="235" y="49"/>
                </a:cubicBezTo>
                <a:cubicBezTo>
                  <a:pt x="286" y="49"/>
                  <a:pt x="339" y="7"/>
                  <a:pt x="389" y="7"/>
                </a:cubicBezTo>
                <a:cubicBezTo>
                  <a:pt x="439" y="7"/>
                  <a:pt x="492" y="48"/>
                  <a:pt x="538" y="49"/>
                </a:cubicBezTo>
                <a:cubicBezTo>
                  <a:pt x="584" y="50"/>
                  <a:pt x="621" y="13"/>
                  <a:pt x="668" y="13"/>
                </a:cubicBezTo>
                <a:cubicBezTo>
                  <a:pt x="715" y="13"/>
                  <a:pt x="774" y="51"/>
                  <a:pt x="823" y="49"/>
                </a:cubicBezTo>
                <a:cubicBezTo>
                  <a:pt x="872" y="47"/>
                  <a:pt x="919" y="0"/>
                  <a:pt x="965" y="1"/>
                </a:cubicBezTo>
                <a:cubicBezTo>
                  <a:pt x="1011" y="2"/>
                  <a:pt x="1066" y="49"/>
                  <a:pt x="1102" y="55"/>
                </a:cubicBezTo>
                <a:cubicBezTo>
                  <a:pt x="1138" y="61"/>
                  <a:pt x="1164" y="42"/>
                  <a:pt x="1180" y="38"/>
                </a:cubicBezTo>
              </a:path>
            </a:pathLst>
          </a:custGeom>
          <a:noFill/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6694488" y="4078288"/>
            <a:ext cx="0" cy="1008062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5148263" y="2276475"/>
            <a:ext cx="792162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354888" cy="561975"/>
          </a:xfrm>
        </p:spPr>
        <p:txBody>
          <a:bodyPr/>
          <a:lstStyle/>
          <a:p>
            <a:r>
              <a:rPr lang="en-US" altLang="ja-JP" sz="2400" dirty="0" smtClean="0"/>
              <a:t>Sub group EV open issues</a:t>
            </a:r>
            <a:endParaRPr lang="en-US" altLang="ja-JP" sz="2400" dirty="0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 flipV="1">
            <a:off x="395288" y="2854325"/>
            <a:ext cx="0" cy="3346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179388" y="5876925"/>
            <a:ext cx="8856662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 rot="-5400000">
            <a:off x="-618331" y="4299744"/>
            <a:ext cx="172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/>
              <a:t>Battery condition [Ah}</a:t>
            </a:r>
          </a:p>
        </p:txBody>
      </p:sp>
      <p:sp>
        <p:nvSpPr>
          <p:cNvPr id="81932" name="Freeform 12"/>
          <p:cNvSpPr>
            <a:spLocks/>
          </p:cNvSpPr>
          <p:nvPr/>
        </p:nvSpPr>
        <p:spPr bwMode="auto">
          <a:xfrm>
            <a:off x="395288" y="4005263"/>
            <a:ext cx="865187" cy="1368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" y="84"/>
              </a:cxn>
              <a:cxn ang="0">
                <a:pos x="149" y="66"/>
              </a:cxn>
              <a:cxn ang="0">
                <a:pos x="131" y="204"/>
              </a:cxn>
              <a:cxn ang="0">
                <a:pos x="251" y="204"/>
              </a:cxn>
              <a:cxn ang="0">
                <a:pos x="227" y="348"/>
              </a:cxn>
              <a:cxn ang="0">
                <a:pos x="359" y="360"/>
              </a:cxn>
              <a:cxn ang="0">
                <a:pos x="365" y="522"/>
              </a:cxn>
              <a:cxn ang="0">
                <a:pos x="497" y="546"/>
              </a:cxn>
              <a:cxn ang="0">
                <a:pos x="491" y="654"/>
              </a:cxn>
              <a:cxn ang="0">
                <a:pos x="611" y="690"/>
              </a:cxn>
              <a:cxn ang="0">
                <a:pos x="653" y="828"/>
              </a:cxn>
              <a:cxn ang="0">
                <a:pos x="771" y="862"/>
              </a:cxn>
            </a:cxnLst>
            <a:rect l="0" t="0" r="r" b="b"/>
            <a:pathLst>
              <a:path w="771" h="862">
                <a:moveTo>
                  <a:pt x="0" y="0"/>
                </a:moveTo>
                <a:cubicBezTo>
                  <a:pt x="5" y="14"/>
                  <a:pt x="4" y="73"/>
                  <a:pt x="29" y="84"/>
                </a:cubicBezTo>
                <a:cubicBezTo>
                  <a:pt x="54" y="95"/>
                  <a:pt x="132" y="46"/>
                  <a:pt x="149" y="66"/>
                </a:cubicBezTo>
                <a:cubicBezTo>
                  <a:pt x="166" y="86"/>
                  <a:pt x="114" y="181"/>
                  <a:pt x="131" y="204"/>
                </a:cubicBezTo>
                <a:cubicBezTo>
                  <a:pt x="148" y="227"/>
                  <a:pt x="235" y="180"/>
                  <a:pt x="251" y="204"/>
                </a:cubicBezTo>
                <a:cubicBezTo>
                  <a:pt x="267" y="228"/>
                  <a:pt x="209" y="322"/>
                  <a:pt x="227" y="348"/>
                </a:cubicBezTo>
                <a:cubicBezTo>
                  <a:pt x="245" y="374"/>
                  <a:pt x="336" y="331"/>
                  <a:pt x="359" y="360"/>
                </a:cubicBezTo>
                <a:cubicBezTo>
                  <a:pt x="382" y="389"/>
                  <a:pt x="342" y="491"/>
                  <a:pt x="365" y="522"/>
                </a:cubicBezTo>
                <a:cubicBezTo>
                  <a:pt x="388" y="553"/>
                  <a:pt x="476" y="524"/>
                  <a:pt x="497" y="546"/>
                </a:cubicBezTo>
                <a:cubicBezTo>
                  <a:pt x="518" y="568"/>
                  <a:pt x="472" y="630"/>
                  <a:pt x="491" y="654"/>
                </a:cubicBezTo>
                <a:cubicBezTo>
                  <a:pt x="510" y="678"/>
                  <a:pt x="584" y="661"/>
                  <a:pt x="611" y="690"/>
                </a:cubicBezTo>
                <a:cubicBezTo>
                  <a:pt x="638" y="719"/>
                  <a:pt x="626" y="799"/>
                  <a:pt x="653" y="828"/>
                </a:cubicBezTo>
                <a:cubicBezTo>
                  <a:pt x="680" y="857"/>
                  <a:pt x="747" y="855"/>
                  <a:pt x="771" y="86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900113" y="301148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Precondition</a:t>
            </a:r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1260475" y="47974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611188" y="452278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Drain &amp; Fill</a:t>
            </a:r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>
            <a:off x="1260475" y="5373688"/>
            <a:ext cx="431800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1144588" y="491648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6hr</a:t>
            </a:r>
          </a:p>
        </p:txBody>
      </p:sp>
      <p:sp>
        <p:nvSpPr>
          <p:cNvPr id="81938" name="Freeform 18"/>
          <p:cNvSpPr>
            <a:spLocks/>
          </p:cNvSpPr>
          <p:nvPr/>
        </p:nvSpPr>
        <p:spPr bwMode="auto">
          <a:xfrm>
            <a:off x="1692275" y="5229225"/>
            <a:ext cx="646113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58" y="9"/>
              </a:cxn>
              <a:cxn ang="0">
                <a:pos x="110" y="141"/>
              </a:cxn>
              <a:cxn ang="0">
                <a:pos x="166" y="3"/>
              </a:cxn>
              <a:cxn ang="0">
                <a:pos x="227" y="159"/>
              </a:cxn>
              <a:cxn ang="0">
                <a:pos x="287" y="33"/>
              </a:cxn>
              <a:cxn ang="0">
                <a:pos x="356" y="147"/>
              </a:cxn>
              <a:cxn ang="0">
                <a:pos x="407" y="85"/>
              </a:cxn>
            </a:cxnLst>
            <a:rect l="0" t="0" r="r" b="b"/>
            <a:pathLst>
              <a:path w="407" h="164">
                <a:moveTo>
                  <a:pt x="0" y="97"/>
                </a:moveTo>
                <a:cubicBezTo>
                  <a:pt x="9" y="82"/>
                  <a:pt x="40" y="2"/>
                  <a:pt x="58" y="9"/>
                </a:cubicBezTo>
                <a:cubicBezTo>
                  <a:pt x="76" y="16"/>
                  <a:pt x="92" y="142"/>
                  <a:pt x="110" y="141"/>
                </a:cubicBezTo>
                <a:cubicBezTo>
                  <a:pt x="128" y="140"/>
                  <a:pt x="147" y="0"/>
                  <a:pt x="166" y="3"/>
                </a:cubicBezTo>
                <a:cubicBezTo>
                  <a:pt x="186" y="6"/>
                  <a:pt x="207" y="154"/>
                  <a:pt x="227" y="159"/>
                </a:cubicBezTo>
                <a:cubicBezTo>
                  <a:pt x="247" y="164"/>
                  <a:pt x="266" y="35"/>
                  <a:pt x="287" y="33"/>
                </a:cubicBezTo>
                <a:cubicBezTo>
                  <a:pt x="309" y="31"/>
                  <a:pt x="336" y="138"/>
                  <a:pt x="356" y="147"/>
                </a:cubicBezTo>
                <a:cubicBezTo>
                  <a:pt x="376" y="156"/>
                  <a:pt x="397" y="98"/>
                  <a:pt x="407" y="85"/>
                </a:cubicBez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1403350" y="5492750"/>
            <a:ext cx="1223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Pre-con cycle</a:t>
            </a: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1908175" y="4725988"/>
            <a:ext cx="14414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12~36 hr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Canister loading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1619250" y="6265863"/>
            <a:ext cx="22320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Confirm tire pressure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Prepare RCB measurement</a:t>
            </a:r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252413" y="3789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00"/>
                </a:solidFill>
              </a:rPr>
              <a:t>Discharge</a:t>
            </a:r>
          </a:p>
        </p:txBody>
      </p:sp>
      <p:sp>
        <p:nvSpPr>
          <p:cNvPr id="81943" name="Freeform 23"/>
          <p:cNvSpPr>
            <a:spLocks/>
          </p:cNvSpPr>
          <p:nvPr/>
        </p:nvSpPr>
        <p:spPr bwMode="auto">
          <a:xfrm>
            <a:off x="2989263" y="5157788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667000" y="5530850"/>
            <a:ext cx="1223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WLTC×1</a:t>
            </a:r>
          </a:p>
        </p:txBody>
      </p:sp>
      <p:sp>
        <p:nvSpPr>
          <p:cNvPr id="81945" name="Line 25"/>
          <p:cNvSpPr>
            <a:spLocks noChangeShapeType="1"/>
          </p:cNvSpPr>
          <p:nvPr/>
        </p:nvSpPr>
        <p:spPr bwMode="auto">
          <a:xfrm>
            <a:off x="2916238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24479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sustaining (CS) mode test (cold)</a:t>
            </a:r>
          </a:p>
        </p:txBody>
      </p:sp>
      <p:sp>
        <p:nvSpPr>
          <p:cNvPr id="81947" name="Line 27"/>
          <p:cNvSpPr>
            <a:spLocks noChangeShapeType="1"/>
          </p:cNvSpPr>
          <p:nvPr/>
        </p:nvSpPr>
        <p:spPr bwMode="auto">
          <a:xfrm>
            <a:off x="3635375" y="2852738"/>
            <a:ext cx="0" cy="3059112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>
            <a:off x="2195513" y="31416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 flipH="1">
            <a:off x="395288" y="3141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 flipV="1">
            <a:off x="3635375" y="3933825"/>
            <a:ext cx="433388" cy="1290638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3563938" y="5473700"/>
            <a:ext cx="10795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Full charge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max. 12 hr</a:t>
            </a:r>
          </a:p>
        </p:txBody>
      </p:sp>
      <p:sp>
        <p:nvSpPr>
          <p:cNvPr id="81952" name="Line 32"/>
          <p:cNvSpPr>
            <a:spLocks noChangeShapeType="1"/>
          </p:cNvSpPr>
          <p:nvPr/>
        </p:nvSpPr>
        <p:spPr bwMode="auto">
          <a:xfrm>
            <a:off x="3421063" y="5224463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3" name="Line 33"/>
          <p:cNvSpPr>
            <a:spLocks noChangeShapeType="1"/>
          </p:cNvSpPr>
          <p:nvPr/>
        </p:nvSpPr>
        <p:spPr bwMode="auto">
          <a:xfrm>
            <a:off x="4076700" y="4005263"/>
            <a:ext cx="0" cy="120015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4" name="Text Box 34"/>
          <p:cNvSpPr txBox="1">
            <a:spLocks noChangeArrowheads="1"/>
          </p:cNvSpPr>
          <p:nvPr/>
        </p:nvSpPr>
        <p:spPr bwMode="auto">
          <a:xfrm>
            <a:off x="3924300" y="45085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⊿E</a:t>
            </a:r>
          </a:p>
        </p:txBody>
      </p:sp>
      <p:sp>
        <p:nvSpPr>
          <p:cNvPr id="81955" name="Freeform 35"/>
          <p:cNvSpPr>
            <a:spLocks/>
          </p:cNvSpPr>
          <p:nvPr/>
        </p:nvSpPr>
        <p:spPr bwMode="auto">
          <a:xfrm rot="518816">
            <a:off x="5940425" y="3933825"/>
            <a:ext cx="347663" cy="10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" y="66"/>
              </a:cxn>
            </a:cxnLst>
            <a:rect l="0" t="0" r="r" b="b"/>
            <a:pathLst>
              <a:path w="289" h="66">
                <a:moveTo>
                  <a:pt x="0" y="0"/>
                </a:moveTo>
                <a:lnTo>
                  <a:pt x="289" y="66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6" name="Text Box 36"/>
          <p:cNvSpPr txBox="1">
            <a:spLocks noChangeArrowheads="1"/>
          </p:cNvSpPr>
          <p:nvPr/>
        </p:nvSpPr>
        <p:spPr bwMode="auto">
          <a:xfrm>
            <a:off x="5684838" y="41243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00"/>
                </a:solidFill>
              </a:rPr>
              <a:t>within 1hr</a:t>
            </a:r>
          </a:p>
        </p:txBody>
      </p:sp>
      <p:sp>
        <p:nvSpPr>
          <p:cNvPr id="81957" name="Text Box 37"/>
          <p:cNvSpPr txBox="1">
            <a:spLocks noChangeArrowheads="1"/>
          </p:cNvSpPr>
          <p:nvPr/>
        </p:nvSpPr>
        <p:spPr bwMode="auto">
          <a:xfrm>
            <a:off x="5580063" y="3429000"/>
            <a:ext cx="1046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Plug OFF</a:t>
            </a:r>
          </a:p>
        </p:txBody>
      </p:sp>
      <p:sp>
        <p:nvSpPr>
          <p:cNvPr id="81958" name="Line 38"/>
          <p:cNvSpPr>
            <a:spLocks noChangeShapeType="1"/>
          </p:cNvSpPr>
          <p:nvPr/>
        </p:nvSpPr>
        <p:spPr bwMode="auto">
          <a:xfrm flipH="1">
            <a:off x="5940425" y="3717925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9" name="Freeform 39"/>
          <p:cNvSpPr>
            <a:spLocks/>
          </p:cNvSpPr>
          <p:nvPr/>
        </p:nvSpPr>
        <p:spPr bwMode="auto">
          <a:xfrm>
            <a:off x="6278563" y="4003675"/>
            <a:ext cx="427037" cy="439738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145" y="23"/>
              </a:cxn>
              <a:cxn ang="0">
                <a:pos x="65" y="170"/>
              </a:cxn>
              <a:cxn ang="0">
                <a:pos x="200" y="134"/>
              </a:cxn>
              <a:cxn ang="0">
                <a:pos x="158" y="261"/>
              </a:cxn>
              <a:cxn ang="0">
                <a:pos x="269" y="235"/>
              </a:cxn>
            </a:cxnLst>
            <a:rect l="0" t="0" r="r" b="b"/>
            <a:pathLst>
              <a:path w="269" h="277">
                <a:moveTo>
                  <a:pt x="0" y="34"/>
                </a:moveTo>
                <a:cubicBezTo>
                  <a:pt x="25" y="32"/>
                  <a:pt x="134" y="0"/>
                  <a:pt x="145" y="23"/>
                </a:cubicBezTo>
                <a:cubicBezTo>
                  <a:pt x="156" y="46"/>
                  <a:pt x="56" y="151"/>
                  <a:pt x="65" y="170"/>
                </a:cubicBezTo>
                <a:cubicBezTo>
                  <a:pt x="74" y="188"/>
                  <a:pt x="185" y="120"/>
                  <a:pt x="200" y="134"/>
                </a:cubicBezTo>
                <a:cubicBezTo>
                  <a:pt x="216" y="150"/>
                  <a:pt x="146" y="244"/>
                  <a:pt x="158" y="261"/>
                </a:cubicBezTo>
                <a:cubicBezTo>
                  <a:pt x="169" y="277"/>
                  <a:pt x="246" y="240"/>
                  <a:pt x="269" y="23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0" name="Text Box 40"/>
          <p:cNvSpPr txBox="1">
            <a:spLocks noChangeArrowheads="1"/>
          </p:cNvSpPr>
          <p:nvPr/>
        </p:nvSpPr>
        <p:spPr bwMode="auto">
          <a:xfrm>
            <a:off x="6189663" y="5530850"/>
            <a:ext cx="122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WLTC×n</a:t>
            </a:r>
          </a:p>
        </p:txBody>
      </p:sp>
      <p:sp>
        <p:nvSpPr>
          <p:cNvPr id="81961" name="Text Box 41"/>
          <p:cNvSpPr txBox="1">
            <a:spLocks noChangeArrowheads="1"/>
          </p:cNvSpPr>
          <p:nvPr/>
        </p:nvSpPr>
        <p:spPr bwMode="auto">
          <a:xfrm>
            <a:off x="56483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depleting (CD) mode test</a:t>
            </a:r>
          </a:p>
        </p:txBody>
      </p:sp>
      <p:sp>
        <p:nvSpPr>
          <p:cNvPr id="81962" name="Freeform 42"/>
          <p:cNvSpPr>
            <a:spLocks/>
          </p:cNvSpPr>
          <p:nvPr/>
        </p:nvSpPr>
        <p:spPr bwMode="auto">
          <a:xfrm rot="2995627">
            <a:off x="6859588" y="4992688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3" name="Freeform 43"/>
          <p:cNvSpPr>
            <a:spLocks/>
          </p:cNvSpPr>
          <p:nvPr/>
        </p:nvSpPr>
        <p:spPr bwMode="auto">
          <a:xfrm>
            <a:off x="7413625" y="5192713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4" name="Text Box 44"/>
          <p:cNvSpPr txBox="1">
            <a:spLocks noChangeArrowheads="1"/>
          </p:cNvSpPr>
          <p:nvPr/>
        </p:nvSpPr>
        <p:spPr bwMode="auto">
          <a:xfrm>
            <a:off x="7164388" y="5530850"/>
            <a:ext cx="122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WLTC×1</a:t>
            </a:r>
          </a:p>
        </p:txBody>
      </p:sp>
      <p:sp>
        <p:nvSpPr>
          <p:cNvPr id="81965" name="Text Box 45"/>
          <p:cNvSpPr txBox="1">
            <a:spLocks noChangeArrowheads="1"/>
          </p:cNvSpPr>
          <p:nvPr/>
        </p:nvSpPr>
        <p:spPr bwMode="auto">
          <a:xfrm>
            <a:off x="4067175" y="298926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(Drain &amp; Fill)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12~36 hr</a:t>
            </a:r>
          </a:p>
        </p:txBody>
      </p:sp>
      <p:sp>
        <p:nvSpPr>
          <p:cNvPr id="81966" name="Line 46"/>
          <p:cNvSpPr>
            <a:spLocks noChangeShapeType="1"/>
          </p:cNvSpPr>
          <p:nvPr/>
        </p:nvSpPr>
        <p:spPr bwMode="auto">
          <a:xfrm>
            <a:off x="5686425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7" name="Line 47"/>
          <p:cNvSpPr>
            <a:spLocks noChangeShapeType="1"/>
          </p:cNvSpPr>
          <p:nvPr/>
        </p:nvSpPr>
        <p:spPr bwMode="auto">
          <a:xfrm>
            <a:off x="7413625" y="2852738"/>
            <a:ext cx="0" cy="3059112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8" name="Line 48"/>
          <p:cNvSpPr>
            <a:spLocks noChangeShapeType="1"/>
          </p:cNvSpPr>
          <p:nvPr/>
        </p:nvSpPr>
        <p:spPr bwMode="auto">
          <a:xfrm flipV="1">
            <a:off x="8062913" y="3933825"/>
            <a:ext cx="469900" cy="1368425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9" name="Line 49"/>
          <p:cNvSpPr>
            <a:spLocks noChangeShapeType="1"/>
          </p:cNvSpPr>
          <p:nvPr/>
        </p:nvSpPr>
        <p:spPr bwMode="auto">
          <a:xfrm>
            <a:off x="8542338" y="4005263"/>
            <a:ext cx="0" cy="1296987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0" name="Text Box 50"/>
          <p:cNvSpPr txBox="1">
            <a:spLocks noChangeArrowheads="1"/>
          </p:cNvSpPr>
          <p:nvPr/>
        </p:nvSpPr>
        <p:spPr bwMode="auto">
          <a:xfrm>
            <a:off x="8345488" y="45085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⊿E</a:t>
            </a:r>
          </a:p>
        </p:txBody>
      </p:sp>
      <p:sp>
        <p:nvSpPr>
          <p:cNvPr id="81971" name="Line 51"/>
          <p:cNvSpPr>
            <a:spLocks noChangeShapeType="1"/>
          </p:cNvSpPr>
          <p:nvPr/>
        </p:nvSpPr>
        <p:spPr bwMode="auto">
          <a:xfrm>
            <a:off x="2341563" y="5373688"/>
            <a:ext cx="574675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2" name="Line 52"/>
          <p:cNvSpPr>
            <a:spLocks noChangeShapeType="1"/>
          </p:cNvSpPr>
          <p:nvPr/>
        </p:nvSpPr>
        <p:spPr bwMode="auto">
          <a:xfrm>
            <a:off x="6334125" y="4078288"/>
            <a:ext cx="0" cy="1368425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3" name="Text Box 53"/>
          <p:cNvSpPr txBox="1">
            <a:spLocks noChangeArrowheads="1"/>
          </p:cNvSpPr>
          <p:nvPr/>
        </p:nvSpPr>
        <p:spPr bwMode="auto">
          <a:xfrm>
            <a:off x="6262688" y="4725988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AER</a:t>
            </a:r>
          </a:p>
        </p:txBody>
      </p:sp>
      <p:sp>
        <p:nvSpPr>
          <p:cNvPr id="81974" name="Line 54"/>
          <p:cNvSpPr>
            <a:spLocks noChangeShapeType="1"/>
          </p:cNvSpPr>
          <p:nvPr/>
        </p:nvSpPr>
        <p:spPr bwMode="auto">
          <a:xfrm>
            <a:off x="7054850" y="4078288"/>
            <a:ext cx="0" cy="1150937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5" name="Text Box 55"/>
          <p:cNvSpPr txBox="1">
            <a:spLocks noChangeArrowheads="1"/>
          </p:cNvSpPr>
          <p:nvPr/>
        </p:nvSpPr>
        <p:spPr bwMode="auto">
          <a:xfrm>
            <a:off x="6262688" y="5013325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EAER</a:t>
            </a:r>
          </a:p>
        </p:txBody>
      </p:sp>
      <p:sp>
        <p:nvSpPr>
          <p:cNvPr id="81976" name="Text Box 56"/>
          <p:cNvSpPr txBox="1">
            <a:spLocks noChangeArrowheads="1"/>
          </p:cNvSpPr>
          <p:nvPr/>
        </p:nvSpPr>
        <p:spPr bwMode="auto">
          <a:xfrm>
            <a:off x="6262688" y="5230813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RCDR</a:t>
            </a:r>
          </a:p>
        </p:txBody>
      </p:sp>
      <p:sp>
        <p:nvSpPr>
          <p:cNvPr id="81977" name="Freeform 57"/>
          <p:cNvSpPr>
            <a:spLocks/>
          </p:cNvSpPr>
          <p:nvPr/>
        </p:nvSpPr>
        <p:spPr bwMode="auto">
          <a:xfrm>
            <a:off x="6704013" y="4384675"/>
            <a:ext cx="341312" cy="504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" y="0"/>
              </a:cxn>
              <a:cxn ang="0">
                <a:pos x="89" y="143"/>
              </a:cxn>
              <a:cxn ang="0">
                <a:pos x="143" y="143"/>
              </a:cxn>
              <a:cxn ang="0">
                <a:pos x="136" y="318"/>
              </a:cxn>
              <a:cxn ang="0">
                <a:pos x="215" y="305"/>
              </a:cxn>
            </a:cxnLst>
            <a:rect l="0" t="0" r="r" b="b"/>
            <a:pathLst>
              <a:path w="215" h="318">
                <a:moveTo>
                  <a:pt x="0" y="0"/>
                </a:moveTo>
                <a:lnTo>
                  <a:pt x="91" y="0"/>
                </a:lnTo>
                <a:lnTo>
                  <a:pt x="89" y="143"/>
                </a:lnTo>
                <a:lnTo>
                  <a:pt x="143" y="143"/>
                </a:lnTo>
                <a:lnTo>
                  <a:pt x="136" y="318"/>
                </a:lnTo>
                <a:lnTo>
                  <a:pt x="215" y="305"/>
                </a:ln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8" name="Text Box 58"/>
          <p:cNvSpPr txBox="1">
            <a:spLocks noChangeArrowheads="1"/>
          </p:cNvSpPr>
          <p:nvPr/>
        </p:nvSpPr>
        <p:spPr bwMode="auto">
          <a:xfrm>
            <a:off x="7991475" y="5530850"/>
            <a:ext cx="1079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Full charge</a:t>
            </a:r>
          </a:p>
        </p:txBody>
      </p:sp>
      <p:sp>
        <p:nvSpPr>
          <p:cNvPr id="81979" name="Line 59"/>
          <p:cNvSpPr>
            <a:spLocks noChangeShapeType="1"/>
          </p:cNvSpPr>
          <p:nvPr/>
        </p:nvSpPr>
        <p:spPr bwMode="auto">
          <a:xfrm>
            <a:off x="7989888" y="530225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0" name="Rectangle 60"/>
          <p:cNvSpPr>
            <a:spLocks noChangeArrowheads="1"/>
          </p:cNvSpPr>
          <p:nvPr/>
        </p:nvSpPr>
        <p:spPr bwMode="auto">
          <a:xfrm>
            <a:off x="755650" y="1700213"/>
            <a:ext cx="1366838" cy="576262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 dirty="0">
                <a:solidFill>
                  <a:srgbClr val="FF0000"/>
                </a:solidFill>
              </a:rPr>
              <a:t>Charging voltage</a:t>
            </a:r>
          </a:p>
          <a:p>
            <a:pPr algn="ctr"/>
            <a:r>
              <a:rPr lang="en-US" altLang="ja-JP" sz="1200" b="1" dirty="0">
                <a:solidFill>
                  <a:srgbClr val="FF0000"/>
                </a:solidFill>
              </a:rPr>
              <a:t>100 / 200V (PL12)</a:t>
            </a:r>
          </a:p>
        </p:txBody>
      </p:sp>
      <p:sp>
        <p:nvSpPr>
          <p:cNvPr id="81981" name="Line 61"/>
          <p:cNvSpPr>
            <a:spLocks noChangeShapeType="1"/>
          </p:cNvSpPr>
          <p:nvPr/>
        </p:nvSpPr>
        <p:spPr bwMode="auto">
          <a:xfrm>
            <a:off x="1619250" y="2276475"/>
            <a:ext cx="2305050" cy="20161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2" name="Line 62"/>
          <p:cNvSpPr>
            <a:spLocks noChangeShapeType="1"/>
          </p:cNvSpPr>
          <p:nvPr/>
        </p:nvSpPr>
        <p:spPr bwMode="auto">
          <a:xfrm>
            <a:off x="3059113" y="2276475"/>
            <a:ext cx="1800225" cy="1584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3" name="Rectangle 63"/>
          <p:cNvSpPr>
            <a:spLocks noChangeArrowheads="1"/>
          </p:cNvSpPr>
          <p:nvPr/>
        </p:nvSpPr>
        <p:spPr bwMode="auto">
          <a:xfrm>
            <a:off x="2268538" y="1700213"/>
            <a:ext cx="1366837" cy="576262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End of charge 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criteria (PL1)</a:t>
            </a:r>
          </a:p>
        </p:txBody>
      </p:sp>
      <p:sp>
        <p:nvSpPr>
          <p:cNvPr id="81984" name="Rectangle 64"/>
          <p:cNvSpPr>
            <a:spLocks noChangeArrowheads="1"/>
          </p:cNvSpPr>
          <p:nvPr/>
        </p:nvSpPr>
        <p:spPr bwMode="auto">
          <a:xfrm>
            <a:off x="4067175" y="1700213"/>
            <a:ext cx="1366838" cy="576262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Order of CD/CS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(PL4)</a:t>
            </a:r>
          </a:p>
        </p:txBody>
      </p:sp>
      <p:sp>
        <p:nvSpPr>
          <p:cNvPr id="81985" name="Line 65"/>
          <p:cNvSpPr>
            <a:spLocks noChangeShapeType="1"/>
          </p:cNvSpPr>
          <p:nvPr/>
        </p:nvSpPr>
        <p:spPr bwMode="auto">
          <a:xfrm>
            <a:off x="6443663" y="2276475"/>
            <a:ext cx="0" cy="1657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6" name="Rectangle 66"/>
          <p:cNvSpPr>
            <a:spLocks noChangeArrowheads="1"/>
          </p:cNvSpPr>
          <p:nvPr/>
        </p:nvSpPr>
        <p:spPr bwMode="auto">
          <a:xfrm>
            <a:off x="5724525" y="1700213"/>
            <a:ext cx="136683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Interruption</a:t>
            </a:r>
          </a:p>
          <a:p>
            <a:pPr algn="ctr"/>
            <a:r>
              <a:rPr lang="en-US" altLang="ja-JP" sz="1200" b="1"/>
              <a:t> condition (PL5)</a:t>
            </a:r>
          </a:p>
        </p:txBody>
      </p:sp>
      <p:sp>
        <p:nvSpPr>
          <p:cNvPr id="81987" name="Line 67"/>
          <p:cNvSpPr>
            <a:spLocks noChangeShapeType="1"/>
          </p:cNvSpPr>
          <p:nvPr/>
        </p:nvSpPr>
        <p:spPr bwMode="auto">
          <a:xfrm flipH="1">
            <a:off x="7451725" y="2276475"/>
            <a:ext cx="827088" cy="2881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8" name="Rectangle 68"/>
          <p:cNvSpPr>
            <a:spLocks noChangeArrowheads="1"/>
          </p:cNvSpPr>
          <p:nvPr/>
        </p:nvSpPr>
        <p:spPr bwMode="auto">
          <a:xfrm>
            <a:off x="7526338" y="1700213"/>
            <a:ext cx="1366837" cy="576262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RCB break off 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criteria (PL2/9)</a:t>
            </a:r>
          </a:p>
        </p:txBody>
      </p:sp>
      <p:sp>
        <p:nvSpPr>
          <p:cNvPr id="81989" name="Rectangle 69"/>
          <p:cNvSpPr>
            <a:spLocks noChangeArrowheads="1"/>
          </p:cNvSpPr>
          <p:nvPr/>
        </p:nvSpPr>
        <p:spPr bwMode="auto">
          <a:xfrm>
            <a:off x="6516688" y="908050"/>
            <a:ext cx="1727200" cy="576263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Termination condition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for EV range (PL6/7)</a:t>
            </a:r>
          </a:p>
        </p:txBody>
      </p:sp>
      <p:sp>
        <p:nvSpPr>
          <p:cNvPr id="81990" name="Line 70"/>
          <p:cNvSpPr>
            <a:spLocks noChangeShapeType="1"/>
          </p:cNvSpPr>
          <p:nvPr/>
        </p:nvSpPr>
        <p:spPr bwMode="auto">
          <a:xfrm flipH="1">
            <a:off x="6732588" y="1484313"/>
            <a:ext cx="576262" cy="28082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1" name="Line 71"/>
          <p:cNvSpPr>
            <a:spLocks noChangeShapeType="1"/>
          </p:cNvSpPr>
          <p:nvPr/>
        </p:nvSpPr>
        <p:spPr bwMode="auto">
          <a:xfrm flipH="1">
            <a:off x="3924300" y="2276475"/>
            <a:ext cx="503238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2" name="AutoShape 72"/>
          <p:cNvSpPr>
            <a:spLocks noChangeArrowheads="1"/>
          </p:cNvSpPr>
          <p:nvPr/>
        </p:nvSpPr>
        <p:spPr bwMode="auto">
          <a:xfrm>
            <a:off x="6616700" y="4313238"/>
            <a:ext cx="144463" cy="144462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3" name="AutoShape 73"/>
          <p:cNvSpPr>
            <a:spLocks noChangeArrowheads="1"/>
          </p:cNvSpPr>
          <p:nvPr/>
        </p:nvSpPr>
        <p:spPr bwMode="auto">
          <a:xfrm>
            <a:off x="7342188" y="5248275"/>
            <a:ext cx="144462" cy="144463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4" name="Line 74"/>
          <p:cNvSpPr>
            <a:spLocks noChangeShapeType="1"/>
          </p:cNvSpPr>
          <p:nvPr/>
        </p:nvSpPr>
        <p:spPr bwMode="auto">
          <a:xfrm>
            <a:off x="6838950" y="5157788"/>
            <a:ext cx="215900" cy="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5" name="Line 75"/>
          <p:cNvSpPr>
            <a:spLocks noChangeShapeType="1"/>
          </p:cNvSpPr>
          <p:nvPr/>
        </p:nvSpPr>
        <p:spPr bwMode="auto">
          <a:xfrm>
            <a:off x="6910388" y="5354638"/>
            <a:ext cx="431800" cy="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6" name="AutoShape 76"/>
          <p:cNvSpPr>
            <a:spLocks noChangeArrowheads="1"/>
          </p:cNvSpPr>
          <p:nvPr/>
        </p:nvSpPr>
        <p:spPr bwMode="auto">
          <a:xfrm>
            <a:off x="6977063" y="4797425"/>
            <a:ext cx="144462" cy="144463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7" name="Oval 77"/>
          <p:cNvSpPr>
            <a:spLocks noChangeArrowheads="1"/>
          </p:cNvSpPr>
          <p:nvPr/>
        </p:nvSpPr>
        <p:spPr bwMode="auto">
          <a:xfrm>
            <a:off x="2867025" y="5300663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8" name="Oval 78"/>
          <p:cNvSpPr>
            <a:spLocks noChangeArrowheads="1"/>
          </p:cNvSpPr>
          <p:nvPr/>
        </p:nvSpPr>
        <p:spPr bwMode="auto">
          <a:xfrm>
            <a:off x="5616575" y="3886200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9" name="Line 79"/>
          <p:cNvSpPr>
            <a:spLocks noChangeShapeType="1"/>
          </p:cNvSpPr>
          <p:nvPr/>
        </p:nvSpPr>
        <p:spPr bwMode="auto">
          <a:xfrm>
            <a:off x="8820150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00" name="Text Box 80"/>
          <p:cNvSpPr txBox="1">
            <a:spLocks noChangeArrowheads="1"/>
          </p:cNvSpPr>
          <p:nvPr/>
        </p:nvSpPr>
        <p:spPr bwMode="auto">
          <a:xfrm>
            <a:off x="72358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sustaining (CS) mode test (hot)</a:t>
            </a:r>
          </a:p>
        </p:txBody>
      </p:sp>
      <p:sp>
        <p:nvSpPr>
          <p:cNvPr id="82001" name="Text Box 81"/>
          <p:cNvSpPr txBox="1">
            <a:spLocks noChangeArrowheads="1"/>
          </p:cNvSpPr>
          <p:nvPr/>
        </p:nvSpPr>
        <p:spPr bwMode="auto">
          <a:xfrm>
            <a:off x="4284663" y="4292600"/>
            <a:ext cx="14414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Prepare RCB measurement</a:t>
            </a:r>
          </a:p>
        </p:txBody>
      </p:sp>
      <p:sp>
        <p:nvSpPr>
          <p:cNvPr id="82002" name="Line 82"/>
          <p:cNvSpPr>
            <a:spLocks noChangeShapeType="1"/>
          </p:cNvSpPr>
          <p:nvPr/>
        </p:nvSpPr>
        <p:spPr bwMode="auto">
          <a:xfrm flipV="1">
            <a:off x="5508625" y="4005263"/>
            <a:ext cx="142875" cy="2159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03" name="Rectangle 83"/>
          <p:cNvSpPr>
            <a:spLocks noChangeArrowheads="1"/>
          </p:cNvSpPr>
          <p:nvPr/>
        </p:nvSpPr>
        <p:spPr bwMode="auto">
          <a:xfrm>
            <a:off x="755650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CO2/FC calculation</a:t>
            </a:r>
          </a:p>
          <a:p>
            <a:pPr algn="ctr"/>
            <a:r>
              <a:rPr lang="en-US" altLang="ja-JP" sz="1200" b="1"/>
              <a:t>(PL8/10)</a:t>
            </a:r>
          </a:p>
        </p:txBody>
      </p:sp>
      <p:sp>
        <p:nvSpPr>
          <p:cNvPr id="82004" name="Rectangle 84"/>
          <p:cNvSpPr>
            <a:spLocks noChangeArrowheads="1"/>
          </p:cNvSpPr>
          <p:nvPr/>
        </p:nvSpPr>
        <p:spPr bwMode="auto">
          <a:xfrm>
            <a:off x="2555875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Performance of </a:t>
            </a:r>
          </a:p>
          <a:p>
            <a:pPr algn="ctr"/>
            <a:r>
              <a:rPr lang="en-US" altLang="ja-JP" sz="1200" b="1"/>
              <a:t>Watt-hour meter, </a:t>
            </a:r>
          </a:p>
          <a:p>
            <a:pPr algn="ctr"/>
            <a:r>
              <a:rPr lang="en-US" altLang="ja-JP" sz="1200" b="1"/>
              <a:t>Am-meter (PL3)</a:t>
            </a:r>
          </a:p>
        </p:txBody>
      </p:sp>
      <p:sp>
        <p:nvSpPr>
          <p:cNvPr id="82005" name="Rectangle 85"/>
          <p:cNvSpPr>
            <a:spLocks noChangeArrowheads="1"/>
          </p:cNvSpPr>
          <p:nvPr/>
        </p:nvSpPr>
        <p:spPr bwMode="auto">
          <a:xfrm>
            <a:off x="4356100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Multi mode</a:t>
            </a:r>
          </a:p>
          <a:p>
            <a:pPr algn="ctr"/>
            <a:r>
              <a:rPr lang="en-US" altLang="ja-JP" sz="1200" b="1"/>
              <a:t>gear box</a:t>
            </a:r>
          </a:p>
          <a:p>
            <a:pPr algn="ctr"/>
            <a:r>
              <a:rPr lang="en-US" altLang="ja-JP" sz="1200" b="1"/>
              <a:t>(PL11)</a:t>
            </a:r>
          </a:p>
        </p:txBody>
      </p:sp>
      <p:sp>
        <p:nvSpPr>
          <p:cNvPr id="82006" name="Text Box 86"/>
          <p:cNvSpPr txBox="1">
            <a:spLocks noChangeArrowheads="1"/>
          </p:cNvSpPr>
          <p:nvPr/>
        </p:nvSpPr>
        <p:spPr bwMode="auto">
          <a:xfrm>
            <a:off x="250825" y="2492375"/>
            <a:ext cx="4176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/>
              <a:t>◆Test flow (independent test for L/M/H/ExH)</a:t>
            </a:r>
          </a:p>
        </p:txBody>
      </p:sp>
      <p:sp>
        <p:nvSpPr>
          <p:cNvPr id="82007" name="Oval 87"/>
          <p:cNvSpPr>
            <a:spLocks noChangeArrowheads="1"/>
          </p:cNvSpPr>
          <p:nvPr/>
        </p:nvSpPr>
        <p:spPr bwMode="auto">
          <a:xfrm>
            <a:off x="1619250" y="5300663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2008" name="Text Box 88"/>
          <p:cNvSpPr txBox="1">
            <a:spLocks noChangeArrowheads="1"/>
          </p:cNvSpPr>
          <p:nvPr/>
        </p:nvSpPr>
        <p:spPr bwMode="auto">
          <a:xfrm>
            <a:off x="957263" y="4086225"/>
            <a:ext cx="14414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Confirm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tire pressure</a:t>
            </a:r>
          </a:p>
        </p:txBody>
      </p:sp>
      <p:sp>
        <p:nvSpPr>
          <p:cNvPr id="82009" name="Text Box 89"/>
          <p:cNvSpPr txBox="1">
            <a:spLocks noChangeArrowheads="1"/>
          </p:cNvSpPr>
          <p:nvPr/>
        </p:nvSpPr>
        <p:spPr bwMode="auto">
          <a:xfrm>
            <a:off x="6084888" y="6237288"/>
            <a:ext cx="30241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EAER: Equivalent All Electric Range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RCDR: Charge Depleting Range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NEC: Net Energy Change = RCB * nominal voltage of RESS</a:t>
            </a:r>
          </a:p>
        </p:txBody>
      </p:sp>
      <p:sp>
        <p:nvSpPr>
          <p:cNvPr id="82010" name="Freeform 90"/>
          <p:cNvSpPr>
            <a:spLocks/>
          </p:cNvSpPr>
          <p:nvPr/>
        </p:nvSpPr>
        <p:spPr bwMode="auto">
          <a:xfrm flipV="1">
            <a:off x="8532813" y="3878263"/>
            <a:ext cx="280987" cy="84137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52" y="4"/>
              </a:cxn>
              <a:cxn ang="0">
                <a:pos x="106" y="52"/>
              </a:cxn>
              <a:cxn ang="0">
                <a:pos x="177" y="10"/>
              </a:cxn>
            </a:cxnLst>
            <a:rect l="0" t="0" r="r" b="b"/>
            <a:pathLst>
              <a:path w="177" h="53">
                <a:moveTo>
                  <a:pt x="0" y="26"/>
                </a:moveTo>
                <a:cubicBezTo>
                  <a:pt x="9" y="22"/>
                  <a:pt x="34" y="0"/>
                  <a:pt x="52" y="4"/>
                </a:cubicBezTo>
                <a:cubicBezTo>
                  <a:pt x="70" y="8"/>
                  <a:pt x="85" y="51"/>
                  <a:pt x="106" y="52"/>
                </a:cubicBezTo>
                <a:cubicBezTo>
                  <a:pt x="127" y="53"/>
                  <a:pt x="165" y="17"/>
                  <a:pt x="177" y="10"/>
                </a:cubicBezTo>
              </a:path>
            </a:pathLst>
          </a:custGeom>
          <a:noFill/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1" name="Line 91"/>
          <p:cNvSpPr>
            <a:spLocks noChangeShapeType="1"/>
          </p:cNvSpPr>
          <p:nvPr/>
        </p:nvSpPr>
        <p:spPr bwMode="auto">
          <a:xfrm>
            <a:off x="1692275" y="4437063"/>
            <a:ext cx="0" cy="792162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2" name="Text Box 92"/>
          <p:cNvSpPr txBox="1">
            <a:spLocks noChangeArrowheads="1"/>
          </p:cNvSpPr>
          <p:nvPr/>
        </p:nvSpPr>
        <p:spPr bwMode="auto">
          <a:xfrm>
            <a:off x="3779838" y="6237288"/>
            <a:ext cx="23764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RCB: RESS Charge Balance (=SOC)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RESS:  Rechargeable energy storage system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AER: All Electric Range</a:t>
            </a:r>
          </a:p>
        </p:txBody>
      </p:sp>
      <p:sp>
        <p:nvSpPr>
          <p:cNvPr id="82013" name="Line 93"/>
          <p:cNvSpPr>
            <a:spLocks noChangeShapeType="1"/>
          </p:cNvSpPr>
          <p:nvPr/>
        </p:nvSpPr>
        <p:spPr bwMode="auto">
          <a:xfrm flipV="1">
            <a:off x="2411413" y="5445125"/>
            <a:ext cx="431800" cy="79216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4" name="Line 94"/>
          <p:cNvSpPr>
            <a:spLocks noChangeShapeType="1"/>
          </p:cNvSpPr>
          <p:nvPr/>
        </p:nvSpPr>
        <p:spPr bwMode="auto">
          <a:xfrm>
            <a:off x="5292725" y="3141663"/>
            <a:ext cx="379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5" name="Line 95"/>
          <p:cNvSpPr>
            <a:spLocks noChangeShapeType="1"/>
          </p:cNvSpPr>
          <p:nvPr/>
        </p:nvSpPr>
        <p:spPr bwMode="auto">
          <a:xfrm flipH="1">
            <a:off x="3708400" y="31416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Next</a:t>
            </a:r>
            <a:r>
              <a:rPr lang="sv-SE" dirty="0" smtClean="0"/>
              <a:t> </a:t>
            </a:r>
            <a:r>
              <a:rPr lang="sv-SE" dirty="0" err="1" smtClean="0"/>
              <a:t>meeting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DTP/DHC in </a:t>
            </a:r>
            <a:r>
              <a:rPr lang="sv-SE" dirty="0" err="1" smtClean="0"/>
              <a:t>Ispra</a:t>
            </a:r>
            <a:r>
              <a:rPr lang="sv-SE" dirty="0" smtClean="0"/>
              <a:t> 24 – 26 of September</a:t>
            </a:r>
          </a:p>
          <a:p>
            <a:r>
              <a:rPr lang="sv-SE" dirty="0" err="1" smtClean="0"/>
              <a:t>Subgroup</a:t>
            </a:r>
            <a:r>
              <a:rPr lang="sv-SE" dirty="0" smtClean="0"/>
              <a:t> EV 13 – 14 of November?</a:t>
            </a:r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Objective</a:t>
            </a:r>
            <a:r>
              <a:rPr lang="sv-SE" dirty="0" smtClean="0"/>
              <a:t>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v-SE" dirty="0" smtClean="0"/>
              <a:t>Development of a </a:t>
            </a:r>
            <a:r>
              <a:rPr lang="sv-SE" dirty="0" err="1" smtClean="0"/>
              <a:t>worldwide</a:t>
            </a:r>
            <a:r>
              <a:rPr lang="sv-SE" dirty="0" smtClean="0"/>
              <a:t> harmonised test </a:t>
            </a:r>
            <a:r>
              <a:rPr lang="sv-SE" dirty="0" err="1" smtClean="0"/>
              <a:t>procedure</a:t>
            </a:r>
            <a:r>
              <a:rPr lang="sv-SE" dirty="0" smtClean="0"/>
              <a:t> for light </a:t>
            </a:r>
            <a:r>
              <a:rPr lang="sv-SE" dirty="0" err="1" smtClean="0"/>
              <a:t>duty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endParaRPr lang="sv-SE" dirty="0" smtClean="0"/>
          </a:p>
          <a:p>
            <a:pPr lvl="1"/>
            <a:r>
              <a:rPr lang="sv-SE" dirty="0" err="1" smtClean="0"/>
              <a:t>Pollutant</a:t>
            </a:r>
            <a:r>
              <a:rPr lang="sv-SE" dirty="0" smtClean="0"/>
              <a:t> emissions</a:t>
            </a:r>
          </a:p>
          <a:p>
            <a:pPr lvl="1"/>
            <a:r>
              <a:rPr lang="sv-SE" dirty="0" smtClean="0"/>
              <a:t>CO</a:t>
            </a:r>
            <a:r>
              <a:rPr lang="sv-SE" baseline="-25000" dirty="0" smtClean="0"/>
              <a:t>2</a:t>
            </a:r>
            <a:r>
              <a:rPr lang="sv-SE" dirty="0" smtClean="0"/>
              <a:t> emissions</a:t>
            </a:r>
          </a:p>
          <a:p>
            <a:r>
              <a:rPr lang="sv-SE" dirty="0" smtClean="0"/>
              <a:t>Global </a:t>
            </a:r>
            <a:r>
              <a:rPr lang="sv-SE" dirty="0" err="1" smtClean="0"/>
              <a:t>Technical</a:t>
            </a:r>
            <a:r>
              <a:rPr lang="sv-SE" dirty="0" smtClean="0"/>
              <a:t> </a:t>
            </a:r>
            <a:r>
              <a:rPr lang="sv-SE" dirty="0" err="1" smtClean="0"/>
              <a:t>Regulation</a:t>
            </a:r>
            <a:r>
              <a:rPr lang="sv-SE" dirty="0" smtClean="0"/>
              <a:t>, GTR</a:t>
            </a:r>
          </a:p>
          <a:p>
            <a:r>
              <a:rPr lang="sv-SE" dirty="0" smtClean="0"/>
              <a:t>Three </a:t>
            </a:r>
            <a:r>
              <a:rPr lang="sv-SE" dirty="0" err="1" smtClean="0"/>
              <a:t>phases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Test </a:t>
            </a:r>
            <a:r>
              <a:rPr lang="sv-SE" dirty="0" err="1" smtClean="0"/>
              <a:t>procedure</a:t>
            </a:r>
            <a:r>
              <a:rPr lang="sv-SE" dirty="0" smtClean="0"/>
              <a:t> and </a:t>
            </a:r>
            <a:r>
              <a:rPr lang="sv-SE" dirty="0" err="1" smtClean="0"/>
              <a:t>driving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endParaRPr lang="sv-SE" dirty="0" smtClean="0"/>
          </a:p>
          <a:p>
            <a:pPr lvl="1"/>
            <a:r>
              <a:rPr lang="sv-SE" dirty="0" smtClean="0"/>
              <a:t>Test </a:t>
            </a:r>
            <a:r>
              <a:rPr lang="sv-SE" dirty="0" err="1" smtClean="0"/>
              <a:t>procedures</a:t>
            </a:r>
            <a:r>
              <a:rPr lang="sv-SE" dirty="0" smtClean="0"/>
              <a:t> for </a:t>
            </a:r>
            <a:r>
              <a:rPr lang="sv-SE" dirty="0" err="1" smtClean="0"/>
              <a:t>low</a:t>
            </a:r>
            <a:r>
              <a:rPr lang="sv-SE" dirty="0" smtClean="0"/>
              <a:t> ambient </a:t>
            </a:r>
            <a:r>
              <a:rPr lang="sv-SE" dirty="0" smtClean="0"/>
              <a:t>temperatur, </a:t>
            </a:r>
            <a:r>
              <a:rPr lang="sv-SE" dirty="0" smtClean="0"/>
              <a:t>high </a:t>
            </a:r>
            <a:r>
              <a:rPr lang="sv-SE" dirty="0" err="1" smtClean="0"/>
              <a:t>altidude</a:t>
            </a:r>
            <a:r>
              <a:rPr lang="sv-SE" dirty="0" smtClean="0"/>
              <a:t> and </a:t>
            </a:r>
            <a:r>
              <a:rPr lang="sv-SE" dirty="0" err="1" smtClean="0"/>
              <a:t>conformity</a:t>
            </a:r>
            <a:endParaRPr lang="sv-SE" dirty="0" smtClean="0"/>
          </a:p>
          <a:p>
            <a:pPr lvl="1"/>
            <a:r>
              <a:rPr lang="sv-SE" dirty="0" err="1" smtClean="0"/>
              <a:t>Reference</a:t>
            </a:r>
            <a:r>
              <a:rPr lang="sv-SE" dirty="0" smtClean="0"/>
              <a:t>  </a:t>
            </a:r>
            <a:r>
              <a:rPr lang="sv-SE" dirty="0" err="1" smtClean="0"/>
              <a:t>fuel</a:t>
            </a:r>
            <a:r>
              <a:rPr lang="sv-SE" dirty="0" smtClean="0"/>
              <a:t>, emission limit and </a:t>
            </a:r>
            <a:r>
              <a:rPr lang="sv-SE" dirty="0" err="1" smtClean="0"/>
              <a:t>correlation</a:t>
            </a:r>
            <a:r>
              <a:rPr lang="sv-SE" dirty="0" smtClean="0"/>
              <a:t> with </a:t>
            </a:r>
            <a:r>
              <a:rPr lang="sv-SE" dirty="0" err="1" smtClean="0"/>
              <a:t>existing</a:t>
            </a:r>
            <a:r>
              <a:rPr lang="sv-SE" dirty="0" smtClean="0"/>
              <a:t> </a:t>
            </a:r>
            <a:r>
              <a:rPr lang="sv-SE" dirty="0" err="1" smtClean="0"/>
              <a:t>cycles</a:t>
            </a:r>
            <a:r>
              <a:rPr lang="sv-SE" dirty="0" smtClean="0"/>
              <a:t> 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Road </a:t>
            </a:r>
            <a:r>
              <a:rPr lang="sv-SE" dirty="0" err="1" smtClean="0"/>
              <a:t>map</a:t>
            </a:r>
            <a:r>
              <a:rPr lang="sv-SE" dirty="0" smtClean="0"/>
              <a:t>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Phase 1 ongoing</a:t>
            </a:r>
          </a:p>
          <a:p>
            <a:r>
              <a:rPr lang="en-GB" dirty="0" smtClean="0"/>
              <a:t>DHC validation 1 discussion about cycle dynamics ongoing</a:t>
            </a:r>
            <a:endParaRPr lang="en-GB" dirty="0" smtClean="0"/>
          </a:p>
          <a:p>
            <a:r>
              <a:rPr lang="en-GB" dirty="0" smtClean="0"/>
              <a:t>DTP validation phase 2 ongoing</a:t>
            </a:r>
          </a:p>
          <a:p>
            <a:r>
              <a:rPr lang="en-GB" dirty="0" smtClean="0"/>
              <a:t>Confirmation test until May 2013</a:t>
            </a:r>
          </a:p>
          <a:p>
            <a:r>
              <a:rPr lang="en-GB" dirty="0" smtClean="0"/>
              <a:t>Round </a:t>
            </a:r>
            <a:r>
              <a:rPr lang="en-GB" dirty="0" smtClean="0"/>
              <a:t>R</a:t>
            </a:r>
            <a:r>
              <a:rPr lang="en-GB" dirty="0" smtClean="0"/>
              <a:t>obin test until October 2013</a:t>
            </a:r>
          </a:p>
          <a:p>
            <a:r>
              <a:rPr lang="en-GB" dirty="0" smtClean="0"/>
              <a:t>GTR adoption 162nd WP29 March 2014</a:t>
            </a:r>
          </a:p>
          <a:p>
            <a:r>
              <a:rPr lang="en-GB" dirty="0" smtClean="0"/>
              <a:t>Phase 2 start January 2014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Organisation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DHC</a:t>
            </a:r>
          </a:p>
          <a:p>
            <a:pPr lvl="1"/>
            <a:r>
              <a:rPr lang="en-GB" dirty="0" smtClean="0"/>
              <a:t>Data collection</a:t>
            </a:r>
          </a:p>
          <a:p>
            <a:pPr lvl="1"/>
            <a:r>
              <a:rPr lang="en-GB" dirty="0" smtClean="0"/>
              <a:t>Development of driving cycle</a:t>
            </a:r>
          </a:p>
          <a:p>
            <a:pPr lvl="1"/>
            <a:r>
              <a:rPr lang="en-GB" dirty="0" smtClean="0"/>
              <a:t>Validation phase 1</a:t>
            </a:r>
          </a:p>
          <a:p>
            <a:pPr lvl="2"/>
            <a:r>
              <a:rPr lang="en-GB" dirty="0" smtClean="0"/>
              <a:t>Low-power </a:t>
            </a:r>
            <a:r>
              <a:rPr lang="en-GB" dirty="0" smtClean="0"/>
              <a:t>vehicle validation phase 1b</a:t>
            </a:r>
          </a:p>
          <a:p>
            <a:r>
              <a:rPr lang="en-GB" dirty="0" smtClean="0"/>
              <a:t>DTP </a:t>
            </a:r>
          </a:p>
          <a:p>
            <a:pPr lvl="1"/>
            <a:r>
              <a:rPr lang="en-GB" dirty="0" smtClean="0"/>
              <a:t>Development of test </a:t>
            </a:r>
            <a:r>
              <a:rPr lang="en-GB" dirty="0" smtClean="0"/>
              <a:t>procedures</a:t>
            </a:r>
            <a:endParaRPr lang="en-GB" dirty="0" smtClean="0"/>
          </a:p>
          <a:p>
            <a:pPr lvl="1"/>
            <a:r>
              <a:rPr lang="en-GB" dirty="0" smtClean="0"/>
              <a:t>Validation phase 2</a:t>
            </a:r>
          </a:p>
          <a:p>
            <a:r>
              <a:rPr lang="en-GB" dirty="0" smtClean="0"/>
              <a:t>Drafting coordinator </a:t>
            </a:r>
          </a:p>
          <a:p>
            <a:pPr lvl="1"/>
            <a:r>
              <a:rPr lang="en-GB" dirty="0" smtClean="0"/>
              <a:t>Structure of GTR</a:t>
            </a:r>
          </a:p>
          <a:p>
            <a:pPr lvl="1"/>
            <a:r>
              <a:rPr lang="en-GB" dirty="0" smtClean="0"/>
              <a:t>Consolidating of GTR text</a:t>
            </a:r>
          </a:p>
          <a:p>
            <a:r>
              <a:rPr lang="en-GB" dirty="0" smtClean="0"/>
              <a:t>Validation task force</a:t>
            </a:r>
          </a:p>
          <a:p>
            <a:pPr lvl="1"/>
            <a:r>
              <a:rPr lang="en-GB" dirty="0" smtClean="0"/>
              <a:t>Coordination of testing for validation phase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Organisation DTP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Subgroups </a:t>
            </a:r>
          </a:p>
          <a:p>
            <a:pPr lvl="1"/>
            <a:r>
              <a:rPr lang="en-GB" dirty="0" smtClean="0"/>
              <a:t>Test procedures conventional vehicles</a:t>
            </a:r>
          </a:p>
          <a:p>
            <a:pPr lvl="1"/>
            <a:r>
              <a:rPr lang="en-GB" dirty="0" smtClean="0"/>
              <a:t>Test procedures electrified vehicles</a:t>
            </a:r>
          </a:p>
          <a:p>
            <a:pPr lvl="1"/>
            <a:r>
              <a:rPr lang="en-GB" dirty="0" smtClean="0"/>
              <a:t>PM/PN test procedures</a:t>
            </a:r>
          </a:p>
          <a:p>
            <a:pPr lvl="1"/>
            <a:r>
              <a:rPr lang="en-GB" dirty="0" smtClean="0"/>
              <a:t>Additional pollutants</a:t>
            </a:r>
          </a:p>
          <a:p>
            <a:pPr lvl="1"/>
            <a:r>
              <a:rPr lang="en-GB" dirty="0" smtClean="0"/>
              <a:t>Reference fuels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Subgroup</a:t>
            </a:r>
            <a:r>
              <a:rPr lang="en-GB" smtClean="0"/>
              <a:t> </a:t>
            </a:r>
            <a:r>
              <a:rPr lang="en-GB" smtClean="0"/>
              <a:t>EV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Test procedures for EV in addition to test procedures for conventional </a:t>
            </a:r>
            <a:r>
              <a:rPr lang="en-GB" smtClean="0"/>
              <a:t>vehicles</a:t>
            </a:r>
            <a:endParaRPr lang="en-GB" smtClean="0"/>
          </a:p>
          <a:p>
            <a:r>
              <a:rPr lang="en-GB" smtClean="0"/>
              <a:t>Pollutant emissions for </a:t>
            </a:r>
            <a:r>
              <a:rPr lang="en-GB" smtClean="0"/>
              <a:t>HEV</a:t>
            </a:r>
            <a:endParaRPr lang="en-GB" smtClean="0"/>
          </a:p>
          <a:p>
            <a:r>
              <a:rPr lang="en-GB" smtClean="0"/>
              <a:t>CO</a:t>
            </a:r>
            <a:r>
              <a:rPr lang="en-GB" baseline="-25000" smtClean="0"/>
              <a:t>2</a:t>
            </a:r>
            <a:r>
              <a:rPr lang="en-GB" smtClean="0"/>
              <a:t> emissions and fuel </a:t>
            </a:r>
            <a:r>
              <a:rPr lang="en-GB" smtClean="0"/>
              <a:t>consumption</a:t>
            </a:r>
            <a:endParaRPr lang="en-GB" smtClean="0"/>
          </a:p>
          <a:p>
            <a:r>
              <a:rPr lang="en-GB" smtClean="0"/>
              <a:t>Electric </a:t>
            </a:r>
            <a:r>
              <a:rPr lang="en-GB" smtClean="0"/>
              <a:t>range</a:t>
            </a:r>
            <a:endParaRPr lang="en-GB" smtClean="0"/>
          </a:p>
          <a:p>
            <a:r>
              <a:rPr lang="en-GB" smtClean="0"/>
              <a:t>Energy </a:t>
            </a:r>
            <a:r>
              <a:rPr lang="en-GB" smtClean="0"/>
              <a:t>consumption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Subgroup</a:t>
            </a:r>
            <a:r>
              <a:rPr lang="sv-SE" dirty="0" smtClean="0"/>
              <a:t> EV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Evaluation</a:t>
            </a:r>
            <a:r>
              <a:rPr lang="sv-SE" dirty="0" smtClean="0"/>
              <a:t> of </a:t>
            </a:r>
            <a:r>
              <a:rPr lang="sv-SE" dirty="0" err="1" smtClean="0"/>
              <a:t>current</a:t>
            </a:r>
            <a:r>
              <a:rPr lang="sv-SE" dirty="0" smtClean="0"/>
              <a:t> </a:t>
            </a:r>
            <a:r>
              <a:rPr lang="sv-SE" dirty="0" err="1" smtClean="0"/>
              <a:t>regulations</a:t>
            </a:r>
            <a:r>
              <a:rPr lang="sv-SE" dirty="0" smtClean="0"/>
              <a:t> </a:t>
            </a:r>
            <a:r>
              <a:rPr lang="sv-SE" dirty="0" err="1" smtClean="0"/>
              <a:t>worldwide</a:t>
            </a:r>
            <a:endParaRPr lang="sv-SE" dirty="0" smtClean="0"/>
          </a:p>
          <a:p>
            <a:pPr lvl="1"/>
            <a:r>
              <a:rPr lang="sv-SE" dirty="0" smtClean="0"/>
              <a:t>US	</a:t>
            </a:r>
          </a:p>
          <a:p>
            <a:pPr lvl="1"/>
            <a:r>
              <a:rPr lang="sv-SE" dirty="0" smtClean="0"/>
              <a:t>Japan</a:t>
            </a:r>
          </a:p>
          <a:p>
            <a:pPr lvl="1"/>
            <a:r>
              <a:rPr lang="sv-SE" dirty="0" smtClean="0"/>
              <a:t>EU/ECE</a:t>
            </a:r>
          </a:p>
          <a:p>
            <a:r>
              <a:rPr lang="sv-SE" dirty="0" smtClean="0"/>
              <a:t>Development of test </a:t>
            </a:r>
            <a:r>
              <a:rPr lang="sv-SE" dirty="0" err="1" smtClean="0"/>
              <a:t>procedures</a:t>
            </a:r>
            <a:r>
              <a:rPr lang="sv-SE" dirty="0" smtClean="0"/>
              <a:t> for EV</a:t>
            </a:r>
          </a:p>
          <a:p>
            <a:pPr lvl="1"/>
            <a:r>
              <a:rPr lang="sv-SE" dirty="0" smtClean="0"/>
              <a:t>EV</a:t>
            </a:r>
          </a:p>
          <a:p>
            <a:pPr lvl="1"/>
            <a:r>
              <a:rPr lang="sv-SE" dirty="0" smtClean="0"/>
              <a:t>OVC HEV</a:t>
            </a:r>
          </a:p>
          <a:p>
            <a:pPr lvl="1"/>
            <a:r>
              <a:rPr lang="sv-SE" dirty="0" smtClean="0"/>
              <a:t>NOVC HEV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Subgroup</a:t>
            </a:r>
            <a:r>
              <a:rPr lang="sv-SE" dirty="0" smtClean="0"/>
              <a:t> EV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Electrical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r>
              <a:rPr lang="sv-SE" dirty="0" smtClean="0"/>
              <a:t> </a:t>
            </a:r>
            <a:r>
              <a:rPr lang="sv-SE" dirty="0" err="1" smtClean="0"/>
              <a:t>operate</a:t>
            </a:r>
            <a:r>
              <a:rPr lang="sv-SE" dirty="0" smtClean="0"/>
              <a:t> in </a:t>
            </a:r>
            <a:r>
              <a:rPr lang="sv-SE" dirty="0" err="1" smtClean="0"/>
              <a:t>two</a:t>
            </a:r>
            <a:r>
              <a:rPr lang="sv-SE" dirty="0" smtClean="0"/>
              <a:t> modes</a:t>
            </a:r>
          </a:p>
          <a:p>
            <a:pPr lvl="1"/>
            <a:r>
              <a:rPr lang="sv-SE" dirty="0" smtClean="0"/>
              <a:t>Charge </a:t>
            </a:r>
            <a:r>
              <a:rPr lang="sv-SE" dirty="0" err="1" smtClean="0"/>
              <a:t>depleting</a:t>
            </a:r>
            <a:endParaRPr lang="sv-SE" dirty="0" smtClean="0"/>
          </a:p>
          <a:p>
            <a:pPr lvl="1"/>
            <a:r>
              <a:rPr lang="sv-SE" dirty="0" smtClean="0"/>
              <a:t>Charge </a:t>
            </a:r>
            <a:r>
              <a:rPr lang="sv-SE" dirty="0" err="1" smtClean="0"/>
              <a:t>sustaining</a:t>
            </a:r>
            <a:endParaRPr lang="sv-SE" dirty="0" smtClean="0"/>
          </a:p>
          <a:p>
            <a:r>
              <a:rPr lang="sv-SE" dirty="0" smtClean="0"/>
              <a:t>Testing of a EV </a:t>
            </a:r>
            <a:r>
              <a:rPr lang="sv-SE" dirty="0" err="1" smtClean="0"/>
              <a:t>takes</a:t>
            </a:r>
            <a:r>
              <a:rPr lang="sv-SE" dirty="0" smtClean="0"/>
              <a:t> </a:t>
            </a:r>
            <a:r>
              <a:rPr lang="sv-SE" dirty="0" err="1" smtClean="0"/>
              <a:t>several</a:t>
            </a:r>
            <a:r>
              <a:rPr lang="sv-SE" dirty="0" smtClean="0"/>
              <a:t> </a:t>
            </a:r>
            <a:r>
              <a:rPr lang="sv-SE" dirty="0" err="1" smtClean="0"/>
              <a:t>days</a:t>
            </a:r>
            <a:r>
              <a:rPr lang="sv-SE" dirty="0" smtClean="0"/>
              <a:t> </a:t>
            </a:r>
          </a:p>
          <a:p>
            <a:endParaRPr lang="sv-SE" dirty="0" smtClean="0"/>
          </a:p>
          <a:p>
            <a:endParaRPr lang="sv-SE" dirty="0" smtClean="0"/>
          </a:p>
          <a:p>
            <a:pPr lvl="1"/>
            <a:endParaRPr lang="sv-SE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</a:t>
            </a:r>
            <a:r>
              <a:rPr lang="sv-SE" dirty="0" smtClean="0"/>
              <a:t> group EV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A </a:t>
            </a:r>
            <a:r>
              <a:rPr lang="sv-SE" dirty="0" err="1" smtClean="0"/>
              <a:t>number</a:t>
            </a:r>
            <a:r>
              <a:rPr lang="sv-SE" dirty="0" smtClean="0"/>
              <a:t> of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solved by </a:t>
            </a:r>
            <a:r>
              <a:rPr lang="sv-SE" dirty="0" err="1" smtClean="0"/>
              <a:t>Sub</a:t>
            </a:r>
            <a:r>
              <a:rPr lang="sv-SE" dirty="0" smtClean="0"/>
              <a:t> group test </a:t>
            </a:r>
            <a:r>
              <a:rPr lang="sv-SE" dirty="0" err="1" smtClean="0"/>
              <a:t>procedures</a:t>
            </a:r>
            <a:r>
              <a:rPr lang="sv-SE" dirty="0" smtClean="0"/>
              <a:t> for </a:t>
            </a:r>
            <a:r>
              <a:rPr lang="sv-SE" dirty="0" err="1" smtClean="0"/>
              <a:t>conventional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endParaRPr lang="sv-SE" dirty="0" smtClean="0"/>
          </a:p>
          <a:p>
            <a:r>
              <a:rPr lang="sv-SE" dirty="0" err="1" smtClean="0"/>
              <a:t>Utility</a:t>
            </a:r>
            <a:r>
              <a:rPr lang="sv-SE" dirty="0" smtClean="0"/>
              <a:t> </a:t>
            </a:r>
            <a:r>
              <a:rPr lang="sv-SE" dirty="0" err="1" smtClean="0"/>
              <a:t>factor</a:t>
            </a:r>
            <a:endParaRPr lang="sv-SE" dirty="0" smtClean="0"/>
          </a:p>
          <a:p>
            <a:r>
              <a:rPr lang="sv-SE" dirty="0" err="1" smtClean="0"/>
              <a:t>Depending</a:t>
            </a:r>
            <a:r>
              <a:rPr lang="sv-SE" dirty="0" smtClean="0"/>
              <a:t> on </a:t>
            </a:r>
            <a:r>
              <a:rPr lang="sv-SE" dirty="0" err="1" smtClean="0"/>
              <a:t>results</a:t>
            </a:r>
            <a:r>
              <a:rPr lang="sv-SE" dirty="0" smtClean="0"/>
              <a:t> from </a:t>
            </a:r>
            <a:r>
              <a:rPr lang="sv-SE" dirty="0" err="1" smtClean="0"/>
              <a:t>validation</a:t>
            </a:r>
            <a:r>
              <a:rPr lang="sv-SE" dirty="0" smtClean="0"/>
              <a:t> </a:t>
            </a:r>
            <a:r>
              <a:rPr lang="sv-SE" dirty="0" err="1" smtClean="0"/>
              <a:t>phase</a:t>
            </a:r>
            <a:r>
              <a:rPr lang="sv-SE" dirty="0" smtClean="0"/>
              <a:t> 2</a:t>
            </a:r>
          </a:p>
          <a:p>
            <a:pPr lvl="1"/>
            <a:r>
              <a:rPr lang="sv-SE" dirty="0" err="1" smtClean="0"/>
              <a:t>Criteria</a:t>
            </a:r>
            <a:r>
              <a:rPr lang="sv-SE" dirty="0" smtClean="0"/>
              <a:t> for test </a:t>
            </a:r>
            <a:r>
              <a:rPr lang="sv-SE" dirty="0" err="1" smtClean="0"/>
              <a:t>termination</a:t>
            </a:r>
            <a:endParaRPr lang="sv-SE" dirty="0" smtClean="0"/>
          </a:p>
          <a:p>
            <a:pPr lvl="1"/>
            <a:r>
              <a:rPr lang="sv-SE" dirty="0" smtClean="0"/>
              <a:t>End of charge </a:t>
            </a:r>
            <a:r>
              <a:rPr lang="sv-SE" dirty="0" err="1" smtClean="0"/>
              <a:t>criteria</a:t>
            </a:r>
            <a:endParaRPr lang="sv-SE" dirty="0" smtClean="0"/>
          </a:p>
          <a:p>
            <a:pPr lvl="1"/>
            <a:r>
              <a:rPr lang="sv-SE" dirty="0" err="1" smtClean="0"/>
              <a:t>Charging</a:t>
            </a:r>
            <a:r>
              <a:rPr lang="sv-SE" dirty="0" smtClean="0"/>
              <a:t> time</a:t>
            </a:r>
          </a:p>
          <a:p>
            <a:pPr lvl="1"/>
            <a:r>
              <a:rPr lang="sv-SE" dirty="0" err="1" smtClean="0"/>
              <a:t>Detection</a:t>
            </a:r>
            <a:r>
              <a:rPr lang="sv-SE" dirty="0" smtClean="0"/>
              <a:t> of CS </a:t>
            </a:r>
            <a:r>
              <a:rPr lang="sv-SE" dirty="0" err="1" smtClean="0"/>
              <a:t>condition</a:t>
            </a:r>
            <a:endParaRPr lang="sv-SE" dirty="0" smtClean="0"/>
          </a:p>
          <a:p>
            <a:pPr lvl="1"/>
            <a:r>
              <a:rPr lang="sv-SE" dirty="0" err="1" smtClean="0"/>
              <a:t>Accuracy</a:t>
            </a:r>
            <a:r>
              <a:rPr lang="sv-SE" dirty="0" smtClean="0"/>
              <a:t> of </a:t>
            </a:r>
            <a:r>
              <a:rPr lang="sv-SE" dirty="0" err="1" smtClean="0"/>
              <a:t>measurement</a:t>
            </a:r>
            <a:r>
              <a:rPr lang="sv-SE" dirty="0" smtClean="0"/>
              <a:t> </a:t>
            </a:r>
            <a:r>
              <a:rPr lang="sv-SE" dirty="0" err="1" smtClean="0"/>
              <a:t>equipment</a:t>
            </a:r>
            <a:endParaRPr lang="sv-SE" dirty="0" smtClean="0"/>
          </a:p>
          <a:p>
            <a:pPr lvl="1"/>
            <a:r>
              <a:rPr lang="sv-SE" dirty="0" err="1" smtClean="0"/>
              <a:t>Calculations</a:t>
            </a:r>
            <a:r>
              <a:rPr lang="sv-SE" dirty="0" smtClean="0"/>
              <a:t> </a:t>
            </a:r>
          </a:p>
          <a:p>
            <a:pPr lvl="1"/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524</Words>
  <Application>Microsoft Office PowerPoint</Application>
  <PresentationFormat>Bildspel på skärmen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2" baseType="lpstr">
      <vt:lpstr>Office-tema</vt:lpstr>
      <vt:lpstr>Worldwide Harmonised Test Procedure for Light Duty Vehicles WLTP</vt:lpstr>
      <vt:lpstr>Objective WLTP</vt:lpstr>
      <vt:lpstr>Road map WLTP</vt:lpstr>
      <vt:lpstr>Organisation WLTP</vt:lpstr>
      <vt:lpstr>Organisation DTP</vt:lpstr>
      <vt:lpstr>Subgroup EV</vt:lpstr>
      <vt:lpstr>Subgroup EV</vt:lpstr>
      <vt:lpstr>Subgroup EV</vt:lpstr>
      <vt:lpstr>Sub group EV open issues</vt:lpstr>
      <vt:lpstr>Sub group EV open issues</vt:lpstr>
      <vt:lpstr>Next meeting</vt:lpstr>
    </vt:vector>
  </TitlesOfParts>
  <Company>Transportstyrelsen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peoh02</dc:creator>
  <cp:lastModifiedBy>peoh02</cp:lastModifiedBy>
  <cp:revision>46</cp:revision>
  <dcterms:created xsi:type="dcterms:W3CDTF">2012-09-10T08:37:51Z</dcterms:created>
  <dcterms:modified xsi:type="dcterms:W3CDTF">2012-09-12T20:01:48Z</dcterms:modified>
</cp:coreProperties>
</file>