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93" r:id="rId4"/>
    <p:sldId id="278" r:id="rId5"/>
    <p:sldId id="258" r:id="rId6"/>
    <p:sldId id="295" r:id="rId7"/>
    <p:sldId id="297" r:id="rId8"/>
    <p:sldId id="300" r:id="rId9"/>
    <p:sldId id="279" r:id="rId10"/>
    <p:sldId id="262" r:id="rId11"/>
    <p:sldId id="281" r:id="rId12"/>
    <p:sldId id="288" r:id="rId13"/>
    <p:sldId id="263" r:id="rId14"/>
    <p:sldId id="301" r:id="rId15"/>
    <p:sldId id="264" r:id="rId16"/>
    <p:sldId id="272" r:id="rId17"/>
    <p:sldId id="290" r:id="rId18"/>
    <p:sldId id="299" r:id="rId19"/>
    <p:sldId id="296" r:id="rId20"/>
    <p:sldId id="267" r:id="rId21"/>
    <p:sldId id="268" r:id="rId22"/>
    <p:sldId id="292" r:id="rId23"/>
    <p:sldId id="269" r:id="rId24"/>
    <p:sldId id="270" r:id="rId25"/>
    <p:sldId id="271" r:id="rId26"/>
    <p:sldId id="289" r:id="rId2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6" tIns="46589" rIns="93176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6" tIns="46589" rIns="93176" bIns="46589" rtlCol="0"/>
          <a:lstStyle>
            <a:lvl1pPr algn="r">
              <a:defRPr sz="1200"/>
            </a:lvl1pPr>
          </a:lstStyle>
          <a:p>
            <a:fld id="{6E9F5B71-B145-4D7D-A02D-567DF88C261C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6" tIns="46589" rIns="93176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6" tIns="46589" rIns="93176" bIns="46589" rtlCol="0" anchor="b"/>
          <a:lstStyle>
            <a:lvl1pPr algn="r">
              <a:defRPr sz="1200"/>
            </a:lvl1pPr>
          </a:lstStyle>
          <a:p>
            <a:fld id="{CD4094D8-DE3C-42D9-A1E0-7EC50BA1B0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344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6" tIns="46589" rIns="93176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6" tIns="46589" rIns="93176" bIns="46589" rtlCol="0"/>
          <a:lstStyle>
            <a:lvl1pPr algn="r">
              <a:defRPr sz="1200"/>
            </a:lvl1pPr>
          </a:lstStyle>
          <a:p>
            <a:fld id="{DAF60195-1269-4A5A-889C-C495C005E60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6" tIns="46589" rIns="93176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6" tIns="46589" rIns="93176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6" tIns="46589" rIns="93176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6" tIns="46589" rIns="93176" bIns="46589" rtlCol="0" anchor="b"/>
          <a:lstStyle>
            <a:lvl1pPr algn="r">
              <a:defRPr sz="1200"/>
            </a:lvl1pPr>
          </a:lstStyle>
          <a:p>
            <a:fld id="{C95C2358-A44C-4B9E-9484-82CC87BC8F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797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45290-3C27-4508-943A-BFFEC19D050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5AE9-F045-476A-9E10-79AA89A54FFF}" type="datetime1">
              <a:rPr lang="en-US" smtClean="0"/>
              <a:pPr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FAC28-5725-45B2-ABA7-11EE63245893}" type="datetime1">
              <a:rPr lang="en-US" smtClean="0"/>
              <a:pPr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7E418-7E2D-4823-9F92-E2825566B209}" type="datetime1">
              <a:rPr lang="en-US" smtClean="0"/>
              <a:pPr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6455-B30D-43D3-A471-E95C7ACE0E09}" type="datetime1">
              <a:rPr lang="en-US" smtClean="0"/>
              <a:pPr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4A48-84DC-4C8D-9071-B2F85136A814}" type="datetime1">
              <a:rPr lang="en-US" smtClean="0"/>
              <a:pPr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FD99-1879-4E28-8E4E-667481D16B66}" type="datetime1">
              <a:rPr lang="en-US" smtClean="0"/>
              <a:pPr/>
              <a:t>9/12/2012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9BFB0-1BE3-409E-B4BF-876DFC2E0FCB}" type="datetime1">
              <a:rPr lang="en-US" smtClean="0"/>
              <a:pPr/>
              <a:t>9/12/2012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C6F9-CB24-4415-8879-2C2D3BA7E605}" type="datetime1">
              <a:rPr lang="en-US" smtClean="0"/>
              <a:pPr/>
              <a:t>9/12/2012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921D9-4064-4273-95BF-C44BB1F2A185}" type="datetime1">
              <a:rPr lang="en-US" smtClean="0"/>
              <a:pPr/>
              <a:t>9/12/2012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2A3F-D9A1-446F-936D-096F0D405ADD}" type="datetime1">
              <a:rPr lang="en-US" smtClean="0"/>
              <a:pPr/>
              <a:t>9/12/2012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65A0-4F7F-4C12-A243-F8827414E76D}" type="datetime1">
              <a:rPr lang="en-US" smtClean="0"/>
              <a:pPr/>
              <a:t>9/12/2012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FB00B-EE2A-4316-9A0C-9A8B0DF37438}" type="datetime1">
              <a:rPr lang="en-US" smtClean="0"/>
              <a:pPr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B4455-565C-4A4F-AD4B-389EF3EABE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mailto:alson.jeff@epa.gov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2362201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 Overview of Electric Vehicle    Market Issues in </a:t>
            </a:r>
            <a:r>
              <a:rPr lang="en-US" b="1" dirty="0" smtClean="0">
                <a:solidFill>
                  <a:schemeClr val="tx2"/>
                </a:solidFill>
              </a:rPr>
              <a:t>the </a:t>
            </a:r>
            <a:r>
              <a:rPr lang="en-US" b="1" dirty="0" smtClean="0">
                <a:solidFill>
                  <a:schemeClr val="tx2"/>
                </a:solidFill>
              </a:rPr>
              <a:t>U.S.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657600"/>
            <a:ext cx="7010400" cy="2743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Jeff </a:t>
            </a:r>
            <a:r>
              <a:rPr lang="en-US" dirty="0" err="1" smtClean="0"/>
              <a:t>Alson</a:t>
            </a:r>
            <a:endParaRPr lang="en-US" dirty="0" smtClean="0"/>
          </a:p>
          <a:p>
            <a:r>
              <a:rPr lang="en-US" dirty="0" smtClean="0"/>
              <a:t>U.S. Environmental Protection Agency</a:t>
            </a:r>
          </a:p>
          <a:p>
            <a:endParaRPr lang="en-US" dirty="0"/>
          </a:p>
          <a:p>
            <a:r>
              <a:rPr lang="en-US" dirty="0" smtClean="0"/>
              <a:t>EVE Informal Working Group Meeting #2</a:t>
            </a:r>
          </a:p>
          <a:p>
            <a:endParaRPr lang="en-US" dirty="0"/>
          </a:p>
          <a:p>
            <a:r>
              <a:rPr lang="en-US" dirty="0" smtClean="0"/>
              <a:t>September 13,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220200" cy="1295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U.S. Health-Related Emissions Standards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U.S. (EPA and the California Air Resources Board) was the global pioneer in reducing automotive health-related pollution in the 1970s and 1980s</a:t>
            </a:r>
          </a:p>
          <a:p>
            <a:r>
              <a:rPr lang="en-US" sz="2800" dirty="0" smtClean="0"/>
              <a:t>EPA “Tier 2” standards now in effect represent 98-99% reductions, relative to 1970, for hydrocarbons, carbon monoxide, and oxides of nitrogen emissions</a:t>
            </a:r>
          </a:p>
          <a:p>
            <a:pPr lvl="1"/>
            <a:r>
              <a:rPr lang="en-US" sz="2400" dirty="0" smtClean="0"/>
              <a:t>Technologies such as fuel injection and on-board electronic controls have led to cars that are not only cleaner, but better performing and more reliable and durable as well</a:t>
            </a:r>
          </a:p>
          <a:p>
            <a:r>
              <a:rPr lang="en-US" sz="2800" dirty="0" smtClean="0"/>
              <a:t>EPA considering future “Tier 3” standards that could tighten both vehicle and fuel standards</a:t>
            </a:r>
          </a:p>
          <a:p>
            <a:r>
              <a:rPr lang="en-US" sz="2800" dirty="0" smtClean="0"/>
              <a:t>Unlikely to have major effect on future EV market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915400" cy="12192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U.S. National Program GHG/CAFE Standards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solidFill>
                  <a:schemeClr val="tx2"/>
                </a:solidFill>
              </a:rPr>
              <a:t>(</a:t>
            </a:r>
            <a:r>
              <a:rPr lang="en-US" sz="3200" dirty="0" smtClean="0">
                <a:solidFill>
                  <a:schemeClr val="tx2"/>
                </a:solidFill>
              </a:rPr>
              <a:t>www.epa.gov/otaq/climate/regulations.htm</a:t>
            </a:r>
            <a:r>
              <a:rPr lang="en-US" sz="3200" dirty="0" smtClean="0">
                <a:solidFill>
                  <a:schemeClr val="tx2"/>
                </a:solidFill>
              </a:rPr>
              <a:t>)</a:t>
            </a:r>
            <a:endParaRPr lang="en-US" sz="3200" dirty="0">
              <a:solidFill>
                <a:schemeClr val="tx2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1" y="1981200"/>
          <a:ext cx="8686799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1630"/>
                <a:gridCol w="2153138"/>
                <a:gridCol w="2153138"/>
                <a:gridCol w="2078893"/>
              </a:tblGrid>
              <a:tr h="147320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MY 2010</a:t>
                      </a:r>
                    </a:p>
                    <a:p>
                      <a:pPr algn="ctr"/>
                      <a:r>
                        <a:rPr lang="en-US" sz="2800" dirty="0" smtClean="0"/>
                        <a:t>Baseline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MY 2016</a:t>
                      </a:r>
                      <a:endParaRPr lang="en-US" sz="2800" u="sng" dirty="0" smtClean="0"/>
                    </a:p>
                    <a:p>
                      <a:pPr algn="ctr"/>
                      <a:r>
                        <a:rPr lang="en-US" sz="2800" dirty="0" smtClean="0"/>
                        <a:t>Standards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MY 2025</a:t>
                      </a:r>
                      <a:endParaRPr lang="en-US" sz="2800" u="sng" dirty="0" smtClean="0"/>
                    </a:p>
                    <a:p>
                      <a:pPr algn="ctr"/>
                      <a:r>
                        <a:rPr lang="en-US" sz="2800" dirty="0" smtClean="0"/>
                        <a:t>Standards</a:t>
                      </a:r>
                      <a:endParaRPr lang="en-US" sz="2800" dirty="0"/>
                    </a:p>
                  </a:txBody>
                  <a:tcPr/>
                </a:tc>
              </a:tr>
              <a:tr h="14732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GHG emissions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351 g/mi</a:t>
                      </a:r>
                    </a:p>
                    <a:p>
                      <a:pPr algn="ctr"/>
                      <a:r>
                        <a:rPr lang="en-US" sz="2400" dirty="0" smtClean="0"/>
                        <a:t>(218 g/km)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250 g/mi</a:t>
                      </a:r>
                    </a:p>
                    <a:p>
                      <a:pPr algn="ctr"/>
                      <a:r>
                        <a:rPr lang="en-US" sz="2400" dirty="0" smtClean="0"/>
                        <a:t>(155 g/km)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163 g/mi</a:t>
                      </a:r>
                    </a:p>
                    <a:p>
                      <a:pPr algn="ctr"/>
                      <a:r>
                        <a:rPr lang="en-US" sz="2400" dirty="0" smtClean="0"/>
                        <a:t>(101 g/km)</a:t>
                      </a:r>
                    </a:p>
                  </a:txBody>
                  <a:tcPr/>
                </a:tc>
              </a:tr>
              <a:tr h="14732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Fuel</a:t>
                      </a:r>
                      <a:r>
                        <a:rPr lang="en-US" sz="2800" baseline="0" dirty="0" smtClean="0"/>
                        <a:t> economy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25.3 mpg</a:t>
                      </a:r>
                    </a:p>
                    <a:p>
                      <a:pPr algn="ctr"/>
                      <a:r>
                        <a:rPr lang="en-US" sz="2400" dirty="0" smtClean="0"/>
                        <a:t>(9.3 L/100 km)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34.1 mpg</a:t>
                      </a:r>
                    </a:p>
                    <a:p>
                      <a:pPr algn="ctr"/>
                      <a:r>
                        <a:rPr lang="en-US" sz="2400" dirty="0" smtClean="0"/>
                        <a:t>(6.9 L/100 km)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49.6 mpg</a:t>
                      </a:r>
                    </a:p>
                    <a:p>
                      <a:pPr algn="ctr"/>
                      <a:r>
                        <a:rPr lang="en-US" sz="2400" dirty="0" smtClean="0"/>
                        <a:t>(4.7 L/100</a:t>
                      </a:r>
                      <a:r>
                        <a:rPr lang="en-US" sz="2400" baseline="0" dirty="0" smtClean="0"/>
                        <a:t> km)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C2A8FF-D140-4936-89A4-60892AF0B3F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27038"/>
            <a:ext cx="8915400" cy="792162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U.S. National </a:t>
            </a:r>
            <a:r>
              <a:rPr lang="en-US" sz="4000" b="1" dirty="0" smtClean="0">
                <a:solidFill>
                  <a:schemeClr val="tx2"/>
                </a:solidFill>
              </a:rPr>
              <a:t>Program</a:t>
            </a:r>
            <a:br>
              <a:rPr lang="en-US" sz="4000" b="1" dirty="0" smtClean="0">
                <a:solidFill>
                  <a:schemeClr val="tx2"/>
                </a:solidFill>
              </a:rPr>
            </a:br>
            <a:r>
              <a:rPr lang="en-US" sz="4000" b="1" dirty="0" smtClean="0">
                <a:solidFill>
                  <a:schemeClr val="tx2"/>
                </a:solidFill>
              </a:rPr>
              <a:t>GHG Compliance Incentives for EV/PHEVs</a:t>
            </a:r>
            <a:endParaRPr lang="en-US" sz="4000" b="1" dirty="0">
              <a:solidFill>
                <a:schemeClr val="tx2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9191714"/>
              </p:ext>
            </p:extLst>
          </p:nvPr>
        </p:nvGraphicFramePr>
        <p:xfrm>
          <a:off x="457200" y="1600199"/>
          <a:ext cx="8229600" cy="48768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4191000"/>
                <a:gridCol w="2362200"/>
              </a:tblGrid>
              <a:tr h="101200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Timeframe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GHG Emissions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Compliance</a:t>
                      </a:r>
                      <a:r>
                        <a:rPr lang="en-US" sz="2400" baseline="0" dirty="0" smtClean="0"/>
                        <a:t> Treatment for Grid Electricity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Compliance</a:t>
                      </a:r>
                    </a:p>
                    <a:p>
                      <a:r>
                        <a:rPr lang="en-US" sz="2400" dirty="0" smtClean="0"/>
                        <a:t>Multiplier</a:t>
                      </a:r>
                      <a:endParaRPr lang="en-US" sz="2400" dirty="0"/>
                    </a:p>
                  </a:txBody>
                  <a:tcPr/>
                </a:tc>
              </a:tr>
              <a:tr h="127255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2012-2016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Below</a:t>
                      </a:r>
                      <a:r>
                        <a:rPr lang="en-US" sz="2400" baseline="0" dirty="0" smtClean="0"/>
                        <a:t> sales limit:  0 grams/mile</a:t>
                      </a:r>
                    </a:p>
                    <a:p>
                      <a:r>
                        <a:rPr lang="en-US" sz="2400" baseline="0" dirty="0" smtClean="0"/>
                        <a:t>Above sales limit:  Net upstream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None</a:t>
                      </a:r>
                      <a:endParaRPr lang="en-US" sz="2400" dirty="0"/>
                    </a:p>
                  </a:txBody>
                  <a:tcPr/>
                </a:tc>
              </a:tr>
              <a:tr h="120373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2017-2021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 grams/mile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EV:  2.0 … 1.5</a:t>
                      </a:r>
                    </a:p>
                    <a:p>
                      <a:r>
                        <a:rPr lang="en-US" sz="2400" dirty="0" smtClean="0"/>
                        <a:t>PHEV:  1.6 …</a:t>
                      </a:r>
                      <a:r>
                        <a:rPr lang="en-US" sz="2400" baseline="0" dirty="0" smtClean="0"/>
                        <a:t> 1.3</a:t>
                      </a:r>
                      <a:endParaRPr lang="en-US" sz="2400" dirty="0"/>
                    </a:p>
                  </a:txBody>
                  <a:tcPr/>
                </a:tc>
              </a:tr>
              <a:tr h="138850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2022-2025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Below</a:t>
                      </a:r>
                      <a:r>
                        <a:rPr lang="en-US" sz="2400" baseline="0" dirty="0" smtClean="0"/>
                        <a:t> sales limit:  0 grams/mile</a:t>
                      </a:r>
                    </a:p>
                    <a:p>
                      <a:r>
                        <a:rPr lang="en-US" sz="2400" baseline="0" dirty="0" smtClean="0"/>
                        <a:t>Above sales limit:  Net upstream </a:t>
                      </a:r>
                      <a:endParaRPr lang="en-US" sz="2400" dirty="0" smtClean="0"/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None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7A027-67E8-4127-8EEA-0E1E601740C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4478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U.S. National Program</a:t>
            </a:r>
            <a:br>
              <a:rPr lang="en-US" sz="4000" b="1" dirty="0" smtClean="0">
                <a:solidFill>
                  <a:schemeClr val="tx2"/>
                </a:solidFill>
              </a:rPr>
            </a:br>
            <a:r>
              <a:rPr lang="en-US" sz="4000" b="1" dirty="0" smtClean="0">
                <a:solidFill>
                  <a:schemeClr val="tx2"/>
                </a:solidFill>
              </a:rPr>
              <a:t>Net Upstream GHG Approach for EVs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458200" cy="4876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Measure vehicle electricity consumption over EPA city and highway test cycles in watt-hours/mile</a:t>
            </a:r>
          </a:p>
          <a:p>
            <a:r>
              <a:rPr lang="en-US" sz="2800" dirty="0" smtClean="0"/>
              <a:t>Divide value by 0.935 to reflect transmission losses to reflect electricity needed at the electric </a:t>
            </a:r>
            <a:r>
              <a:rPr lang="en-US" sz="2800" dirty="0" err="1" smtClean="0"/>
              <a:t>powerplant</a:t>
            </a:r>
            <a:endParaRPr lang="en-US" sz="2800" dirty="0" smtClean="0"/>
          </a:p>
          <a:p>
            <a:r>
              <a:rPr lang="en-US" sz="2800" dirty="0" smtClean="0"/>
              <a:t>Multiply value by 0.534 grams/watt-hour to reflect EPA projection of overall electricity upstream GHG emissions (both </a:t>
            </a:r>
            <a:r>
              <a:rPr lang="en-US" sz="2800" dirty="0" err="1" smtClean="0"/>
              <a:t>powerplant</a:t>
            </a:r>
            <a:r>
              <a:rPr lang="en-US" sz="2800" dirty="0" smtClean="0"/>
              <a:t> and feedstock) associated with extra electricity demand for EVs/PHEVs in 2030</a:t>
            </a:r>
          </a:p>
          <a:p>
            <a:r>
              <a:rPr lang="en-US" sz="2800" dirty="0" smtClean="0"/>
              <a:t>Subtract the upstream GHG emissions of a gasoline vehicle with the same footprint meeting its CO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target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CAFE Treatment for EVs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Based on “petroleum equivalency factor” per DOE regulations, reflecting that little or no oil is used in U.S. electricity generation</a:t>
            </a:r>
          </a:p>
          <a:p>
            <a:r>
              <a:rPr lang="en-US" sz="2800" dirty="0" smtClean="0"/>
              <a:t>CAFE rating = 82,049 </a:t>
            </a:r>
            <a:r>
              <a:rPr lang="en-US" sz="2800" dirty="0" err="1" smtClean="0"/>
              <a:t>Wh</a:t>
            </a:r>
            <a:r>
              <a:rPr lang="en-US" sz="2800" dirty="0" smtClean="0"/>
              <a:t>/gal divided by electricity consumption in </a:t>
            </a:r>
            <a:r>
              <a:rPr lang="en-US" sz="2800" dirty="0" err="1" smtClean="0"/>
              <a:t>Wh</a:t>
            </a:r>
            <a:r>
              <a:rPr lang="en-US" sz="2800" dirty="0" smtClean="0"/>
              <a:t>/mile over EPA tests</a:t>
            </a:r>
          </a:p>
          <a:p>
            <a:pPr lvl="1"/>
            <a:r>
              <a:rPr lang="en-US" sz="2400" dirty="0" smtClean="0"/>
              <a:t>Nissan Leaf uses 238 </a:t>
            </a:r>
            <a:r>
              <a:rPr lang="en-US" sz="2400" dirty="0" err="1" smtClean="0"/>
              <a:t>Wh</a:t>
            </a:r>
            <a:r>
              <a:rPr lang="en-US" sz="2400" dirty="0" smtClean="0"/>
              <a:t>/mile, so CAFE = 347 miles/gallon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629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California ZEV </a:t>
            </a:r>
            <a:r>
              <a:rPr lang="en-US" sz="4000" b="1" dirty="0" smtClean="0">
                <a:solidFill>
                  <a:schemeClr val="tx2"/>
                </a:solidFill>
              </a:rPr>
              <a:t>Program</a:t>
            </a:r>
            <a:br>
              <a:rPr lang="en-US" sz="4000" b="1" dirty="0" smtClean="0">
                <a:solidFill>
                  <a:schemeClr val="tx2"/>
                </a:solidFill>
              </a:rPr>
            </a:br>
            <a:r>
              <a:rPr lang="en-US" sz="4000" b="1" dirty="0" smtClean="0">
                <a:solidFill>
                  <a:schemeClr val="tx2"/>
                </a:solidFill>
              </a:rPr>
              <a:t>(</a:t>
            </a:r>
            <a:r>
              <a:rPr lang="en-US" sz="4000" b="1" dirty="0" smtClean="0">
                <a:solidFill>
                  <a:schemeClr val="tx2"/>
                </a:solidFill>
              </a:rPr>
              <a:t>www.arb.ca.gov)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839200" cy="54864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Originally established in 1990 to require a fraction of  sales of advanced technology vehicles with zero or near-zero health-related emissions</a:t>
            </a:r>
          </a:p>
          <a:p>
            <a:pPr lvl="1"/>
            <a:r>
              <a:rPr lang="en-US" sz="2400" dirty="0" smtClean="0"/>
              <a:t>Mostly met by ultra-low emissions gasoline and hybrid cars</a:t>
            </a:r>
          </a:p>
          <a:p>
            <a:pPr lvl="1"/>
            <a:r>
              <a:rPr lang="en-US" sz="2400" dirty="0" smtClean="0"/>
              <a:t>Smaller number of EVs, often “Neighborhood EVs”</a:t>
            </a:r>
          </a:p>
          <a:p>
            <a:r>
              <a:rPr lang="en-US" sz="2800" dirty="0" smtClean="0"/>
              <a:t>Evolving to greater focus on vehicles that use fuels with “zero emission” tailpipe GHG emissions</a:t>
            </a:r>
          </a:p>
          <a:p>
            <a:pPr lvl="1"/>
            <a:r>
              <a:rPr lang="en-US" sz="2400" dirty="0" smtClean="0"/>
              <a:t>Grid electricity and hydrogen</a:t>
            </a:r>
          </a:p>
          <a:p>
            <a:r>
              <a:rPr lang="en-US" sz="2800" dirty="0" smtClean="0"/>
              <a:t>Compliance based on credit system reflecting technology, EV range, hydrogen fuel cell storage pressure, etc.</a:t>
            </a:r>
          </a:p>
          <a:p>
            <a:r>
              <a:rPr lang="en-US" sz="2800" dirty="0" smtClean="0"/>
              <a:t>EPA currently reviewing “waiver” for 2018-2025 that  could be met by, for example, 13% EV 100 and 4% PHEV</a:t>
            </a:r>
          </a:p>
          <a:p>
            <a:pPr lvl="1"/>
            <a:r>
              <a:rPr lang="en-US" sz="2400" dirty="0" smtClean="0"/>
              <a:t>Or fewer fuel cell vehicles, or EVs with longer range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U.S. Fuel Economy &amp; Environment Label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0" name="Rectangular Callout 9"/>
          <p:cNvSpPr/>
          <p:nvPr/>
        </p:nvSpPr>
        <p:spPr>
          <a:xfrm rot="-5400000">
            <a:off x="419100" y="2171700"/>
            <a:ext cx="990600" cy="914400"/>
          </a:xfrm>
          <a:prstGeom prst="wedgeRectCallou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57200" y="2217003"/>
            <a:ext cx="99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Both MPGe  &amp; kW-hrs per 100 miles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5" name="Rectangular Callout 14"/>
          <p:cNvSpPr/>
          <p:nvPr/>
        </p:nvSpPr>
        <p:spPr>
          <a:xfrm rot="-5400000">
            <a:off x="609600" y="2971800"/>
            <a:ext cx="533400" cy="990600"/>
          </a:xfrm>
          <a:prstGeom prst="wedgeRectCallou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81000" y="3272135"/>
            <a:ext cx="10976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Range &amp;</a:t>
            </a:r>
          </a:p>
          <a:p>
            <a:r>
              <a:rPr lang="en-US" sz="1200" dirty="0" smtClean="0">
                <a:solidFill>
                  <a:srgbClr val="C00000"/>
                </a:solidFill>
              </a:rPr>
              <a:t>Charge Time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7" name="Rectangular Callout 16"/>
          <p:cNvSpPr/>
          <p:nvPr/>
        </p:nvSpPr>
        <p:spPr>
          <a:xfrm rot="-10800000">
            <a:off x="1447800" y="5791199"/>
            <a:ext cx="2743200" cy="609602"/>
          </a:xfrm>
          <a:prstGeom prst="wedgeRectCallout">
            <a:avLst>
              <a:gd name="adj1" fmla="val -20833"/>
              <a:gd name="adj2" fmla="val 75000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447800" y="57912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More information, including upstream GHG emissions estimates, are available on joint DOE-EPA website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9" name="Rectangular Callout 18"/>
          <p:cNvSpPr/>
          <p:nvPr/>
        </p:nvSpPr>
        <p:spPr>
          <a:xfrm rot="5400000">
            <a:off x="7734299" y="3848100"/>
            <a:ext cx="533400" cy="914400"/>
          </a:xfrm>
          <a:prstGeom prst="wedgeRectCallou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543800" y="4048780"/>
            <a:ext cx="838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Tailpipe </a:t>
            </a:r>
          </a:p>
          <a:p>
            <a:r>
              <a:rPr lang="en-US" sz="1200" dirty="0" smtClean="0">
                <a:solidFill>
                  <a:srgbClr val="C00000"/>
                </a:solidFill>
              </a:rPr>
              <a:t>CO</a:t>
            </a:r>
            <a:r>
              <a:rPr lang="en-US" sz="1200" baseline="-25000" dirty="0" smtClean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21" name="Rectangular Callout 20"/>
          <p:cNvSpPr/>
          <p:nvPr/>
        </p:nvSpPr>
        <p:spPr>
          <a:xfrm rot="5400000">
            <a:off x="7429500" y="2552700"/>
            <a:ext cx="1447800" cy="1219200"/>
          </a:xfrm>
          <a:prstGeom prst="wedgeRectCallou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543800" y="2501205"/>
            <a:ext cx="1295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Highlights how much consumers can save (or spend) in fuel costs compared to average vehicle</a:t>
            </a:r>
            <a:endParaRPr lang="en-US" sz="1200" dirty="0">
              <a:solidFill>
                <a:srgbClr val="C00000"/>
              </a:solidFill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828800"/>
            <a:ext cx="5791200" cy="3768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228600" y="990601"/>
            <a:ext cx="8610600" cy="838199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Starting with model year 2013, all new passenger cars and trucks sold in the United States are required to have the revised fuel economy &amp; environment label</a:t>
            </a:r>
          </a:p>
          <a:p>
            <a:pPr lvl="1"/>
            <a:r>
              <a:rPr lang="en-US" dirty="0" smtClean="0"/>
              <a:t>The label’s metrics and design enable consumers to compare across technologies (gas, diesel, EV, PHEV, FCV, CNG) </a:t>
            </a:r>
            <a:endParaRPr lang="en-US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U.S. Government Incentives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839200" cy="1219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U.S. DOE Funding to support EVs/PHEVs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54864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American Recovery and Reinvestment Act of 2009</a:t>
            </a:r>
          </a:p>
          <a:p>
            <a:pPr lvl="1"/>
            <a:r>
              <a:rPr lang="en-US" dirty="0" smtClean="0"/>
              <a:t>$2 billion in grants for advanced battery manufacturing and recycling &amp; electric drive component manufacturing </a:t>
            </a:r>
          </a:p>
          <a:p>
            <a:pPr lvl="1"/>
            <a:r>
              <a:rPr lang="en-US" dirty="0" smtClean="0"/>
              <a:t>$400 million for transportation electrification program to install charging infrastructure and purchase EVs/PHEVs for </a:t>
            </a:r>
            <a:r>
              <a:rPr lang="en-US" dirty="0" smtClean="0"/>
              <a:t>demonstrations—The EV Project</a:t>
            </a:r>
          </a:p>
          <a:p>
            <a:pPr lvl="2"/>
            <a:r>
              <a:rPr lang="en-US" dirty="0" smtClean="0"/>
              <a:t>20+ cities</a:t>
            </a:r>
          </a:p>
          <a:p>
            <a:pPr lvl="2"/>
            <a:r>
              <a:rPr lang="en-US" dirty="0" smtClean="0"/>
              <a:t>Over 8000 </a:t>
            </a:r>
            <a:r>
              <a:rPr lang="en-US" dirty="0" err="1" smtClean="0"/>
              <a:t>Evs</a:t>
            </a:r>
            <a:r>
              <a:rPr lang="en-US" dirty="0" smtClean="0"/>
              <a:t> and PHEVs</a:t>
            </a:r>
          </a:p>
          <a:p>
            <a:pPr lvl="2"/>
            <a:r>
              <a:rPr lang="en-US" dirty="0" smtClean="0"/>
              <a:t>14,000 Level 2 chargers and 300 Level 3 chargers</a:t>
            </a:r>
          </a:p>
          <a:p>
            <a:pPr lvl="2"/>
            <a:r>
              <a:rPr lang="en-US" dirty="0" smtClean="0"/>
              <a:t>Data at http://avt.inl.gov/evproject.shtml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Recent </a:t>
            </a:r>
            <a:r>
              <a:rPr lang="en-US" dirty="0" smtClean="0"/>
              <a:t>Research &amp; Development programs</a:t>
            </a:r>
          </a:p>
          <a:p>
            <a:pPr lvl="1"/>
            <a:r>
              <a:rPr lang="en-US" dirty="0" smtClean="0"/>
              <a:t>EV Everywhere Grand Challenge, announced March, 2012</a:t>
            </a:r>
          </a:p>
          <a:p>
            <a:pPr lvl="2"/>
            <a:r>
              <a:rPr lang="en-US" dirty="0" smtClean="0"/>
              <a:t>Goal to enable US companies to develop an EV that is cost competitive with conventional vehicles (payback &lt; 5 years) and has a range that meet s average Americans’ needs by 2022</a:t>
            </a:r>
          </a:p>
          <a:p>
            <a:pPr lvl="2"/>
            <a:r>
              <a:rPr lang="en-US" dirty="0" smtClean="0"/>
              <a:t>Working with industry, academia, state and local governments, and other stakeholders </a:t>
            </a:r>
          </a:p>
          <a:p>
            <a:pPr lvl="1"/>
            <a:r>
              <a:rPr lang="en-US" dirty="0" smtClean="0"/>
              <a:t>$4 million to develop a wireless charging system for EVs, announced April 2012</a:t>
            </a:r>
          </a:p>
          <a:p>
            <a:pPr lvl="1"/>
            <a:r>
              <a:rPr lang="en-US" dirty="0" smtClean="0"/>
              <a:t>$43 million for breakthrough energy storage technologies for electric vehicles and the grid</a:t>
            </a:r>
          </a:p>
          <a:p>
            <a:pPr lvl="2"/>
            <a:r>
              <a:rPr lang="en-US" dirty="0" smtClean="0"/>
              <a:t>through the DOE’s Advanced Research Projects Agency-Energy , announced Aug 2012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Advanced Technology Vehicles Manufacturing Loan Program</a:t>
            </a:r>
          </a:p>
          <a:p>
            <a:pPr lvl="1"/>
            <a:r>
              <a:rPr lang="en-US" dirty="0" smtClean="0"/>
              <a:t>Loans help fund domestic manufacturing facilities for EVs and batteries (as well as other advanced technology vehicles) 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$25 billion authorized, $8,4 billion spent so far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U.S. EV/PHEV Tax Credits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5029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Primary economic incentive to promote consumer interest in EVs/PHEVs</a:t>
            </a:r>
          </a:p>
          <a:p>
            <a:r>
              <a:rPr lang="en-US" sz="2800" dirty="0" smtClean="0"/>
              <a:t>Federal tax credit</a:t>
            </a:r>
          </a:p>
          <a:p>
            <a:pPr lvl="1"/>
            <a:r>
              <a:rPr lang="en-US" sz="2400" dirty="0" smtClean="0"/>
              <a:t>$2500 credit for EV/PHEV with battery capacity of 4 kWh</a:t>
            </a:r>
          </a:p>
          <a:p>
            <a:pPr lvl="1"/>
            <a:r>
              <a:rPr lang="en-US" sz="2400" dirty="0" smtClean="0"/>
              <a:t>Credit increases by $417 for every kWh in excess of 4 kWh</a:t>
            </a:r>
          </a:p>
          <a:p>
            <a:pPr lvl="1"/>
            <a:r>
              <a:rPr lang="en-US" sz="2400" dirty="0" smtClean="0"/>
              <a:t>Maximum credit of $7500 for battery capacity of 16+ kWh</a:t>
            </a:r>
          </a:p>
          <a:p>
            <a:pPr lvl="1"/>
            <a:r>
              <a:rPr lang="en-US" sz="2400" dirty="0" smtClean="0"/>
              <a:t>Credit begins to phase down after a manufacturer’s cumulative EV/PHEV sales reaches 200,000 units</a:t>
            </a:r>
          </a:p>
          <a:p>
            <a:r>
              <a:rPr lang="en-US" sz="2800" dirty="0" smtClean="0"/>
              <a:t>Some individual states also offer EV/PHEV tax credits</a:t>
            </a:r>
          </a:p>
          <a:p>
            <a:pPr lvl="1"/>
            <a:r>
              <a:rPr lang="en-US" sz="2400" dirty="0" smtClean="0"/>
              <a:t>Highest credit is $5000 in Georgia</a:t>
            </a:r>
          </a:p>
          <a:p>
            <a:pPr lvl="1"/>
            <a:r>
              <a:rPr lang="en-US" sz="2400" dirty="0" smtClean="0"/>
              <a:t>California state incentive ended June 30, 2012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Contents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status of plug-in electric vehicles (EVs) and plug-in hybrid electric vehicles (PHEVs) in the U.S. market</a:t>
            </a:r>
          </a:p>
          <a:p>
            <a:r>
              <a:rPr lang="en-US" dirty="0" smtClean="0"/>
              <a:t>U.S. regulatory landscape</a:t>
            </a:r>
          </a:p>
          <a:p>
            <a:r>
              <a:rPr lang="en-US" dirty="0" smtClean="0"/>
              <a:t>U.S. government incentives</a:t>
            </a:r>
          </a:p>
          <a:p>
            <a:r>
              <a:rPr lang="en-US" dirty="0" smtClean="0"/>
              <a:t>Market drivers</a:t>
            </a:r>
          </a:p>
          <a:p>
            <a:r>
              <a:rPr lang="en-US" dirty="0" smtClean="0"/>
              <a:t>Market barriers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HOV Lane Access in U.S.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Primary non-economic incentive to promote consumer interest in EVs/PHEVs</a:t>
            </a:r>
          </a:p>
          <a:p>
            <a:r>
              <a:rPr lang="en-US" sz="2800" dirty="0" smtClean="0"/>
              <a:t>High-occupancy vehicle (HOV) lanes are normally restricted to vehicles carrying a certain minimum number of passengers to encourage car-pooling</a:t>
            </a:r>
          </a:p>
          <a:p>
            <a:r>
              <a:rPr lang="en-US" sz="2800" dirty="0" smtClean="0"/>
              <a:t>11 states allow EV and PHEV drivers to use HOV lanes</a:t>
            </a:r>
          </a:p>
          <a:p>
            <a:pPr lvl="1"/>
            <a:r>
              <a:rPr lang="en-US" sz="2400" dirty="0" smtClean="0"/>
              <a:t>Including California, New York, New Jersey, Florida, Illinois, Virginia, and Maryland</a:t>
            </a:r>
          </a:p>
          <a:p>
            <a:r>
              <a:rPr lang="en-US" sz="2800" dirty="0" smtClean="0"/>
              <a:t>In some areas, this can be a very powerful incentive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Fuel Road Taxes in U.S.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382000" cy="4495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U.S. fuel taxes</a:t>
            </a:r>
          </a:p>
          <a:p>
            <a:pPr lvl="1"/>
            <a:r>
              <a:rPr lang="en-US" sz="2400" dirty="0" smtClean="0"/>
              <a:t>Federal: 18.4 cents per gallon</a:t>
            </a:r>
          </a:p>
          <a:p>
            <a:pPr lvl="1"/>
            <a:r>
              <a:rPr lang="en-US" sz="2400" dirty="0" smtClean="0"/>
              <a:t>State: vary, but typically average about 30 cents per gallon</a:t>
            </a:r>
          </a:p>
          <a:p>
            <a:r>
              <a:rPr lang="en-US" sz="2800" dirty="0" smtClean="0"/>
              <a:t>Vehicles that use electricity generally pay no fuel taxes</a:t>
            </a:r>
          </a:p>
          <a:p>
            <a:pPr lvl="1"/>
            <a:r>
              <a:rPr lang="en-US" sz="2400" dirty="0" smtClean="0"/>
              <a:t>One state, Washington state, has a $100 annual EV tax</a:t>
            </a:r>
          </a:p>
          <a:p>
            <a:r>
              <a:rPr lang="en-US" sz="2800" dirty="0" smtClean="0"/>
              <a:t>This yields an annual benefit of about $250 relative to a gasoline car that pays fuel taxes, or $2500 over a 10-year period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30425"/>
            <a:ext cx="83820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U.S. Market Drivers and Barriers</a:t>
            </a:r>
            <a:br>
              <a:rPr lang="en-US" b="1" dirty="0" smtClean="0">
                <a:solidFill>
                  <a:schemeClr val="tx2"/>
                </a:solidFill>
              </a:rPr>
            </a:br>
            <a:r>
              <a:rPr lang="en-US" b="1" dirty="0" smtClean="0">
                <a:solidFill>
                  <a:schemeClr val="tx2"/>
                </a:solidFill>
              </a:rPr>
              <a:t>for EVs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U.S. Market Drivers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839200" cy="53340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Direct benefits to vehicle owner</a:t>
            </a:r>
          </a:p>
          <a:p>
            <a:pPr lvl="1"/>
            <a:r>
              <a:rPr lang="en-US" sz="2400" dirty="0" smtClean="0"/>
              <a:t>Fuel prices</a:t>
            </a:r>
          </a:p>
          <a:p>
            <a:pPr lvl="2"/>
            <a:r>
              <a:rPr lang="en-US" sz="2000" dirty="0" smtClean="0"/>
              <a:t>Much lower</a:t>
            </a:r>
          </a:p>
          <a:p>
            <a:pPr lvl="2"/>
            <a:r>
              <a:rPr lang="en-US" sz="2000" dirty="0" smtClean="0"/>
              <a:t>Much more predictable</a:t>
            </a:r>
          </a:p>
          <a:p>
            <a:pPr lvl="1"/>
            <a:r>
              <a:rPr lang="en-US" sz="2400" dirty="0" smtClean="0"/>
              <a:t>Refueling</a:t>
            </a:r>
          </a:p>
          <a:p>
            <a:pPr lvl="2"/>
            <a:r>
              <a:rPr lang="en-US" sz="2000" dirty="0" smtClean="0"/>
              <a:t>Can do so at home and avoid gasoline stations</a:t>
            </a:r>
            <a:endParaRPr lang="en-US" dirty="0" smtClean="0"/>
          </a:p>
          <a:p>
            <a:pPr lvl="1"/>
            <a:r>
              <a:rPr lang="en-US" sz="2400" dirty="0" smtClean="0"/>
              <a:t>Reduce personal oil use and carbon emissions</a:t>
            </a:r>
          </a:p>
          <a:p>
            <a:pPr lvl="1"/>
            <a:r>
              <a:rPr lang="en-US" sz="2400" dirty="0" smtClean="0"/>
              <a:t>No tailpipe/noise may be perceived as more “elegant”</a:t>
            </a:r>
          </a:p>
          <a:p>
            <a:r>
              <a:rPr lang="en-US" sz="2800" dirty="0" smtClean="0"/>
              <a:t>Collective societal benefits</a:t>
            </a:r>
          </a:p>
          <a:p>
            <a:pPr lvl="1"/>
            <a:r>
              <a:rPr lang="en-US" sz="2400" dirty="0" smtClean="0"/>
              <a:t>Large carbon savings, especially if electric grid is transformed to low-carbon </a:t>
            </a:r>
            <a:r>
              <a:rPr lang="en-US" sz="2400" dirty="0" err="1" smtClean="0"/>
              <a:t>feedstocks</a:t>
            </a:r>
            <a:endParaRPr lang="en-US" sz="2400" dirty="0" smtClean="0"/>
          </a:p>
          <a:p>
            <a:pPr lvl="1"/>
            <a:r>
              <a:rPr lang="en-US" sz="2400" dirty="0" smtClean="0"/>
              <a:t>Large oil savings can also reduce oil prices, reduce trade deficit, and keep more dollars in local economies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U. S. Market Barriers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839200" cy="52578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Much higher vehicle cost, due primarily to batteries</a:t>
            </a:r>
          </a:p>
          <a:p>
            <a:r>
              <a:rPr lang="en-US" sz="2800" dirty="0" smtClean="0"/>
              <a:t>Vehicle range</a:t>
            </a:r>
          </a:p>
          <a:p>
            <a:pPr lvl="1"/>
            <a:r>
              <a:rPr lang="en-US" sz="2400" dirty="0" smtClean="0"/>
              <a:t>Lower</a:t>
            </a:r>
          </a:p>
          <a:p>
            <a:pPr lvl="1"/>
            <a:r>
              <a:rPr lang="en-US" sz="2400" dirty="0" smtClean="0"/>
              <a:t>More variable due to climate and driving behavior</a:t>
            </a:r>
          </a:p>
          <a:p>
            <a:r>
              <a:rPr lang="en-US" sz="2800" dirty="0" smtClean="0"/>
              <a:t>Inconvenience and flexibility</a:t>
            </a:r>
          </a:p>
          <a:p>
            <a:pPr lvl="1"/>
            <a:r>
              <a:rPr lang="en-US" sz="2400" dirty="0" smtClean="0"/>
              <a:t>Loss of peak vehicle utility</a:t>
            </a:r>
          </a:p>
          <a:p>
            <a:pPr lvl="1"/>
            <a:r>
              <a:rPr lang="en-US" sz="2400" dirty="0" smtClean="0"/>
              <a:t>Longer refueling time</a:t>
            </a:r>
          </a:p>
          <a:p>
            <a:pPr lvl="1"/>
            <a:r>
              <a:rPr lang="en-US" sz="2400" dirty="0" smtClean="0"/>
              <a:t>Greater need for household planning for vehicle use</a:t>
            </a:r>
          </a:p>
          <a:p>
            <a:r>
              <a:rPr lang="en-US" sz="2800" dirty="0" smtClean="0"/>
              <a:t>Lack of widespread public charging infrastructure</a:t>
            </a:r>
          </a:p>
          <a:p>
            <a:r>
              <a:rPr lang="en-US" sz="2800" dirty="0" smtClean="0"/>
              <a:t>Consumer reluctance to try very different car technology</a:t>
            </a:r>
          </a:p>
          <a:p>
            <a:r>
              <a:rPr lang="en-US" sz="2800" dirty="0" smtClean="0"/>
              <a:t>Cost and challenge of transforming electric grid to low-carbon </a:t>
            </a:r>
            <a:r>
              <a:rPr lang="en-US" sz="2800" dirty="0" err="1" smtClean="0"/>
              <a:t>feedstocks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Perspective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EVs are a “bigger change” than any other alternative vehicle technology option for the U.S. </a:t>
            </a:r>
            <a:r>
              <a:rPr lang="en-US" sz="2800" dirty="0" smtClean="0"/>
              <a:t>market</a:t>
            </a:r>
          </a:p>
          <a:p>
            <a:r>
              <a:rPr lang="en-US" sz="2800" dirty="0" smtClean="0"/>
              <a:t>U.S. gov’t has done more to promote EV/PHEVs than other advanced technologies, but sales remain low so far</a:t>
            </a:r>
            <a:endParaRPr lang="en-US" sz="2800" dirty="0" smtClean="0"/>
          </a:p>
          <a:p>
            <a:r>
              <a:rPr lang="en-US" sz="2800" dirty="0" smtClean="0"/>
              <a:t>It is impossible to predict whether EVs will be successful</a:t>
            </a:r>
          </a:p>
          <a:p>
            <a:pPr lvl="1"/>
            <a:r>
              <a:rPr lang="en-US" sz="2400" dirty="0" smtClean="0"/>
              <a:t>Plausible that EVs will gain only a very small market share, e.g., as a second or third “city car” for high-income families</a:t>
            </a:r>
          </a:p>
          <a:p>
            <a:pPr lvl="1"/>
            <a:r>
              <a:rPr lang="en-US" sz="2400" dirty="0" smtClean="0"/>
              <a:t>Plausible that EVs will become a mainstream competitor and the “technology of choice” for those consumers who want to nearly zero out their oil and carbon footprints</a:t>
            </a:r>
            <a:endParaRPr lang="en-US" sz="2400" dirty="0"/>
          </a:p>
          <a:p>
            <a:r>
              <a:rPr lang="en-US" sz="2800" dirty="0" smtClean="0"/>
              <a:t>Major determinants of future EV success in U.S.</a:t>
            </a:r>
          </a:p>
          <a:p>
            <a:pPr lvl="1"/>
            <a:r>
              <a:rPr lang="en-US" sz="2400" dirty="0" smtClean="0"/>
              <a:t>Oil prices</a:t>
            </a:r>
          </a:p>
          <a:p>
            <a:pPr lvl="1"/>
            <a:r>
              <a:rPr lang="en-US" sz="2400" dirty="0" smtClean="0"/>
              <a:t>Battery innovation and cost</a:t>
            </a:r>
          </a:p>
          <a:p>
            <a:pPr lvl="1"/>
            <a:r>
              <a:rPr lang="en-US" sz="2400" dirty="0" smtClean="0"/>
              <a:t>Ability to transform U.S. electric grid to low-carbon </a:t>
            </a:r>
            <a:r>
              <a:rPr lang="en-US" sz="2400" dirty="0" err="1" smtClean="0"/>
              <a:t>feedstocks</a:t>
            </a:r>
            <a:endParaRPr lang="en-US" sz="2400" dirty="0" smtClean="0"/>
          </a:p>
          <a:p>
            <a:pPr lvl="1"/>
            <a:r>
              <a:rPr lang="en-US" sz="2400" dirty="0" smtClean="0"/>
              <a:t>Cultural attitudes toward oil and carbon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1"/>
            <a:ext cx="7772400" cy="1676399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581400"/>
            <a:ext cx="7086600" cy="2057400"/>
          </a:xfrm>
        </p:spPr>
        <p:txBody>
          <a:bodyPr/>
          <a:lstStyle/>
          <a:p>
            <a:r>
              <a:rPr lang="en-US" dirty="0" smtClean="0"/>
              <a:t>Jeff </a:t>
            </a:r>
            <a:r>
              <a:rPr lang="en-US" dirty="0" err="1" smtClean="0"/>
              <a:t>Alson</a:t>
            </a:r>
            <a:endParaRPr lang="en-US" dirty="0" smtClean="0"/>
          </a:p>
          <a:p>
            <a:r>
              <a:rPr lang="en-US" dirty="0" smtClean="0"/>
              <a:t>U.S. Environmental Protection Agency</a:t>
            </a:r>
          </a:p>
          <a:p>
            <a:r>
              <a:rPr lang="en-US" dirty="0" smtClean="0">
                <a:hlinkClick r:id="rId2"/>
              </a:rPr>
              <a:t>alson.jeff@epa.gov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7A027-67E8-4127-8EEA-0E1E601740C3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History of EVs in the U.S.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458200" cy="3048000"/>
          </a:xfrm>
        </p:spPr>
        <p:txBody>
          <a:bodyPr>
            <a:normAutofit fontScale="77500" lnSpcReduction="20000"/>
          </a:bodyPr>
          <a:lstStyle/>
          <a:p>
            <a:r>
              <a:rPr lang="en-US" sz="3300" dirty="0" smtClean="0"/>
              <a:t>EVs held at least 30% of the market in 1900</a:t>
            </a:r>
          </a:p>
          <a:p>
            <a:pPr lvl="1"/>
            <a:r>
              <a:rPr lang="en-US" dirty="0" smtClean="0"/>
              <a:t>EVs disappeared as gasoline became more available and less expensive and gasoline vehicles improved in power, reliability, and cost.</a:t>
            </a:r>
            <a:endParaRPr lang="en-US" dirty="0"/>
          </a:p>
          <a:p>
            <a:r>
              <a:rPr lang="en-US" sz="3300" dirty="0" smtClean="0"/>
              <a:t>Small revival during energy crisis in 1970s</a:t>
            </a:r>
          </a:p>
          <a:p>
            <a:r>
              <a:rPr lang="en-US" sz="3300" dirty="0" smtClean="0"/>
              <a:t>Another revival after </a:t>
            </a:r>
            <a:r>
              <a:rPr lang="en-US" sz="3300" dirty="0" smtClean="0"/>
              <a:t>initial CA </a:t>
            </a:r>
            <a:r>
              <a:rPr lang="en-US" sz="3300" dirty="0" smtClean="0"/>
              <a:t>ZEV mandate in early 1990s</a:t>
            </a:r>
          </a:p>
          <a:p>
            <a:pPr lvl="1"/>
            <a:r>
              <a:rPr lang="en-US" dirty="0" smtClean="0"/>
              <a:t>GM EV1</a:t>
            </a:r>
          </a:p>
          <a:p>
            <a:pPr lvl="1"/>
            <a:r>
              <a:rPr lang="en-US" dirty="0" smtClean="0"/>
              <a:t>Toyota RAV4 EV</a:t>
            </a:r>
          </a:p>
        </p:txBody>
      </p:sp>
      <p:pic>
        <p:nvPicPr>
          <p:cNvPr id="5122" name="Picture 2" descr="https://c479107.ssl.cf2.rackcdn.com/files/9614/width668/hgqwctfy-13345382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414" y="4331802"/>
            <a:ext cx="2512124" cy="1756872"/>
          </a:xfrm>
          <a:prstGeom prst="rect">
            <a:avLst/>
          </a:prstGeom>
          <a:noFill/>
        </p:spPr>
      </p:pic>
      <p:pic>
        <p:nvPicPr>
          <p:cNvPr id="5124" name="Picture 4" descr="http://t2.gstatic.com/images?q=tbn:ANd9GcTG0p-wXAsIa9Y5S0bxEvkjB7oODGtfPtYgwsuTyIMq1QyPtJQh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4335" y="4294960"/>
            <a:ext cx="2647950" cy="1724025"/>
          </a:xfrm>
          <a:prstGeom prst="rect">
            <a:avLst/>
          </a:prstGeom>
          <a:noFill/>
        </p:spPr>
      </p:pic>
      <p:pic>
        <p:nvPicPr>
          <p:cNvPr id="5126" name="Picture 6" descr="http://brotherpeacemaker.files.wordpress.com/2008/07/ev1.jpg%3Fw%3D500%26h%3D3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81350" y="4204976"/>
            <a:ext cx="2913106" cy="18352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Current U.S. Market Status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EVs and PHEVs in U.S. Market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82000" cy="5105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Many new vehicle models entering market</a:t>
            </a:r>
          </a:p>
          <a:p>
            <a:pPr lvl="1"/>
            <a:r>
              <a:rPr lang="en-US" sz="2400" dirty="0" smtClean="0"/>
              <a:t>2011</a:t>
            </a:r>
          </a:p>
          <a:p>
            <a:pPr lvl="2"/>
            <a:r>
              <a:rPr lang="en-US" sz="2000" dirty="0"/>
              <a:t>T</a:t>
            </a:r>
            <a:r>
              <a:rPr lang="en-US" sz="2000" dirty="0" smtClean="0"/>
              <a:t>wo major introductions:  Nissan Leaf EV and Chevrolet Volt PHEV</a:t>
            </a:r>
          </a:p>
          <a:p>
            <a:pPr lvl="2"/>
            <a:r>
              <a:rPr lang="en-US" sz="2000" dirty="0" smtClean="0"/>
              <a:t>Also Tesla Roadster, BMW </a:t>
            </a:r>
            <a:r>
              <a:rPr lang="en-US" sz="2000" dirty="0" err="1" smtClean="0"/>
              <a:t>ActiveE</a:t>
            </a:r>
            <a:r>
              <a:rPr lang="en-US" sz="2000" dirty="0" smtClean="0"/>
              <a:t> EV and Smart </a:t>
            </a:r>
            <a:r>
              <a:rPr lang="en-US" sz="2000" dirty="0" err="1" smtClean="0"/>
              <a:t>fortwo</a:t>
            </a:r>
            <a:r>
              <a:rPr lang="en-US" sz="2000" dirty="0" smtClean="0"/>
              <a:t> EV</a:t>
            </a:r>
          </a:p>
          <a:p>
            <a:pPr lvl="1"/>
            <a:r>
              <a:rPr lang="en-US" sz="2400" dirty="0" smtClean="0"/>
              <a:t>2012</a:t>
            </a:r>
          </a:p>
          <a:p>
            <a:pPr lvl="2"/>
            <a:r>
              <a:rPr lang="en-US" sz="2000" dirty="0" smtClean="0"/>
              <a:t>Mitsubishi </a:t>
            </a:r>
            <a:r>
              <a:rPr lang="en-US" sz="2000" dirty="0" err="1" smtClean="0"/>
              <a:t>i</a:t>
            </a:r>
            <a:r>
              <a:rPr lang="en-US" sz="2000" dirty="0"/>
              <a:t> </a:t>
            </a:r>
            <a:r>
              <a:rPr lang="en-US" sz="2000" dirty="0" smtClean="0"/>
              <a:t>EV, Ford Focus EV, Tesla Model S EV, Toyota </a:t>
            </a:r>
            <a:r>
              <a:rPr lang="en-US" sz="2000" dirty="0" err="1" smtClean="0"/>
              <a:t>Prius</a:t>
            </a:r>
            <a:r>
              <a:rPr lang="en-US" sz="2000" dirty="0" smtClean="0"/>
              <a:t> PHEV, and </a:t>
            </a:r>
            <a:r>
              <a:rPr lang="en-US" sz="2000" dirty="0" err="1" smtClean="0"/>
              <a:t>Fisker</a:t>
            </a:r>
            <a:r>
              <a:rPr lang="en-US" sz="2000" dirty="0" smtClean="0"/>
              <a:t> Karma PHEV</a:t>
            </a:r>
          </a:p>
          <a:p>
            <a:pPr lvl="1"/>
            <a:r>
              <a:rPr lang="en-US" sz="2400" dirty="0" smtClean="0"/>
              <a:t>2013</a:t>
            </a:r>
          </a:p>
          <a:p>
            <a:pPr lvl="2"/>
            <a:r>
              <a:rPr lang="en-US" sz="2000" dirty="0" smtClean="0"/>
              <a:t>Honda Fit EV, Toyota RAV4 EV, Ford C-Max </a:t>
            </a:r>
            <a:r>
              <a:rPr lang="en-US" sz="2000" dirty="0" err="1" smtClean="0"/>
              <a:t>Energi</a:t>
            </a:r>
            <a:r>
              <a:rPr lang="en-US" sz="2000" dirty="0" smtClean="0"/>
              <a:t> PHEV, …</a:t>
            </a:r>
          </a:p>
          <a:p>
            <a:r>
              <a:rPr lang="en-US" sz="2800" dirty="0" smtClean="0"/>
              <a:t>Total sales remain relatively small</a:t>
            </a:r>
          </a:p>
          <a:p>
            <a:pPr lvl="1"/>
            <a:r>
              <a:rPr lang="en-US" sz="2400" dirty="0" smtClean="0"/>
              <a:t>0.1% of overall sales in 2011, 0.2-0.3% of sales in 2012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U.S. Refueling Infrastructure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257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Home charging</a:t>
            </a:r>
          </a:p>
          <a:p>
            <a:pPr lvl="1"/>
            <a:r>
              <a:rPr lang="en-US" sz="2400" dirty="0" smtClean="0"/>
              <a:t>Nationwide, 50-60% of all U.S. households have garages</a:t>
            </a:r>
          </a:p>
          <a:p>
            <a:pPr lvl="1"/>
            <a:r>
              <a:rPr lang="en-US" sz="2400" dirty="0" smtClean="0"/>
              <a:t>61% of new vehicle buying households in California have access to an electrical outlet within 50 feet of parking location</a:t>
            </a:r>
          </a:p>
          <a:p>
            <a:pPr lvl="1"/>
            <a:r>
              <a:rPr lang="en-US" sz="2400" dirty="0" smtClean="0"/>
              <a:t>Level 1 (120 v) systems can work for PHEVs</a:t>
            </a:r>
          </a:p>
          <a:p>
            <a:pPr lvl="1"/>
            <a:r>
              <a:rPr lang="en-US" sz="2400" dirty="0" smtClean="0"/>
              <a:t>Level 2 (240 v) are best for EVs</a:t>
            </a:r>
          </a:p>
          <a:p>
            <a:pPr lvl="2"/>
            <a:r>
              <a:rPr lang="en-US" sz="2000" dirty="0" smtClean="0"/>
              <a:t>GE </a:t>
            </a:r>
            <a:r>
              <a:rPr lang="en-US" sz="2000" dirty="0" err="1" smtClean="0"/>
              <a:t>WattStation</a:t>
            </a:r>
            <a:r>
              <a:rPr lang="en-US" sz="2000" dirty="0" smtClean="0"/>
              <a:t> sold to consumers for $1,000 plus installation</a:t>
            </a:r>
          </a:p>
          <a:p>
            <a:r>
              <a:rPr lang="en-US" sz="2800" dirty="0" smtClean="0"/>
              <a:t>Public charging stations</a:t>
            </a:r>
          </a:p>
          <a:p>
            <a:pPr lvl="1"/>
            <a:r>
              <a:rPr lang="en-US" sz="2400" dirty="0" smtClean="0"/>
              <a:t>About 4500 public charging stations in U.S.</a:t>
            </a:r>
          </a:p>
          <a:p>
            <a:pPr lvl="1"/>
            <a:r>
              <a:rPr lang="en-US" sz="2400" dirty="0" smtClean="0"/>
              <a:t>Mostly Level 2 (240 v) systems, a few Level 3 (480 v)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Utility Programs in U.S.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410200"/>
          </a:xfrm>
        </p:spPr>
        <p:txBody>
          <a:bodyPr>
            <a:normAutofit fontScale="85000" lnSpcReduction="10000"/>
          </a:bodyPr>
          <a:lstStyle/>
          <a:p>
            <a:r>
              <a:rPr lang="en-US" sz="3300" dirty="0" smtClean="0"/>
              <a:t>Promoting consumer interest</a:t>
            </a:r>
          </a:p>
          <a:p>
            <a:pPr lvl="1"/>
            <a:r>
              <a:rPr lang="en-US" dirty="0" smtClean="0"/>
              <a:t>Offering new pricing options</a:t>
            </a:r>
          </a:p>
          <a:p>
            <a:pPr lvl="2"/>
            <a:r>
              <a:rPr lang="en-US" dirty="0" smtClean="0"/>
              <a:t>Lower rates for nighttime charging </a:t>
            </a:r>
          </a:p>
          <a:p>
            <a:pPr lvl="2"/>
            <a:r>
              <a:rPr lang="en-US" dirty="0" smtClean="0"/>
              <a:t>Dedicated meters with lower rates for home charging</a:t>
            </a:r>
          </a:p>
          <a:p>
            <a:pPr lvl="2"/>
            <a:r>
              <a:rPr lang="en-US" dirty="0" smtClean="0"/>
              <a:t>Fixed monthly price for unlimited EV charging at public stations</a:t>
            </a:r>
          </a:p>
          <a:p>
            <a:pPr lvl="1"/>
            <a:r>
              <a:rPr lang="en-US" dirty="0" smtClean="0"/>
              <a:t>Free or reduced price Level 2 charging stations and home installation </a:t>
            </a:r>
          </a:p>
          <a:p>
            <a:r>
              <a:rPr lang="en-US" sz="3300" dirty="0" smtClean="0"/>
              <a:t>Evaluating potential impacts on electric grid</a:t>
            </a:r>
          </a:p>
          <a:p>
            <a:pPr lvl="1"/>
            <a:r>
              <a:rPr lang="en-US" dirty="0" smtClean="0"/>
              <a:t>distribution infrastructure (e.g., transformers)</a:t>
            </a:r>
          </a:p>
          <a:p>
            <a:pPr lvl="1"/>
            <a:r>
              <a:rPr lang="en-US" dirty="0" smtClean="0"/>
              <a:t>“smart charging” and vehicle-to-grid technology</a:t>
            </a:r>
          </a:p>
          <a:p>
            <a:r>
              <a:rPr lang="en-US" sz="3300" dirty="0" smtClean="0"/>
              <a:t>Operating EV/PHEV fleets for research purposes</a:t>
            </a:r>
          </a:p>
          <a:p>
            <a:r>
              <a:rPr lang="en-US" sz="3300" dirty="0" smtClean="0"/>
              <a:t>Collaborating with cities, local governments, and other stakeholders on plug-in vehicle readiness planning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Lifecycle GHG Emissions Performance</a:t>
            </a:r>
            <a:r>
              <a:rPr lang="en-US" dirty="0" smtClean="0">
                <a:solidFill>
                  <a:schemeClr val="tx2"/>
                </a:solidFill>
              </a:rPr>
              <a:t/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sz="3600" dirty="0" smtClean="0">
                <a:solidFill>
                  <a:schemeClr val="tx2"/>
                </a:solidFill>
              </a:rPr>
              <a:t>(Real world, based on EPA eGRID2012)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458" y="1600200"/>
            <a:ext cx="8027142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1"/>
            <a:ext cx="7772400" cy="16764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U.S. Regulatory Landscape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1177</TotalTime>
  <Words>1777</Words>
  <Application>Microsoft Office PowerPoint</Application>
  <PresentationFormat>On-screen Show (4:3)</PresentationFormat>
  <Paragraphs>239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 Overview of Electric Vehicle    Market Issues in the U.S.</vt:lpstr>
      <vt:lpstr>Contents</vt:lpstr>
      <vt:lpstr>History of EVs in the U.S.</vt:lpstr>
      <vt:lpstr>Current U.S. Market Status</vt:lpstr>
      <vt:lpstr>EVs and PHEVs in U.S. Market</vt:lpstr>
      <vt:lpstr>U.S. Refueling Infrastructure</vt:lpstr>
      <vt:lpstr>Utility Programs in U.S.</vt:lpstr>
      <vt:lpstr>Lifecycle GHG Emissions Performance (Real world, based on EPA eGRID2012)</vt:lpstr>
      <vt:lpstr>U.S. Regulatory Landscape</vt:lpstr>
      <vt:lpstr>U.S. Health-Related Emissions Standards</vt:lpstr>
      <vt:lpstr>U.S. National Program GHG/CAFE Standards (www.epa.gov/otaq/climate/regulations.htm)</vt:lpstr>
      <vt:lpstr>U.S. National Program GHG Compliance Incentives for EV/PHEVs</vt:lpstr>
      <vt:lpstr>U.S. National Program Net Upstream GHG Approach for EVs</vt:lpstr>
      <vt:lpstr>CAFE Treatment for EVs</vt:lpstr>
      <vt:lpstr>California ZEV Program (www.arb.ca.gov)</vt:lpstr>
      <vt:lpstr>U.S. Fuel Economy &amp; Environment Label</vt:lpstr>
      <vt:lpstr>U.S. Government Incentives</vt:lpstr>
      <vt:lpstr>U.S. DOE Funding to support EVs/PHEVs</vt:lpstr>
      <vt:lpstr>U.S. EV/PHEV Tax Credits</vt:lpstr>
      <vt:lpstr>HOV Lane Access in U.S.</vt:lpstr>
      <vt:lpstr>Fuel Road Taxes in U.S.</vt:lpstr>
      <vt:lpstr>U.S. Market Drivers and Barriers for EVs</vt:lpstr>
      <vt:lpstr>U.S. Market Drivers</vt:lpstr>
      <vt:lpstr>U. S. Market Barriers</vt:lpstr>
      <vt:lpstr>Perspective</vt:lpstr>
      <vt:lpstr>Thank You</vt:lpstr>
    </vt:vector>
  </TitlesOfParts>
  <Company>US-EPA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 Vehicle Market Issues in the United States</dc:title>
  <dc:creator>JAlson</dc:creator>
  <cp:lastModifiedBy>SRA</cp:lastModifiedBy>
  <cp:revision>97</cp:revision>
  <dcterms:created xsi:type="dcterms:W3CDTF">2012-09-05T12:23:41Z</dcterms:created>
  <dcterms:modified xsi:type="dcterms:W3CDTF">2012-09-12T12:12:19Z</dcterms:modified>
</cp:coreProperties>
</file>