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5"/>
  </p:notesMasterIdLst>
  <p:sldIdLst>
    <p:sldId id="339" r:id="rId2"/>
    <p:sldId id="340" r:id="rId3"/>
    <p:sldId id="341" r:id="rId4"/>
    <p:sldId id="342" r:id="rId5"/>
    <p:sldId id="343" r:id="rId6"/>
    <p:sldId id="345" r:id="rId7"/>
    <p:sldId id="349" r:id="rId8"/>
    <p:sldId id="346" r:id="rId9"/>
    <p:sldId id="347" r:id="rId10"/>
    <p:sldId id="348" r:id="rId11"/>
    <p:sldId id="350" r:id="rId12"/>
    <p:sldId id="351" r:id="rId13"/>
    <p:sldId id="352" r:id="rId14"/>
    <p:sldId id="353" r:id="rId15"/>
    <p:sldId id="354" r:id="rId16"/>
    <p:sldId id="355" r:id="rId17"/>
    <p:sldId id="356" r:id="rId18"/>
    <p:sldId id="357" r:id="rId19"/>
    <p:sldId id="358" r:id="rId20"/>
    <p:sldId id="359" r:id="rId21"/>
    <p:sldId id="360" r:id="rId22"/>
    <p:sldId id="361" r:id="rId23"/>
    <p:sldId id="362" r:id="rId24"/>
    <p:sldId id="363" r:id="rId25"/>
    <p:sldId id="364" r:id="rId26"/>
    <p:sldId id="365" r:id="rId27"/>
    <p:sldId id="366" r:id="rId28"/>
    <p:sldId id="367" r:id="rId29"/>
    <p:sldId id="368" r:id="rId30"/>
    <p:sldId id="369" r:id="rId31"/>
    <p:sldId id="370" r:id="rId32"/>
    <p:sldId id="371" r:id="rId33"/>
    <p:sldId id="372" r:id="rId34"/>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5F5CD"/>
    <a:srgbClr val="93F1FB"/>
    <a:srgbClr val="FF0000"/>
    <a:srgbClr val="FFCC00"/>
    <a:srgbClr val="FFFF00"/>
    <a:srgbClr val="008000"/>
    <a:srgbClr val="009900"/>
    <a:srgbClr val="000000"/>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1522"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10243"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ＭＳ Ｐゴシック" pitchFamily="50" charset="-128"/>
              </a:defRPr>
            </a:lvl1pPr>
          </a:lstStyle>
          <a:p>
            <a:pPr>
              <a:defRPr/>
            </a:pPr>
            <a:endParaRPr lang="en-US" altLang="ja-JP"/>
          </a:p>
        </p:txBody>
      </p:sp>
      <p:sp>
        <p:nvSpPr>
          <p:cNvPr id="14340" name="Rectangle 4"/>
          <p:cNvSpPr>
            <a:spLocks noGrp="1" noRot="1" noChangeAspect="1" noChangeArrowheads="1" noTextEdit="1"/>
          </p:cNvSpPr>
          <p:nvPr>
            <p:ph type="sldImg" idx="2"/>
          </p:nvPr>
        </p:nvSpPr>
        <p:spPr bwMode="auto">
          <a:xfrm>
            <a:off x="901700" y="739775"/>
            <a:ext cx="4933950" cy="3700463"/>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0246"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ＭＳ Ｐゴシック" pitchFamily="50" charset="-128"/>
              </a:defRPr>
            </a:lvl1pPr>
          </a:lstStyle>
          <a:p>
            <a:pPr>
              <a:defRPr/>
            </a:pPr>
            <a:endParaRPr lang="en-US" altLang="ja-JP"/>
          </a:p>
        </p:txBody>
      </p:sp>
      <p:sp>
        <p:nvSpPr>
          <p:cNvPr id="10247"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ＭＳ Ｐゴシック" pitchFamily="50" charset="-128"/>
              </a:defRPr>
            </a:lvl1pPr>
          </a:lstStyle>
          <a:p>
            <a:pPr>
              <a:defRPr/>
            </a:pPr>
            <a:fld id="{2FA6E628-326D-4A8D-B804-F071BA5C9B2D}" type="slidenum">
              <a:rPr lang="en-US" altLang="ja-JP"/>
              <a:pPr>
                <a:defRPr/>
              </a:pPr>
              <a:t>‹#›</a:t>
            </a:fld>
            <a:endParaRPr lang="en-US" altLang="ja-JP"/>
          </a:p>
        </p:txBody>
      </p:sp>
    </p:spTree>
    <p:extLst>
      <p:ext uri="{BB962C8B-B14F-4D97-AF65-F5344CB8AC3E}">
        <p14:creationId xmlns:p14="http://schemas.microsoft.com/office/powerpoint/2010/main" val="4009347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9"/>
          <p:cNvSpPr>
            <a:spLocks noGrp="1" noChangeArrowheads="1"/>
          </p:cNvSpPr>
          <p:nvPr>
            <p:ph type="sldNum" sz="quarter" idx="10"/>
          </p:nvPr>
        </p:nvSpPr>
        <p:spPr>
          <a:ln/>
        </p:spPr>
        <p:txBody>
          <a:bodyPr/>
          <a:lstStyle>
            <a:lvl1pPr>
              <a:defRPr/>
            </a:lvl1pPr>
          </a:lstStyle>
          <a:p>
            <a:pPr>
              <a:defRPr/>
            </a:pPr>
            <a:fld id="{825BFEDF-DF05-4B14-81F9-B66E93DDBA4C}" type="slidenum">
              <a:rPr lang="en-US" altLang="ja-JP"/>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9"/>
          <p:cNvSpPr>
            <a:spLocks noGrp="1" noChangeArrowheads="1"/>
          </p:cNvSpPr>
          <p:nvPr>
            <p:ph type="sldNum" sz="quarter" idx="10"/>
          </p:nvPr>
        </p:nvSpPr>
        <p:spPr>
          <a:ln/>
        </p:spPr>
        <p:txBody>
          <a:bodyPr/>
          <a:lstStyle>
            <a:lvl1pPr>
              <a:defRPr/>
            </a:lvl1pPr>
          </a:lstStyle>
          <a:p>
            <a:pPr>
              <a:defRPr/>
            </a:pPr>
            <a:fld id="{54BD28A2-05CC-4687-82DA-E15034DAC56A}"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62763" y="19050"/>
            <a:ext cx="2281237" cy="65055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9050" y="19050"/>
            <a:ext cx="6691313" cy="65055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9"/>
          <p:cNvSpPr>
            <a:spLocks noGrp="1" noChangeArrowheads="1"/>
          </p:cNvSpPr>
          <p:nvPr>
            <p:ph type="sldNum" sz="quarter" idx="10"/>
          </p:nvPr>
        </p:nvSpPr>
        <p:spPr>
          <a:ln/>
        </p:spPr>
        <p:txBody>
          <a:bodyPr/>
          <a:lstStyle>
            <a:lvl1pPr>
              <a:defRPr/>
            </a:lvl1pPr>
          </a:lstStyle>
          <a:p>
            <a:pPr>
              <a:defRPr/>
            </a:pPr>
            <a:fld id="{5BF94F49-8686-479B-B635-DC43697E3586}" type="slidenum">
              <a:rPr lang="en-US" altLang="ja-JP"/>
              <a:pPr>
                <a:defRPr/>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9050" y="19050"/>
            <a:ext cx="9124950" cy="5334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81075"/>
            <a:ext cx="4038600" cy="554355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981075"/>
            <a:ext cx="4038600" cy="2695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8200" y="3829050"/>
            <a:ext cx="4038600" cy="2695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9"/>
          <p:cNvSpPr>
            <a:spLocks noGrp="1" noChangeArrowheads="1"/>
          </p:cNvSpPr>
          <p:nvPr>
            <p:ph type="sldNum" sz="quarter" idx="10"/>
          </p:nvPr>
        </p:nvSpPr>
        <p:spPr>
          <a:ln/>
        </p:spPr>
        <p:txBody>
          <a:bodyPr/>
          <a:lstStyle>
            <a:lvl1pPr>
              <a:defRPr/>
            </a:lvl1pPr>
          </a:lstStyle>
          <a:p>
            <a:pPr>
              <a:defRPr/>
            </a:pPr>
            <a:fld id="{1F12F8AC-2AED-4F3E-9F78-3EE8AA6C4FC1}" type="slidenum">
              <a:rPr lang="en-US" altLang="ja-JP"/>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9"/>
          <p:cNvSpPr>
            <a:spLocks noGrp="1" noChangeArrowheads="1"/>
          </p:cNvSpPr>
          <p:nvPr>
            <p:ph type="sldNum" sz="quarter" idx="10"/>
          </p:nvPr>
        </p:nvSpPr>
        <p:spPr>
          <a:ln/>
        </p:spPr>
        <p:txBody>
          <a:bodyPr/>
          <a:lstStyle>
            <a:lvl1pPr>
              <a:defRPr/>
            </a:lvl1pPr>
          </a:lstStyle>
          <a:p>
            <a:pPr>
              <a:defRPr/>
            </a:pPr>
            <a:fld id="{F0CD064F-E347-4DE4-A629-82B8084752DA}" type="slidenum">
              <a:rPr lang="en-US" altLang="ja-JP"/>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9"/>
          <p:cNvSpPr>
            <a:spLocks noGrp="1" noChangeArrowheads="1"/>
          </p:cNvSpPr>
          <p:nvPr>
            <p:ph type="sldNum" sz="quarter" idx="10"/>
          </p:nvPr>
        </p:nvSpPr>
        <p:spPr>
          <a:ln/>
        </p:spPr>
        <p:txBody>
          <a:bodyPr/>
          <a:lstStyle>
            <a:lvl1pPr>
              <a:defRPr/>
            </a:lvl1pPr>
          </a:lstStyle>
          <a:p>
            <a:pPr>
              <a:defRPr/>
            </a:pPr>
            <a:fld id="{31E0BD52-A989-48A5-B5BD-571F75ECD951}" type="slidenum">
              <a:rPr lang="en-US" altLang="ja-JP"/>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81075"/>
            <a:ext cx="4038600" cy="5543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81075"/>
            <a:ext cx="4038600" cy="5543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9"/>
          <p:cNvSpPr>
            <a:spLocks noGrp="1" noChangeArrowheads="1"/>
          </p:cNvSpPr>
          <p:nvPr>
            <p:ph type="sldNum" sz="quarter" idx="10"/>
          </p:nvPr>
        </p:nvSpPr>
        <p:spPr>
          <a:ln/>
        </p:spPr>
        <p:txBody>
          <a:bodyPr/>
          <a:lstStyle>
            <a:lvl1pPr>
              <a:defRPr/>
            </a:lvl1pPr>
          </a:lstStyle>
          <a:p>
            <a:pPr>
              <a:defRPr/>
            </a:pPr>
            <a:fld id="{CEABF9CF-E0A2-4B91-92CF-76C434355A3A}"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9"/>
          <p:cNvSpPr>
            <a:spLocks noGrp="1" noChangeArrowheads="1"/>
          </p:cNvSpPr>
          <p:nvPr>
            <p:ph type="sldNum" sz="quarter" idx="10"/>
          </p:nvPr>
        </p:nvSpPr>
        <p:spPr>
          <a:ln/>
        </p:spPr>
        <p:txBody>
          <a:bodyPr/>
          <a:lstStyle>
            <a:lvl1pPr>
              <a:defRPr/>
            </a:lvl1pPr>
          </a:lstStyle>
          <a:p>
            <a:pPr>
              <a:defRPr/>
            </a:pPr>
            <a:fld id="{EBB8F8B0-E6C4-4B6D-88B3-31DC3530A76B}"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9"/>
          <p:cNvSpPr>
            <a:spLocks noGrp="1" noChangeArrowheads="1"/>
          </p:cNvSpPr>
          <p:nvPr>
            <p:ph type="sldNum" sz="quarter" idx="10"/>
          </p:nvPr>
        </p:nvSpPr>
        <p:spPr>
          <a:ln/>
        </p:spPr>
        <p:txBody>
          <a:bodyPr/>
          <a:lstStyle>
            <a:lvl1pPr>
              <a:defRPr/>
            </a:lvl1pPr>
          </a:lstStyle>
          <a:p>
            <a:pPr>
              <a:defRPr/>
            </a:pPr>
            <a:fld id="{B88DAE6A-F3AA-4E25-95F8-1E8D8FB106FD}" type="slidenum">
              <a:rPr lang="en-US" altLang="ja-JP"/>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a:ln/>
        </p:spPr>
        <p:txBody>
          <a:bodyPr/>
          <a:lstStyle>
            <a:lvl1pPr>
              <a:defRPr/>
            </a:lvl1pPr>
          </a:lstStyle>
          <a:p>
            <a:pPr>
              <a:defRPr/>
            </a:pPr>
            <a:fld id="{95DC407F-CEB3-432B-9DE0-71C5233849F9}" type="slidenum">
              <a:rPr lang="en-US" altLang="ja-JP"/>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9"/>
          <p:cNvSpPr>
            <a:spLocks noGrp="1" noChangeArrowheads="1"/>
          </p:cNvSpPr>
          <p:nvPr>
            <p:ph type="sldNum" sz="quarter" idx="10"/>
          </p:nvPr>
        </p:nvSpPr>
        <p:spPr>
          <a:ln/>
        </p:spPr>
        <p:txBody>
          <a:bodyPr/>
          <a:lstStyle>
            <a:lvl1pPr>
              <a:defRPr/>
            </a:lvl1pPr>
          </a:lstStyle>
          <a:p>
            <a:pPr>
              <a:defRPr/>
            </a:pPr>
            <a:fld id="{A85DE7E8-DED0-46D7-8F1F-9CC9AC66FDEB}"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9"/>
          <p:cNvSpPr>
            <a:spLocks noGrp="1" noChangeArrowheads="1"/>
          </p:cNvSpPr>
          <p:nvPr>
            <p:ph type="sldNum" sz="quarter" idx="10"/>
          </p:nvPr>
        </p:nvSpPr>
        <p:spPr>
          <a:ln/>
        </p:spPr>
        <p:txBody>
          <a:bodyPr/>
          <a:lstStyle>
            <a:lvl1pPr>
              <a:defRPr/>
            </a:lvl1pPr>
          </a:lstStyle>
          <a:p>
            <a:pPr>
              <a:defRPr/>
            </a:pPr>
            <a:fld id="{3C0258B9-81FD-4BFC-A3B2-32DEAE43197F}"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6"/>
          <p:cNvSpPr>
            <a:spLocks noChangeArrowheads="1"/>
          </p:cNvSpPr>
          <p:nvPr/>
        </p:nvSpPr>
        <p:spPr bwMode="auto">
          <a:xfrm>
            <a:off x="3175" y="6670675"/>
            <a:ext cx="9144000" cy="71438"/>
          </a:xfrm>
          <a:prstGeom prst="rect">
            <a:avLst/>
          </a:prstGeom>
          <a:gradFill rotWithShape="0">
            <a:gsLst>
              <a:gs pos="0">
                <a:schemeClr val="tx1"/>
              </a:gs>
              <a:gs pos="100000">
                <a:schemeClr val="bg1"/>
              </a:gs>
            </a:gsLst>
            <a:lin ang="5400000" scaled="1"/>
          </a:gradFill>
          <a:ln w="9525">
            <a:noFill/>
            <a:miter lim="800000"/>
            <a:headEnd/>
            <a:tailEnd/>
          </a:ln>
          <a:effectLst/>
        </p:spPr>
        <p:txBody>
          <a:bodyPr wrap="none" anchor="ctr"/>
          <a:lstStyle/>
          <a:p>
            <a:pPr algn="ctr">
              <a:defRPr/>
            </a:pPr>
            <a:endParaRPr lang="ja-JP" altLang="en-US" sz="1200">
              <a:latin typeface="Times New Roman" pitchFamily="18" charset="0"/>
              <a:ea typeface="ＭＳ Ｐゴシック" pitchFamily="50" charset="-128"/>
            </a:endParaRPr>
          </a:p>
        </p:txBody>
      </p:sp>
      <p:sp>
        <p:nvSpPr>
          <p:cNvPr id="2" name="Rectangle 6"/>
          <p:cNvSpPr>
            <a:spLocks noChangeArrowheads="1"/>
          </p:cNvSpPr>
          <p:nvPr/>
        </p:nvSpPr>
        <p:spPr bwMode="auto">
          <a:xfrm>
            <a:off x="0" y="533400"/>
            <a:ext cx="9144000" cy="152400"/>
          </a:xfrm>
          <a:prstGeom prst="rect">
            <a:avLst/>
          </a:prstGeom>
          <a:gradFill rotWithShape="0">
            <a:gsLst>
              <a:gs pos="0">
                <a:schemeClr val="tx1"/>
              </a:gs>
              <a:gs pos="100000">
                <a:schemeClr val="bg1"/>
              </a:gs>
            </a:gsLst>
            <a:lin ang="5400000" scaled="1"/>
          </a:gradFill>
          <a:ln w="9525">
            <a:noFill/>
            <a:miter lim="800000"/>
            <a:headEnd/>
            <a:tailEnd/>
          </a:ln>
          <a:effectLst/>
        </p:spPr>
        <p:txBody>
          <a:bodyPr wrap="none" anchor="ctr"/>
          <a:lstStyle/>
          <a:p>
            <a:pPr algn="ctr">
              <a:defRPr/>
            </a:pPr>
            <a:endParaRPr lang="ja-JP" altLang="en-US" sz="1200">
              <a:latin typeface="Times New Roman" pitchFamily="18" charset="0"/>
              <a:ea typeface="ＭＳ Ｐゴシック" pitchFamily="50" charset="-128"/>
            </a:endParaRPr>
          </a:p>
        </p:txBody>
      </p:sp>
      <p:sp>
        <p:nvSpPr>
          <p:cNvPr id="1028" name="Rectangle 5"/>
          <p:cNvSpPr>
            <a:spLocks noGrp="1" noChangeArrowheads="1"/>
          </p:cNvSpPr>
          <p:nvPr>
            <p:ph type="body" idx="1"/>
          </p:nvPr>
        </p:nvSpPr>
        <p:spPr bwMode="auto">
          <a:xfrm>
            <a:off x="457200" y="981075"/>
            <a:ext cx="8229600" cy="5543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9" name="Rectangle 8"/>
          <p:cNvSpPr>
            <a:spLocks noGrp="1" noChangeArrowheads="1"/>
          </p:cNvSpPr>
          <p:nvPr>
            <p:ph type="title"/>
          </p:nvPr>
        </p:nvSpPr>
        <p:spPr bwMode="auto">
          <a:xfrm>
            <a:off x="19050" y="19050"/>
            <a:ext cx="9124950" cy="533400"/>
          </a:xfrm>
          <a:prstGeom prst="rect">
            <a:avLst/>
          </a:prstGeom>
          <a:noFill/>
          <a:ln w="9525">
            <a:noFill/>
            <a:miter lim="800000"/>
            <a:headEnd/>
            <a:tailEnd/>
          </a:ln>
        </p:spPr>
        <p:txBody>
          <a:bodyPr vert="horz" wrap="square" lIns="90000" tIns="45720" rIns="91440" bIns="45720" numCol="1" anchor="ctr" anchorCtr="0" compatLnSpc="1">
            <a:prstTxWarp prst="textNoShape">
              <a:avLst/>
            </a:prstTxWarp>
          </a:bodyPr>
          <a:lstStyle/>
          <a:p>
            <a:pPr lvl="0"/>
            <a:r>
              <a:rPr lang="ja-JP" altLang="en-US" smtClean="0"/>
              <a:t>マスタ タイトルの書式設定</a:t>
            </a:r>
          </a:p>
        </p:txBody>
      </p:sp>
      <p:sp>
        <p:nvSpPr>
          <p:cNvPr id="12" name="Rectangle 9"/>
          <p:cNvSpPr>
            <a:spLocks noGrp="1" noChangeArrowheads="1"/>
          </p:cNvSpPr>
          <p:nvPr>
            <p:ph type="sldNum" sz="quarter" idx="4"/>
          </p:nvPr>
        </p:nvSpPr>
        <p:spPr bwMode="auto">
          <a:xfrm>
            <a:off x="8610600" y="6635750"/>
            <a:ext cx="533400" cy="2286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ea typeface="ＭＳ Ｐゴシック" pitchFamily="50" charset="-128"/>
              </a:defRPr>
            </a:lvl1pPr>
          </a:lstStyle>
          <a:p>
            <a:pPr>
              <a:defRPr/>
            </a:pPr>
            <a:fld id="{61B2C803-68CA-44FE-8C05-3AFB6AC70DAF}" type="slidenum">
              <a:rPr lang="en-US" altLang="ja-JP"/>
              <a:pPr>
                <a:defRPr/>
              </a:pPr>
              <a:t>‹#›</a:t>
            </a:fld>
            <a:endParaRPr lang="en-US" altLang="ja-JP"/>
          </a:p>
        </p:txBody>
      </p:sp>
      <p:sp>
        <p:nvSpPr>
          <p:cNvPr id="5127" name="Text Box 7"/>
          <p:cNvSpPr txBox="1">
            <a:spLocks noChangeArrowheads="1"/>
          </p:cNvSpPr>
          <p:nvPr/>
        </p:nvSpPr>
        <p:spPr bwMode="auto">
          <a:xfrm>
            <a:off x="6588125" y="0"/>
            <a:ext cx="2555875" cy="336550"/>
          </a:xfrm>
          <a:prstGeom prst="rect">
            <a:avLst/>
          </a:prstGeom>
          <a:noFill/>
          <a:ln w="9525">
            <a:noFill/>
            <a:miter lim="800000"/>
            <a:headEnd/>
            <a:tailEnd/>
          </a:ln>
          <a:effectLst/>
        </p:spPr>
        <p:txBody>
          <a:bodyPr>
            <a:spAutoFit/>
          </a:bodyPr>
          <a:lstStyle/>
          <a:p>
            <a:pPr algn="r">
              <a:spcBef>
                <a:spcPct val="50000"/>
              </a:spcBef>
              <a:defRPr/>
            </a:pPr>
            <a:r>
              <a:rPr lang="en-US" altLang="ja-JP" sz="1600" dirty="0" smtClean="0"/>
              <a:t>WLTP-17-07e</a:t>
            </a:r>
            <a:endParaRPr lang="ja-JP" altLang="en-US" sz="1600" dirty="0"/>
          </a:p>
        </p:txBody>
      </p:sp>
      <p:sp>
        <p:nvSpPr>
          <p:cNvPr id="5128" name="Text Box 8"/>
          <p:cNvSpPr txBox="1">
            <a:spLocks noChangeArrowheads="1"/>
          </p:cNvSpPr>
          <p:nvPr/>
        </p:nvSpPr>
        <p:spPr bwMode="auto">
          <a:xfrm>
            <a:off x="47625" y="6650038"/>
            <a:ext cx="5724525" cy="244475"/>
          </a:xfrm>
          <a:prstGeom prst="rect">
            <a:avLst/>
          </a:prstGeom>
          <a:noFill/>
          <a:ln w="9525">
            <a:noFill/>
            <a:miter lim="800000"/>
            <a:headEnd/>
            <a:tailEnd/>
          </a:ln>
          <a:effectLst/>
        </p:spPr>
        <p:txBody>
          <a:bodyPr>
            <a:spAutoFit/>
          </a:bodyPr>
          <a:lstStyle/>
          <a:p>
            <a:pPr>
              <a:spcBef>
                <a:spcPct val="50000"/>
              </a:spcBef>
              <a:defRPr/>
            </a:pPr>
            <a:r>
              <a:rPr lang="en-US" altLang="ja-JP" sz="1000" i="1">
                <a:latin typeface="Times New Roman" pitchFamily="18" charset="0"/>
                <a:ea typeface="ＭＳ Ｐゴシック" pitchFamily="50" charset="-128"/>
              </a:rPr>
              <a:t>Japan Automobile Research Institute</a:t>
            </a:r>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Lst>
  <p:hf hdr="0" ft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Arial" charset="0"/>
          <a:ea typeface="ＭＳ Ｐゴシック" pitchFamily="50" charset="-128"/>
        </a:defRPr>
      </a:lvl2pPr>
      <a:lvl3pPr algn="l" rtl="0" eaLnBrk="0" fontAlgn="base" hangingPunct="0">
        <a:spcBef>
          <a:spcPct val="0"/>
        </a:spcBef>
        <a:spcAft>
          <a:spcPct val="0"/>
        </a:spcAft>
        <a:defRPr kumimoji="1" sz="2800">
          <a:solidFill>
            <a:schemeClr val="tx1"/>
          </a:solidFill>
          <a:latin typeface="Arial" charset="0"/>
          <a:ea typeface="ＭＳ Ｐゴシック" pitchFamily="50" charset="-128"/>
        </a:defRPr>
      </a:lvl3pPr>
      <a:lvl4pPr algn="l" rtl="0" eaLnBrk="0" fontAlgn="base" hangingPunct="0">
        <a:spcBef>
          <a:spcPct val="0"/>
        </a:spcBef>
        <a:spcAft>
          <a:spcPct val="0"/>
        </a:spcAft>
        <a:defRPr kumimoji="1" sz="2800">
          <a:solidFill>
            <a:schemeClr val="tx1"/>
          </a:solidFill>
          <a:latin typeface="Arial" charset="0"/>
          <a:ea typeface="ＭＳ Ｐゴシック" pitchFamily="50" charset="-128"/>
        </a:defRPr>
      </a:lvl4pPr>
      <a:lvl5pPr algn="l" rtl="0" eaLnBrk="0" fontAlgn="base" hangingPunct="0">
        <a:spcBef>
          <a:spcPct val="0"/>
        </a:spcBef>
        <a:spcAft>
          <a:spcPct val="0"/>
        </a:spcAft>
        <a:defRPr kumimoji="1" sz="2800">
          <a:solidFill>
            <a:schemeClr val="tx1"/>
          </a:solidFill>
          <a:latin typeface="Arial" charset="0"/>
          <a:ea typeface="ＭＳ Ｐゴシック" pitchFamily="50" charset="-128"/>
        </a:defRPr>
      </a:lvl5pPr>
      <a:lvl6pPr marL="457200" algn="l" rtl="0" eaLnBrk="0" fontAlgn="base" hangingPunct="0">
        <a:spcBef>
          <a:spcPct val="0"/>
        </a:spcBef>
        <a:spcAft>
          <a:spcPct val="0"/>
        </a:spcAft>
        <a:defRPr kumimoji="1" sz="2800">
          <a:solidFill>
            <a:schemeClr val="tx1"/>
          </a:solidFill>
          <a:latin typeface="Arial" charset="0"/>
          <a:ea typeface="ＭＳ Ｐゴシック" pitchFamily="50" charset="-128"/>
        </a:defRPr>
      </a:lvl6pPr>
      <a:lvl7pPr marL="914400" algn="l" rtl="0" eaLnBrk="0" fontAlgn="base" hangingPunct="0">
        <a:spcBef>
          <a:spcPct val="0"/>
        </a:spcBef>
        <a:spcAft>
          <a:spcPct val="0"/>
        </a:spcAft>
        <a:defRPr kumimoji="1" sz="2800">
          <a:solidFill>
            <a:schemeClr val="tx1"/>
          </a:solidFill>
          <a:latin typeface="Arial" charset="0"/>
          <a:ea typeface="ＭＳ Ｐゴシック" pitchFamily="50" charset="-128"/>
        </a:defRPr>
      </a:lvl7pPr>
      <a:lvl8pPr marL="1371600" algn="l" rtl="0" eaLnBrk="0" fontAlgn="base" hangingPunct="0">
        <a:spcBef>
          <a:spcPct val="0"/>
        </a:spcBef>
        <a:spcAft>
          <a:spcPct val="0"/>
        </a:spcAft>
        <a:defRPr kumimoji="1" sz="2800">
          <a:solidFill>
            <a:schemeClr val="tx1"/>
          </a:solidFill>
          <a:latin typeface="Arial" charset="0"/>
          <a:ea typeface="ＭＳ Ｐゴシック" pitchFamily="50" charset="-128"/>
        </a:defRPr>
      </a:lvl8pPr>
      <a:lvl9pPr marL="1828800" algn="l" rtl="0" eaLnBrk="0" fontAlgn="base" hangingPunct="0">
        <a:spcBef>
          <a:spcPct val="0"/>
        </a:spcBef>
        <a:spcAft>
          <a:spcPct val="0"/>
        </a:spcAft>
        <a:defRPr kumimoji="1" sz="2800">
          <a:solidFill>
            <a:schemeClr val="tx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Font typeface="Wingdings" pitchFamily="2" charset="2"/>
        <a:buChar char="Ø"/>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Ø"/>
        <a:defRPr kumimoji="1" sz="2800">
          <a:solidFill>
            <a:schemeClr val="tx1"/>
          </a:solidFill>
          <a:latin typeface="+mn-lt"/>
          <a:ea typeface="+mn-ea"/>
        </a:defRPr>
      </a:lvl2pPr>
      <a:lvl3pPr marL="1143000" indent="-228600" algn="l" rtl="0" eaLnBrk="0" fontAlgn="base" hangingPunct="0">
        <a:spcBef>
          <a:spcPct val="20000"/>
        </a:spcBef>
        <a:spcAft>
          <a:spcPct val="0"/>
        </a:spcAft>
        <a:buFont typeface="Wingdings" pitchFamily="2" charset="2"/>
        <a:buChar char="Ø"/>
        <a:defRPr kumimoji="1" sz="2400">
          <a:solidFill>
            <a:schemeClr val="tx1"/>
          </a:solidFill>
          <a:latin typeface="+mn-lt"/>
          <a:ea typeface="+mn-ea"/>
        </a:defRPr>
      </a:lvl3pPr>
      <a:lvl4pPr marL="1600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4pPr>
      <a:lvl5pPr marL="20574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5pPr>
      <a:lvl6pPr marL="25146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6pPr>
      <a:lvl7pPr marL="29718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7pPr>
      <a:lvl8pPr marL="34290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8pPr>
      <a:lvl9pPr marL="3886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7" Type="http://schemas.openxmlformats.org/officeDocument/2006/relationships/image" Target="../media/image17.emf"/><Relationship Id="rId2" Type="http://schemas.openxmlformats.org/officeDocument/2006/relationships/image" Target="../media/image12.emf"/><Relationship Id="rId1" Type="http://schemas.openxmlformats.org/officeDocument/2006/relationships/slideLayout" Target="../slideLayouts/slideLayout7.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s>
</file>

<file path=ppt/slides/_rels/slide15.xml.rels><?xml version="1.0" encoding="UTF-8" standalone="yes"?>
<Relationships xmlns="http://schemas.openxmlformats.org/package/2006/relationships"><Relationship Id="rId3" Type="http://schemas.openxmlformats.org/officeDocument/2006/relationships/image" Target="../media/image19.emf"/><Relationship Id="rId7" Type="http://schemas.openxmlformats.org/officeDocument/2006/relationships/image" Target="../media/image23.emf"/><Relationship Id="rId2" Type="http://schemas.openxmlformats.org/officeDocument/2006/relationships/image" Target="../media/image18.emf"/><Relationship Id="rId1" Type="http://schemas.openxmlformats.org/officeDocument/2006/relationships/slideLayout" Target="../slideLayouts/slideLayout7.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16.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25.emf"/><Relationship Id="rId7" Type="http://schemas.openxmlformats.org/officeDocument/2006/relationships/image" Target="../media/image29.emf"/><Relationship Id="rId2" Type="http://schemas.openxmlformats.org/officeDocument/2006/relationships/image" Target="../media/image24.emf"/><Relationship Id="rId1" Type="http://schemas.openxmlformats.org/officeDocument/2006/relationships/slideLayout" Target="../slideLayouts/slideLayout7.xml"/><Relationship Id="rId6" Type="http://schemas.openxmlformats.org/officeDocument/2006/relationships/image" Target="../media/image28.emf"/><Relationship Id="rId5" Type="http://schemas.openxmlformats.org/officeDocument/2006/relationships/image" Target="../media/image27.emf"/><Relationship Id="rId4" Type="http://schemas.openxmlformats.org/officeDocument/2006/relationships/image" Target="../media/image26.emf"/></Relationships>
</file>

<file path=ppt/slides/_rels/slide17.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image" Target="../media/image32.emf"/><Relationship Id="rId7" Type="http://schemas.openxmlformats.org/officeDocument/2006/relationships/image" Target="../media/image36.emf"/><Relationship Id="rId2" Type="http://schemas.openxmlformats.org/officeDocument/2006/relationships/image" Target="../media/image31.emf"/><Relationship Id="rId1" Type="http://schemas.openxmlformats.org/officeDocument/2006/relationships/slideLayout" Target="../slideLayouts/slideLayout7.x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3.emf"/></Relationships>
</file>

<file path=ppt/slides/_rels/slide18.xml.rels><?xml version="1.0" encoding="UTF-8" standalone="yes"?>
<Relationships xmlns="http://schemas.openxmlformats.org/package/2006/relationships"><Relationship Id="rId8" Type="http://schemas.openxmlformats.org/officeDocument/2006/relationships/image" Target="../media/image44.emf"/><Relationship Id="rId3" Type="http://schemas.openxmlformats.org/officeDocument/2006/relationships/image" Target="../media/image39.emf"/><Relationship Id="rId7" Type="http://schemas.openxmlformats.org/officeDocument/2006/relationships/image" Target="../media/image43.emf"/><Relationship Id="rId2" Type="http://schemas.openxmlformats.org/officeDocument/2006/relationships/image" Target="../media/image38.emf"/><Relationship Id="rId1" Type="http://schemas.openxmlformats.org/officeDocument/2006/relationships/slideLayout" Target="../slideLayouts/slideLayout7.xml"/><Relationship Id="rId6" Type="http://schemas.openxmlformats.org/officeDocument/2006/relationships/image" Target="../media/image42.emf"/><Relationship Id="rId5" Type="http://schemas.openxmlformats.org/officeDocument/2006/relationships/image" Target="../media/image41.emf"/><Relationship Id="rId4" Type="http://schemas.openxmlformats.org/officeDocument/2006/relationships/image" Target="../media/image40.emf"/></Relationships>
</file>

<file path=ppt/slides/_rels/slide19.xml.rels><?xml version="1.0" encoding="UTF-8" standalone="yes"?>
<Relationships xmlns="http://schemas.openxmlformats.org/package/2006/relationships"><Relationship Id="rId8" Type="http://schemas.openxmlformats.org/officeDocument/2006/relationships/image" Target="../media/image51.emf"/><Relationship Id="rId3" Type="http://schemas.openxmlformats.org/officeDocument/2006/relationships/image" Target="../media/image46.emf"/><Relationship Id="rId7" Type="http://schemas.openxmlformats.org/officeDocument/2006/relationships/image" Target="../media/image50.emf"/><Relationship Id="rId2" Type="http://schemas.openxmlformats.org/officeDocument/2006/relationships/image" Target="../media/image45.emf"/><Relationship Id="rId1" Type="http://schemas.openxmlformats.org/officeDocument/2006/relationships/slideLayout" Target="../slideLayouts/slideLayout7.xml"/><Relationship Id="rId6" Type="http://schemas.openxmlformats.org/officeDocument/2006/relationships/image" Target="../media/image49.emf"/><Relationship Id="rId5" Type="http://schemas.openxmlformats.org/officeDocument/2006/relationships/image" Target="../media/image48.emf"/><Relationship Id="rId4" Type="http://schemas.openxmlformats.org/officeDocument/2006/relationships/image" Target="../media/image47.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58.emf"/><Relationship Id="rId3" Type="http://schemas.openxmlformats.org/officeDocument/2006/relationships/image" Target="../media/image53.emf"/><Relationship Id="rId7" Type="http://schemas.openxmlformats.org/officeDocument/2006/relationships/image" Target="../media/image57.emf"/><Relationship Id="rId2" Type="http://schemas.openxmlformats.org/officeDocument/2006/relationships/image" Target="../media/image52.emf"/><Relationship Id="rId1" Type="http://schemas.openxmlformats.org/officeDocument/2006/relationships/slideLayout" Target="../slideLayouts/slideLayout7.xml"/><Relationship Id="rId6" Type="http://schemas.openxmlformats.org/officeDocument/2006/relationships/image" Target="../media/image56.emf"/><Relationship Id="rId5" Type="http://schemas.openxmlformats.org/officeDocument/2006/relationships/image" Target="../media/image55.emf"/><Relationship Id="rId4" Type="http://schemas.openxmlformats.org/officeDocument/2006/relationships/image" Target="../media/image54.emf"/></Relationships>
</file>

<file path=ppt/slides/_rels/slide21.xml.rels><?xml version="1.0" encoding="UTF-8" standalone="yes"?>
<Relationships xmlns="http://schemas.openxmlformats.org/package/2006/relationships"><Relationship Id="rId8" Type="http://schemas.openxmlformats.org/officeDocument/2006/relationships/image" Target="../media/image65.emf"/><Relationship Id="rId3" Type="http://schemas.openxmlformats.org/officeDocument/2006/relationships/image" Target="../media/image60.emf"/><Relationship Id="rId7" Type="http://schemas.openxmlformats.org/officeDocument/2006/relationships/image" Target="../media/image64.emf"/><Relationship Id="rId2" Type="http://schemas.openxmlformats.org/officeDocument/2006/relationships/image" Target="../media/image59.emf"/><Relationship Id="rId1" Type="http://schemas.openxmlformats.org/officeDocument/2006/relationships/slideLayout" Target="../slideLayouts/slideLayout7.xml"/><Relationship Id="rId6" Type="http://schemas.openxmlformats.org/officeDocument/2006/relationships/image" Target="../media/image63.emf"/><Relationship Id="rId5" Type="http://schemas.openxmlformats.org/officeDocument/2006/relationships/image" Target="../media/image62.emf"/><Relationship Id="rId4" Type="http://schemas.openxmlformats.org/officeDocument/2006/relationships/image" Target="../media/image61.emf"/></Relationships>
</file>

<file path=ppt/slides/_rels/slide22.xml.rels><?xml version="1.0" encoding="UTF-8" standalone="yes"?>
<Relationships xmlns="http://schemas.openxmlformats.org/package/2006/relationships"><Relationship Id="rId8" Type="http://schemas.openxmlformats.org/officeDocument/2006/relationships/image" Target="../media/image72.emf"/><Relationship Id="rId3" Type="http://schemas.openxmlformats.org/officeDocument/2006/relationships/image" Target="../media/image67.emf"/><Relationship Id="rId7" Type="http://schemas.openxmlformats.org/officeDocument/2006/relationships/image" Target="../media/image71.emf"/><Relationship Id="rId2" Type="http://schemas.openxmlformats.org/officeDocument/2006/relationships/image" Target="../media/image66.emf"/><Relationship Id="rId1" Type="http://schemas.openxmlformats.org/officeDocument/2006/relationships/slideLayout" Target="../slideLayouts/slideLayout7.xml"/><Relationship Id="rId6" Type="http://schemas.openxmlformats.org/officeDocument/2006/relationships/image" Target="../media/image70.emf"/><Relationship Id="rId5" Type="http://schemas.openxmlformats.org/officeDocument/2006/relationships/image" Target="../media/image69.emf"/><Relationship Id="rId4" Type="http://schemas.openxmlformats.org/officeDocument/2006/relationships/image" Target="../media/image68.emf"/></Relationships>
</file>

<file path=ppt/slides/_rels/slide23.xml.rels><?xml version="1.0" encoding="UTF-8" standalone="yes"?>
<Relationships xmlns="http://schemas.openxmlformats.org/package/2006/relationships"><Relationship Id="rId8" Type="http://schemas.openxmlformats.org/officeDocument/2006/relationships/image" Target="../media/image79.emf"/><Relationship Id="rId3" Type="http://schemas.openxmlformats.org/officeDocument/2006/relationships/image" Target="../media/image74.emf"/><Relationship Id="rId7" Type="http://schemas.openxmlformats.org/officeDocument/2006/relationships/image" Target="../media/image78.emf"/><Relationship Id="rId2" Type="http://schemas.openxmlformats.org/officeDocument/2006/relationships/image" Target="../media/image73.emf"/><Relationship Id="rId1" Type="http://schemas.openxmlformats.org/officeDocument/2006/relationships/slideLayout" Target="../slideLayouts/slideLayout7.xml"/><Relationship Id="rId6" Type="http://schemas.openxmlformats.org/officeDocument/2006/relationships/image" Target="../media/image77.emf"/><Relationship Id="rId5" Type="http://schemas.openxmlformats.org/officeDocument/2006/relationships/image" Target="../media/image76.emf"/><Relationship Id="rId4" Type="http://schemas.openxmlformats.org/officeDocument/2006/relationships/image" Target="../media/image75.emf"/></Relationships>
</file>

<file path=ppt/slides/_rels/slide24.xml.rels><?xml version="1.0" encoding="UTF-8" standalone="yes"?>
<Relationships xmlns="http://schemas.openxmlformats.org/package/2006/relationships"><Relationship Id="rId8" Type="http://schemas.openxmlformats.org/officeDocument/2006/relationships/image" Target="../media/image86.emf"/><Relationship Id="rId3" Type="http://schemas.openxmlformats.org/officeDocument/2006/relationships/image" Target="../media/image81.emf"/><Relationship Id="rId7" Type="http://schemas.openxmlformats.org/officeDocument/2006/relationships/image" Target="../media/image85.emf"/><Relationship Id="rId2" Type="http://schemas.openxmlformats.org/officeDocument/2006/relationships/image" Target="../media/image80.emf"/><Relationship Id="rId1" Type="http://schemas.openxmlformats.org/officeDocument/2006/relationships/slideLayout" Target="../slideLayouts/slideLayout7.xml"/><Relationship Id="rId6" Type="http://schemas.openxmlformats.org/officeDocument/2006/relationships/image" Target="../media/image84.emf"/><Relationship Id="rId5" Type="http://schemas.openxmlformats.org/officeDocument/2006/relationships/image" Target="../media/image83.emf"/><Relationship Id="rId4" Type="http://schemas.openxmlformats.org/officeDocument/2006/relationships/image" Target="../media/image82.emf"/></Relationships>
</file>

<file path=ppt/slides/_rels/slide25.xml.rels><?xml version="1.0" encoding="UTF-8" standalone="yes"?>
<Relationships xmlns="http://schemas.openxmlformats.org/package/2006/relationships"><Relationship Id="rId8" Type="http://schemas.openxmlformats.org/officeDocument/2006/relationships/image" Target="../media/image93.emf"/><Relationship Id="rId3" Type="http://schemas.openxmlformats.org/officeDocument/2006/relationships/image" Target="../media/image88.emf"/><Relationship Id="rId7" Type="http://schemas.openxmlformats.org/officeDocument/2006/relationships/image" Target="../media/image92.emf"/><Relationship Id="rId2" Type="http://schemas.openxmlformats.org/officeDocument/2006/relationships/image" Target="../media/image87.emf"/><Relationship Id="rId1" Type="http://schemas.openxmlformats.org/officeDocument/2006/relationships/slideLayout" Target="../slideLayouts/slideLayout7.xml"/><Relationship Id="rId6" Type="http://schemas.openxmlformats.org/officeDocument/2006/relationships/image" Target="../media/image91.emf"/><Relationship Id="rId5" Type="http://schemas.openxmlformats.org/officeDocument/2006/relationships/image" Target="../media/image90.emf"/><Relationship Id="rId4" Type="http://schemas.openxmlformats.org/officeDocument/2006/relationships/image" Target="../media/image89.emf"/></Relationships>
</file>

<file path=ppt/slides/_rels/slide26.xml.rels><?xml version="1.0" encoding="UTF-8" standalone="yes"?>
<Relationships xmlns="http://schemas.openxmlformats.org/package/2006/relationships"><Relationship Id="rId3" Type="http://schemas.openxmlformats.org/officeDocument/2006/relationships/image" Target="../media/image95.emf"/><Relationship Id="rId7" Type="http://schemas.openxmlformats.org/officeDocument/2006/relationships/image" Target="../media/image99.emf"/><Relationship Id="rId2" Type="http://schemas.openxmlformats.org/officeDocument/2006/relationships/image" Target="../media/image94.emf"/><Relationship Id="rId1" Type="http://schemas.openxmlformats.org/officeDocument/2006/relationships/slideLayout" Target="../slideLayouts/slideLayout7.xml"/><Relationship Id="rId6" Type="http://schemas.openxmlformats.org/officeDocument/2006/relationships/image" Target="../media/image98.emf"/><Relationship Id="rId5" Type="http://schemas.openxmlformats.org/officeDocument/2006/relationships/image" Target="../media/image97.emf"/><Relationship Id="rId4" Type="http://schemas.openxmlformats.org/officeDocument/2006/relationships/image" Target="../media/image96.emf"/></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01.emf"/><Relationship Id="rId7" Type="http://schemas.openxmlformats.org/officeDocument/2006/relationships/image" Target="../media/image105.emf"/><Relationship Id="rId2" Type="http://schemas.openxmlformats.org/officeDocument/2006/relationships/image" Target="../media/image100.emf"/><Relationship Id="rId1" Type="http://schemas.openxmlformats.org/officeDocument/2006/relationships/slideLayout" Target="../slideLayouts/slideLayout7.xml"/><Relationship Id="rId6" Type="http://schemas.openxmlformats.org/officeDocument/2006/relationships/image" Target="../media/image104.emf"/><Relationship Id="rId5" Type="http://schemas.openxmlformats.org/officeDocument/2006/relationships/image" Target="../media/image103.emf"/><Relationship Id="rId4" Type="http://schemas.openxmlformats.org/officeDocument/2006/relationships/image" Target="../media/image102.emf"/></Relationships>
</file>

<file path=ppt/slides/_rels/slide29.xml.rels><?xml version="1.0" encoding="UTF-8" standalone="yes"?>
<Relationships xmlns="http://schemas.openxmlformats.org/package/2006/relationships"><Relationship Id="rId3" Type="http://schemas.openxmlformats.org/officeDocument/2006/relationships/image" Target="../media/image107.emf"/><Relationship Id="rId7" Type="http://schemas.openxmlformats.org/officeDocument/2006/relationships/image" Target="../media/image111.emf"/><Relationship Id="rId2" Type="http://schemas.openxmlformats.org/officeDocument/2006/relationships/image" Target="../media/image106.emf"/><Relationship Id="rId1" Type="http://schemas.openxmlformats.org/officeDocument/2006/relationships/slideLayout" Target="../slideLayouts/slideLayout7.xml"/><Relationship Id="rId6" Type="http://schemas.openxmlformats.org/officeDocument/2006/relationships/image" Target="../media/image110.emf"/><Relationship Id="rId5" Type="http://schemas.openxmlformats.org/officeDocument/2006/relationships/image" Target="../media/image109.emf"/><Relationship Id="rId4" Type="http://schemas.openxmlformats.org/officeDocument/2006/relationships/image" Target="../media/image108.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13.emf"/><Relationship Id="rId7" Type="http://schemas.openxmlformats.org/officeDocument/2006/relationships/image" Target="../media/image117.emf"/><Relationship Id="rId2" Type="http://schemas.openxmlformats.org/officeDocument/2006/relationships/image" Target="../media/image112.emf"/><Relationship Id="rId1" Type="http://schemas.openxmlformats.org/officeDocument/2006/relationships/slideLayout" Target="../slideLayouts/slideLayout7.xml"/><Relationship Id="rId6" Type="http://schemas.openxmlformats.org/officeDocument/2006/relationships/image" Target="../media/image116.emf"/><Relationship Id="rId5" Type="http://schemas.openxmlformats.org/officeDocument/2006/relationships/image" Target="../media/image115.emf"/><Relationship Id="rId4" Type="http://schemas.openxmlformats.org/officeDocument/2006/relationships/image" Target="../media/image114.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19.emf"/><Relationship Id="rId2" Type="http://schemas.openxmlformats.org/officeDocument/2006/relationships/image" Target="../media/image118.emf"/><Relationship Id="rId1" Type="http://schemas.openxmlformats.org/officeDocument/2006/relationships/slideLayout" Target="../slideLayouts/slideLayout7.xml"/><Relationship Id="rId4" Type="http://schemas.openxmlformats.org/officeDocument/2006/relationships/image" Target="../media/image120.emf"/></Relationships>
</file>

<file path=ppt/slides/_rels/slide33.xml.rels><?xml version="1.0" encoding="UTF-8" standalone="yes"?>
<Relationships xmlns="http://schemas.openxmlformats.org/package/2006/relationships"><Relationship Id="rId3" Type="http://schemas.openxmlformats.org/officeDocument/2006/relationships/image" Target="../media/image122.emf"/><Relationship Id="rId2" Type="http://schemas.openxmlformats.org/officeDocument/2006/relationships/image" Target="../media/image121.emf"/><Relationship Id="rId1" Type="http://schemas.openxmlformats.org/officeDocument/2006/relationships/slideLayout" Target="../slideLayouts/slideLayout7.xml"/><Relationship Id="rId4" Type="http://schemas.openxmlformats.org/officeDocument/2006/relationships/image" Target="../media/image12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スライド番号プレースホルダ 3"/>
          <p:cNvSpPr>
            <a:spLocks noGrp="1"/>
          </p:cNvSpPr>
          <p:nvPr>
            <p:ph type="sldNum" sz="quarter" idx="10"/>
          </p:nvPr>
        </p:nvSpPr>
        <p:spPr>
          <a:noFill/>
        </p:spPr>
        <p:txBody>
          <a:bodyPr/>
          <a:lstStyle/>
          <a:p>
            <a:fld id="{25D9A986-2C1F-4769-8483-2212AC1BEBA5}" type="slidenum">
              <a:rPr lang="en-US" altLang="ja-JP" smtClean="0">
                <a:latin typeface="Meiryo UI" pitchFamily="50" charset="-128"/>
                <a:ea typeface="Meiryo UI" pitchFamily="50" charset="-128"/>
                <a:cs typeface="Meiryo UI" pitchFamily="50" charset="-128"/>
              </a:rPr>
              <a:pPr/>
              <a:t>1</a:t>
            </a:fld>
            <a:endParaRPr lang="en-US" altLang="ja-JP" smtClean="0">
              <a:latin typeface="Meiryo UI" pitchFamily="50" charset="-128"/>
              <a:ea typeface="Meiryo UI" pitchFamily="50" charset="-128"/>
              <a:cs typeface="Meiryo UI" pitchFamily="50" charset="-128"/>
            </a:endParaRPr>
          </a:p>
        </p:txBody>
      </p:sp>
      <p:sp>
        <p:nvSpPr>
          <p:cNvPr id="15362" name="Rectangle 2"/>
          <p:cNvSpPr>
            <a:spLocks noGrp="1" noChangeArrowheads="1"/>
          </p:cNvSpPr>
          <p:nvPr>
            <p:ph type="ctrTitle"/>
          </p:nvPr>
        </p:nvSpPr>
        <p:spPr>
          <a:xfrm>
            <a:off x="685800" y="1341438"/>
            <a:ext cx="7772400" cy="2043112"/>
          </a:xfrm>
        </p:spPr>
        <p:txBody>
          <a:bodyPr/>
          <a:lstStyle/>
          <a:p>
            <a:pPr algn="ctr">
              <a:lnSpc>
                <a:spcPct val="110000"/>
              </a:lnSpc>
            </a:pPr>
            <a:r>
              <a:rPr lang="en-US" altLang="ja-JP" sz="3200" b="1" dirty="0" smtClean="0">
                <a:latin typeface="Meiryo UI" pitchFamily="50" charset="-128"/>
                <a:ea typeface="Meiryo UI" pitchFamily="50" charset="-128"/>
                <a:cs typeface="Meiryo UI" pitchFamily="50" charset="-128"/>
              </a:rPr>
              <a:t>Study on Drive Trace Index of Electrified Vehicles</a:t>
            </a:r>
            <a:endParaRPr lang="ja-JP" altLang="en-US" sz="3200" b="1" dirty="0" smtClean="0">
              <a:latin typeface="Meiryo UI" pitchFamily="50" charset="-128"/>
              <a:ea typeface="Meiryo UI" pitchFamily="50" charset="-128"/>
              <a:cs typeface="Meiryo UI" pitchFamily="50" charset="-128"/>
            </a:endParaRPr>
          </a:p>
        </p:txBody>
      </p:sp>
      <p:sp>
        <p:nvSpPr>
          <p:cNvPr id="15363" name="Rectangle 3"/>
          <p:cNvSpPr>
            <a:spLocks noGrp="1" noChangeArrowheads="1"/>
          </p:cNvSpPr>
          <p:nvPr>
            <p:ph type="subTitle" idx="1"/>
          </p:nvPr>
        </p:nvSpPr>
        <p:spPr>
          <a:xfrm>
            <a:off x="1403350" y="3860800"/>
            <a:ext cx="6400800" cy="1752600"/>
          </a:xfrm>
        </p:spPr>
        <p:txBody>
          <a:bodyPr/>
          <a:lstStyle/>
          <a:p>
            <a:r>
              <a:rPr lang="en-US" altLang="ja-JP" sz="2800" smtClean="0">
                <a:latin typeface="Meiryo UI" pitchFamily="50" charset="-128"/>
                <a:ea typeface="Meiryo UI" pitchFamily="50" charset="-128"/>
                <a:cs typeface="Meiryo UI" pitchFamily="50" charset="-128"/>
              </a:rPr>
              <a:t>Prepared by JAPAN</a:t>
            </a:r>
          </a:p>
          <a:p>
            <a:r>
              <a:rPr lang="en-US" altLang="ja-JP" sz="2800" smtClean="0">
                <a:latin typeface="Meiryo UI" pitchFamily="50" charset="-128"/>
                <a:ea typeface="Meiryo UI" pitchFamily="50" charset="-128"/>
                <a:cs typeface="Meiryo UI" pitchFamily="50" charset="-128"/>
              </a:rPr>
              <a:t>10 JAN 2017</a:t>
            </a:r>
          </a:p>
          <a:p>
            <a:r>
              <a:rPr lang="en-US" altLang="ja-JP" sz="2800" smtClean="0">
                <a:latin typeface="Meiryo UI" pitchFamily="50" charset="-128"/>
                <a:ea typeface="Meiryo UI" pitchFamily="50" charset="-128"/>
                <a:cs typeface="Meiryo UI" pitchFamily="50" charset="-128"/>
              </a:rPr>
              <a:t>WLTP 17</a:t>
            </a:r>
            <a:r>
              <a:rPr lang="en-US" altLang="ja-JP" sz="2800" baseline="30000" smtClean="0">
                <a:latin typeface="Meiryo UI" pitchFamily="50" charset="-128"/>
                <a:ea typeface="Meiryo UI" pitchFamily="50" charset="-128"/>
                <a:cs typeface="Meiryo UI" pitchFamily="50" charset="-128"/>
              </a:rPr>
              <a:t>th</a:t>
            </a:r>
            <a:r>
              <a:rPr lang="en-US" altLang="ja-JP" sz="2800" smtClean="0">
                <a:latin typeface="Meiryo UI" pitchFamily="50" charset="-128"/>
                <a:ea typeface="Meiryo UI" pitchFamily="50" charset="-128"/>
                <a:cs typeface="Meiryo UI" pitchFamily="50" charset="-128"/>
              </a:rPr>
              <a:t> IWG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064A6004-C5D8-456E-973C-81A1AF16D94F}" type="slidenum">
              <a:rPr lang="en-US" altLang="ja-JP" sz="1200"/>
              <a:pPr algn="r"/>
              <a:t>10</a:t>
            </a:fld>
            <a:endParaRPr lang="en-US" altLang="ja-JP" sz="1200"/>
          </a:p>
        </p:txBody>
      </p:sp>
      <p:sp>
        <p:nvSpPr>
          <p:cNvPr id="24583" name="Rectangle 2"/>
          <p:cNvSpPr>
            <a:spLocks noGrp="1" noChangeArrowheads="1"/>
          </p:cNvSpPr>
          <p:nvPr>
            <p:ph type="title" idx="4294967295"/>
          </p:nvPr>
        </p:nvSpPr>
        <p:spPr/>
        <p:txBody>
          <a:bodyPr/>
          <a:lstStyle/>
          <a:p>
            <a:r>
              <a:rPr lang="en-US" altLang="ja-JP" smtClean="0"/>
              <a:t>Test sequence for EVs</a:t>
            </a:r>
            <a:endParaRPr lang="ja-JP" altLang="en-US" smtClean="0"/>
          </a:p>
        </p:txBody>
      </p:sp>
      <p:pic>
        <p:nvPicPr>
          <p:cNvPr id="24584" name="Picture 3"/>
          <p:cNvPicPr>
            <a:picLocks noChangeAspect="1" noChangeArrowheads="1"/>
          </p:cNvPicPr>
          <p:nvPr/>
        </p:nvPicPr>
        <p:blipFill>
          <a:blip r:embed="rId3"/>
          <a:srcRect/>
          <a:stretch>
            <a:fillRect/>
          </a:stretch>
        </p:blipFill>
        <p:spPr bwMode="auto">
          <a:xfrm>
            <a:off x="179388" y="1628775"/>
            <a:ext cx="8785225" cy="2808288"/>
          </a:xfrm>
          <a:prstGeom prst="rect">
            <a:avLst/>
          </a:prstGeom>
          <a:noFill/>
          <a:ln w="9525">
            <a:noFill/>
            <a:miter lim="800000"/>
            <a:headEnd/>
            <a:tailEnd/>
          </a:ln>
        </p:spPr>
      </p:pic>
      <p:graphicFrame>
        <p:nvGraphicFramePr>
          <p:cNvPr id="24581" name="Object 5"/>
          <p:cNvGraphicFramePr>
            <a:graphicFrameLocks noGrp="1" noChangeAspect="1"/>
          </p:cNvGraphicFramePr>
          <p:nvPr>
            <p:ph idx="4294967295"/>
          </p:nvPr>
        </p:nvGraphicFramePr>
        <p:xfrm>
          <a:off x="2146300" y="4578350"/>
          <a:ext cx="3865563" cy="428625"/>
        </p:xfrm>
        <a:graphic>
          <a:graphicData uri="http://schemas.openxmlformats.org/presentationml/2006/ole">
            <mc:AlternateContent xmlns:mc="http://schemas.openxmlformats.org/markup-compatibility/2006">
              <mc:Choice xmlns:v="urn:schemas-microsoft-com:vml" Requires="v">
                <p:oleObj spid="_x0000_s24595" name="数式" r:id="rId4" imgW="2057400" imgH="228600" progId="Equation.3">
                  <p:embed/>
                </p:oleObj>
              </mc:Choice>
              <mc:Fallback>
                <p:oleObj name="数式" r:id="rId4" imgW="2057400" imgH="228600"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46300" y="4578350"/>
                        <a:ext cx="3865563"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85" name="Text Box 9"/>
          <p:cNvSpPr txBox="1">
            <a:spLocks noChangeArrowheads="1"/>
          </p:cNvSpPr>
          <p:nvPr/>
        </p:nvSpPr>
        <p:spPr bwMode="auto">
          <a:xfrm>
            <a:off x="1211263" y="5146675"/>
            <a:ext cx="6697662" cy="1090613"/>
          </a:xfrm>
          <a:prstGeom prst="rect">
            <a:avLst/>
          </a:prstGeom>
          <a:noFill/>
          <a:ln w="9525">
            <a:noFill/>
            <a:miter lim="800000"/>
            <a:headEnd/>
            <a:tailEnd/>
          </a:ln>
        </p:spPr>
        <p:txBody>
          <a:bodyPr>
            <a:spAutoFit/>
          </a:bodyPr>
          <a:lstStyle/>
          <a:p>
            <a:pPr>
              <a:lnSpc>
                <a:spcPct val="80000"/>
              </a:lnSpc>
              <a:spcBef>
                <a:spcPct val="50000"/>
              </a:spcBef>
            </a:pPr>
            <a:r>
              <a:rPr lang="en-US" altLang="ja-JP" sz="1400"/>
              <a:t>PER</a:t>
            </a:r>
            <a:r>
              <a:rPr lang="en-US" altLang="ja-JP" sz="1400" baseline="-25000"/>
              <a:t>est</a:t>
            </a:r>
            <a:r>
              <a:rPr lang="en-US" altLang="ja-JP" sz="1400"/>
              <a:t>	is the estimated pure electric range of the considered PEV, km</a:t>
            </a:r>
          </a:p>
          <a:p>
            <a:pPr>
              <a:lnSpc>
                <a:spcPct val="80000"/>
              </a:lnSpc>
              <a:spcBef>
                <a:spcPct val="50000"/>
              </a:spcBef>
            </a:pPr>
            <a:r>
              <a:rPr lang="en-US" altLang="ja-JP" sz="1400"/>
              <a:t>d</a:t>
            </a:r>
            <a:r>
              <a:rPr lang="en-US" altLang="ja-JP" sz="1400" baseline="-25000"/>
              <a:t>DS1</a:t>
            </a:r>
            <a:r>
              <a:rPr lang="en-US" altLang="ja-JP" sz="1400"/>
              <a:t>	is the length of dynamic segment 1, km</a:t>
            </a:r>
          </a:p>
          <a:p>
            <a:pPr>
              <a:lnSpc>
                <a:spcPct val="80000"/>
              </a:lnSpc>
              <a:spcBef>
                <a:spcPct val="50000"/>
              </a:spcBef>
            </a:pPr>
            <a:r>
              <a:rPr lang="en-US" altLang="ja-JP" sz="1400"/>
              <a:t>d</a:t>
            </a:r>
            <a:r>
              <a:rPr lang="en-US" altLang="ja-JP" sz="1400" baseline="-25000"/>
              <a:t>DS2</a:t>
            </a:r>
            <a:r>
              <a:rPr lang="en-US" altLang="ja-JP" sz="1400"/>
              <a:t>	is the length of dynamic segment 2, km</a:t>
            </a:r>
          </a:p>
          <a:p>
            <a:pPr>
              <a:lnSpc>
                <a:spcPct val="80000"/>
              </a:lnSpc>
              <a:spcBef>
                <a:spcPct val="50000"/>
              </a:spcBef>
            </a:pPr>
            <a:r>
              <a:rPr lang="en-US" altLang="ja-JP" sz="1400"/>
              <a:t>d</a:t>
            </a:r>
            <a:r>
              <a:rPr lang="en-US" altLang="ja-JP" sz="1400" baseline="-25000"/>
              <a:t>CSSE</a:t>
            </a:r>
            <a:r>
              <a:rPr lang="en-US" altLang="ja-JP" sz="1400"/>
              <a:t>	is the length of constant speed segment CSS</a:t>
            </a:r>
            <a:r>
              <a:rPr lang="en-US" altLang="ja-JP" sz="1400" baseline="-25000"/>
              <a:t>E</a:t>
            </a:r>
            <a:r>
              <a:rPr lang="en-US" altLang="ja-JP" sz="1400"/>
              <a:t>, km</a:t>
            </a:r>
          </a:p>
        </p:txBody>
      </p:sp>
      <p:sp>
        <p:nvSpPr>
          <p:cNvPr id="24586" name="Text Box 9"/>
          <p:cNvSpPr txBox="1">
            <a:spLocks noChangeArrowheads="1"/>
          </p:cNvSpPr>
          <p:nvPr/>
        </p:nvSpPr>
        <p:spPr bwMode="auto">
          <a:xfrm>
            <a:off x="179388" y="908050"/>
            <a:ext cx="8785225" cy="457200"/>
          </a:xfrm>
          <a:prstGeom prst="rect">
            <a:avLst/>
          </a:prstGeom>
          <a:solidFill>
            <a:srgbClr val="CCFFFF"/>
          </a:solidFill>
          <a:ln w="9525">
            <a:noFill/>
            <a:miter lim="800000"/>
            <a:headEnd/>
            <a:tailEnd/>
          </a:ln>
        </p:spPr>
        <p:txBody>
          <a:bodyPr>
            <a:spAutoFit/>
          </a:bodyPr>
          <a:lstStyle/>
          <a:p>
            <a:pPr algn="ctr">
              <a:spcBef>
                <a:spcPct val="50000"/>
              </a:spcBef>
            </a:pPr>
            <a:r>
              <a:rPr lang="en-US" altLang="ja-JP" sz="2400" dirty="0" smtClean="0"/>
              <a:t>apply Shortened </a:t>
            </a:r>
            <a:r>
              <a:rPr lang="en-US" altLang="ja-JP" sz="2400" dirty="0"/>
              <a:t>test </a:t>
            </a:r>
            <a:r>
              <a:rPr lang="en-US" altLang="ja-JP" sz="2400" dirty="0" smtClean="0"/>
              <a:t>procedure</a:t>
            </a:r>
            <a:endParaRPr lang="ja-JP" alt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1C6031FE-4FB5-422C-A5A4-1DF6490806EB}" type="slidenum">
              <a:rPr lang="en-US" altLang="ja-JP" sz="1200"/>
              <a:pPr algn="r"/>
              <a:t>11</a:t>
            </a:fld>
            <a:endParaRPr lang="en-US" altLang="ja-JP" sz="1200"/>
          </a:p>
        </p:txBody>
      </p:sp>
      <p:sp>
        <p:nvSpPr>
          <p:cNvPr id="25602" name="スライド番号プレースホルダ 5"/>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10E25D81-747E-4CDA-A8B9-38B9690812A8}" type="slidenum">
              <a:rPr lang="en-US" altLang="ja-JP" sz="1200"/>
              <a:pPr algn="r"/>
              <a:t>11</a:t>
            </a:fld>
            <a:endParaRPr lang="en-US" altLang="ja-JP" sz="1200"/>
          </a:p>
        </p:txBody>
      </p:sp>
      <p:sp>
        <p:nvSpPr>
          <p:cNvPr id="25603" name="Rectangle 2"/>
          <p:cNvSpPr>
            <a:spLocks noGrp="1" noChangeArrowheads="1"/>
          </p:cNvSpPr>
          <p:nvPr>
            <p:ph type="title" idx="4294967295"/>
          </p:nvPr>
        </p:nvSpPr>
        <p:spPr/>
        <p:txBody>
          <a:bodyPr/>
          <a:lstStyle/>
          <a:p>
            <a:r>
              <a:rPr lang="en-US" altLang="ja-JP" smtClean="0"/>
              <a:t>Vehicle specification</a:t>
            </a:r>
          </a:p>
        </p:txBody>
      </p:sp>
      <p:pic>
        <p:nvPicPr>
          <p:cNvPr id="25604" name="Picture 8" descr="CIMG2568"/>
          <p:cNvPicPr>
            <a:picLocks noGrp="1" noChangeAspect="1" noChangeArrowheads="1"/>
          </p:cNvPicPr>
          <p:nvPr>
            <p:ph sz="quarter" idx="4294967295"/>
          </p:nvPr>
        </p:nvPicPr>
        <p:blipFill>
          <a:blip r:embed="rId2"/>
          <a:srcRect/>
          <a:stretch>
            <a:fillRect/>
          </a:stretch>
        </p:blipFill>
        <p:spPr>
          <a:xfrm>
            <a:off x="5299075" y="981075"/>
            <a:ext cx="3594100" cy="2695575"/>
          </a:xfrm>
        </p:spPr>
      </p:pic>
      <p:pic>
        <p:nvPicPr>
          <p:cNvPr id="25605" name="Picture 9" descr="CIMG2572"/>
          <p:cNvPicPr>
            <a:picLocks noGrp="1" noChangeAspect="1" noChangeArrowheads="1"/>
          </p:cNvPicPr>
          <p:nvPr>
            <p:ph sz="quarter" idx="4294967295"/>
          </p:nvPr>
        </p:nvPicPr>
        <p:blipFill>
          <a:blip r:embed="rId3"/>
          <a:srcRect/>
          <a:stretch>
            <a:fillRect/>
          </a:stretch>
        </p:blipFill>
        <p:spPr>
          <a:xfrm>
            <a:off x="5299075" y="3973513"/>
            <a:ext cx="3594100" cy="2695575"/>
          </a:xfrm>
        </p:spPr>
      </p:pic>
      <p:sp>
        <p:nvSpPr>
          <p:cNvPr id="25606" name="Text Box 10"/>
          <p:cNvSpPr txBox="1">
            <a:spLocks noChangeArrowheads="1"/>
          </p:cNvSpPr>
          <p:nvPr/>
        </p:nvSpPr>
        <p:spPr bwMode="auto">
          <a:xfrm>
            <a:off x="5289550" y="606425"/>
            <a:ext cx="3382963" cy="366713"/>
          </a:xfrm>
          <a:prstGeom prst="rect">
            <a:avLst/>
          </a:prstGeom>
          <a:noFill/>
          <a:ln w="9525">
            <a:noFill/>
            <a:miter lim="800000"/>
            <a:headEnd/>
            <a:tailEnd/>
          </a:ln>
        </p:spPr>
        <p:txBody>
          <a:bodyPr>
            <a:spAutoFit/>
          </a:bodyPr>
          <a:lstStyle/>
          <a:p>
            <a:pPr>
              <a:spcBef>
                <a:spcPct val="50000"/>
              </a:spcBef>
              <a:buSzPct val="90000"/>
              <a:buFont typeface="Wingdings" pitchFamily="2" charset="2"/>
              <a:buChar char="u"/>
            </a:pPr>
            <a:r>
              <a:rPr lang="en-US" altLang="ja-JP"/>
              <a:t>OVC-HEV (4WD)</a:t>
            </a:r>
          </a:p>
        </p:txBody>
      </p:sp>
      <p:sp>
        <p:nvSpPr>
          <p:cNvPr id="25607" name="Text Box 11"/>
          <p:cNvSpPr txBox="1">
            <a:spLocks noChangeArrowheads="1"/>
          </p:cNvSpPr>
          <p:nvPr/>
        </p:nvSpPr>
        <p:spPr bwMode="auto">
          <a:xfrm>
            <a:off x="5289550" y="3644900"/>
            <a:ext cx="2735263" cy="366713"/>
          </a:xfrm>
          <a:prstGeom prst="rect">
            <a:avLst/>
          </a:prstGeom>
          <a:noFill/>
          <a:ln w="9525">
            <a:noFill/>
            <a:miter lim="800000"/>
            <a:headEnd/>
            <a:tailEnd/>
          </a:ln>
        </p:spPr>
        <p:txBody>
          <a:bodyPr>
            <a:spAutoFit/>
          </a:bodyPr>
          <a:lstStyle/>
          <a:p>
            <a:pPr>
              <a:spcBef>
                <a:spcPct val="50000"/>
              </a:spcBef>
              <a:buSzPct val="90000"/>
              <a:buFont typeface="Wingdings" pitchFamily="2" charset="2"/>
              <a:buChar char="u"/>
            </a:pPr>
            <a:r>
              <a:rPr lang="en-US" altLang="ja-JP"/>
              <a:t>EV</a:t>
            </a:r>
          </a:p>
        </p:txBody>
      </p:sp>
      <p:pic>
        <p:nvPicPr>
          <p:cNvPr id="25608" name="Picture 11"/>
          <p:cNvPicPr>
            <a:picLocks noChangeAspect="1" noChangeArrowheads="1"/>
          </p:cNvPicPr>
          <p:nvPr/>
        </p:nvPicPr>
        <p:blipFill>
          <a:blip r:embed="rId4"/>
          <a:srcRect/>
          <a:stretch>
            <a:fillRect/>
          </a:stretch>
        </p:blipFill>
        <p:spPr bwMode="auto">
          <a:xfrm>
            <a:off x="115888" y="765175"/>
            <a:ext cx="5103812" cy="584993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A1A613C2-E19D-44E1-BB8E-B19476C681F0}" type="slidenum">
              <a:rPr lang="en-US" altLang="ja-JP" sz="1200"/>
              <a:pPr algn="r"/>
              <a:t>12</a:t>
            </a:fld>
            <a:endParaRPr lang="en-US" altLang="ja-JP" sz="1200"/>
          </a:p>
        </p:txBody>
      </p:sp>
      <p:sp>
        <p:nvSpPr>
          <p:cNvPr id="26626" name="スライド番号プレースホルダ 3"/>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9371F5B8-5E7E-4B25-9DD6-670576ABFEB3}" type="slidenum">
              <a:rPr lang="en-US" altLang="ja-JP" sz="1200"/>
              <a:pPr algn="r"/>
              <a:t>12</a:t>
            </a:fld>
            <a:endParaRPr lang="en-US" altLang="ja-JP" sz="1200"/>
          </a:p>
        </p:txBody>
      </p:sp>
      <p:sp>
        <p:nvSpPr>
          <p:cNvPr id="26628" name="Rectangle 3"/>
          <p:cNvSpPr>
            <a:spLocks noGrp="1" noChangeArrowheads="1"/>
          </p:cNvSpPr>
          <p:nvPr>
            <p:ph type="body" idx="4294967295"/>
          </p:nvPr>
        </p:nvSpPr>
        <p:spPr/>
        <p:txBody>
          <a:bodyPr/>
          <a:lstStyle/>
          <a:p>
            <a:pPr marL="0" indent="0" algn="ctr">
              <a:buNone/>
            </a:pPr>
            <a:r>
              <a:rPr lang="en-US" altLang="ja-JP" dirty="0" smtClean="0"/>
              <a:t>Test results of OVC-HEVs</a:t>
            </a:r>
          </a:p>
        </p:txBody>
      </p:sp>
      <p:pic>
        <p:nvPicPr>
          <p:cNvPr id="6" name="Picture 8" descr="CIMG2568"/>
          <p:cNvPicPr>
            <a:picLocks noChangeAspect="1" noChangeArrowheads="1"/>
          </p:cNvPicPr>
          <p:nvPr/>
        </p:nvPicPr>
        <p:blipFill>
          <a:blip r:embed="rId2"/>
          <a:srcRect/>
          <a:stretch>
            <a:fillRect/>
          </a:stretch>
        </p:blipFill>
        <p:spPr bwMode="auto">
          <a:xfrm>
            <a:off x="2339752" y="1988840"/>
            <a:ext cx="4536504" cy="340237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7F7B5DBA-BEB7-4DF0-83FB-EE3055BAF48C}" type="slidenum">
              <a:rPr lang="en-US" altLang="ja-JP" sz="1200"/>
              <a:pPr algn="r"/>
              <a:t>13</a:t>
            </a:fld>
            <a:endParaRPr lang="en-US" altLang="ja-JP" sz="1200"/>
          </a:p>
        </p:txBody>
      </p:sp>
      <p:sp>
        <p:nvSpPr>
          <p:cNvPr id="27650" name="スライド番号プレースホルダ 3"/>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9E11B8AF-EA8A-476D-BAF9-E0E9C2C6A4FB}" type="slidenum">
              <a:rPr lang="en-US" altLang="ja-JP" sz="1200"/>
              <a:pPr algn="r"/>
              <a:t>13</a:t>
            </a:fld>
            <a:endParaRPr lang="en-US" altLang="ja-JP" sz="1200"/>
          </a:p>
        </p:txBody>
      </p:sp>
      <p:sp>
        <p:nvSpPr>
          <p:cNvPr id="27651" name="Rectangle 4"/>
          <p:cNvSpPr>
            <a:spLocks noGrp="1" noChangeArrowheads="1"/>
          </p:cNvSpPr>
          <p:nvPr>
            <p:ph type="title" idx="4294967295"/>
          </p:nvPr>
        </p:nvSpPr>
        <p:spPr/>
        <p:txBody>
          <a:bodyPr/>
          <a:lstStyle/>
          <a:p>
            <a:r>
              <a:rPr lang="en-US" altLang="ja-JP" dirty="0" smtClean="0"/>
              <a:t>Number of driving cycles under CD</a:t>
            </a:r>
            <a:r>
              <a:rPr lang="ja-JP" altLang="en-US" dirty="0" smtClean="0"/>
              <a:t> </a:t>
            </a:r>
            <a:r>
              <a:rPr lang="en-US" altLang="ja-JP" dirty="0" smtClean="0"/>
              <a:t>condition</a:t>
            </a:r>
          </a:p>
        </p:txBody>
      </p:sp>
      <p:pic>
        <p:nvPicPr>
          <p:cNvPr id="27652" name="Picture 6"/>
          <p:cNvPicPr>
            <a:picLocks noGrp="1" noChangeAspect="1" noChangeArrowheads="1"/>
          </p:cNvPicPr>
          <p:nvPr>
            <p:ph idx="4294967295"/>
          </p:nvPr>
        </p:nvPicPr>
        <p:blipFill>
          <a:blip r:embed="rId2"/>
          <a:srcRect/>
          <a:stretch>
            <a:fillRect/>
          </a:stretch>
        </p:blipFill>
        <p:spPr>
          <a:xfrm>
            <a:off x="449263" y="1125538"/>
            <a:ext cx="8229600" cy="2357437"/>
          </a:xfrm>
        </p:spPr>
      </p:pic>
      <p:pic>
        <p:nvPicPr>
          <p:cNvPr id="27653" name="Picture 7"/>
          <p:cNvPicPr>
            <a:picLocks noChangeAspect="1" noChangeArrowheads="1"/>
          </p:cNvPicPr>
          <p:nvPr/>
        </p:nvPicPr>
        <p:blipFill>
          <a:blip r:embed="rId3"/>
          <a:srcRect/>
          <a:stretch>
            <a:fillRect/>
          </a:stretch>
        </p:blipFill>
        <p:spPr bwMode="auto">
          <a:xfrm>
            <a:off x="4164013" y="3735388"/>
            <a:ext cx="4584700" cy="833437"/>
          </a:xfrm>
          <a:prstGeom prst="rect">
            <a:avLst/>
          </a:prstGeom>
          <a:noFill/>
          <a:ln w="9525">
            <a:noFill/>
            <a:miter lim="800000"/>
            <a:headEnd/>
            <a:tailEnd/>
          </a:ln>
        </p:spPr>
      </p:pic>
      <p:pic>
        <p:nvPicPr>
          <p:cNvPr id="27654" name="Picture 8"/>
          <p:cNvPicPr>
            <a:picLocks noChangeAspect="1" noChangeArrowheads="1"/>
          </p:cNvPicPr>
          <p:nvPr/>
        </p:nvPicPr>
        <p:blipFill>
          <a:blip r:embed="rId4"/>
          <a:srcRect/>
          <a:stretch>
            <a:fillRect/>
          </a:stretch>
        </p:blipFill>
        <p:spPr bwMode="auto">
          <a:xfrm>
            <a:off x="395288" y="3735388"/>
            <a:ext cx="4584700" cy="1206500"/>
          </a:xfrm>
          <a:prstGeom prst="rect">
            <a:avLst/>
          </a:prstGeom>
          <a:noFill/>
          <a:ln w="9525">
            <a:noFill/>
            <a:miter lim="800000"/>
            <a:headEnd/>
            <a:tailEnd/>
          </a:ln>
        </p:spPr>
      </p:pic>
      <p:sp>
        <p:nvSpPr>
          <p:cNvPr id="27655" name="Text Box 9"/>
          <p:cNvSpPr txBox="1">
            <a:spLocks noChangeArrowheads="1"/>
          </p:cNvSpPr>
          <p:nvPr/>
        </p:nvSpPr>
        <p:spPr bwMode="auto">
          <a:xfrm>
            <a:off x="179388" y="5373688"/>
            <a:ext cx="8785225" cy="784830"/>
          </a:xfrm>
          <a:prstGeom prst="rect">
            <a:avLst/>
          </a:prstGeom>
          <a:solidFill>
            <a:srgbClr val="CCFFFF"/>
          </a:solidFill>
          <a:ln w="9525">
            <a:noFill/>
            <a:miter lim="800000"/>
            <a:headEnd/>
            <a:tailEnd/>
          </a:ln>
        </p:spPr>
        <p:txBody>
          <a:bodyPr>
            <a:spAutoFit/>
          </a:bodyPr>
          <a:lstStyle/>
          <a:p>
            <a:pPr algn="ctr">
              <a:spcBef>
                <a:spcPct val="50000"/>
              </a:spcBef>
            </a:pPr>
            <a:r>
              <a:rPr lang="en-US" altLang="ja-JP" dirty="0" smtClean="0"/>
              <a:t># of CD cycles did not change when </a:t>
            </a:r>
            <a:r>
              <a:rPr lang="en-US" altLang="ja-JP" dirty="0"/>
              <a:t>driving style was </a:t>
            </a:r>
            <a:r>
              <a:rPr lang="en-US" altLang="ja-JP" dirty="0" smtClean="0"/>
              <a:t>changed on test vehicle.</a:t>
            </a:r>
            <a:endParaRPr lang="en-US" altLang="ja-JP" dirty="0"/>
          </a:p>
          <a:p>
            <a:pPr algn="ctr">
              <a:spcBef>
                <a:spcPct val="50000"/>
              </a:spcBef>
            </a:pPr>
            <a:r>
              <a:rPr lang="ja-JP" altLang="en-US" dirty="0"/>
              <a:t>（</a:t>
            </a:r>
            <a:r>
              <a:rPr lang="en-US" altLang="ja-JP" dirty="0"/>
              <a:t>CD-4</a:t>
            </a:r>
            <a:r>
              <a:rPr lang="ja-JP" altLang="en-US" dirty="0"/>
              <a:t> </a:t>
            </a:r>
            <a:r>
              <a:rPr lang="en-US" altLang="ja-JP" dirty="0"/>
              <a:t>= confirmation cycle</a:t>
            </a:r>
            <a:r>
              <a:rPr lang="ja-JP" altLang="en-US" dirty="0"/>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7AB07CDC-2416-459D-972C-D2A19AC1020C}" type="slidenum">
              <a:rPr lang="en-US" altLang="ja-JP" sz="1200"/>
              <a:pPr algn="r"/>
              <a:t>14</a:t>
            </a:fld>
            <a:endParaRPr lang="en-US" altLang="ja-JP" sz="1200"/>
          </a:p>
        </p:txBody>
      </p:sp>
      <p:sp>
        <p:nvSpPr>
          <p:cNvPr id="28674"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C1902BD8-01C7-4194-BBA7-D6ABA326203A}" type="slidenum">
              <a:rPr lang="en-US" altLang="ja-JP" sz="1200"/>
              <a:pPr algn="r"/>
              <a:t>14</a:t>
            </a:fld>
            <a:endParaRPr lang="en-US" altLang="ja-JP" sz="1200"/>
          </a:p>
        </p:txBody>
      </p:sp>
      <p:sp>
        <p:nvSpPr>
          <p:cNvPr id="28675" name="Rectangle 4"/>
          <p:cNvSpPr>
            <a:spLocks noGrp="1" noChangeArrowheads="1"/>
          </p:cNvSpPr>
          <p:nvPr>
            <p:ph type="title" idx="4294967295"/>
          </p:nvPr>
        </p:nvSpPr>
        <p:spPr/>
        <p:txBody>
          <a:bodyPr/>
          <a:lstStyle/>
          <a:p>
            <a:r>
              <a:rPr lang="en-US" altLang="ja-JP" dirty="0" smtClean="0"/>
              <a:t>Drive Trace Indexes</a:t>
            </a:r>
          </a:p>
        </p:txBody>
      </p:sp>
      <p:pic>
        <p:nvPicPr>
          <p:cNvPr id="28676" name="Picture 6"/>
          <p:cNvPicPr>
            <a:picLocks noChangeAspect="1" noChangeArrowheads="1"/>
          </p:cNvPicPr>
          <p:nvPr/>
        </p:nvPicPr>
        <p:blipFill>
          <a:blip r:embed="rId2"/>
          <a:srcRect/>
          <a:stretch>
            <a:fillRect/>
          </a:stretch>
        </p:blipFill>
        <p:spPr bwMode="auto">
          <a:xfrm>
            <a:off x="0" y="909638"/>
            <a:ext cx="4530725" cy="1512887"/>
          </a:xfrm>
          <a:prstGeom prst="rect">
            <a:avLst/>
          </a:prstGeom>
          <a:noFill/>
          <a:ln w="9525">
            <a:noFill/>
            <a:miter lim="800000"/>
            <a:headEnd/>
            <a:tailEnd/>
          </a:ln>
        </p:spPr>
      </p:pic>
      <p:pic>
        <p:nvPicPr>
          <p:cNvPr id="28677" name="Picture 7"/>
          <p:cNvPicPr>
            <a:picLocks noChangeAspect="1" noChangeArrowheads="1"/>
          </p:cNvPicPr>
          <p:nvPr/>
        </p:nvPicPr>
        <p:blipFill>
          <a:blip r:embed="rId3"/>
          <a:srcRect/>
          <a:stretch>
            <a:fillRect/>
          </a:stretch>
        </p:blipFill>
        <p:spPr bwMode="auto">
          <a:xfrm>
            <a:off x="0" y="2779713"/>
            <a:ext cx="4533900" cy="1514475"/>
          </a:xfrm>
          <a:prstGeom prst="rect">
            <a:avLst/>
          </a:prstGeom>
          <a:noFill/>
          <a:ln w="9525">
            <a:noFill/>
            <a:miter lim="800000"/>
            <a:headEnd/>
            <a:tailEnd/>
          </a:ln>
        </p:spPr>
      </p:pic>
      <p:pic>
        <p:nvPicPr>
          <p:cNvPr id="28678" name="Picture 8"/>
          <p:cNvPicPr>
            <a:picLocks noChangeAspect="1" noChangeArrowheads="1"/>
          </p:cNvPicPr>
          <p:nvPr/>
        </p:nvPicPr>
        <p:blipFill>
          <a:blip r:embed="rId4"/>
          <a:srcRect/>
          <a:stretch>
            <a:fillRect/>
          </a:stretch>
        </p:blipFill>
        <p:spPr bwMode="auto">
          <a:xfrm>
            <a:off x="0" y="4581525"/>
            <a:ext cx="4530725" cy="1512888"/>
          </a:xfrm>
          <a:prstGeom prst="rect">
            <a:avLst/>
          </a:prstGeom>
          <a:noFill/>
          <a:ln w="9525">
            <a:noFill/>
            <a:miter lim="800000"/>
            <a:headEnd/>
            <a:tailEnd/>
          </a:ln>
        </p:spPr>
      </p:pic>
      <p:pic>
        <p:nvPicPr>
          <p:cNvPr id="28679" name="Picture 9"/>
          <p:cNvPicPr>
            <a:picLocks noChangeAspect="1" noChangeArrowheads="1"/>
          </p:cNvPicPr>
          <p:nvPr/>
        </p:nvPicPr>
        <p:blipFill>
          <a:blip r:embed="rId5"/>
          <a:srcRect/>
          <a:stretch>
            <a:fillRect/>
          </a:stretch>
        </p:blipFill>
        <p:spPr bwMode="auto">
          <a:xfrm>
            <a:off x="4575175" y="909638"/>
            <a:ext cx="4530725" cy="1512887"/>
          </a:xfrm>
          <a:prstGeom prst="rect">
            <a:avLst/>
          </a:prstGeom>
          <a:noFill/>
          <a:ln w="9525">
            <a:noFill/>
            <a:miter lim="800000"/>
            <a:headEnd/>
            <a:tailEnd/>
          </a:ln>
        </p:spPr>
      </p:pic>
      <p:pic>
        <p:nvPicPr>
          <p:cNvPr id="28680" name="Picture 10"/>
          <p:cNvPicPr>
            <a:picLocks noChangeAspect="1" noChangeArrowheads="1"/>
          </p:cNvPicPr>
          <p:nvPr/>
        </p:nvPicPr>
        <p:blipFill>
          <a:blip r:embed="rId6"/>
          <a:srcRect/>
          <a:stretch>
            <a:fillRect/>
          </a:stretch>
        </p:blipFill>
        <p:spPr bwMode="auto">
          <a:xfrm>
            <a:off x="4572000" y="2779713"/>
            <a:ext cx="4533900" cy="1514475"/>
          </a:xfrm>
          <a:prstGeom prst="rect">
            <a:avLst/>
          </a:prstGeom>
          <a:noFill/>
          <a:ln w="9525">
            <a:noFill/>
            <a:miter lim="800000"/>
            <a:headEnd/>
            <a:tailEnd/>
          </a:ln>
        </p:spPr>
      </p:pic>
      <p:pic>
        <p:nvPicPr>
          <p:cNvPr id="28681" name="Picture 11"/>
          <p:cNvPicPr>
            <a:picLocks noChangeAspect="1" noChangeArrowheads="1"/>
          </p:cNvPicPr>
          <p:nvPr/>
        </p:nvPicPr>
        <p:blipFill>
          <a:blip r:embed="rId7"/>
          <a:srcRect/>
          <a:stretch>
            <a:fillRect/>
          </a:stretch>
        </p:blipFill>
        <p:spPr bwMode="auto">
          <a:xfrm>
            <a:off x="4575175" y="4581525"/>
            <a:ext cx="4530725" cy="1512888"/>
          </a:xfrm>
          <a:prstGeom prst="rect">
            <a:avLst/>
          </a:prstGeom>
          <a:noFill/>
          <a:ln w="9525">
            <a:noFill/>
            <a:miter lim="800000"/>
            <a:headEnd/>
            <a:tailEnd/>
          </a:ln>
        </p:spPr>
      </p:pic>
      <p:sp>
        <p:nvSpPr>
          <p:cNvPr id="28682" name="Text Box 12"/>
          <p:cNvSpPr txBox="1">
            <a:spLocks noChangeArrowheads="1"/>
          </p:cNvSpPr>
          <p:nvPr/>
        </p:nvSpPr>
        <p:spPr bwMode="auto">
          <a:xfrm>
            <a:off x="323850" y="620713"/>
            <a:ext cx="3311525"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t>Energy Rating [ER]</a:t>
            </a:r>
          </a:p>
        </p:txBody>
      </p:sp>
      <p:sp>
        <p:nvSpPr>
          <p:cNvPr id="28683" name="Text Box 13"/>
          <p:cNvSpPr txBox="1">
            <a:spLocks noChangeArrowheads="1"/>
          </p:cNvSpPr>
          <p:nvPr/>
        </p:nvSpPr>
        <p:spPr bwMode="auto">
          <a:xfrm>
            <a:off x="323850" y="2492375"/>
            <a:ext cx="3311525"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t>Distance Rating [DR]</a:t>
            </a:r>
          </a:p>
        </p:txBody>
      </p:sp>
      <p:sp>
        <p:nvSpPr>
          <p:cNvPr id="28684" name="Text Box 14"/>
          <p:cNvSpPr txBox="1">
            <a:spLocks noChangeArrowheads="1"/>
          </p:cNvSpPr>
          <p:nvPr/>
        </p:nvSpPr>
        <p:spPr bwMode="auto">
          <a:xfrm>
            <a:off x="323850" y="4292600"/>
            <a:ext cx="3311525"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t>Energy Economy Rating [EER]</a:t>
            </a:r>
          </a:p>
        </p:txBody>
      </p:sp>
      <p:sp>
        <p:nvSpPr>
          <p:cNvPr id="28685" name="Text Box 15"/>
          <p:cNvSpPr txBox="1">
            <a:spLocks noChangeArrowheads="1"/>
          </p:cNvSpPr>
          <p:nvPr/>
        </p:nvSpPr>
        <p:spPr bwMode="auto">
          <a:xfrm>
            <a:off x="4787900" y="620713"/>
            <a:ext cx="4140200"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t>Absolute Speed Change Rating [ASCR]</a:t>
            </a:r>
          </a:p>
        </p:txBody>
      </p:sp>
      <p:sp>
        <p:nvSpPr>
          <p:cNvPr id="28686" name="Text Box 16"/>
          <p:cNvSpPr txBox="1">
            <a:spLocks noChangeArrowheads="1"/>
          </p:cNvSpPr>
          <p:nvPr/>
        </p:nvSpPr>
        <p:spPr bwMode="auto">
          <a:xfrm>
            <a:off x="4787900" y="2492375"/>
            <a:ext cx="4356100"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t>Root Mean Squared Speed Error [RMSSE]</a:t>
            </a:r>
          </a:p>
        </p:txBody>
      </p:sp>
      <p:sp>
        <p:nvSpPr>
          <p:cNvPr id="28687" name="Text Box 17"/>
          <p:cNvSpPr txBox="1">
            <a:spLocks noChangeArrowheads="1"/>
          </p:cNvSpPr>
          <p:nvPr/>
        </p:nvSpPr>
        <p:spPr bwMode="auto">
          <a:xfrm>
            <a:off x="4787900" y="4292600"/>
            <a:ext cx="4140200"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t>Inertia Work Rating [IWR]</a:t>
            </a:r>
          </a:p>
        </p:txBody>
      </p:sp>
      <p:sp>
        <p:nvSpPr>
          <p:cNvPr id="28688" name="Text Box 18"/>
          <p:cNvSpPr txBox="1">
            <a:spLocks noChangeArrowheads="1"/>
          </p:cNvSpPr>
          <p:nvPr/>
        </p:nvSpPr>
        <p:spPr bwMode="auto">
          <a:xfrm>
            <a:off x="107950" y="6165850"/>
            <a:ext cx="8893175" cy="366713"/>
          </a:xfrm>
          <a:prstGeom prst="rect">
            <a:avLst/>
          </a:prstGeom>
          <a:solidFill>
            <a:srgbClr val="CCFFFF"/>
          </a:solidFill>
          <a:ln w="9525">
            <a:noFill/>
            <a:miter lim="800000"/>
            <a:headEnd/>
            <a:tailEnd/>
          </a:ln>
        </p:spPr>
        <p:txBody>
          <a:bodyPr>
            <a:spAutoFit/>
          </a:bodyPr>
          <a:lstStyle/>
          <a:p>
            <a:pPr algn="ctr">
              <a:spcBef>
                <a:spcPct val="50000"/>
              </a:spcBef>
            </a:pPr>
            <a:r>
              <a:rPr lang="en-US" altLang="ja-JP" dirty="0"/>
              <a:t>Drive trace indexes </a:t>
            </a:r>
            <a:r>
              <a:rPr lang="en-US" altLang="ja-JP" dirty="0" smtClean="0"/>
              <a:t>are </a:t>
            </a:r>
            <a:r>
              <a:rPr lang="en-US" altLang="ja-JP" dirty="0"/>
              <a:t>varied according to driving style.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2"/>
          <p:cNvPicPr>
            <a:picLocks noChangeAspect="1" noChangeArrowheads="1"/>
          </p:cNvPicPr>
          <p:nvPr/>
        </p:nvPicPr>
        <p:blipFill>
          <a:blip r:embed="rId2"/>
          <a:srcRect/>
          <a:stretch>
            <a:fillRect/>
          </a:stretch>
        </p:blipFill>
        <p:spPr bwMode="auto">
          <a:xfrm>
            <a:off x="2292350" y="4049713"/>
            <a:ext cx="2255838" cy="2255837"/>
          </a:xfrm>
          <a:prstGeom prst="rect">
            <a:avLst/>
          </a:prstGeom>
          <a:noFill/>
          <a:ln w="9525">
            <a:noFill/>
            <a:miter lim="800000"/>
            <a:headEnd/>
            <a:tailEnd/>
          </a:ln>
        </p:spPr>
      </p:pic>
      <p:pic>
        <p:nvPicPr>
          <p:cNvPr id="29698" name="Picture 3"/>
          <p:cNvPicPr>
            <a:picLocks noChangeAspect="1" noChangeArrowheads="1"/>
          </p:cNvPicPr>
          <p:nvPr/>
        </p:nvPicPr>
        <p:blipFill>
          <a:blip r:embed="rId3"/>
          <a:srcRect/>
          <a:stretch>
            <a:fillRect/>
          </a:stretch>
        </p:blipFill>
        <p:spPr bwMode="auto">
          <a:xfrm>
            <a:off x="2292350" y="1500188"/>
            <a:ext cx="2262188" cy="2255837"/>
          </a:xfrm>
          <a:prstGeom prst="rect">
            <a:avLst/>
          </a:prstGeom>
          <a:noFill/>
          <a:ln w="9525">
            <a:noFill/>
            <a:miter lim="800000"/>
            <a:headEnd/>
            <a:tailEnd/>
          </a:ln>
        </p:spPr>
      </p:pic>
      <p:pic>
        <p:nvPicPr>
          <p:cNvPr id="29699" name="Picture 4"/>
          <p:cNvPicPr>
            <a:picLocks noChangeAspect="1" noChangeArrowheads="1"/>
          </p:cNvPicPr>
          <p:nvPr/>
        </p:nvPicPr>
        <p:blipFill>
          <a:blip r:embed="rId4"/>
          <a:srcRect/>
          <a:stretch>
            <a:fillRect/>
          </a:stretch>
        </p:blipFill>
        <p:spPr bwMode="auto">
          <a:xfrm>
            <a:off x="0" y="4049713"/>
            <a:ext cx="2262188" cy="2255837"/>
          </a:xfrm>
          <a:prstGeom prst="rect">
            <a:avLst/>
          </a:prstGeom>
          <a:noFill/>
          <a:ln w="9525">
            <a:noFill/>
            <a:miter lim="800000"/>
            <a:headEnd/>
            <a:tailEnd/>
          </a:ln>
        </p:spPr>
      </p:pic>
      <p:pic>
        <p:nvPicPr>
          <p:cNvPr id="29700" name="Picture 5"/>
          <p:cNvPicPr>
            <a:picLocks noChangeAspect="1" noChangeArrowheads="1"/>
          </p:cNvPicPr>
          <p:nvPr/>
        </p:nvPicPr>
        <p:blipFill>
          <a:blip r:embed="rId5"/>
          <a:srcRect/>
          <a:stretch>
            <a:fillRect/>
          </a:stretch>
        </p:blipFill>
        <p:spPr bwMode="auto">
          <a:xfrm>
            <a:off x="0" y="1500188"/>
            <a:ext cx="2257425" cy="2255837"/>
          </a:xfrm>
          <a:prstGeom prst="rect">
            <a:avLst/>
          </a:prstGeom>
          <a:noFill/>
          <a:ln w="9525">
            <a:noFill/>
            <a:miter lim="800000"/>
            <a:headEnd/>
            <a:tailEnd/>
          </a:ln>
        </p:spPr>
      </p:pic>
      <p:pic>
        <p:nvPicPr>
          <p:cNvPr id="29701" name="Picture 6"/>
          <p:cNvPicPr>
            <a:picLocks noChangeAspect="1" noChangeArrowheads="1"/>
          </p:cNvPicPr>
          <p:nvPr/>
        </p:nvPicPr>
        <p:blipFill>
          <a:blip r:embed="rId6"/>
          <a:srcRect/>
          <a:stretch>
            <a:fillRect/>
          </a:stretch>
        </p:blipFill>
        <p:spPr bwMode="auto">
          <a:xfrm>
            <a:off x="4589463" y="1500188"/>
            <a:ext cx="2257425" cy="2255837"/>
          </a:xfrm>
          <a:prstGeom prst="rect">
            <a:avLst/>
          </a:prstGeom>
          <a:noFill/>
          <a:ln w="9525">
            <a:noFill/>
            <a:miter lim="800000"/>
            <a:headEnd/>
            <a:tailEnd/>
          </a:ln>
        </p:spPr>
      </p:pic>
      <p:pic>
        <p:nvPicPr>
          <p:cNvPr id="29702" name="Picture 7"/>
          <p:cNvPicPr>
            <a:picLocks noChangeAspect="1" noChangeArrowheads="1"/>
          </p:cNvPicPr>
          <p:nvPr/>
        </p:nvPicPr>
        <p:blipFill>
          <a:blip r:embed="rId7"/>
          <a:srcRect/>
          <a:stretch>
            <a:fillRect/>
          </a:stretch>
        </p:blipFill>
        <p:spPr bwMode="auto">
          <a:xfrm>
            <a:off x="6881813" y="1500188"/>
            <a:ext cx="2262187" cy="2255837"/>
          </a:xfrm>
          <a:prstGeom prst="rect">
            <a:avLst/>
          </a:prstGeom>
          <a:noFill/>
          <a:ln w="9525">
            <a:noFill/>
            <a:miter lim="800000"/>
            <a:headEnd/>
            <a:tailEnd/>
          </a:ln>
        </p:spPr>
      </p:pic>
      <p:sp>
        <p:nvSpPr>
          <p:cNvPr id="29703"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62358F6C-0C7D-46D2-9433-7EE407F6B57E}" type="slidenum">
              <a:rPr lang="en-US" altLang="ja-JP" sz="1200"/>
              <a:pPr algn="r"/>
              <a:t>15</a:t>
            </a:fld>
            <a:endParaRPr lang="en-US" altLang="ja-JP" sz="1200"/>
          </a:p>
        </p:txBody>
      </p:sp>
      <p:sp>
        <p:nvSpPr>
          <p:cNvPr id="29704"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823A1464-E3EA-4886-8AA8-FFFEFEC6F924}" type="slidenum">
              <a:rPr lang="en-US" altLang="ja-JP" sz="1200"/>
              <a:pPr algn="r"/>
              <a:t>15</a:t>
            </a:fld>
            <a:endParaRPr lang="en-US" altLang="ja-JP" sz="1200"/>
          </a:p>
        </p:txBody>
      </p:sp>
      <p:sp>
        <p:nvSpPr>
          <p:cNvPr id="29705" name="Rectangle 2"/>
          <p:cNvSpPr>
            <a:spLocks noGrp="1" noChangeArrowheads="1"/>
          </p:cNvSpPr>
          <p:nvPr>
            <p:ph type="title" idx="4294967295"/>
          </p:nvPr>
        </p:nvSpPr>
        <p:spPr/>
        <p:txBody>
          <a:bodyPr/>
          <a:lstStyle/>
          <a:p>
            <a:r>
              <a:rPr lang="en-US" altLang="ja-JP" dirty="0" smtClean="0"/>
              <a:t>Influence on CO</a:t>
            </a:r>
            <a:r>
              <a:rPr lang="en-US" altLang="ja-JP" baseline="-25000" dirty="0" smtClean="0"/>
              <a:t>2</a:t>
            </a:r>
            <a:endParaRPr lang="ja-JP" altLang="en-US" baseline="-25000" dirty="0" smtClean="0"/>
          </a:p>
        </p:txBody>
      </p:sp>
      <p:sp>
        <p:nvSpPr>
          <p:cNvPr id="29706" name="Text Box 9"/>
          <p:cNvSpPr txBox="1">
            <a:spLocks noChangeArrowheads="1"/>
          </p:cNvSpPr>
          <p:nvPr/>
        </p:nvSpPr>
        <p:spPr bwMode="auto">
          <a:xfrm>
            <a:off x="395288" y="765175"/>
            <a:ext cx="5040312" cy="366713"/>
          </a:xfrm>
          <a:prstGeom prst="rect">
            <a:avLst/>
          </a:prstGeom>
          <a:noFill/>
          <a:ln w="9525">
            <a:noFill/>
            <a:miter lim="800000"/>
            <a:headEnd/>
            <a:tailEnd/>
          </a:ln>
        </p:spPr>
        <p:txBody>
          <a:bodyPr>
            <a:spAutoFit/>
          </a:bodyPr>
          <a:lstStyle/>
          <a:p>
            <a:pPr>
              <a:spcBef>
                <a:spcPct val="50000"/>
              </a:spcBef>
            </a:pPr>
            <a:r>
              <a:rPr lang="en-US" altLang="ja-JP" dirty="0"/>
              <a:t>Compared to Average CO</a:t>
            </a:r>
            <a:r>
              <a:rPr lang="en-US" altLang="ja-JP" baseline="-25000" dirty="0"/>
              <a:t>2</a:t>
            </a:r>
            <a:r>
              <a:rPr lang="en-US" altLang="ja-JP" dirty="0"/>
              <a:t> of Normal driving</a:t>
            </a:r>
          </a:p>
        </p:txBody>
      </p:sp>
      <p:sp>
        <p:nvSpPr>
          <p:cNvPr id="29707" name="Text Box 10"/>
          <p:cNvSpPr txBox="1">
            <a:spLocks noChangeArrowheads="1"/>
          </p:cNvSpPr>
          <p:nvPr/>
        </p:nvSpPr>
        <p:spPr bwMode="auto">
          <a:xfrm>
            <a:off x="323850" y="1217613"/>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ER</a:t>
            </a:r>
          </a:p>
        </p:txBody>
      </p:sp>
      <p:sp>
        <p:nvSpPr>
          <p:cNvPr id="29708" name="Text Box 11"/>
          <p:cNvSpPr txBox="1">
            <a:spLocks noChangeArrowheads="1"/>
          </p:cNvSpPr>
          <p:nvPr/>
        </p:nvSpPr>
        <p:spPr bwMode="auto">
          <a:xfrm>
            <a:off x="2627313" y="1217613"/>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DR</a:t>
            </a:r>
          </a:p>
        </p:txBody>
      </p:sp>
      <p:sp>
        <p:nvSpPr>
          <p:cNvPr id="29709" name="Text Box 12"/>
          <p:cNvSpPr txBox="1">
            <a:spLocks noChangeArrowheads="1"/>
          </p:cNvSpPr>
          <p:nvPr/>
        </p:nvSpPr>
        <p:spPr bwMode="auto">
          <a:xfrm>
            <a:off x="4932363" y="1217613"/>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EER</a:t>
            </a:r>
          </a:p>
        </p:txBody>
      </p:sp>
      <p:sp>
        <p:nvSpPr>
          <p:cNvPr id="29710" name="Text Box 13"/>
          <p:cNvSpPr txBox="1">
            <a:spLocks noChangeArrowheads="1"/>
          </p:cNvSpPr>
          <p:nvPr/>
        </p:nvSpPr>
        <p:spPr bwMode="auto">
          <a:xfrm>
            <a:off x="7164388" y="1217613"/>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ASCR</a:t>
            </a:r>
          </a:p>
        </p:txBody>
      </p:sp>
      <p:sp>
        <p:nvSpPr>
          <p:cNvPr id="29711" name="Text Box 14"/>
          <p:cNvSpPr txBox="1">
            <a:spLocks noChangeArrowheads="1"/>
          </p:cNvSpPr>
          <p:nvPr/>
        </p:nvSpPr>
        <p:spPr bwMode="auto">
          <a:xfrm>
            <a:off x="323850" y="37163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RMSSE</a:t>
            </a:r>
          </a:p>
        </p:txBody>
      </p:sp>
      <p:sp>
        <p:nvSpPr>
          <p:cNvPr id="29712" name="Text Box 15"/>
          <p:cNvSpPr txBox="1">
            <a:spLocks noChangeArrowheads="1"/>
          </p:cNvSpPr>
          <p:nvPr/>
        </p:nvSpPr>
        <p:spPr bwMode="auto">
          <a:xfrm>
            <a:off x="2627313" y="37163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IWR</a:t>
            </a:r>
          </a:p>
        </p:txBody>
      </p:sp>
      <p:sp>
        <p:nvSpPr>
          <p:cNvPr id="29713" name="Text Box 16"/>
          <p:cNvSpPr txBox="1">
            <a:spLocks noChangeArrowheads="1"/>
          </p:cNvSpPr>
          <p:nvPr/>
        </p:nvSpPr>
        <p:spPr bwMode="auto">
          <a:xfrm>
            <a:off x="5176741" y="4432012"/>
            <a:ext cx="3462337" cy="1015663"/>
          </a:xfrm>
          <a:prstGeom prst="rect">
            <a:avLst/>
          </a:prstGeom>
          <a:solidFill>
            <a:srgbClr val="CCFFFF"/>
          </a:solidFill>
          <a:ln w="9525">
            <a:noFill/>
            <a:miter lim="800000"/>
            <a:headEnd/>
            <a:tailEnd/>
          </a:ln>
        </p:spPr>
        <p:txBody>
          <a:bodyPr wrap="square">
            <a:spAutoFit/>
          </a:bodyPr>
          <a:lstStyle/>
          <a:p>
            <a:pPr marL="88900" indent="-88900">
              <a:spcBef>
                <a:spcPct val="50000"/>
              </a:spcBef>
              <a:buFontTx/>
              <a:buChar char="•"/>
            </a:pPr>
            <a:r>
              <a:rPr lang="en-US" altLang="ja-JP" sz="2000" dirty="0"/>
              <a:t>CO</a:t>
            </a:r>
            <a:r>
              <a:rPr lang="en-US" altLang="ja-JP" sz="2000" baseline="-25000" dirty="0"/>
              <a:t>2</a:t>
            </a:r>
            <a:r>
              <a:rPr lang="en-US" altLang="ja-JP" sz="2000" dirty="0"/>
              <a:t> </a:t>
            </a:r>
            <a:r>
              <a:rPr lang="en-US" altLang="ja-JP" sz="2000" dirty="0" smtClean="0"/>
              <a:t>has variability up to 20 </a:t>
            </a:r>
            <a:r>
              <a:rPr lang="en-US" altLang="ja-JP" sz="2000" dirty="0"/>
              <a:t>g/km according to driving style.</a:t>
            </a:r>
          </a:p>
        </p:txBody>
      </p:sp>
      <p:sp>
        <p:nvSpPr>
          <p:cNvPr id="29714" name="Line 17"/>
          <p:cNvSpPr>
            <a:spLocks noChangeShapeType="1"/>
          </p:cNvSpPr>
          <p:nvPr/>
        </p:nvSpPr>
        <p:spPr bwMode="auto">
          <a:xfrm>
            <a:off x="3219450"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29715" name="Line 18"/>
          <p:cNvSpPr>
            <a:spLocks noChangeShapeType="1"/>
          </p:cNvSpPr>
          <p:nvPr/>
        </p:nvSpPr>
        <p:spPr bwMode="auto">
          <a:xfrm>
            <a:off x="3635375"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29716" name="Line 19"/>
          <p:cNvSpPr>
            <a:spLocks noChangeShapeType="1"/>
          </p:cNvSpPr>
          <p:nvPr/>
        </p:nvSpPr>
        <p:spPr bwMode="auto">
          <a:xfrm>
            <a:off x="1320800" y="4333875"/>
            <a:ext cx="0" cy="1690688"/>
          </a:xfrm>
          <a:prstGeom prst="line">
            <a:avLst/>
          </a:prstGeom>
          <a:noFill/>
          <a:ln w="19050">
            <a:solidFill>
              <a:srgbClr val="FF00FF"/>
            </a:solidFill>
            <a:prstDash val="sysDot"/>
            <a:round/>
            <a:headEnd/>
            <a:tailEnd/>
          </a:ln>
        </p:spPr>
        <p:txBody>
          <a:bodyPr/>
          <a:lstStyle/>
          <a:p>
            <a:endParaRPr lang="ja-JP" altLang="en-US"/>
          </a:p>
        </p:txBody>
      </p:sp>
      <p:sp>
        <p:nvSpPr>
          <p:cNvPr id="29717" name="Text Box 20"/>
          <p:cNvSpPr txBox="1">
            <a:spLocks noChangeArrowheads="1"/>
          </p:cNvSpPr>
          <p:nvPr/>
        </p:nvSpPr>
        <p:spPr bwMode="auto">
          <a:xfrm>
            <a:off x="395288" y="3546475"/>
            <a:ext cx="1728787" cy="214313"/>
          </a:xfrm>
          <a:prstGeom prst="rect">
            <a:avLst/>
          </a:prstGeom>
          <a:noFill/>
          <a:ln w="9525">
            <a:noFill/>
            <a:miter lim="800000"/>
            <a:headEnd/>
            <a:tailEnd/>
          </a:ln>
        </p:spPr>
        <p:txBody>
          <a:bodyPr>
            <a:spAutoFit/>
          </a:bodyPr>
          <a:lstStyle/>
          <a:p>
            <a:pPr algn="ctr">
              <a:spcBef>
                <a:spcPct val="50000"/>
              </a:spcBef>
            </a:pPr>
            <a:r>
              <a:rPr lang="en-US" altLang="ja-JP" sz="800"/>
              <a:t>Smooth &lt;-                      -&gt; Rough</a:t>
            </a:r>
          </a:p>
        </p:txBody>
      </p:sp>
      <p:sp>
        <p:nvSpPr>
          <p:cNvPr id="29718" name="Text Box 21"/>
          <p:cNvSpPr txBox="1">
            <a:spLocks noChangeArrowheads="1"/>
          </p:cNvSpPr>
          <p:nvPr/>
        </p:nvSpPr>
        <p:spPr bwMode="auto">
          <a:xfrm>
            <a:off x="4932363" y="3546475"/>
            <a:ext cx="1728787" cy="214313"/>
          </a:xfrm>
          <a:prstGeom prst="rect">
            <a:avLst/>
          </a:prstGeom>
          <a:noFill/>
          <a:ln w="9525">
            <a:noFill/>
            <a:miter lim="800000"/>
            <a:headEnd/>
            <a:tailEnd/>
          </a:ln>
        </p:spPr>
        <p:txBody>
          <a:bodyPr>
            <a:spAutoFit/>
          </a:bodyPr>
          <a:lstStyle/>
          <a:p>
            <a:pPr algn="ctr">
              <a:spcBef>
                <a:spcPct val="50000"/>
              </a:spcBef>
            </a:pPr>
            <a:r>
              <a:rPr lang="en-US" altLang="ja-JP" sz="800"/>
              <a:t>Smooth &lt;-                      -&gt; Rough</a:t>
            </a:r>
          </a:p>
        </p:txBody>
      </p:sp>
      <p:sp>
        <p:nvSpPr>
          <p:cNvPr id="29719" name="Text Box 22"/>
          <p:cNvSpPr txBox="1">
            <a:spLocks noChangeArrowheads="1"/>
          </p:cNvSpPr>
          <p:nvPr/>
        </p:nvSpPr>
        <p:spPr bwMode="auto">
          <a:xfrm>
            <a:off x="7235825" y="3546475"/>
            <a:ext cx="1728788" cy="214313"/>
          </a:xfrm>
          <a:prstGeom prst="rect">
            <a:avLst/>
          </a:prstGeom>
          <a:noFill/>
          <a:ln w="9525">
            <a:noFill/>
            <a:miter lim="800000"/>
            <a:headEnd/>
            <a:tailEnd/>
          </a:ln>
        </p:spPr>
        <p:txBody>
          <a:bodyPr>
            <a:spAutoFit/>
          </a:bodyPr>
          <a:lstStyle/>
          <a:p>
            <a:pPr algn="ctr">
              <a:spcBef>
                <a:spcPct val="50000"/>
              </a:spcBef>
            </a:pPr>
            <a:r>
              <a:rPr lang="en-US" altLang="ja-JP" sz="800"/>
              <a:t>Smooth &lt;-                      -&gt; Rough</a:t>
            </a:r>
          </a:p>
        </p:txBody>
      </p:sp>
      <p:sp>
        <p:nvSpPr>
          <p:cNvPr id="29720" name="Text Box 23"/>
          <p:cNvSpPr txBox="1">
            <a:spLocks noChangeArrowheads="1"/>
          </p:cNvSpPr>
          <p:nvPr/>
        </p:nvSpPr>
        <p:spPr bwMode="auto">
          <a:xfrm>
            <a:off x="2659063" y="6119813"/>
            <a:ext cx="1728787" cy="214312"/>
          </a:xfrm>
          <a:prstGeom prst="rect">
            <a:avLst/>
          </a:prstGeom>
          <a:noFill/>
          <a:ln w="9525">
            <a:noFill/>
            <a:miter lim="800000"/>
            <a:headEnd/>
            <a:tailEnd/>
          </a:ln>
        </p:spPr>
        <p:txBody>
          <a:bodyPr>
            <a:spAutoFit/>
          </a:bodyPr>
          <a:lstStyle/>
          <a:p>
            <a:pPr algn="ctr">
              <a:spcBef>
                <a:spcPct val="50000"/>
              </a:spcBef>
            </a:pPr>
            <a:r>
              <a:rPr lang="en-US" altLang="ja-JP" sz="800"/>
              <a:t>Smooth &lt;-                      -&gt; Rough</a:t>
            </a:r>
          </a:p>
        </p:txBody>
      </p:sp>
      <p:sp>
        <p:nvSpPr>
          <p:cNvPr id="29721" name="Text Box 24"/>
          <p:cNvSpPr txBox="1">
            <a:spLocks noChangeArrowheads="1"/>
          </p:cNvSpPr>
          <p:nvPr/>
        </p:nvSpPr>
        <p:spPr bwMode="auto">
          <a:xfrm>
            <a:off x="1692275" y="6121400"/>
            <a:ext cx="576263" cy="300038"/>
          </a:xfrm>
          <a:prstGeom prst="rect">
            <a:avLst/>
          </a:prstGeom>
          <a:noFill/>
          <a:ln w="9525">
            <a:noFill/>
            <a:miter lim="800000"/>
            <a:headEnd/>
            <a:tailEnd/>
          </a:ln>
        </p:spPr>
        <p:txBody>
          <a:bodyPr>
            <a:spAutoFit/>
          </a:bodyPr>
          <a:lstStyle/>
          <a:p>
            <a:pPr algn="ctr">
              <a:lnSpc>
                <a:spcPct val="60000"/>
              </a:lnSpc>
              <a:spcBef>
                <a:spcPct val="50000"/>
              </a:spcBef>
            </a:pPr>
            <a:r>
              <a:rPr lang="en-US" altLang="ja-JP" sz="800"/>
              <a:t>Smooth </a:t>
            </a:r>
          </a:p>
          <a:p>
            <a:pPr algn="ctr">
              <a:lnSpc>
                <a:spcPct val="60000"/>
              </a:lnSpc>
              <a:spcBef>
                <a:spcPct val="50000"/>
              </a:spcBef>
            </a:pPr>
            <a:r>
              <a:rPr lang="en-US" altLang="ja-JP" sz="800"/>
              <a:t>Rough</a:t>
            </a:r>
          </a:p>
        </p:txBody>
      </p:sp>
      <p:sp>
        <p:nvSpPr>
          <p:cNvPr id="29722" name="Line 25"/>
          <p:cNvSpPr>
            <a:spLocks noChangeShapeType="1"/>
          </p:cNvSpPr>
          <p:nvPr/>
        </p:nvSpPr>
        <p:spPr bwMode="auto">
          <a:xfrm>
            <a:off x="1476375" y="6237288"/>
            <a:ext cx="287338" cy="0"/>
          </a:xfrm>
          <a:prstGeom prst="line">
            <a:avLst/>
          </a:prstGeom>
          <a:noFill/>
          <a:ln w="9525">
            <a:solidFill>
              <a:schemeClr val="tx1"/>
            </a:solidFill>
            <a:round/>
            <a:headEnd/>
            <a:tailEnd type="arrow" w="med" len="med"/>
          </a:ln>
        </p:spPr>
        <p:txBody>
          <a:bodyPr/>
          <a:lstStyle/>
          <a:p>
            <a:endParaRPr lang="ja-JP" altLang="en-US"/>
          </a:p>
        </p:txBody>
      </p:sp>
      <p:sp>
        <p:nvSpPr>
          <p:cNvPr id="29724" name="Text Box 29"/>
          <p:cNvSpPr txBox="1">
            <a:spLocks noChangeArrowheads="1"/>
          </p:cNvSpPr>
          <p:nvPr/>
        </p:nvSpPr>
        <p:spPr bwMode="auto">
          <a:xfrm>
            <a:off x="1004888" y="5983288"/>
            <a:ext cx="649287"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0.8</a:t>
            </a:r>
            <a:endParaRPr lang="ja-JP" altLang="en-US" sz="1000">
              <a:solidFill>
                <a:srgbClr val="FF00FF"/>
              </a:solidFill>
            </a:endParaRPr>
          </a:p>
        </p:txBody>
      </p:sp>
      <p:sp>
        <p:nvSpPr>
          <p:cNvPr id="29725" name="Text Box 30"/>
          <p:cNvSpPr txBox="1">
            <a:spLocks noChangeArrowheads="1"/>
          </p:cNvSpPr>
          <p:nvPr/>
        </p:nvSpPr>
        <p:spPr bwMode="auto">
          <a:xfrm>
            <a:off x="2876550" y="5994400"/>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-2</a:t>
            </a:r>
            <a:endParaRPr lang="ja-JP" altLang="en-US" sz="1000">
              <a:solidFill>
                <a:srgbClr val="FF00FF"/>
              </a:solidFill>
            </a:endParaRPr>
          </a:p>
        </p:txBody>
      </p:sp>
      <p:sp>
        <p:nvSpPr>
          <p:cNvPr id="29726" name="Text Box 31"/>
          <p:cNvSpPr txBox="1">
            <a:spLocks noChangeArrowheads="1"/>
          </p:cNvSpPr>
          <p:nvPr/>
        </p:nvSpPr>
        <p:spPr bwMode="auto">
          <a:xfrm>
            <a:off x="3225800" y="5983288"/>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+4</a:t>
            </a:r>
            <a:endParaRPr lang="ja-JP" altLang="en-US" sz="1000">
              <a:solidFill>
                <a:srgbClr val="FF00FF"/>
              </a:solidFill>
            </a:endParaRPr>
          </a:p>
        </p:txBody>
      </p:sp>
      <p:sp>
        <p:nvSpPr>
          <p:cNvPr id="29727" name="Line 32"/>
          <p:cNvSpPr>
            <a:spLocks noChangeShapeType="1"/>
          </p:cNvSpPr>
          <p:nvPr/>
        </p:nvSpPr>
        <p:spPr bwMode="auto">
          <a:xfrm>
            <a:off x="2627313" y="5705475"/>
            <a:ext cx="2087562" cy="0"/>
          </a:xfrm>
          <a:prstGeom prst="line">
            <a:avLst/>
          </a:prstGeom>
          <a:noFill/>
          <a:ln w="19050">
            <a:solidFill>
              <a:srgbClr val="FF0000"/>
            </a:solidFill>
            <a:prstDash val="dash"/>
            <a:round/>
            <a:headEnd/>
            <a:tailEnd/>
          </a:ln>
        </p:spPr>
        <p:txBody>
          <a:bodyPr/>
          <a:lstStyle/>
          <a:p>
            <a:endParaRPr lang="ja-JP" altLang="en-US"/>
          </a:p>
        </p:txBody>
      </p:sp>
      <p:sp>
        <p:nvSpPr>
          <p:cNvPr id="29728" name="Line 33"/>
          <p:cNvSpPr>
            <a:spLocks noChangeShapeType="1"/>
          </p:cNvSpPr>
          <p:nvPr/>
        </p:nvSpPr>
        <p:spPr bwMode="auto">
          <a:xfrm>
            <a:off x="2627313" y="4637088"/>
            <a:ext cx="2087562" cy="0"/>
          </a:xfrm>
          <a:prstGeom prst="line">
            <a:avLst/>
          </a:prstGeom>
          <a:noFill/>
          <a:ln w="19050">
            <a:solidFill>
              <a:srgbClr val="FF0000"/>
            </a:solidFill>
            <a:prstDash val="dash"/>
            <a:round/>
            <a:headEnd/>
            <a:tailEnd/>
          </a:ln>
        </p:spPr>
        <p:txBody>
          <a:bodyPr/>
          <a:lstStyle/>
          <a:p>
            <a:endParaRPr lang="ja-JP" altLang="en-US"/>
          </a:p>
        </p:txBody>
      </p:sp>
      <p:sp>
        <p:nvSpPr>
          <p:cNvPr id="29729" name="Line 34"/>
          <p:cNvSpPr>
            <a:spLocks noChangeShapeType="1"/>
          </p:cNvSpPr>
          <p:nvPr/>
        </p:nvSpPr>
        <p:spPr bwMode="auto">
          <a:xfrm>
            <a:off x="4572000" y="4724400"/>
            <a:ext cx="0" cy="936625"/>
          </a:xfrm>
          <a:prstGeom prst="line">
            <a:avLst/>
          </a:prstGeom>
          <a:noFill/>
          <a:ln w="19050">
            <a:solidFill>
              <a:srgbClr val="FF0000"/>
            </a:solidFill>
            <a:round/>
            <a:headEnd type="arrow" w="lg" len="med"/>
            <a:tailEnd type="arrow" w="lg" len="med"/>
          </a:ln>
        </p:spPr>
        <p:txBody>
          <a:bodyPr/>
          <a:lstStyle/>
          <a:p>
            <a:endParaRPr lang="ja-JP" altLang="en-US"/>
          </a:p>
        </p:txBody>
      </p:sp>
      <p:sp>
        <p:nvSpPr>
          <p:cNvPr id="29730" name="Text Box 35"/>
          <p:cNvSpPr txBox="1">
            <a:spLocks noChangeArrowheads="1"/>
          </p:cNvSpPr>
          <p:nvPr/>
        </p:nvSpPr>
        <p:spPr bwMode="auto">
          <a:xfrm rot="-5400000">
            <a:off x="4024313" y="5033963"/>
            <a:ext cx="1512887" cy="274637"/>
          </a:xfrm>
          <a:prstGeom prst="rect">
            <a:avLst/>
          </a:prstGeom>
          <a:noFill/>
          <a:ln w="9525">
            <a:noFill/>
            <a:miter lim="800000"/>
            <a:headEnd/>
            <a:tailEnd/>
          </a:ln>
        </p:spPr>
        <p:txBody>
          <a:bodyPr>
            <a:spAutoFit/>
          </a:bodyPr>
          <a:lstStyle/>
          <a:p>
            <a:pPr algn="ctr">
              <a:spcBef>
                <a:spcPct val="50000"/>
              </a:spcBef>
            </a:pPr>
            <a:r>
              <a:rPr lang="en-US" altLang="ja-JP" sz="1200">
                <a:solidFill>
                  <a:srgbClr val="FF0000"/>
                </a:solidFill>
              </a:rPr>
              <a:t>Approx. 20 g/km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p:cNvPicPr>
            <a:picLocks noChangeAspect="1" noChangeArrowheads="1"/>
          </p:cNvPicPr>
          <p:nvPr/>
        </p:nvPicPr>
        <p:blipFill>
          <a:blip r:embed="rId2"/>
          <a:srcRect/>
          <a:stretch>
            <a:fillRect/>
          </a:stretch>
        </p:blipFill>
        <p:spPr bwMode="auto">
          <a:xfrm>
            <a:off x="0" y="4292600"/>
            <a:ext cx="2246313" cy="2036763"/>
          </a:xfrm>
          <a:prstGeom prst="rect">
            <a:avLst/>
          </a:prstGeom>
          <a:noFill/>
          <a:ln w="9525">
            <a:noFill/>
            <a:miter lim="800000"/>
            <a:headEnd/>
            <a:tailEnd/>
          </a:ln>
        </p:spPr>
      </p:pic>
      <p:pic>
        <p:nvPicPr>
          <p:cNvPr id="30722" name="Picture 3"/>
          <p:cNvPicPr>
            <a:picLocks noChangeAspect="1" noChangeArrowheads="1"/>
          </p:cNvPicPr>
          <p:nvPr/>
        </p:nvPicPr>
        <p:blipFill>
          <a:blip r:embed="rId3"/>
          <a:srcRect/>
          <a:stretch>
            <a:fillRect/>
          </a:stretch>
        </p:blipFill>
        <p:spPr bwMode="auto">
          <a:xfrm>
            <a:off x="2298700" y="4292600"/>
            <a:ext cx="2252663" cy="2036763"/>
          </a:xfrm>
          <a:prstGeom prst="rect">
            <a:avLst/>
          </a:prstGeom>
          <a:noFill/>
          <a:ln w="9525">
            <a:noFill/>
            <a:miter lim="800000"/>
            <a:headEnd/>
            <a:tailEnd/>
          </a:ln>
        </p:spPr>
      </p:pic>
      <p:sp>
        <p:nvSpPr>
          <p:cNvPr id="30723"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1B7AACAD-D1A5-4C6E-91EC-B477DF947F67}" type="slidenum">
              <a:rPr lang="en-US" altLang="ja-JP" sz="1200"/>
              <a:pPr algn="r"/>
              <a:t>16</a:t>
            </a:fld>
            <a:endParaRPr lang="en-US" altLang="ja-JP" sz="1200"/>
          </a:p>
        </p:txBody>
      </p:sp>
      <p:sp>
        <p:nvSpPr>
          <p:cNvPr id="30724"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5CCB4975-0B98-46B6-B860-EE6EF7E5A0BB}" type="slidenum">
              <a:rPr lang="en-US" altLang="ja-JP" sz="1200"/>
              <a:pPr algn="r"/>
              <a:t>16</a:t>
            </a:fld>
            <a:endParaRPr lang="en-US" altLang="ja-JP" sz="1200"/>
          </a:p>
        </p:txBody>
      </p:sp>
      <p:sp>
        <p:nvSpPr>
          <p:cNvPr id="30725" name="Rectangle 2"/>
          <p:cNvSpPr>
            <a:spLocks noGrp="1" noChangeArrowheads="1"/>
          </p:cNvSpPr>
          <p:nvPr>
            <p:ph type="title" idx="4294967295"/>
          </p:nvPr>
        </p:nvSpPr>
        <p:spPr/>
        <p:txBody>
          <a:bodyPr/>
          <a:lstStyle/>
          <a:p>
            <a:r>
              <a:rPr lang="en-US" altLang="ja-JP" dirty="0" smtClean="0"/>
              <a:t>The utility factor-weighted charge-depleting CO</a:t>
            </a:r>
            <a:r>
              <a:rPr lang="en-US" altLang="ja-JP" baseline="-25000" dirty="0" smtClean="0"/>
              <a:t>2</a:t>
            </a:r>
          </a:p>
        </p:txBody>
      </p:sp>
      <p:pic>
        <p:nvPicPr>
          <p:cNvPr id="30726" name="Picture 9"/>
          <p:cNvPicPr>
            <a:picLocks noChangeAspect="1" noChangeArrowheads="1"/>
          </p:cNvPicPr>
          <p:nvPr/>
        </p:nvPicPr>
        <p:blipFill>
          <a:blip r:embed="rId4"/>
          <a:srcRect/>
          <a:stretch>
            <a:fillRect/>
          </a:stretch>
        </p:blipFill>
        <p:spPr bwMode="auto">
          <a:xfrm>
            <a:off x="4249738" y="4149725"/>
            <a:ext cx="4894262" cy="950913"/>
          </a:xfrm>
          <a:prstGeom prst="rect">
            <a:avLst/>
          </a:prstGeom>
          <a:noFill/>
          <a:ln w="9525">
            <a:noFill/>
            <a:miter lim="800000"/>
            <a:headEnd/>
            <a:tailEnd/>
          </a:ln>
        </p:spPr>
      </p:pic>
      <p:sp>
        <p:nvSpPr>
          <p:cNvPr id="30727" name="Text Box 10"/>
          <p:cNvSpPr txBox="1">
            <a:spLocks noChangeArrowheads="1"/>
          </p:cNvSpPr>
          <p:nvPr/>
        </p:nvSpPr>
        <p:spPr bwMode="auto">
          <a:xfrm>
            <a:off x="284163" y="3343275"/>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0728" name="Text Box 11"/>
          <p:cNvSpPr txBox="1">
            <a:spLocks noChangeArrowheads="1"/>
          </p:cNvSpPr>
          <p:nvPr/>
        </p:nvSpPr>
        <p:spPr bwMode="auto">
          <a:xfrm>
            <a:off x="2627313" y="3343275"/>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0729" name="Text Box 12"/>
          <p:cNvSpPr txBox="1">
            <a:spLocks noChangeArrowheads="1"/>
          </p:cNvSpPr>
          <p:nvPr/>
        </p:nvSpPr>
        <p:spPr bwMode="auto">
          <a:xfrm>
            <a:off x="4859338" y="3343275"/>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0730" name="Text Box 13"/>
          <p:cNvSpPr txBox="1">
            <a:spLocks noChangeArrowheads="1"/>
          </p:cNvSpPr>
          <p:nvPr/>
        </p:nvSpPr>
        <p:spPr bwMode="auto">
          <a:xfrm>
            <a:off x="7164388" y="3343275"/>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0731" name="Text Box 14"/>
          <p:cNvSpPr txBox="1">
            <a:spLocks noChangeArrowheads="1"/>
          </p:cNvSpPr>
          <p:nvPr/>
        </p:nvSpPr>
        <p:spPr bwMode="auto">
          <a:xfrm>
            <a:off x="315913" y="6221413"/>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0732" name="Text Box 15"/>
          <p:cNvSpPr txBox="1">
            <a:spLocks noChangeArrowheads="1"/>
          </p:cNvSpPr>
          <p:nvPr/>
        </p:nvSpPr>
        <p:spPr bwMode="auto">
          <a:xfrm>
            <a:off x="2555875" y="6221413"/>
            <a:ext cx="1944688"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0733" name="Text Box 16"/>
          <p:cNvSpPr txBox="1">
            <a:spLocks noChangeArrowheads="1"/>
          </p:cNvSpPr>
          <p:nvPr/>
        </p:nvSpPr>
        <p:spPr bwMode="auto">
          <a:xfrm>
            <a:off x="323850"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ER</a:t>
            </a:r>
          </a:p>
        </p:txBody>
      </p:sp>
      <p:sp>
        <p:nvSpPr>
          <p:cNvPr id="30734" name="Text Box 17"/>
          <p:cNvSpPr txBox="1">
            <a:spLocks noChangeArrowheads="1"/>
          </p:cNvSpPr>
          <p:nvPr/>
        </p:nvSpPr>
        <p:spPr bwMode="auto">
          <a:xfrm>
            <a:off x="262731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DR</a:t>
            </a:r>
          </a:p>
        </p:txBody>
      </p:sp>
      <p:sp>
        <p:nvSpPr>
          <p:cNvPr id="30735" name="Text Box 18"/>
          <p:cNvSpPr txBox="1">
            <a:spLocks noChangeArrowheads="1"/>
          </p:cNvSpPr>
          <p:nvPr/>
        </p:nvSpPr>
        <p:spPr bwMode="auto">
          <a:xfrm>
            <a:off x="493236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EER</a:t>
            </a:r>
          </a:p>
        </p:txBody>
      </p:sp>
      <p:sp>
        <p:nvSpPr>
          <p:cNvPr id="30736" name="Text Box 19"/>
          <p:cNvSpPr txBox="1">
            <a:spLocks noChangeArrowheads="1"/>
          </p:cNvSpPr>
          <p:nvPr/>
        </p:nvSpPr>
        <p:spPr bwMode="auto">
          <a:xfrm>
            <a:off x="7164388"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ASCR</a:t>
            </a:r>
          </a:p>
        </p:txBody>
      </p:sp>
      <p:sp>
        <p:nvSpPr>
          <p:cNvPr id="30737" name="Text Box 20"/>
          <p:cNvSpPr txBox="1">
            <a:spLocks noChangeArrowheads="1"/>
          </p:cNvSpPr>
          <p:nvPr/>
        </p:nvSpPr>
        <p:spPr bwMode="auto">
          <a:xfrm>
            <a:off x="323850"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RMSSE</a:t>
            </a:r>
          </a:p>
        </p:txBody>
      </p:sp>
      <p:sp>
        <p:nvSpPr>
          <p:cNvPr id="30738" name="Text Box 21"/>
          <p:cNvSpPr txBox="1">
            <a:spLocks noChangeArrowheads="1"/>
          </p:cNvSpPr>
          <p:nvPr/>
        </p:nvSpPr>
        <p:spPr bwMode="auto">
          <a:xfrm>
            <a:off x="2627313"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IWR</a:t>
            </a:r>
          </a:p>
        </p:txBody>
      </p:sp>
      <p:sp>
        <p:nvSpPr>
          <p:cNvPr id="30739" name="Line 23"/>
          <p:cNvSpPr>
            <a:spLocks noChangeShapeType="1"/>
          </p:cNvSpPr>
          <p:nvPr/>
        </p:nvSpPr>
        <p:spPr bwMode="auto">
          <a:xfrm>
            <a:off x="3219450" y="4365625"/>
            <a:ext cx="0" cy="1727200"/>
          </a:xfrm>
          <a:prstGeom prst="line">
            <a:avLst/>
          </a:prstGeom>
          <a:noFill/>
          <a:ln w="19050">
            <a:solidFill>
              <a:srgbClr val="FF00FF"/>
            </a:solidFill>
            <a:prstDash val="sysDot"/>
            <a:round/>
            <a:headEnd/>
            <a:tailEnd/>
          </a:ln>
        </p:spPr>
        <p:txBody>
          <a:bodyPr/>
          <a:lstStyle/>
          <a:p>
            <a:endParaRPr lang="ja-JP" altLang="en-US"/>
          </a:p>
        </p:txBody>
      </p:sp>
      <p:sp>
        <p:nvSpPr>
          <p:cNvPr id="30740" name="Line 24"/>
          <p:cNvSpPr>
            <a:spLocks noChangeShapeType="1"/>
          </p:cNvSpPr>
          <p:nvPr/>
        </p:nvSpPr>
        <p:spPr bwMode="auto">
          <a:xfrm>
            <a:off x="3635375" y="4365625"/>
            <a:ext cx="0" cy="1727200"/>
          </a:xfrm>
          <a:prstGeom prst="line">
            <a:avLst/>
          </a:prstGeom>
          <a:noFill/>
          <a:ln w="19050">
            <a:solidFill>
              <a:srgbClr val="FF00FF"/>
            </a:solidFill>
            <a:prstDash val="sysDot"/>
            <a:round/>
            <a:headEnd/>
            <a:tailEnd/>
          </a:ln>
        </p:spPr>
        <p:txBody>
          <a:bodyPr/>
          <a:lstStyle/>
          <a:p>
            <a:endParaRPr lang="ja-JP" altLang="en-US"/>
          </a:p>
        </p:txBody>
      </p:sp>
      <p:sp>
        <p:nvSpPr>
          <p:cNvPr id="30741" name="Line 25"/>
          <p:cNvSpPr>
            <a:spLocks noChangeShapeType="1"/>
          </p:cNvSpPr>
          <p:nvPr/>
        </p:nvSpPr>
        <p:spPr bwMode="auto">
          <a:xfrm>
            <a:off x="1317625" y="4365625"/>
            <a:ext cx="0" cy="1727200"/>
          </a:xfrm>
          <a:prstGeom prst="line">
            <a:avLst/>
          </a:prstGeom>
          <a:noFill/>
          <a:ln w="19050">
            <a:solidFill>
              <a:srgbClr val="FF00FF"/>
            </a:solidFill>
            <a:prstDash val="sysDot"/>
            <a:round/>
            <a:headEnd/>
            <a:tailEnd/>
          </a:ln>
        </p:spPr>
        <p:txBody>
          <a:bodyPr/>
          <a:lstStyle/>
          <a:p>
            <a:endParaRPr lang="ja-JP" altLang="en-US"/>
          </a:p>
        </p:txBody>
      </p:sp>
      <p:sp>
        <p:nvSpPr>
          <p:cNvPr id="30742" name="Text Box 16"/>
          <p:cNvSpPr txBox="1">
            <a:spLocks noChangeArrowheads="1"/>
          </p:cNvSpPr>
          <p:nvPr/>
        </p:nvSpPr>
        <p:spPr bwMode="auto">
          <a:xfrm>
            <a:off x="5292725" y="5295900"/>
            <a:ext cx="3671888" cy="1107996"/>
          </a:xfrm>
          <a:prstGeom prst="rect">
            <a:avLst/>
          </a:prstGeom>
          <a:solidFill>
            <a:srgbClr val="CCFFFF"/>
          </a:solidFill>
          <a:ln w="9525">
            <a:noFill/>
            <a:miter lim="800000"/>
            <a:headEnd/>
            <a:tailEnd/>
          </a:ln>
        </p:spPr>
        <p:txBody>
          <a:bodyPr wrap="square">
            <a:spAutoFit/>
          </a:bodyPr>
          <a:lstStyle/>
          <a:p>
            <a:pPr marL="88900" indent="-88900">
              <a:lnSpc>
                <a:spcPct val="110000"/>
              </a:lnSpc>
              <a:spcBef>
                <a:spcPct val="50000"/>
              </a:spcBef>
              <a:buFontTx/>
              <a:buChar char="•"/>
            </a:pPr>
            <a:r>
              <a:rPr lang="en-US" altLang="ja-JP" sz="2000" dirty="0"/>
              <a:t>M</a:t>
            </a:r>
            <a:r>
              <a:rPr lang="en-US" altLang="ja-JP" sz="2000" baseline="-25000" dirty="0"/>
              <a:t>CO2,CD</a:t>
            </a:r>
            <a:r>
              <a:rPr lang="en-US" altLang="ja-JP" sz="2000" dirty="0"/>
              <a:t> </a:t>
            </a:r>
            <a:r>
              <a:rPr lang="en-US" altLang="ja-JP" sz="2000" dirty="0" smtClean="0"/>
              <a:t>has variability up to  </a:t>
            </a:r>
            <a:r>
              <a:rPr lang="en-US" altLang="ja-JP" sz="2000" dirty="0"/>
              <a:t>10 g/km according to driving style.</a:t>
            </a:r>
            <a:endParaRPr lang="ja-JP" altLang="en-US" sz="2000" dirty="0"/>
          </a:p>
        </p:txBody>
      </p:sp>
      <p:pic>
        <p:nvPicPr>
          <p:cNvPr id="30743" name="Picture 24"/>
          <p:cNvPicPr>
            <a:picLocks noChangeAspect="1" noChangeArrowheads="1"/>
          </p:cNvPicPr>
          <p:nvPr/>
        </p:nvPicPr>
        <p:blipFill>
          <a:blip r:embed="rId5"/>
          <a:srcRect/>
          <a:stretch>
            <a:fillRect/>
          </a:stretch>
        </p:blipFill>
        <p:spPr bwMode="auto">
          <a:xfrm>
            <a:off x="0" y="1379538"/>
            <a:ext cx="2252663" cy="2036762"/>
          </a:xfrm>
          <a:prstGeom prst="rect">
            <a:avLst/>
          </a:prstGeom>
          <a:noFill/>
          <a:ln w="9525">
            <a:noFill/>
            <a:miter lim="800000"/>
            <a:headEnd/>
            <a:tailEnd/>
          </a:ln>
        </p:spPr>
      </p:pic>
      <p:pic>
        <p:nvPicPr>
          <p:cNvPr id="30744" name="Picture 25"/>
          <p:cNvPicPr>
            <a:picLocks noChangeAspect="1" noChangeArrowheads="1"/>
          </p:cNvPicPr>
          <p:nvPr/>
        </p:nvPicPr>
        <p:blipFill>
          <a:blip r:embed="rId6"/>
          <a:srcRect/>
          <a:stretch>
            <a:fillRect/>
          </a:stretch>
        </p:blipFill>
        <p:spPr bwMode="auto">
          <a:xfrm>
            <a:off x="2298700" y="1381125"/>
            <a:ext cx="2252663" cy="2036763"/>
          </a:xfrm>
          <a:prstGeom prst="rect">
            <a:avLst/>
          </a:prstGeom>
          <a:noFill/>
          <a:ln w="9525">
            <a:noFill/>
            <a:miter lim="800000"/>
            <a:headEnd/>
            <a:tailEnd/>
          </a:ln>
        </p:spPr>
      </p:pic>
      <p:pic>
        <p:nvPicPr>
          <p:cNvPr id="30745" name="Picture 26"/>
          <p:cNvPicPr>
            <a:picLocks noChangeAspect="1" noChangeArrowheads="1"/>
          </p:cNvPicPr>
          <p:nvPr/>
        </p:nvPicPr>
        <p:blipFill>
          <a:blip r:embed="rId7"/>
          <a:srcRect/>
          <a:stretch>
            <a:fillRect/>
          </a:stretch>
        </p:blipFill>
        <p:spPr bwMode="auto">
          <a:xfrm>
            <a:off x="4597400" y="1381125"/>
            <a:ext cx="2246313" cy="2036763"/>
          </a:xfrm>
          <a:prstGeom prst="rect">
            <a:avLst/>
          </a:prstGeom>
          <a:noFill/>
          <a:ln w="9525">
            <a:noFill/>
            <a:miter lim="800000"/>
            <a:headEnd/>
            <a:tailEnd/>
          </a:ln>
        </p:spPr>
      </p:pic>
      <p:pic>
        <p:nvPicPr>
          <p:cNvPr id="30746" name="Picture 27"/>
          <p:cNvPicPr>
            <a:picLocks noChangeAspect="1" noChangeArrowheads="1"/>
          </p:cNvPicPr>
          <p:nvPr/>
        </p:nvPicPr>
        <p:blipFill>
          <a:blip r:embed="rId8"/>
          <a:srcRect/>
          <a:stretch>
            <a:fillRect/>
          </a:stretch>
        </p:blipFill>
        <p:spPr bwMode="auto">
          <a:xfrm>
            <a:off x="6891338" y="1379538"/>
            <a:ext cx="2252662" cy="2036762"/>
          </a:xfrm>
          <a:prstGeom prst="rect">
            <a:avLst/>
          </a:prstGeom>
          <a:noFill/>
          <a:ln w="9525">
            <a:noFill/>
            <a:miter lim="800000"/>
            <a:headEnd/>
            <a:tailEnd/>
          </a:ln>
        </p:spPr>
      </p:pic>
      <p:sp>
        <p:nvSpPr>
          <p:cNvPr id="30748" name="Line 29"/>
          <p:cNvSpPr>
            <a:spLocks noChangeShapeType="1"/>
          </p:cNvSpPr>
          <p:nvPr/>
        </p:nvSpPr>
        <p:spPr bwMode="auto">
          <a:xfrm>
            <a:off x="2627313" y="5478463"/>
            <a:ext cx="2087562" cy="0"/>
          </a:xfrm>
          <a:prstGeom prst="line">
            <a:avLst/>
          </a:prstGeom>
          <a:noFill/>
          <a:ln w="19050">
            <a:solidFill>
              <a:srgbClr val="FF0000"/>
            </a:solidFill>
            <a:prstDash val="dash"/>
            <a:round/>
            <a:headEnd/>
            <a:tailEnd/>
          </a:ln>
        </p:spPr>
        <p:txBody>
          <a:bodyPr/>
          <a:lstStyle/>
          <a:p>
            <a:endParaRPr lang="ja-JP" altLang="en-US"/>
          </a:p>
        </p:txBody>
      </p:sp>
      <p:sp>
        <p:nvSpPr>
          <p:cNvPr id="30749" name="Line 30"/>
          <p:cNvSpPr>
            <a:spLocks noChangeShapeType="1"/>
          </p:cNvSpPr>
          <p:nvPr/>
        </p:nvSpPr>
        <p:spPr bwMode="auto">
          <a:xfrm>
            <a:off x="2627313" y="4908550"/>
            <a:ext cx="2087562" cy="0"/>
          </a:xfrm>
          <a:prstGeom prst="line">
            <a:avLst/>
          </a:prstGeom>
          <a:noFill/>
          <a:ln w="19050">
            <a:solidFill>
              <a:srgbClr val="FF0000"/>
            </a:solidFill>
            <a:prstDash val="dash"/>
            <a:round/>
            <a:headEnd/>
            <a:tailEnd/>
          </a:ln>
        </p:spPr>
        <p:txBody>
          <a:bodyPr/>
          <a:lstStyle/>
          <a:p>
            <a:endParaRPr lang="ja-JP" altLang="en-US"/>
          </a:p>
        </p:txBody>
      </p:sp>
      <p:sp>
        <p:nvSpPr>
          <p:cNvPr id="30750" name="Line 31"/>
          <p:cNvSpPr>
            <a:spLocks noChangeShapeType="1"/>
          </p:cNvSpPr>
          <p:nvPr/>
        </p:nvSpPr>
        <p:spPr bwMode="auto">
          <a:xfrm>
            <a:off x="4572000" y="4941888"/>
            <a:ext cx="0" cy="503237"/>
          </a:xfrm>
          <a:prstGeom prst="line">
            <a:avLst/>
          </a:prstGeom>
          <a:noFill/>
          <a:ln w="19050">
            <a:solidFill>
              <a:srgbClr val="FF0000"/>
            </a:solidFill>
            <a:round/>
            <a:headEnd type="arrow" w="lg" len="med"/>
            <a:tailEnd type="arrow" w="lg" len="med"/>
          </a:ln>
        </p:spPr>
        <p:txBody>
          <a:bodyPr/>
          <a:lstStyle/>
          <a:p>
            <a:endParaRPr lang="ja-JP" altLang="en-US"/>
          </a:p>
        </p:txBody>
      </p:sp>
      <p:sp>
        <p:nvSpPr>
          <p:cNvPr id="30751" name="Text Box 32"/>
          <p:cNvSpPr txBox="1">
            <a:spLocks noChangeArrowheads="1"/>
          </p:cNvSpPr>
          <p:nvPr/>
        </p:nvSpPr>
        <p:spPr bwMode="auto">
          <a:xfrm rot="-5400000">
            <a:off x="4024313" y="5033963"/>
            <a:ext cx="1512887" cy="274637"/>
          </a:xfrm>
          <a:prstGeom prst="rect">
            <a:avLst/>
          </a:prstGeom>
          <a:noFill/>
          <a:ln w="9525">
            <a:noFill/>
            <a:miter lim="800000"/>
            <a:headEnd/>
            <a:tailEnd/>
          </a:ln>
        </p:spPr>
        <p:txBody>
          <a:bodyPr>
            <a:spAutoFit/>
          </a:bodyPr>
          <a:lstStyle/>
          <a:p>
            <a:pPr algn="ctr">
              <a:spcBef>
                <a:spcPct val="50000"/>
              </a:spcBef>
            </a:pPr>
            <a:r>
              <a:rPr lang="en-US" altLang="ja-JP" sz="1200">
                <a:solidFill>
                  <a:srgbClr val="FF0000"/>
                </a:solidFill>
              </a:rPr>
              <a:t>Approx. 10 g/km</a:t>
            </a:r>
          </a:p>
        </p:txBody>
      </p:sp>
      <p:sp>
        <p:nvSpPr>
          <p:cNvPr id="30752" name="Text Box 29"/>
          <p:cNvSpPr txBox="1">
            <a:spLocks noChangeArrowheads="1"/>
          </p:cNvSpPr>
          <p:nvPr/>
        </p:nvSpPr>
        <p:spPr bwMode="auto">
          <a:xfrm>
            <a:off x="1004888" y="6053138"/>
            <a:ext cx="649287"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0.8</a:t>
            </a:r>
            <a:endParaRPr lang="ja-JP" altLang="en-US" sz="1000">
              <a:solidFill>
                <a:srgbClr val="FF00FF"/>
              </a:solidFill>
            </a:endParaRPr>
          </a:p>
        </p:txBody>
      </p:sp>
      <p:sp>
        <p:nvSpPr>
          <p:cNvPr id="30753" name="Text Box 30"/>
          <p:cNvSpPr txBox="1">
            <a:spLocks noChangeArrowheads="1"/>
          </p:cNvSpPr>
          <p:nvPr/>
        </p:nvSpPr>
        <p:spPr bwMode="auto">
          <a:xfrm>
            <a:off x="2876550" y="6064250"/>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-2</a:t>
            </a:r>
            <a:endParaRPr lang="ja-JP" altLang="en-US" sz="1000">
              <a:solidFill>
                <a:srgbClr val="FF00FF"/>
              </a:solidFill>
            </a:endParaRPr>
          </a:p>
        </p:txBody>
      </p:sp>
      <p:sp>
        <p:nvSpPr>
          <p:cNvPr id="30754" name="Text Box 31"/>
          <p:cNvSpPr txBox="1">
            <a:spLocks noChangeArrowheads="1"/>
          </p:cNvSpPr>
          <p:nvPr/>
        </p:nvSpPr>
        <p:spPr bwMode="auto">
          <a:xfrm>
            <a:off x="3225800" y="6053138"/>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+4</a:t>
            </a:r>
            <a:endParaRPr lang="ja-JP" altLang="en-US" sz="1000">
              <a:solidFill>
                <a:srgbClr val="FF00FF"/>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6"/>
          <p:cNvPicPr>
            <a:picLocks noChangeAspect="1" noChangeArrowheads="1"/>
          </p:cNvPicPr>
          <p:nvPr/>
        </p:nvPicPr>
        <p:blipFill>
          <a:blip r:embed="rId2"/>
          <a:srcRect/>
          <a:stretch>
            <a:fillRect/>
          </a:stretch>
        </p:blipFill>
        <p:spPr bwMode="auto">
          <a:xfrm>
            <a:off x="6891338" y="1392238"/>
            <a:ext cx="2252662" cy="2036762"/>
          </a:xfrm>
          <a:prstGeom prst="rect">
            <a:avLst/>
          </a:prstGeom>
          <a:noFill/>
          <a:ln w="9525">
            <a:noFill/>
            <a:miter lim="800000"/>
            <a:headEnd/>
            <a:tailEnd/>
          </a:ln>
        </p:spPr>
      </p:pic>
      <p:pic>
        <p:nvPicPr>
          <p:cNvPr id="31746" name="Picture 3"/>
          <p:cNvPicPr>
            <a:picLocks noChangeAspect="1" noChangeArrowheads="1"/>
          </p:cNvPicPr>
          <p:nvPr/>
        </p:nvPicPr>
        <p:blipFill>
          <a:blip r:embed="rId3"/>
          <a:srcRect/>
          <a:stretch>
            <a:fillRect/>
          </a:stretch>
        </p:blipFill>
        <p:spPr bwMode="auto">
          <a:xfrm>
            <a:off x="0" y="1392238"/>
            <a:ext cx="2252663" cy="2036762"/>
          </a:xfrm>
          <a:prstGeom prst="rect">
            <a:avLst/>
          </a:prstGeom>
          <a:noFill/>
          <a:ln w="9525">
            <a:noFill/>
            <a:miter lim="800000"/>
            <a:headEnd/>
            <a:tailEnd/>
          </a:ln>
        </p:spPr>
      </p:pic>
      <p:pic>
        <p:nvPicPr>
          <p:cNvPr id="31747" name="Picture 4"/>
          <p:cNvPicPr>
            <a:picLocks noChangeAspect="1" noChangeArrowheads="1"/>
          </p:cNvPicPr>
          <p:nvPr/>
        </p:nvPicPr>
        <p:blipFill>
          <a:blip r:embed="rId4"/>
          <a:srcRect/>
          <a:stretch>
            <a:fillRect/>
          </a:stretch>
        </p:blipFill>
        <p:spPr bwMode="auto">
          <a:xfrm>
            <a:off x="2298700" y="1392238"/>
            <a:ext cx="2252663" cy="2036762"/>
          </a:xfrm>
          <a:prstGeom prst="rect">
            <a:avLst/>
          </a:prstGeom>
          <a:noFill/>
          <a:ln w="9525">
            <a:noFill/>
            <a:miter lim="800000"/>
            <a:headEnd/>
            <a:tailEnd/>
          </a:ln>
        </p:spPr>
      </p:pic>
      <p:pic>
        <p:nvPicPr>
          <p:cNvPr id="31748" name="Picture 5"/>
          <p:cNvPicPr>
            <a:picLocks noChangeAspect="1" noChangeArrowheads="1"/>
          </p:cNvPicPr>
          <p:nvPr/>
        </p:nvPicPr>
        <p:blipFill>
          <a:blip r:embed="rId5"/>
          <a:srcRect/>
          <a:stretch>
            <a:fillRect/>
          </a:stretch>
        </p:blipFill>
        <p:spPr bwMode="auto">
          <a:xfrm>
            <a:off x="4597400" y="1392238"/>
            <a:ext cx="2246313" cy="2036762"/>
          </a:xfrm>
          <a:prstGeom prst="rect">
            <a:avLst/>
          </a:prstGeom>
          <a:noFill/>
          <a:ln w="9525">
            <a:noFill/>
            <a:miter lim="800000"/>
            <a:headEnd/>
            <a:tailEnd/>
          </a:ln>
        </p:spPr>
      </p:pic>
      <p:sp>
        <p:nvSpPr>
          <p:cNvPr id="31749"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09091094-A41E-4358-B0A9-B01AC03136AF}" type="slidenum">
              <a:rPr lang="en-US" altLang="ja-JP" sz="1200"/>
              <a:pPr algn="r"/>
              <a:t>17</a:t>
            </a:fld>
            <a:endParaRPr lang="en-US" altLang="ja-JP" sz="1200"/>
          </a:p>
        </p:txBody>
      </p:sp>
      <p:sp>
        <p:nvSpPr>
          <p:cNvPr id="31750"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BDD4D702-8491-4597-B988-23098A197A69}" type="slidenum">
              <a:rPr lang="en-US" altLang="ja-JP" sz="1200"/>
              <a:pPr algn="r"/>
              <a:t>17</a:t>
            </a:fld>
            <a:endParaRPr lang="en-US" altLang="ja-JP" sz="1200"/>
          </a:p>
        </p:txBody>
      </p:sp>
      <p:sp>
        <p:nvSpPr>
          <p:cNvPr id="31751" name="Rectangle 2"/>
          <p:cNvSpPr>
            <a:spLocks noGrp="1" noChangeArrowheads="1"/>
          </p:cNvSpPr>
          <p:nvPr>
            <p:ph type="title" idx="4294967295"/>
          </p:nvPr>
        </p:nvSpPr>
        <p:spPr/>
        <p:txBody>
          <a:bodyPr/>
          <a:lstStyle/>
          <a:p>
            <a:r>
              <a:rPr lang="en-GB" altLang="ja-JP" smtClean="0"/>
              <a:t>The utility factor-weighted mass emission of CO2 </a:t>
            </a:r>
            <a:endParaRPr lang="en-US" altLang="ja-JP" smtClean="0"/>
          </a:p>
        </p:txBody>
      </p:sp>
      <p:pic>
        <p:nvPicPr>
          <p:cNvPr id="31752" name="Picture 7"/>
          <p:cNvPicPr>
            <a:picLocks noChangeAspect="1" noChangeArrowheads="1"/>
          </p:cNvPicPr>
          <p:nvPr/>
        </p:nvPicPr>
        <p:blipFill>
          <a:blip r:embed="rId6"/>
          <a:srcRect/>
          <a:stretch>
            <a:fillRect/>
          </a:stretch>
        </p:blipFill>
        <p:spPr bwMode="auto">
          <a:xfrm>
            <a:off x="0" y="4271963"/>
            <a:ext cx="2246313" cy="2036762"/>
          </a:xfrm>
          <a:prstGeom prst="rect">
            <a:avLst/>
          </a:prstGeom>
          <a:noFill/>
          <a:ln w="9525">
            <a:noFill/>
            <a:miter lim="800000"/>
            <a:headEnd/>
            <a:tailEnd/>
          </a:ln>
        </p:spPr>
      </p:pic>
      <p:pic>
        <p:nvPicPr>
          <p:cNvPr id="31753" name="Picture 8"/>
          <p:cNvPicPr>
            <a:picLocks noChangeAspect="1" noChangeArrowheads="1"/>
          </p:cNvPicPr>
          <p:nvPr/>
        </p:nvPicPr>
        <p:blipFill>
          <a:blip r:embed="rId7"/>
          <a:srcRect/>
          <a:stretch>
            <a:fillRect/>
          </a:stretch>
        </p:blipFill>
        <p:spPr bwMode="auto">
          <a:xfrm>
            <a:off x="2298700" y="4271963"/>
            <a:ext cx="2252663" cy="2036762"/>
          </a:xfrm>
          <a:prstGeom prst="rect">
            <a:avLst/>
          </a:prstGeom>
          <a:noFill/>
          <a:ln w="9525">
            <a:noFill/>
            <a:miter lim="800000"/>
            <a:headEnd/>
            <a:tailEnd/>
          </a:ln>
        </p:spPr>
      </p:pic>
      <p:pic>
        <p:nvPicPr>
          <p:cNvPr id="31754" name="Picture 9"/>
          <p:cNvPicPr>
            <a:picLocks noChangeAspect="1" noChangeArrowheads="1"/>
          </p:cNvPicPr>
          <p:nvPr/>
        </p:nvPicPr>
        <p:blipFill>
          <a:blip r:embed="rId8"/>
          <a:srcRect/>
          <a:stretch>
            <a:fillRect/>
          </a:stretch>
        </p:blipFill>
        <p:spPr bwMode="auto">
          <a:xfrm>
            <a:off x="4249738" y="4149725"/>
            <a:ext cx="4894262" cy="752475"/>
          </a:xfrm>
          <a:prstGeom prst="rect">
            <a:avLst/>
          </a:prstGeom>
          <a:noFill/>
          <a:ln w="9525">
            <a:noFill/>
            <a:miter lim="800000"/>
            <a:headEnd/>
            <a:tailEnd/>
          </a:ln>
        </p:spPr>
      </p:pic>
      <p:sp>
        <p:nvSpPr>
          <p:cNvPr id="31755" name="Text Box 10"/>
          <p:cNvSpPr txBox="1">
            <a:spLocks noChangeArrowheads="1"/>
          </p:cNvSpPr>
          <p:nvPr/>
        </p:nvSpPr>
        <p:spPr bwMode="auto">
          <a:xfrm>
            <a:off x="28416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1-4&amp;CS]</a:t>
            </a:r>
          </a:p>
        </p:txBody>
      </p:sp>
      <p:sp>
        <p:nvSpPr>
          <p:cNvPr id="31756" name="Text Box 11"/>
          <p:cNvSpPr txBox="1">
            <a:spLocks noChangeArrowheads="1"/>
          </p:cNvSpPr>
          <p:nvPr/>
        </p:nvSpPr>
        <p:spPr bwMode="auto">
          <a:xfrm>
            <a:off x="2627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1-4&amp;CS]</a:t>
            </a:r>
          </a:p>
        </p:txBody>
      </p:sp>
      <p:sp>
        <p:nvSpPr>
          <p:cNvPr id="31757" name="Text Box 12"/>
          <p:cNvSpPr txBox="1">
            <a:spLocks noChangeArrowheads="1"/>
          </p:cNvSpPr>
          <p:nvPr/>
        </p:nvSpPr>
        <p:spPr bwMode="auto">
          <a:xfrm>
            <a:off x="4859338"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1-4&amp;CS]</a:t>
            </a:r>
          </a:p>
        </p:txBody>
      </p:sp>
      <p:sp>
        <p:nvSpPr>
          <p:cNvPr id="31758" name="Text Box 13"/>
          <p:cNvSpPr txBox="1">
            <a:spLocks noChangeArrowheads="1"/>
          </p:cNvSpPr>
          <p:nvPr/>
        </p:nvSpPr>
        <p:spPr bwMode="auto">
          <a:xfrm>
            <a:off x="7199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1-4&amp;CS]</a:t>
            </a:r>
          </a:p>
        </p:txBody>
      </p:sp>
      <p:sp>
        <p:nvSpPr>
          <p:cNvPr id="31759" name="Text Box 14"/>
          <p:cNvSpPr txBox="1">
            <a:spLocks noChangeArrowheads="1"/>
          </p:cNvSpPr>
          <p:nvPr/>
        </p:nvSpPr>
        <p:spPr bwMode="auto">
          <a:xfrm>
            <a:off x="315913" y="6221413"/>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1-4&amp;CS]</a:t>
            </a:r>
          </a:p>
        </p:txBody>
      </p:sp>
      <p:sp>
        <p:nvSpPr>
          <p:cNvPr id="31760" name="Text Box 15"/>
          <p:cNvSpPr txBox="1">
            <a:spLocks noChangeArrowheads="1"/>
          </p:cNvSpPr>
          <p:nvPr/>
        </p:nvSpPr>
        <p:spPr bwMode="auto">
          <a:xfrm>
            <a:off x="2555875" y="6221413"/>
            <a:ext cx="1944688" cy="228600"/>
          </a:xfrm>
          <a:prstGeom prst="rect">
            <a:avLst/>
          </a:prstGeom>
          <a:noFill/>
          <a:ln w="9525">
            <a:noFill/>
            <a:miter lim="800000"/>
            <a:headEnd/>
            <a:tailEnd/>
          </a:ln>
        </p:spPr>
        <p:txBody>
          <a:bodyPr>
            <a:spAutoFit/>
          </a:bodyPr>
          <a:lstStyle/>
          <a:p>
            <a:pPr algn="ctr">
              <a:spcBef>
                <a:spcPct val="50000"/>
              </a:spcBef>
            </a:pPr>
            <a:r>
              <a:rPr lang="en-US" altLang="ja-JP" sz="900"/>
              <a:t>[Average of CD 1-4&amp;CS]</a:t>
            </a:r>
          </a:p>
        </p:txBody>
      </p:sp>
      <p:sp>
        <p:nvSpPr>
          <p:cNvPr id="31761" name="Text Box 16"/>
          <p:cNvSpPr txBox="1">
            <a:spLocks noChangeArrowheads="1"/>
          </p:cNvSpPr>
          <p:nvPr/>
        </p:nvSpPr>
        <p:spPr bwMode="auto">
          <a:xfrm>
            <a:off x="323850"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ER</a:t>
            </a:r>
          </a:p>
        </p:txBody>
      </p:sp>
      <p:sp>
        <p:nvSpPr>
          <p:cNvPr id="31762" name="Text Box 17"/>
          <p:cNvSpPr txBox="1">
            <a:spLocks noChangeArrowheads="1"/>
          </p:cNvSpPr>
          <p:nvPr/>
        </p:nvSpPr>
        <p:spPr bwMode="auto">
          <a:xfrm>
            <a:off x="262731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DR</a:t>
            </a:r>
          </a:p>
        </p:txBody>
      </p:sp>
      <p:sp>
        <p:nvSpPr>
          <p:cNvPr id="31763" name="Text Box 18"/>
          <p:cNvSpPr txBox="1">
            <a:spLocks noChangeArrowheads="1"/>
          </p:cNvSpPr>
          <p:nvPr/>
        </p:nvSpPr>
        <p:spPr bwMode="auto">
          <a:xfrm>
            <a:off x="493236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EER</a:t>
            </a:r>
          </a:p>
        </p:txBody>
      </p:sp>
      <p:sp>
        <p:nvSpPr>
          <p:cNvPr id="31764" name="Text Box 19"/>
          <p:cNvSpPr txBox="1">
            <a:spLocks noChangeArrowheads="1"/>
          </p:cNvSpPr>
          <p:nvPr/>
        </p:nvSpPr>
        <p:spPr bwMode="auto">
          <a:xfrm>
            <a:off x="7164388"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ASCR</a:t>
            </a:r>
          </a:p>
        </p:txBody>
      </p:sp>
      <p:sp>
        <p:nvSpPr>
          <p:cNvPr id="31765" name="Text Box 20"/>
          <p:cNvSpPr txBox="1">
            <a:spLocks noChangeArrowheads="1"/>
          </p:cNvSpPr>
          <p:nvPr/>
        </p:nvSpPr>
        <p:spPr bwMode="auto">
          <a:xfrm>
            <a:off x="323850"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RMSSE</a:t>
            </a:r>
          </a:p>
        </p:txBody>
      </p:sp>
      <p:sp>
        <p:nvSpPr>
          <p:cNvPr id="31766" name="Text Box 21"/>
          <p:cNvSpPr txBox="1">
            <a:spLocks noChangeArrowheads="1"/>
          </p:cNvSpPr>
          <p:nvPr/>
        </p:nvSpPr>
        <p:spPr bwMode="auto">
          <a:xfrm>
            <a:off x="2627313"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IWR</a:t>
            </a:r>
          </a:p>
        </p:txBody>
      </p:sp>
      <p:sp>
        <p:nvSpPr>
          <p:cNvPr id="31767" name="Line 25"/>
          <p:cNvSpPr>
            <a:spLocks noChangeShapeType="1"/>
          </p:cNvSpPr>
          <p:nvPr/>
        </p:nvSpPr>
        <p:spPr bwMode="auto">
          <a:xfrm>
            <a:off x="3219450"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1768" name="Line 26"/>
          <p:cNvSpPr>
            <a:spLocks noChangeShapeType="1"/>
          </p:cNvSpPr>
          <p:nvPr/>
        </p:nvSpPr>
        <p:spPr bwMode="auto">
          <a:xfrm>
            <a:off x="3635375"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1769" name="Line 27"/>
          <p:cNvSpPr>
            <a:spLocks noChangeShapeType="1"/>
          </p:cNvSpPr>
          <p:nvPr/>
        </p:nvSpPr>
        <p:spPr bwMode="auto">
          <a:xfrm>
            <a:off x="1316038" y="4333875"/>
            <a:ext cx="0" cy="1690688"/>
          </a:xfrm>
          <a:prstGeom prst="line">
            <a:avLst/>
          </a:prstGeom>
          <a:noFill/>
          <a:ln w="19050">
            <a:solidFill>
              <a:srgbClr val="FF00FF"/>
            </a:solidFill>
            <a:prstDash val="sysDot"/>
            <a:round/>
            <a:headEnd/>
            <a:tailEnd/>
          </a:ln>
        </p:spPr>
        <p:txBody>
          <a:bodyPr/>
          <a:lstStyle/>
          <a:p>
            <a:endParaRPr lang="ja-JP" altLang="en-US"/>
          </a:p>
        </p:txBody>
      </p:sp>
      <p:sp>
        <p:nvSpPr>
          <p:cNvPr id="31770" name="Text Box 16"/>
          <p:cNvSpPr txBox="1">
            <a:spLocks noChangeArrowheads="1"/>
          </p:cNvSpPr>
          <p:nvPr/>
        </p:nvSpPr>
        <p:spPr bwMode="auto">
          <a:xfrm>
            <a:off x="5292725" y="5295900"/>
            <a:ext cx="3527425" cy="628650"/>
          </a:xfrm>
          <a:prstGeom prst="rect">
            <a:avLst/>
          </a:prstGeom>
          <a:solidFill>
            <a:srgbClr val="CCFFFF"/>
          </a:solidFill>
          <a:ln w="9525">
            <a:noFill/>
            <a:miter lim="800000"/>
            <a:headEnd/>
            <a:tailEnd/>
          </a:ln>
        </p:spPr>
        <p:txBody>
          <a:bodyPr>
            <a:spAutoFit/>
          </a:bodyPr>
          <a:lstStyle/>
          <a:p>
            <a:pPr marL="88900" indent="-88900">
              <a:lnSpc>
                <a:spcPct val="110000"/>
              </a:lnSpc>
              <a:spcBef>
                <a:spcPct val="50000"/>
              </a:spcBef>
              <a:buFontTx/>
              <a:buChar char="•"/>
            </a:pPr>
            <a:r>
              <a:rPr lang="en-US" altLang="ja-JP" sz="1600"/>
              <a:t>M</a:t>
            </a:r>
            <a:r>
              <a:rPr lang="en-US" altLang="ja-JP" sz="1600" baseline="-25000"/>
              <a:t>CO2,weighted</a:t>
            </a:r>
            <a:r>
              <a:rPr lang="en-US" altLang="ja-JP" sz="1600"/>
              <a:t> were changed approx. 10 g/km according to driving style.</a:t>
            </a:r>
            <a:endParaRPr lang="ja-JP" altLang="en-US" sz="1600"/>
          </a:p>
        </p:txBody>
      </p:sp>
      <p:sp>
        <p:nvSpPr>
          <p:cNvPr id="31772" name="Line 29"/>
          <p:cNvSpPr>
            <a:spLocks noChangeShapeType="1"/>
          </p:cNvSpPr>
          <p:nvPr/>
        </p:nvSpPr>
        <p:spPr bwMode="auto">
          <a:xfrm>
            <a:off x="2627313" y="5589588"/>
            <a:ext cx="2087562" cy="0"/>
          </a:xfrm>
          <a:prstGeom prst="line">
            <a:avLst/>
          </a:prstGeom>
          <a:noFill/>
          <a:ln w="19050">
            <a:solidFill>
              <a:srgbClr val="FF0000"/>
            </a:solidFill>
            <a:prstDash val="dash"/>
            <a:round/>
            <a:headEnd/>
            <a:tailEnd/>
          </a:ln>
        </p:spPr>
        <p:txBody>
          <a:bodyPr/>
          <a:lstStyle/>
          <a:p>
            <a:endParaRPr lang="ja-JP" altLang="en-US"/>
          </a:p>
        </p:txBody>
      </p:sp>
      <p:sp>
        <p:nvSpPr>
          <p:cNvPr id="31773" name="Line 30"/>
          <p:cNvSpPr>
            <a:spLocks noChangeShapeType="1"/>
          </p:cNvSpPr>
          <p:nvPr/>
        </p:nvSpPr>
        <p:spPr bwMode="auto">
          <a:xfrm>
            <a:off x="2627313" y="5002213"/>
            <a:ext cx="2087562" cy="0"/>
          </a:xfrm>
          <a:prstGeom prst="line">
            <a:avLst/>
          </a:prstGeom>
          <a:noFill/>
          <a:ln w="19050">
            <a:solidFill>
              <a:srgbClr val="FF0000"/>
            </a:solidFill>
            <a:prstDash val="dash"/>
            <a:round/>
            <a:headEnd/>
            <a:tailEnd/>
          </a:ln>
        </p:spPr>
        <p:txBody>
          <a:bodyPr/>
          <a:lstStyle/>
          <a:p>
            <a:endParaRPr lang="ja-JP" altLang="en-US"/>
          </a:p>
        </p:txBody>
      </p:sp>
      <p:sp>
        <p:nvSpPr>
          <p:cNvPr id="31774" name="Line 31"/>
          <p:cNvSpPr>
            <a:spLocks noChangeShapeType="1"/>
          </p:cNvSpPr>
          <p:nvPr/>
        </p:nvSpPr>
        <p:spPr bwMode="auto">
          <a:xfrm>
            <a:off x="4572000" y="5013325"/>
            <a:ext cx="0" cy="503238"/>
          </a:xfrm>
          <a:prstGeom prst="line">
            <a:avLst/>
          </a:prstGeom>
          <a:noFill/>
          <a:ln w="19050">
            <a:solidFill>
              <a:srgbClr val="FF0000"/>
            </a:solidFill>
            <a:round/>
            <a:headEnd type="arrow" w="lg" len="med"/>
            <a:tailEnd type="arrow" w="lg" len="med"/>
          </a:ln>
        </p:spPr>
        <p:txBody>
          <a:bodyPr/>
          <a:lstStyle/>
          <a:p>
            <a:endParaRPr lang="ja-JP" altLang="en-US"/>
          </a:p>
        </p:txBody>
      </p:sp>
      <p:sp>
        <p:nvSpPr>
          <p:cNvPr id="31775" name="Text Box 32"/>
          <p:cNvSpPr txBox="1">
            <a:spLocks noChangeArrowheads="1"/>
          </p:cNvSpPr>
          <p:nvPr/>
        </p:nvSpPr>
        <p:spPr bwMode="auto">
          <a:xfrm rot="-5400000">
            <a:off x="4024313" y="5127625"/>
            <a:ext cx="1512888" cy="274637"/>
          </a:xfrm>
          <a:prstGeom prst="rect">
            <a:avLst/>
          </a:prstGeom>
          <a:noFill/>
          <a:ln w="9525">
            <a:noFill/>
            <a:miter lim="800000"/>
            <a:headEnd/>
            <a:tailEnd/>
          </a:ln>
        </p:spPr>
        <p:txBody>
          <a:bodyPr>
            <a:spAutoFit/>
          </a:bodyPr>
          <a:lstStyle/>
          <a:p>
            <a:pPr algn="ctr">
              <a:spcBef>
                <a:spcPct val="50000"/>
              </a:spcBef>
            </a:pPr>
            <a:r>
              <a:rPr lang="en-US" altLang="ja-JP" sz="1200">
                <a:solidFill>
                  <a:srgbClr val="FF0000"/>
                </a:solidFill>
              </a:rPr>
              <a:t>Approx. 10 g/km</a:t>
            </a:r>
          </a:p>
        </p:txBody>
      </p:sp>
      <p:sp>
        <p:nvSpPr>
          <p:cNvPr id="31776" name="Text Box 29"/>
          <p:cNvSpPr txBox="1">
            <a:spLocks noChangeArrowheads="1"/>
          </p:cNvSpPr>
          <p:nvPr/>
        </p:nvSpPr>
        <p:spPr bwMode="auto">
          <a:xfrm>
            <a:off x="1004888" y="5981700"/>
            <a:ext cx="649287"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0.8</a:t>
            </a:r>
            <a:endParaRPr lang="ja-JP" altLang="en-US" sz="1000">
              <a:solidFill>
                <a:srgbClr val="FF00FF"/>
              </a:solidFill>
            </a:endParaRPr>
          </a:p>
        </p:txBody>
      </p:sp>
      <p:sp>
        <p:nvSpPr>
          <p:cNvPr id="31777" name="Text Box 30"/>
          <p:cNvSpPr txBox="1">
            <a:spLocks noChangeArrowheads="1"/>
          </p:cNvSpPr>
          <p:nvPr/>
        </p:nvSpPr>
        <p:spPr bwMode="auto">
          <a:xfrm>
            <a:off x="2876550" y="5992813"/>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-2</a:t>
            </a:r>
            <a:endParaRPr lang="ja-JP" altLang="en-US" sz="1000">
              <a:solidFill>
                <a:srgbClr val="FF00FF"/>
              </a:solidFill>
            </a:endParaRPr>
          </a:p>
        </p:txBody>
      </p:sp>
      <p:sp>
        <p:nvSpPr>
          <p:cNvPr id="31778" name="Text Box 31"/>
          <p:cNvSpPr txBox="1">
            <a:spLocks noChangeArrowheads="1"/>
          </p:cNvSpPr>
          <p:nvPr/>
        </p:nvSpPr>
        <p:spPr bwMode="auto">
          <a:xfrm>
            <a:off x="3225800" y="5981700"/>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+4</a:t>
            </a:r>
            <a:endParaRPr lang="ja-JP" altLang="en-US" sz="1000">
              <a:solidFill>
                <a:srgbClr val="FF00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8"/>
          <p:cNvPicPr>
            <a:picLocks noChangeAspect="1" noChangeArrowheads="1"/>
          </p:cNvPicPr>
          <p:nvPr/>
        </p:nvPicPr>
        <p:blipFill>
          <a:blip r:embed="rId2"/>
          <a:srcRect/>
          <a:stretch>
            <a:fillRect/>
          </a:stretch>
        </p:blipFill>
        <p:spPr bwMode="auto">
          <a:xfrm>
            <a:off x="6877050" y="1173634"/>
            <a:ext cx="2252663" cy="2039937"/>
          </a:xfrm>
          <a:prstGeom prst="rect">
            <a:avLst/>
          </a:prstGeom>
          <a:noFill/>
          <a:ln w="9525">
            <a:noFill/>
            <a:miter lim="800000"/>
            <a:headEnd/>
            <a:tailEnd/>
          </a:ln>
        </p:spPr>
      </p:pic>
      <p:pic>
        <p:nvPicPr>
          <p:cNvPr id="32770" name="Picture 3"/>
          <p:cNvPicPr>
            <a:picLocks noChangeAspect="1" noChangeArrowheads="1"/>
          </p:cNvPicPr>
          <p:nvPr/>
        </p:nvPicPr>
        <p:blipFill>
          <a:blip r:embed="rId3"/>
          <a:srcRect/>
          <a:stretch>
            <a:fillRect/>
          </a:stretch>
        </p:blipFill>
        <p:spPr bwMode="auto">
          <a:xfrm>
            <a:off x="0" y="1175221"/>
            <a:ext cx="2252663" cy="2036763"/>
          </a:xfrm>
          <a:prstGeom prst="rect">
            <a:avLst/>
          </a:prstGeom>
          <a:noFill/>
          <a:ln w="9525">
            <a:noFill/>
            <a:miter lim="800000"/>
            <a:headEnd/>
            <a:tailEnd/>
          </a:ln>
        </p:spPr>
      </p:pic>
      <p:pic>
        <p:nvPicPr>
          <p:cNvPr id="32771" name="Picture 4"/>
          <p:cNvPicPr>
            <a:picLocks noChangeAspect="1" noChangeArrowheads="1"/>
          </p:cNvPicPr>
          <p:nvPr/>
        </p:nvPicPr>
        <p:blipFill>
          <a:blip r:embed="rId4"/>
          <a:srcRect/>
          <a:stretch>
            <a:fillRect/>
          </a:stretch>
        </p:blipFill>
        <p:spPr bwMode="auto">
          <a:xfrm>
            <a:off x="2293938" y="1175221"/>
            <a:ext cx="2252662" cy="2036763"/>
          </a:xfrm>
          <a:prstGeom prst="rect">
            <a:avLst/>
          </a:prstGeom>
          <a:noFill/>
          <a:ln w="9525">
            <a:noFill/>
            <a:miter lim="800000"/>
            <a:headEnd/>
            <a:tailEnd/>
          </a:ln>
        </p:spPr>
      </p:pic>
      <p:pic>
        <p:nvPicPr>
          <p:cNvPr id="32772" name="Picture 5"/>
          <p:cNvPicPr>
            <a:picLocks noChangeAspect="1" noChangeArrowheads="1"/>
          </p:cNvPicPr>
          <p:nvPr/>
        </p:nvPicPr>
        <p:blipFill>
          <a:blip r:embed="rId5"/>
          <a:srcRect/>
          <a:stretch>
            <a:fillRect/>
          </a:stretch>
        </p:blipFill>
        <p:spPr bwMode="auto">
          <a:xfrm>
            <a:off x="4587875" y="1175221"/>
            <a:ext cx="2246313" cy="2036763"/>
          </a:xfrm>
          <a:prstGeom prst="rect">
            <a:avLst/>
          </a:prstGeom>
          <a:noFill/>
          <a:ln w="9525">
            <a:noFill/>
            <a:miter lim="800000"/>
            <a:headEnd/>
            <a:tailEnd/>
          </a:ln>
        </p:spPr>
      </p:pic>
      <p:sp>
        <p:nvSpPr>
          <p:cNvPr id="32773"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0564F3B3-0C61-4553-AC5D-76AD5C489D4C}" type="slidenum">
              <a:rPr lang="en-US" altLang="ja-JP" sz="1200"/>
              <a:pPr algn="r"/>
              <a:t>18</a:t>
            </a:fld>
            <a:endParaRPr lang="en-US" altLang="ja-JP" sz="1200"/>
          </a:p>
        </p:txBody>
      </p:sp>
      <p:sp>
        <p:nvSpPr>
          <p:cNvPr id="32774"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1B31504D-F91F-448A-B76E-AF5C0F2BA976}" type="slidenum">
              <a:rPr lang="en-US" altLang="ja-JP" sz="1200"/>
              <a:pPr algn="r"/>
              <a:t>18</a:t>
            </a:fld>
            <a:endParaRPr lang="en-US" altLang="ja-JP" sz="1200"/>
          </a:p>
        </p:txBody>
      </p:sp>
      <p:sp>
        <p:nvSpPr>
          <p:cNvPr id="32775" name="Rectangle 4"/>
          <p:cNvSpPr>
            <a:spLocks noGrp="1" noChangeArrowheads="1"/>
          </p:cNvSpPr>
          <p:nvPr>
            <p:ph type="title" idx="4294967295"/>
          </p:nvPr>
        </p:nvSpPr>
        <p:spPr/>
        <p:txBody>
          <a:bodyPr/>
          <a:lstStyle/>
          <a:p>
            <a:r>
              <a:rPr lang="en-US" altLang="ja-JP" smtClean="0"/>
              <a:t>All-electric range (AER)</a:t>
            </a:r>
          </a:p>
        </p:txBody>
      </p:sp>
      <p:pic>
        <p:nvPicPr>
          <p:cNvPr id="32776" name="Picture 9"/>
          <p:cNvPicPr>
            <a:picLocks noChangeAspect="1" noChangeArrowheads="1"/>
          </p:cNvPicPr>
          <p:nvPr/>
        </p:nvPicPr>
        <p:blipFill>
          <a:blip r:embed="rId6"/>
          <a:srcRect/>
          <a:stretch>
            <a:fillRect/>
          </a:stretch>
        </p:blipFill>
        <p:spPr bwMode="auto">
          <a:xfrm>
            <a:off x="0" y="4053359"/>
            <a:ext cx="2246313" cy="2039937"/>
          </a:xfrm>
          <a:prstGeom prst="rect">
            <a:avLst/>
          </a:prstGeom>
          <a:noFill/>
          <a:ln w="9525">
            <a:noFill/>
            <a:miter lim="800000"/>
            <a:headEnd/>
            <a:tailEnd/>
          </a:ln>
        </p:spPr>
      </p:pic>
      <p:pic>
        <p:nvPicPr>
          <p:cNvPr id="32777" name="Picture 10"/>
          <p:cNvPicPr>
            <a:picLocks noChangeAspect="1" noChangeArrowheads="1"/>
          </p:cNvPicPr>
          <p:nvPr/>
        </p:nvPicPr>
        <p:blipFill>
          <a:blip r:embed="rId7"/>
          <a:srcRect/>
          <a:stretch>
            <a:fillRect/>
          </a:stretch>
        </p:blipFill>
        <p:spPr bwMode="auto">
          <a:xfrm>
            <a:off x="2293938" y="4053359"/>
            <a:ext cx="2252662" cy="2039937"/>
          </a:xfrm>
          <a:prstGeom prst="rect">
            <a:avLst/>
          </a:prstGeom>
          <a:noFill/>
          <a:ln w="9525">
            <a:noFill/>
            <a:miter lim="800000"/>
            <a:headEnd/>
            <a:tailEnd/>
          </a:ln>
        </p:spPr>
      </p:pic>
      <p:sp>
        <p:nvSpPr>
          <p:cNvPr id="32778" name="Text Box 11"/>
          <p:cNvSpPr txBox="1">
            <a:spLocks noChangeArrowheads="1"/>
          </p:cNvSpPr>
          <p:nvPr/>
        </p:nvSpPr>
        <p:spPr bwMode="auto">
          <a:xfrm>
            <a:off x="323850" y="948209"/>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ER</a:t>
            </a:r>
          </a:p>
        </p:txBody>
      </p:sp>
      <p:sp>
        <p:nvSpPr>
          <p:cNvPr id="32779" name="Text Box 12"/>
          <p:cNvSpPr txBox="1">
            <a:spLocks noChangeArrowheads="1"/>
          </p:cNvSpPr>
          <p:nvPr/>
        </p:nvSpPr>
        <p:spPr bwMode="auto">
          <a:xfrm>
            <a:off x="2627313" y="948209"/>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DR</a:t>
            </a:r>
          </a:p>
        </p:txBody>
      </p:sp>
      <p:sp>
        <p:nvSpPr>
          <p:cNvPr id="32780" name="Text Box 13"/>
          <p:cNvSpPr txBox="1">
            <a:spLocks noChangeArrowheads="1"/>
          </p:cNvSpPr>
          <p:nvPr/>
        </p:nvSpPr>
        <p:spPr bwMode="auto">
          <a:xfrm>
            <a:off x="4932363" y="948209"/>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EER</a:t>
            </a:r>
          </a:p>
        </p:txBody>
      </p:sp>
      <p:sp>
        <p:nvSpPr>
          <p:cNvPr id="32781" name="Text Box 14"/>
          <p:cNvSpPr txBox="1">
            <a:spLocks noChangeArrowheads="1"/>
          </p:cNvSpPr>
          <p:nvPr/>
        </p:nvSpPr>
        <p:spPr bwMode="auto">
          <a:xfrm>
            <a:off x="7164388" y="948209"/>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ASCR</a:t>
            </a:r>
          </a:p>
        </p:txBody>
      </p:sp>
      <p:sp>
        <p:nvSpPr>
          <p:cNvPr id="32782" name="Text Box 15"/>
          <p:cNvSpPr txBox="1">
            <a:spLocks noChangeArrowheads="1"/>
          </p:cNvSpPr>
          <p:nvPr/>
        </p:nvSpPr>
        <p:spPr bwMode="auto">
          <a:xfrm>
            <a:off x="323850" y="3772371"/>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RMSSE</a:t>
            </a:r>
          </a:p>
        </p:txBody>
      </p:sp>
      <p:sp>
        <p:nvSpPr>
          <p:cNvPr id="32783" name="Text Box 16"/>
          <p:cNvSpPr txBox="1">
            <a:spLocks noChangeArrowheads="1"/>
          </p:cNvSpPr>
          <p:nvPr/>
        </p:nvSpPr>
        <p:spPr bwMode="auto">
          <a:xfrm>
            <a:off x="2627313" y="3772371"/>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IWR</a:t>
            </a:r>
          </a:p>
        </p:txBody>
      </p:sp>
      <p:pic>
        <p:nvPicPr>
          <p:cNvPr id="32784" name="Picture 17"/>
          <p:cNvPicPr>
            <a:picLocks noChangeAspect="1" noChangeArrowheads="1"/>
          </p:cNvPicPr>
          <p:nvPr/>
        </p:nvPicPr>
        <p:blipFill>
          <a:blip r:embed="rId8"/>
          <a:srcRect/>
          <a:stretch>
            <a:fillRect/>
          </a:stretch>
        </p:blipFill>
        <p:spPr bwMode="auto">
          <a:xfrm>
            <a:off x="4252913" y="3645371"/>
            <a:ext cx="4891087" cy="1363663"/>
          </a:xfrm>
          <a:prstGeom prst="rect">
            <a:avLst/>
          </a:prstGeom>
          <a:noFill/>
          <a:ln w="9525">
            <a:noFill/>
            <a:miter lim="800000"/>
            <a:headEnd/>
            <a:tailEnd/>
          </a:ln>
        </p:spPr>
      </p:pic>
      <p:sp>
        <p:nvSpPr>
          <p:cNvPr id="32785" name="Line 19"/>
          <p:cNvSpPr>
            <a:spLocks noChangeShapeType="1"/>
          </p:cNvSpPr>
          <p:nvPr/>
        </p:nvSpPr>
        <p:spPr bwMode="auto">
          <a:xfrm>
            <a:off x="3208338" y="4108921"/>
            <a:ext cx="0" cy="1690688"/>
          </a:xfrm>
          <a:prstGeom prst="line">
            <a:avLst/>
          </a:prstGeom>
          <a:noFill/>
          <a:ln w="19050">
            <a:solidFill>
              <a:srgbClr val="FF00FF"/>
            </a:solidFill>
            <a:prstDash val="sysDot"/>
            <a:round/>
            <a:headEnd/>
            <a:tailEnd/>
          </a:ln>
        </p:spPr>
        <p:txBody>
          <a:bodyPr/>
          <a:lstStyle/>
          <a:p>
            <a:endParaRPr lang="ja-JP" altLang="en-US"/>
          </a:p>
        </p:txBody>
      </p:sp>
      <p:sp>
        <p:nvSpPr>
          <p:cNvPr id="32786" name="Line 20"/>
          <p:cNvSpPr>
            <a:spLocks noChangeShapeType="1"/>
          </p:cNvSpPr>
          <p:nvPr/>
        </p:nvSpPr>
        <p:spPr bwMode="auto">
          <a:xfrm>
            <a:off x="3635375" y="4108921"/>
            <a:ext cx="0" cy="1690688"/>
          </a:xfrm>
          <a:prstGeom prst="line">
            <a:avLst/>
          </a:prstGeom>
          <a:noFill/>
          <a:ln w="19050">
            <a:solidFill>
              <a:srgbClr val="FF00FF"/>
            </a:solidFill>
            <a:prstDash val="sysDot"/>
            <a:round/>
            <a:headEnd/>
            <a:tailEnd/>
          </a:ln>
        </p:spPr>
        <p:txBody>
          <a:bodyPr/>
          <a:lstStyle/>
          <a:p>
            <a:endParaRPr lang="ja-JP" altLang="en-US"/>
          </a:p>
        </p:txBody>
      </p:sp>
      <p:sp>
        <p:nvSpPr>
          <p:cNvPr id="32787" name="Line 21"/>
          <p:cNvSpPr>
            <a:spLocks noChangeShapeType="1"/>
          </p:cNvSpPr>
          <p:nvPr/>
        </p:nvSpPr>
        <p:spPr bwMode="auto">
          <a:xfrm>
            <a:off x="1331913" y="4118446"/>
            <a:ext cx="0" cy="1690688"/>
          </a:xfrm>
          <a:prstGeom prst="line">
            <a:avLst/>
          </a:prstGeom>
          <a:noFill/>
          <a:ln w="19050">
            <a:solidFill>
              <a:srgbClr val="FF00FF"/>
            </a:solidFill>
            <a:prstDash val="sysDot"/>
            <a:round/>
            <a:headEnd/>
            <a:tailEnd/>
          </a:ln>
        </p:spPr>
        <p:txBody>
          <a:bodyPr/>
          <a:lstStyle/>
          <a:p>
            <a:endParaRPr lang="ja-JP" altLang="en-US"/>
          </a:p>
        </p:txBody>
      </p:sp>
      <p:sp>
        <p:nvSpPr>
          <p:cNvPr id="32788" name="Text Box 16"/>
          <p:cNvSpPr txBox="1">
            <a:spLocks noChangeArrowheads="1"/>
          </p:cNvSpPr>
          <p:nvPr/>
        </p:nvSpPr>
        <p:spPr bwMode="auto">
          <a:xfrm>
            <a:off x="5219700" y="4959274"/>
            <a:ext cx="3671888" cy="1660525"/>
          </a:xfrm>
          <a:prstGeom prst="rect">
            <a:avLst/>
          </a:prstGeom>
          <a:solidFill>
            <a:srgbClr val="CCFFFF"/>
          </a:solidFill>
          <a:ln w="9525">
            <a:noFill/>
            <a:miter lim="800000"/>
            <a:headEnd/>
            <a:tailEnd/>
          </a:ln>
        </p:spPr>
        <p:txBody>
          <a:bodyPr>
            <a:spAutoFit/>
          </a:bodyPr>
          <a:lstStyle/>
          <a:p>
            <a:pPr marL="88900" indent="-88900">
              <a:lnSpc>
                <a:spcPct val="90000"/>
              </a:lnSpc>
              <a:spcBef>
                <a:spcPct val="50000"/>
              </a:spcBef>
              <a:buFontTx/>
              <a:buChar char="•"/>
            </a:pPr>
            <a:r>
              <a:rPr lang="en-US" altLang="ja-JP" sz="1600" dirty="0"/>
              <a:t>AER were changed approx. 16 km according to driving style.</a:t>
            </a:r>
          </a:p>
          <a:p>
            <a:pPr marL="88900" indent="-88900">
              <a:lnSpc>
                <a:spcPct val="90000"/>
              </a:lnSpc>
              <a:spcBef>
                <a:spcPct val="50000"/>
              </a:spcBef>
              <a:buFontTx/>
              <a:buChar char="•"/>
            </a:pPr>
            <a:r>
              <a:rPr lang="en-US" altLang="ja-JP" sz="1600" dirty="0"/>
              <a:t>Large reduction was observed when rough driving was operated.</a:t>
            </a:r>
          </a:p>
          <a:p>
            <a:pPr marL="88900" indent="-88900">
              <a:lnSpc>
                <a:spcPct val="90000"/>
              </a:lnSpc>
              <a:spcBef>
                <a:spcPct val="50000"/>
              </a:spcBef>
              <a:buFontTx/>
              <a:buChar char="•"/>
            </a:pPr>
            <a:r>
              <a:rPr lang="en-US" altLang="ja-JP" sz="1600" dirty="0"/>
              <a:t>AER of Smooth driving and Normal driving were almost same.</a:t>
            </a:r>
          </a:p>
        </p:txBody>
      </p:sp>
      <p:sp>
        <p:nvSpPr>
          <p:cNvPr id="32790" name="Line 23"/>
          <p:cNvSpPr>
            <a:spLocks noChangeShapeType="1"/>
          </p:cNvSpPr>
          <p:nvPr/>
        </p:nvSpPr>
        <p:spPr bwMode="auto">
          <a:xfrm>
            <a:off x="2627313" y="5590059"/>
            <a:ext cx="2087562" cy="0"/>
          </a:xfrm>
          <a:prstGeom prst="line">
            <a:avLst/>
          </a:prstGeom>
          <a:noFill/>
          <a:ln w="19050">
            <a:solidFill>
              <a:srgbClr val="FF0000"/>
            </a:solidFill>
            <a:prstDash val="dash"/>
            <a:round/>
            <a:headEnd/>
            <a:tailEnd/>
          </a:ln>
        </p:spPr>
        <p:txBody>
          <a:bodyPr/>
          <a:lstStyle/>
          <a:p>
            <a:endParaRPr lang="ja-JP" altLang="en-US"/>
          </a:p>
        </p:txBody>
      </p:sp>
      <p:sp>
        <p:nvSpPr>
          <p:cNvPr id="32791" name="Line 24"/>
          <p:cNvSpPr>
            <a:spLocks noChangeShapeType="1"/>
          </p:cNvSpPr>
          <p:nvPr/>
        </p:nvSpPr>
        <p:spPr bwMode="auto">
          <a:xfrm>
            <a:off x="2627313" y="4437534"/>
            <a:ext cx="2087562" cy="0"/>
          </a:xfrm>
          <a:prstGeom prst="line">
            <a:avLst/>
          </a:prstGeom>
          <a:noFill/>
          <a:ln w="19050">
            <a:solidFill>
              <a:srgbClr val="FF0000"/>
            </a:solidFill>
            <a:prstDash val="dash"/>
            <a:round/>
            <a:headEnd/>
            <a:tailEnd/>
          </a:ln>
        </p:spPr>
        <p:txBody>
          <a:bodyPr/>
          <a:lstStyle/>
          <a:p>
            <a:endParaRPr lang="ja-JP" altLang="en-US"/>
          </a:p>
        </p:txBody>
      </p:sp>
      <p:sp>
        <p:nvSpPr>
          <p:cNvPr id="32792" name="Line 25"/>
          <p:cNvSpPr>
            <a:spLocks noChangeShapeType="1"/>
          </p:cNvSpPr>
          <p:nvPr/>
        </p:nvSpPr>
        <p:spPr bwMode="auto">
          <a:xfrm>
            <a:off x="4572000" y="4508971"/>
            <a:ext cx="0" cy="936625"/>
          </a:xfrm>
          <a:prstGeom prst="line">
            <a:avLst/>
          </a:prstGeom>
          <a:noFill/>
          <a:ln w="19050">
            <a:solidFill>
              <a:srgbClr val="FF0000"/>
            </a:solidFill>
            <a:round/>
            <a:headEnd type="arrow" w="lg" len="med"/>
            <a:tailEnd type="arrow" w="lg" len="med"/>
          </a:ln>
        </p:spPr>
        <p:txBody>
          <a:bodyPr/>
          <a:lstStyle/>
          <a:p>
            <a:endParaRPr lang="ja-JP" altLang="en-US"/>
          </a:p>
        </p:txBody>
      </p:sp>
      <p:sp>
        <p:nvSpPr>
          <p:cNvPr id="32793" name="Text Box 26"/>
          <p:cNvSpPr txBox="1">
            <a:spLocks noChangeArrowheads="1"/>
          </p:cNvSpPr>
          <p:nvPr/>
        </p:nvSpPr>
        <p:spPr bwMode="auto">
          <a:xfrm rot="-5400000">
            <a:off x="4024313" y="4840759"/>
            <a:ext cx="1512887" cy="274637"/>
          </a:xfrm>
          <a:prstGeom prst="rect">
            <a:avLst/>
          </a:prstGeom>
          <a:noFill/>
          <a:ln w="9525">
            <a:noFill/>
            <a:miter lim="800000"/>
            <a:headEnd/>
            <a:tailEnd/>
          </a:ln>
        </p:spPr>
        <p:txBody>
          <a:bodyPr>
            <a:spAutoFit/>
          </a:bodyPr>
          <a:lstStyle/>
          <a:p>
            <a:pPr algn="ctr">
              <a:spcBef>
                <a:spcPct val="50000"/>
              </a:spcBef>
            </a:pPr>
            <a:r>
              <a:rPr lang="en-US" altLang="ja-JP" sz="1200">
                <a:solidFill>
                  <a:srgbClr val="FF0000"/>
                </a:solidFill>
              </a:rPr>
              <a:t>Approx. 16 km</a:t>
            </a:r>
          </a:p>
        </p:txBody>
      </p:sp>
      <p:sp>
        <p:nvSpPr>
          <p:cNvPr id="32794" name="Text Box 29"/>
          <p:cNvSpPr txBox="1">
            <a:spLocks noChangeArrowheads="1"/>
          </p:cNvSpPr>
          <p:nvPr/>
        </p:nvSpPr>
        <p:spPr bwMode="auto">
          <a:xfrm>
            <a:off x="1004888" y="5766271"/>
            <a:ext cx="649287"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0.8</a:t>
            </a:r>
            <a:endParaRPr lang="ja-JP" altLang="en-US" sz="1000">
              <a:solidFill>
                <a:srgbClr val="FF00FF"/>
              </a:solidFill>
            </a:endParaRPr>
          </a:p>
        </p:txBody>
      </p:sp>
      <p:sp>
        <p:nvSpPr>
          <p:cNvPr id="32795" name="Text Box 30"/>
          <p:cNvSpPr txBox="1">
            <a:spLocks noChangeArrowheads="1"/>
          </p:cNvSpPr>
          <p:nvPr/>
        </p:nvSpPr>
        <p:spPr bwMode="auto">
          <a:xfrm>
            <a:off x="2876550" y="5777384"/>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-2</a:t>
            </a:r>
            <a:endParaRPr lang="ja-JP" altLang="en-US" sz="1000">
              <a:solidFill>
                <a:srgbClr val="FF00FF"/>
              </a:solidFill>
            </a:endParaRPr>
          </a:p>
        </p:txBody>
      </p:sp>
      <p:sp>
        <p:nvSpPr>
          <p:cNvPr id="32796" name="Text Box 31"/>
          <p:cNvSpPr txBox="1">
            <a:spLocks noChangeArrowheads="1"/>
          </p:cNvSpPr>
          <p:nvPr/>
        </p:nvSpPr>
        <p:spPr bwMode="auto">
          <a:xfrm>
            <a:off x="3225800" y="5766271"/>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+4</a:t>
            </a:r>
            <a:endParaRPr lang="ja-JP" altLang="en-US" sz="1000">
              <a:solidFill>
                <a:srgbClr val="FF00FF"/>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8B3A4D03-7374-431B-A26B-C2970C44C0FD}" type="slidenum">
              <a:rPr lang="en-US" altLang="ja-JP" sz="1200"/>
              <a:pPr algn="r"/>
              <a:t>19</a:t>
            </a:fld>
            <a:endParaRPr lang="en-US" altLang="ja-JP" sz="1200"/>
          </a:p>
        </p:txBody>
      </p:sp>
      <p:sp>
        <p:nvSpPr>
          <p:cNvPr id="33794"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0BBCD050-9962-47B6-B380-784964F7E5C6}" type="slidenum">
              <a:rPr lang="en-US" altLang="ja-JP" sz="1200"/>
              <a:pPr algn="r"/>
              <a:t>19</a:t>
            </a:fld>
            <a:endParaRPr lang="en-US" altLang="ja-JP" sz="1200"/>
          </a:p>
        </p:txBody>
      </p:sp>
      <p:sp>
        <p:nvSpPr>
          <p:cNvPr id="33795" name="Rectangle 2"/>
          <p:cNvSpPr>
            <a:spLocks noGrp="1" noChangeArrowheads="1"/>
          </p:cNvSpPr>
          <p:nvPr>
            <p:ph type="title" idx="4294967295"/>
          </p:nvPr>
        </p:nvSpPr>
        <p:spPr/>
        <p:txBody>
          <a:bodyPr/>
          <a:lstStyle/>
          <a:p>
            <a:r>
              <a:rPr lang="en-US" altLang="ja-JP" smtClean="0"/>
              <a:t>Engine start timing in 1st cycle (AER)</a:t>
            </a:r>
            <a:endParaRPr lang="ja-JP" altLang="en-US" smtClean="0"/>
          </a:p>
        </p:txBody>
      </p:sp>
      <p:pic>
        <p:nvPicPr>
          <p:cNvPr id="33796" name="Picture 3"/>
          <p:cNvPicPr>
            <a:picLocks noChangeAspect="1" noChangeArrowheads="1"/>
          </p:cNvPicPr>
          <p:nvPr/>
        </p:nvPicPr>
        <p:blipFill>
          <a:blip r:embed="rId2"/>
          <a:srcRect/>
          <a:stretch>
            <a:fillRect/>
          </a:stretch>
        </p:blipFill>
        <p:spPr bwMode="auto">
          <a:xfrm>
            <a:off x="0" y="836613"/>
            <a:ext cx="4516438" cy="1336675"/>
          </a:xfrm>
          <a:prstGeom prst="rect">
            <a:avLst/>
          </a:prstGeom>
          <a:noFill/>
          <a:ln w="9525">
            <a:noFill/>
            <a:miter lim="800000"/>
            <a:headEnd/>
            <a:tailEnd/>
          </a:ln>
        </p:spPr>
      </p:pic>
      <p:pic>
        <p:nvPicPr>
          <p:cNvPr id="33797" name="Picture 4"/>
          <p:cNvPicPr>
            <a:picLocks noChangeAspect="1" noChangeArrowheads="1"/>
          </p:cNvPicPr>
          <p:nvPr/>
        </p:nvPicPr>
        <p:blipFill>
          <a:blip r:embed="rId3"/>
          <a:srcRect/>
          <a:stretch>
            <a:fillRect/>
          </a:stretch>
        </p:blipFill>
        <p:spPr bwMode="auto">
          <a:xfrm>
            <a:off x="0" y="2347913"/>
            <a:ext cx="4516438" cy="1336675"/>
          </a:xfrm>
          <a:prstGeom prst="rect">
            <a:avLst/>
          </a:prstGeom>
          <a:noFill/>
          <a:ln w="9525">
            <a:noFill/>
            <a:miter lim="800000"/>
            <a:headEnd/>
            <a:tailEnd/>
          </a:ln>
        </p:spPr>
      </p:pic>
      <p:pic>
        <p:nvPicPr>
          <p:cNvPr id="33798" name="Picture 5"/>
          <p:cNvPicPr>
            <a:picLocks noChangeAspect="1" noChangeArrowheads="1"/>
          </p:cNvPicPr>
          <p:nvPr/>
        </p:nvPicPr>
        <p:blipFill>
          <a:blip r:embed="rId4"/>
          <a:srcRect/>
          <a:stretch>
            <a:fillRect/>
          </a:stretch>
        </p:blipFill>
        <p:spPr bwMode="auto">
          <a:xfrm>
            <a:off x="0" y="3860800"/>
            <a:ext cx="4516438" cy="1336675"/>
          </a:xfrm>
          <a:prstGeom prst="rect">
            <a:avLst/>
          </a:prstGeom>
          <a:noFill/>
          <a:ln w="9525">
            <a:noFill/>
            <a:miter lim="800000"/>
            <a:headEnd/>
            <a:tailEnd/>
          </a:ln>
        </p:spPr>
      </p:pic>
      <p:pic>
        <p:nvPicPr>
          <p:cNvPr id="33799" name="Picture 6"/>
          <p:cNvPicPr>
            <a:picLocks noChangeAspect="1" noChangeArrowheads="1"/>
          </p:cNvPicPr>
          <p:nvPr/>
        </p:nvPicPr>
        <p:blipFill>
          <a:blip r:embed="rId5"/>
          <a:srcRect/>
          <a:stretch>
            <a:fillRect/>
          </a:stretch>
        </p:blipFill>
        <p:spPr bwMode="auto">
          <a:xfrm>
            <a:off x="4572000" y="836613"/>
            <a:ext cx="4524375" cy="1338262"/>
          </a:xfrm>
          <a:prstGeom prst="rect">
            <a:avLst/>
          </a:prstGeom>
          <a:noFill/>
          <a:ln w="9525">
            <a:noFill/>
            <a:miter lim="800000"/>
            <a:headEnd/>
            <a:tailEnd/>
          </a:ln>
        </p:spPr>
      </p:pic>
      <p:pic>
        <p:nvPicPr>
          <p:cNvPr id="33800" name="Picture 7"/>
          <p:cNvPicPr>
            <a:picLocks noChangeAspect="1" noChangeArrowheads="1"/>
          </p:cNvPicPr>
          <p:nvPr/>
        </p:nvPicPr>
        <p:blipFill>
          <a:blip r:embed="rId6"/>
          <a:srcRect/>
          <a:stretch>
            <a:fillRect/>
          </a:stretch>
        </p:blipFill>
        <p:spPr bwMode="auto">
          <a:xfrm>
            <a:off x="4619625" y="2349500"/>
            <a:ext cx="4524375" cy="1343025"/>
          </a:xfrm>
          <a:prstGeom prst="rect">
            <a:avLst/>
          </a:prstGeom>
          <a:noFill/>
          <a:ln w="9525">
            <a:noFill/>
            <a:miter lim="800000"/>
            <a:headEnd/>
            <a:tailEnd/>
          </a:ln>
        </p:spPr>
      </p:pic>
      <p:pic>
        <p:nvPicPr>
          <p:cNvPr id="33801" name="Picture 8"/>
          <p:cNvPicPr>
            <a:picLocks noChangeAspect="1" noChangeArrowheads="1"/>
          </p:cNvPicPr>
          <p:nvPr/>
        </p:nvPicPr>
        <p:blipFill>
          <a:blip r:embed="rId7"/>
          <a:srcRect/>
          <a:stretch>
            <a:fillRect/>
          </a:stretch>
        </p:blipFill>
        <p:spPr bwMode="auto">
          <a:xfrm>
            <a:off x="4619625" y="5373688"/>
            <a:ext cx="4524375" cy="1338262"/>
          </a:xfrm>
          <a:prstGeom prst="rect">
            <a:avLst/>
          </a:prstGeom>
          <a:noFill/>
          <a:ln w="9525">
            <a:noFill/>
            <a:miter lim="800000"/>
            <a:headEnd/>
            <a:tailEnd/>
          </a:ln>
        </p:spPr>
      </p:pic>
      <p:pic>
        <p:nvPicPr>
          <p:cNvPr id="33802" name="Picture 9"/>
          <p:cNvPicPr>
            <a:picLocks noChangeAspect="1" noChangeArrowheads="1"/>
          </p:cNvPicPr>
          <p:nvPr/>
        </p:nvPicPr>
        <p:blipFill>
          <a:blip r:embed="rId8"/>
          <a:srcRect/>
          <a:stretch>
            <a:fillRect/>
          </a:stretch>
        </p:blipFill>
        <p:spPr bwMode="auto">
          <a:xfrm>
            <a:off x="4630738" y="3860800"/>
            <a:ext cx="4513262" cy="1331913"/>
          </a:xfrm>
          <a:prstGeom prst="rect">
            <a:avLst/>
          </a:prstGeom>
          <a:noFill/>
          <a:ln w="9525">
            <a:noFill/>
            <a:miter lim="800000"/>
            <a:headEnd/>
            <a:tailEnd/>
          </a:ln>
        </p:spPr>
      </p:pic>
      <p:sp>
        <p:nvSpPr>
          <p:cNvPr id="33803" name="Text Box 10"/>
          <p:cNvSpPr txBox="1">
            <a:spLocks noChangeArrowheads="1"/>
          </p:cNvSpPr>
          <p:nvPr/>
        </p:nvSpPr>
        <p:spPr bwMode="auto">
          <a:xfrm>
            <a:off x="396875" y="620713"/>
            <a:ext cx="3311525"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solidFill>
                  <a:srgbClr val="0000FF"/>
                </a:solidFill>
              </a:rPr>
              <a:t>Normal-1</a:t>
            </a:r>
          </a:p>
        </p:txBody>
      </p:sp>
      <p:sp>
        <p:nvSpPr>
          <p:cNvPr id="33804" name="Text Box 11"/>
          <p:cNvSpPr txBox="1">
            <a:spLocks noChangeArrowheads="1"/>
          </p:cNvSpPr>
          <p:nvPr/>
        </p:nvSpPr>
        <p:spPr bwMode="auto">
          <a:xfrm>
            <a:off x="395288" y="2133600"/>
            <a:ext cx="3311525"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solidFill>
                  <a:srgbClr val="0000FF"/>
                </a:solidFill>
              </a:rPr>
              <a:t>Normal-2</a:t>
            </a:r>
          </a:p>
        </p:txBody>
      </p:sp>
      <p:sp>
        <p:nvSpPr>
          <p:cNvPr id="33805" name="Text Box 12"/>
          <p:cNvSpPr txBox="1">
            <a:spLocks noChangeArrowheads="1"/>
          </p:cNvSpPr>
          <p:nvPr/>
        </p:nvSpPr>
        <p:spPr bwMode="auto">
          <a:xfrm>
            <a:off x="395288" y="3644900"/>
            <a:ext cx="3311525"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solidFill>
                  <a:srgbClr val="0000FF"/>
                </a:solidFill>
              </a:rPr>
              <a:t>Normal-3</a:t>
            </a:r>
          </a:p>
        </p:txBody>
      </p:sp>
      <p:sp>
        <p:nvSpPr>
          <p:cNvPr id="33806" name="Text Box 13"/>
          <p:cNvSpPr txBox="1">
            <a:spLocks noChangeArrowheads="1"/>
          </p:cNvSpPr>
          <p:nvPr/>
        </p:nvSpPr>
        <p:spPr bwMode="auto">
          <a:xfrm>
            <a:off x="4967288" y="620713"/>
            <a:ext cx="3311525"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solidFill>
                  <a:srgbClr val="008000"/>
                </a:solidFill>
              </a:rPr>
              <a:t>Smooth-1</a:t>
            </a:r>
          </a:p>
        </p:txBody>
      </p:sp>
      <p:sp>
        <p:nvSpPr>
          <p:cNvPr id="33807" name="Text Box 14"/>
          <p:cNvSpPr txBox="1">
            <a:spLocks noChangeArrowheads="1"/>
          </p:cNvSpPr>
          <p:nvPr/>
        </p:nvSpPr>
        <p:spPr bwMode="auto">
          <a:xfrm>
            <a:off x="5003800" y="2133600"/>
            <a:ext cx="3311525"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solidFill>
                  <a:srgbClr val="008000"/>
                </a:solidFill>
              </a:rPr>
              <a:t>Smooth-2</a:t>
            </a:r>
          </a:p>
        </p:txBody>
      </p:sp>
      <p:sp>
        <p:nvSpPr>
          <p:cNvPr id="33808" name="Text Box 15"/>
          <p:cNvSpPr txBox="1">
            <a:spLocks noChangeArrowheads="1"/>
          </p:cNvSpPr>
          <p:nvPr/>
        </p:nvSpPr>
        <p:spPr bwMode="auto">
          <a:xfrm>
            <a:off x="5003800" y="3646488"/>
            <a:ext cx="3311525"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solidFill>
                  <a:srgbClr val="FF0000"/>
                </a:solidFill>
              </a:rPr>
              <a:t>Rough-1</a:t>
            </a:r>
          </a:p>
        </p:txBody>
      </p:sp>
      <p:sp>
        <p:nvSpPr>
          <p:cNvPr id="33809" name="Text Box 16"/>
          <p:cNvSpPr txBox="1">
            <a:spLocks noChangeArrowheads="1"/>
          </p:cNvSpPr>
          <p:nvPr/>
        </p:nvSpPr>
        <p:spPr bwMode="auto">
          <a:xfrm>
            <a:off x="5003800" y="5157788"/>
            <a:ext cx="3311525"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solidFill>
                  <a:srgbClr val="FF0000"/>
                </a:solidFill>
              </a:rPr>
              <a:t>Rough-2</a:t>
            </a:r>
          </a:p>
        </p:txBody>
      </p:sp>
      <p:sp>
        <p:nvSpPr>
          <p:cNvPr id="33810" name="AutoShape 17"/>
          <p:cNvSpPr>
            <a:spLocks noChangeArrowheads="1"/>
          </p:cNvSpPr>
          <p:nvPr/>
        </p:nvSpPr>
        <p:spPr bwMode="auto">
          <a:xfrm>
            <a:off x="3603625" y="836613"/>
            <a:ext cx="215900" cy="352425"/>
          </a:xfrm>
          <a:prstGeom prst="downArrow">
            <a:avLst>
              <a:gd name="adj1" fmla="val 50000"/>
              <a:gd name="adj2" fmla="val 40809"/>
            </a:avLst>
          </a:prstGeom>
          <a:solidFill>
            <a:srgbClr val="FFFF00"/>
          </a:solidFill>
          <a:ln w="9525">
            <a:solidFill>
              <a:schemeClr val="tx1"/>
            </a:solidFill>
            <a:miter lim="800000"/>
            <a:headEnd/>
            <a:tailEnd/>
          </a:ln>
        </p:spPr>
        <p:txBody>
          <a:bodyPr vert="eaVert" wrap="none" anchor="ctr"/>
          <a:lstStyle/>
          <a:p>
            <a:endParaRPr lang="ja-JP" altLang="en-US"/>
          </a:p>
        </p:txBody>
      </p:sp>
      <p:sp>
        <p:nvSpPr>
          <p:cNvPr id="33811" name="AutoShape 18"/>
          <p:cNvSpPr>
            <a:spLocks noChangeArrowheads="1"/>
          </p:cNvSpPr>
          <p:nvPr/>
        </p:nvSpPr>
        <p:spPr bwMode="auto">
          <a:xfrm>
            <a:off x="3851275" y="2133600"/>
            <a:ext cx="215900" cy="352425"/>
          </a:xfrm>
          <a:prstGeom prst="downArrow">
            <a:avLst>
              <a:gd name="adj1" fmla="val 50000"/>
              <a:gd name="adj2" fmla="val 40809"/>
            </a:avLst>
          </a:prstGeom>
          <a:solidFill>
            <a:srgbClr val="FFFF00"/>
          </a:solidFill>
          <a:ln w="9525">
            <a:solidFill>
              <a:schemeClr val="tx1"/>
            </a:solidFill>
            <a:miter lim="800000"/>
            <a:headEnd/>
            <a:tailEnd/>
          </a:ln>
        </p:spPr>
        <p:txBody>
          <a:bodyPr vert="eaVert" wrap="none" anchor="ctr"/>
          <a:lstStyle/>
          <a:p>
            <a:endParaRPr lang="ja-JP" altLang="en-US"/>
          </a:p>
        </p:txBody>
      </p:sp>
      <p:sp>
        <p:nvSpPr>
          <p:cNvPr id="33812" name="AutoShape 19"/>
          <p:cNvSpPr>
            <a:spLocks noChangeArrowheads="1"/>
          </p:cNvSpPr>
          <p:nvPr/>
        </p:nvSpPr>
        <p:spPr bwMode="auto">
          <a:xfrm>
            <a:off x="3563938" y="3716338"/>
            <a:ext cx="215900" cy="352425"/>
          </a:xfrm>
          <a:prstGeom prst="downArrow">
            <a:avLst>
              <a:gd name="adj1" fmla="val 50000"/>
              <a:gd name="adj2" fmla="val 40809"/>
            </a:avLst>
          </a:prstGeom>
          <a:solidFill>
            <a:srgbClr val="FFFF00"/>
          </a:solidFill>
          <a:ln w="9525">
            <a:solidFill>
              <a:schemeClr val="tx1"/>
            </a:solidFill>
            <a:miter lim="800000"/>
            <a:headEnd/>
            <a:tailEnd/>
          </a:ln>
        </p:spPr>
        <p:txBody>
          <a:bodyPr vert="eaVert" wrap="none" anchor="ctr"/>
          <a:lstStyle/>
          <a:p>
            <a:endParaRPr lang="ja-JP" altLang="en-US"/>
          </a:p>
        </p:txBody>
      </p:sp>
      <p:sp>
        <p:nvSpPr>
          <p:cNvPr id="33813" name="AutoShape 20"/>
          <p:cNvSpPr>
            <a:spLocks noChangeArrowheads="1"/>
          </p:cNvSpPr>
          <p:nvPr/>
        </p:nvSpPr>
        <p:spPr bwMode="auto">
          <a:xfrm>
            <a:off x="8243888" y="692150"/>
            <a:ext cx="215900" cy="352425"/>
          </a:xfrm>
          <a:prstGeom prst="downArrow">
            <a:avLst>
              <a:gd name="adj1" fmla="val 50000"/>
              <a:gd name="adj2" fmla="val 40809"/>
            </a:avLst>
          </a:prstGeom>
          <a:solidFill>
            <a:srgbClr val="FFFF00"/>
          </a:solidFill>
          <a:ln w="9525">
            <a:solidFill>
              <a:schemeClr val="tx1"/>
            </a:solidFill>
            <a:miter lim="800000"/>
            <a:headEnd/>
            <a:tailEnd/>
          </a:ln>
        </p:spPr>
        <p:txBody>
          <a:bodyPr vert="eaVert" wrap="none" anchor="ctr"/>
          <a:lstStyle/>
          <a:p>
            <a:endParaRPr lang="ja-JP" altLang="en-US"/>
          </a:p>
        </p:txBody>
      </p:sp>
      <p:sp>
        <p:nvSpPr>
          <p:cNvPr id="33814" name="AutoShape 21"/>
          <p:cNvSpPr>
            <a:spLocks noChangeArrowheads="1"/>
          </p:cNvSpPr>
          <p:nvPr/>
        </p:nvSpPr>
        <p:spPr bwMode="auto">
          <a:xfrm>
            <a:off x="8532813" y="2133600"/>
            <a:ext cx="215900" cy="352425"/>
          </a:xfrm>
          <a:prstGeom prst="downArrow">
            <a:avLst>
              <a:gd name="adj1" fmla="val 50000"/>
              <a:gd name="adj2" fmla="val 40809"/>
            </a:avLst>
          </a:prstGeom>
          <a:solidFill>
            <a:srgbClr val="FFFF00"/>
          </a:solidFill>
          <a:ln w="9525">
            <a:solidFill>
              <a:schemeClr val="tx1"/>
            </a:solidFill>
            <a:miter lim="800000"/>
            <a:headEnd/>
            <a:tailEnd/>
          </a:ln>
        </p:spPr>
        <p:txBody>
          <a:bodyPr vert="eaVert" wrap="none" anchor="ctr"/>
          <a:lstStyle/>
          <a:p>
            <a:endParaRPr lang="ja-JP" altLang="en-US"/>
          </a:p>
        </p:txBody>
      </p:sp>
      <p:sp>
        <p:nvSpPr>
          <p:cNvPr id="33815" name="AutoShape 22"/>
          <p:cNvSpPr>
            <a:spLocks noChangeArrowheads="1"/>
          </p:cNvSpPr>
          <p:nvPr/>
        </p:nvSpPr>
        <p:spPr bwMode="auto">
          <a:xfrm>
            <a:off x="7019925" y="3860800"/>
            <a:ext cx="215900" cy="352425"/>
          </a:xfrm>
          <a:prstGeom prst="downArrow">
            <a:avLst>
              <a:gd name="adj1" fmla="val 50000"/>
              <a:gd name="adj2" fmla="val 40809"/>
            </a:avLst>
          </a:prstGeom>
          <a:solidFill>
            <a:srgbClr val="FFFF00"/>
          </a:solidFill>
          <a:ln w="9525">
            <a:solidFill>
              <a:schemeClr val="tx1"/>
            </a:solidFill>
            <a:miter lim="800000"/>
            <a:headEnd/>
            <a:tailEnd/>
          </a:ln>
        </p:spPr>
        <p:txBody>
          <a:bodyPr vert="eaVert" wrap="none" anchor="ctr"/>
          <a:lstStyle/>
          <a:p>
            <a:endParaRPr lang="ja-JP" altLang="en-US"/>
          </a:p>
        </p:txBody>
      </p:sp>
      <p:sp>
        <p:nvSpPr>
          <p:cNvPr id="33816" name="AutoShape 23"/>
          <p:cNvSpPr>
            <a:spLocks noChangeArrowheads="1"/>
          </p:cNvSpPr>
          <p:nvPr/>
        </p:nvSpPr>
        <p:spPr bwMode="auto">
          <a:xfrm>
            <a:off x="6243638" y="5373688"/>
            <a:ext cx="215900" cy="352425"/>
          </a:xfrm>
          <a:prstGeom prst="downArrow">
            <a:avLst>
              <a:gd name="adj1" fmla="val 50000"/>
              <a:gd name="adj2" fmla="val 40809"/>
            </a:avLst>
          </a:prstGeom>
          <a:solidFill>
            <a:srgbClr val="FFFF00"/>
          </a:solidFill>
          <a:ln w="9525">
            <a:solidFill>
              <a:schemeClr val="tx1"/>
            </a:solidFill>
            <a:miter lim="800000"/>
            <a:headEnd/>
            <a:tailEnd/>
          </a:ln>
        </p:spPr>
        <p:txBody>
          <a:bodyPr vert="eaVert" wrap="none" anchor="ctr"/>
          <a:lstStyle/>
          <a:p>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スライド番号プレースホルダー 1"/>
          <p:cNvSpPr>
            <a:spLocks noGrp="1"/>
          </p:cNvSpPr>
          <p:nvPr>
            <p:ph type="sldNum" sz="quarter" idx="10"/>
          </p:nvPr>
        </p:nvSpPr>
        <p:spPr>
          <a:noFill/>
        </p:spPr>
        <p:txBody>
          <a:bodyPr/>
          <a:lstStyle/>
          <a:p>
            <a:fld id="{26CC1FB5-2B6F-4F32-B55F-78FC01C7E295}" type="slidenum">
              <a:rPr lang="en-US" altLang="ja-JP" smtClean="0">
                <a:latin typeface="Meiryo UI" pitchFamily="50" charset="-128"/>
                <a:ea typeface="Meiryo UI" pitchFamily="50" charset="-128"/>
                <a:cs typeface="Meiryo UI" pitchFamily="50" charset="-128"/>
              </a:rPr>
              <a:pPr/>
              <a:t>2</a:t>
            </a:fld>
            <a:endParaRPr lang="en-US" altLang="ja-JP" smtClean="0">
              <a:latin typeface="Meiryo UI" pitchFamily="50" charset="-128"/>
              <a:ea typeface="Meiryo UI" pitchFamily="50" charset="-128"/>
              <a:cs typeface="Meiryo UI" pitchFamily="50" charset="-128"/>
            </a:endParaRPr>
          </a:p>
        </p:txBody>
      </p:sp>
      <p:sp>
        <p:nvSpPr>
          <p:cNvPr id="3" name="Rectangle 2"/>
          <p:cNvSpPr txBox="1">
            <a:spLocks noChangeArrowheads="1"/>
          </p:cNvSpPr>
          <p:nvPr/>
        </p:nvSpPr>
        <p:spPr>
          <a:xfrm>
            <a:off x="19050" y="19050"/>
            <a:ext cx="9124950" cy="533400"/>
          </a:xfrm>
          <a:prstGeom prst="rect">
            <a:avLst/>
          </a:prstGeom>
        </p:spPr>
        <p:txBody>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Arial" charset="0"/>
                <a:ea typeface="ＭＳ Ｐゴシック" pitchFamily="50" charset="-128"/>
              </a:defRPr>
            </a:lvl2pPr>
            <a:lvl3pPr algn="l" rtl="0" eaLnBrk="0" fontAlgn="base" hangingPunct="0">
              <a:spcBef>
                <a:spcPct val="0"/>
              </a:spcBef>
              <a:spcAft>
                <a:spcPct val="0"/>
              </a:spcAft>
              <a:defRPr kumimoji="1" sz="2800">
                <a:solidFill>
                  <a:schemeClr val="tx1"/>
                </a:solidFill>
                <a:latin typeface="Arial" charset="0"/>
                <a:ea typeface="ＭＳ Ｐゴシック" pitchFamily="50" charset="-128"/>
              </a:defRPr>
            </a:lvl3pPr>
            <a:lvl4pPr algn="l" rtl="0" eaLnBrk="0" fontAlgn="base" hangingPunct="0">
              <a:spcBef>
                <a:spcPct val="0"/>
              </a:spcBef>
              <a:spcAft>
                <a:spcPct val="0"/>
              </a:spcAft>
              <a:defRPr kumimoji="1" sz="2800">
                <a:solidFill>
                  <a:schemeClr val="tx1"/>
                </a:solidFill>
                <a:latin typeface="Arial" charset="0"/>
                <a:ea typeface="ＭＳ Ｐゴシック" pitchFamily="50" charset="-128"/>
              </a:defRPr>
            </a:lvl4pPr>
            <a:lvl5pPr algn="l" rtl="0" eaLnBrk="0" fontAlgn="base" hangingPunct="0">
              <a:spcBef>
                <a:spcPct val="0"/>
              </a:spcBef>
              <a:spcAft>
                <a:spcPct val="0"/>
              </a:spcAft>
              <a:defRPr kumimoji="1" sz="2800">
                <a:solidFill>
                  <a:schemeClr val="tx1"/>
                </a:solidFill>
                <a:latin typeface="Arial" charset="0"/>
                <a:ea typeface="ＭＳ Ｐゴシック" pitchFamily="50" charset="-128"/>
              </a:defRPr>
            </a:lvl5pPr>
            <a:lvl6pPr marL="457200" algn="l" rtl="0" eaLnBrk="0" fontAlgn="base" hangingPunct="0">
              <a:spcBef>
                <a:spcPct val="0"/>
              </a:spcBef>
              <a:spcAft>
                <a:spcPct val="0"/>
              </a:spcAft>
              <a:defRPr kumimoji="1" sz="2800">
                <a:solidFill>
                  <a:schemeClr val="tx1"/>
                </a:solidFill>
                <a:latin typeface="Arial" charset="0"/>
                <a:ea typeface="ＭＳ Ｐゴシック" pitchFamily="50" charset="-128"/>
              </a:defRPr>
            </a:lvl6pPr>
            <a:lvl7pPr marL="914400" algn="l" rtl="0" eaLnBrk="0" fontAlgn="base" hangingPunct="0">
              <a:spcBef>
                <a:spcPct val="0"/>
              </a:spcBef>
              <a:spcAft>
                <a:spcPct val="0"/>
              </a:spcAft>
              <a:defRPr kumimoji="1" sz="2800">
                <a:solidFill>
                  <a:schemeClr val="tx1"/>
                </a:solidFill>
                <a:latin typeface="Arial" charset="0"/>
                <a:ea typeface="ＭＳ Ｐゴシック" pitchFamily="50" charset="-128"/>
              </a:defRPr>
            </a:lvl7pPr>
            <a:lvl8pPr marL="1371600" algn="l" rtl="0" eaLnBrk="0" fontAlgn="base" hangingPunct="0">
              <a:spcBef>
                <a:spcPct val="0"/>
              </a:spcBef>
              <a:spcAft>
                <a:spcPct val="0"/>
              </a:spcAft>
              <a:defRPr kumimoji="1" sz="2800">
                <a:solidFill>
                  <a:schemeClr val="tx1"/>
                </a:solidFill>
                <a:latin typeface="Arial" charset="0"/>
                <a:ea typeface="ＭＳ Ｐゴシック" pitchFamily="50" charset="-128"/>
              </a:defRPr>
            </a:lvl8pPr>
            <a:lvl9pPr marL="1828800" algn="l" rtl="0" eaLnBrk="0" fontAlgn="base" hangingPunct="0">
              <a:spcBef>
                <a:spcPct val="0"/>
              </a:spcBef>
              <a:spcAft>
                <a:spcPct val="0"/>
              </a:spcAft>
              <a:defRPr kumimoji="1" sz="2800">
                <a:solidFill>
                  <a:schemeClr val="tx1"/>
                </a:solidFill>
                <a:latin typeface="Arial" charset="0"/>
                <a:ea typeface="ＭＳ Ｐゴシック" pitchFamily="50" charset="-128"/>
              </a:defRPr>
            </a:lvl9pPr>
          </a:lstStyle>
          <a:p>
            <a:pPr>
              <a:defRPr/>
            </a:pPr>
            <a:r>
              <a:rPr lang="en-US" altLang="ja-JP" b="1" kern="0" dirty="0" smtClean="0">
                <a:latin typeface="Meiryo UI" panose="020B0604030504040204" pitchFamily="50" charset="-128"/>
                <a:ea typeface="Meiryo UI" panose="020B0604030504040204" pitchFamily="50" charset="-128"/>
                <a:cs typeface="Meiryo UI" panose="020B0604030504040204" pitchFamily="50" charset="-128"/>
              </a:rPr>
              <a:t>BACKGROUND</a:t>
            </a:r>
            <a:endParaRPr lang="ja-JP" altLang="en-US" b="1" kern="0" dirty="0" smtClean="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5" name="表 4"/>
          <p:cNvGraphicFramePr>
            <a:graphicFrameLocks noGrp="1"/>
          </p:cNvGraphicFramePr>
          <p:nvPr>
            <p:extLst>
              <p:ext uri="{D42A27DB-BD31-4B8C-83A1-F6EECF244321}">
                <p14:modId xmlns:p14="http://schemas.microsoft.com/office/powerpoint/2010/main" val="756620684"/>
              </p:ext>
            </p:extLst>
          </p:nvPr>
        </p:nvGraphicFramePr>
        <p:xfrm>
          <a:off x="355600" y="1444625"/>
          <a:ext cx="8288763" cy="4874004"/>
        </p:xfrm>
        <a:graphic>
          <a:graphicData uri="http://schemas.openxmlformats.org/drawingml/2006/table">
            <a:tbl>
              <a:tblPr firstRow="1" bandRow="1">
                <a:tableStyleId>{5C22544A-7EE6-4342-B048-85BDC9FD1C3A}</a:tableStyleId>
              </a:tblPr>
              <a:tblGrid>
                <a:gridCol w="1336070"/>
                <a:gridCol w="3168352"/>
                <a:gridCol w="3784341"/>
              </a:tblGrid>
              <a:tr h="360040">
                <a:tc>
                  <a:txBody>
                    <a:bodyPr/>
                    <a:lstStyle/>
                    <a:p>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smtClean="0">
                          <a:latin typeface="Meiryo UI" panose="020B0604030504040204" pitchFamily="50" charset="-128"/>
                          <a:ea typeface="Meiryo UI" panose="020B0604030504040204" pitchFamily="50" charset="-128"/>
                          <a:cs typeface="Meiryo UI" panose="020B0604030504040204" pitchFamily="50" charset="-128"/>
                        </a:rPr>
                        <a:t>Normalization</a:t>
                      </a:r>
                      <a:endParaRPr kumimoji="1" lang="ja-JP" altLang="en-US" sz="2400" dirty="0" smtClean="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smtClean="0">
                          <a:latin typeface="Meiryo UI" panose="020B0604030504040204" pitchFamily="50" charset="-128"/>
                          <a:ea typeface="Meiryo UI" panose="020B0604030504040204" pitchFamily="50" charset="-128"/>
                          <a:cs typeface="Meiryo UI" panose="020B0604030504040204" pitchFamily="50" charset="-128"/>
                        </a:rPr>
                        <a:t>Drive Index</a:t>
                      </a:r>
                      <a:endParaRPr kumimoji="1" lang="ja-JP" altLang="en-US" sz="2400" dirty="0" smtClean="0">
                        <a:latin typeface="Meiryo UI" panose="020B0604030504040204" pitchFamily="50" charset="-128"/>
                        <a:ea typeface="Meiryo UI" panose="020B0604030504040204" pitchFamily="50" charset="-128"/>
                        <a:cs typeface="Meiryo UI" panose="020B0604030504040204" pitchFamily="50" charset="-128"/>
                      </a:endParaRPr>
                    </a:p>
                  </a:txBody>
                  <a:tcPr/>
                </a:tc>
              </a:tr>
              <a:tr h="7378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ICE</a:t>
                      </a:r>
                      <a:endParaRPr kumimoji="1" lang="ja-JP" altLang="en-US" dirty="0" smtClean="0">
                        <a:latin typeface="Meiryo UI" panose="020B0604030504040204" pitchFamily="50" charset="-128"/>
                        <a:ea typeface="Meiryo UI" panose="020B0604030504040204" pitchFamily="50" charset="-128"/>
                        <a:cs typeface="Meiryo UI" panose="020B0604030504040204" pitchFamily="50" charset="-128"/>
                      </a:endParaRPr>
                    </a:p>
                  </a:txBody>
                  <a:tcPr>
                    <a:solidFill>
                      <a:srgbClr val="F5F5CD"/>
                    </a:solidFill>
                  </a:tcPr>
                </a:tc>
                <a:tc>
                  <a:txBody>
                    <a:bodyPr/>
                    <a:lstStyle/>
                    <a:p>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study by EC</a:t>
                      </a:r>
                    </a:p>
                    <a:p>
                      <a:endParaRPr kumimoji="1"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 SOC correction was adopted</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a:txBody>
                  <a:tcPr>
                    <a:solidFill>
                      <a:srgbClr val="F5F5CD"/>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study</a:t>
                      </a:r>
                      <a:r>
                        <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rPr>
                        <a:t> by Japan</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 Require to submit each index value of each test</a:t>
                      </a:r>
                      <a:endPar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endParaRPr>
                    </a:p>
                  </a:txBody>
                  <a:tcPr>
                    <a:solidFill>
                      <a:srgbClr val="F5F5CD"/>
                    </a:solidFill>
                  </a:tcPr>
                </a:tc>
              </a:tr>
              <a:tr h="8731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NOVC-HEV</a:t>
                      </a:r>
                      <a:endParaRPr kumimoji="1" lang="ja-JP" altLang="en-US" dirty="0" smtClean="0">
                        <a:latin typeface="Meiryo UI" panose="020B0604030504040204" pitchFamily="50" charset="-128"/>
                        <a:ea typeface="Meiryo UI" panose="020B0604030504040204" pitchFamily="50" charset="-128"/>
                        <a:cs typeface="Meiryo UI" panose="020B0604030504040204" pitchFamily="50" charset="-128"/>
                      </a:endParaRPr>
                    </a:p>
                  </a:txBody>
                  <a:tcPr>
                    <a:solidFill>
                      <a:srgbClr val="93F1FB"/>
                    </a:solidFill>
                  </a:tcPr>
                </a:tc>
                <a:tc rowSpan="3">
                  <a:txBody>
                    <a:bodyPr/>
                    <a:lstStyle/>
                    <a:p>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study</a:t>
                      </a:r>
                      <a:r>
                        <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rPr>
                        <a:t> by Japan</a:t>
                      </a:r>
                    </a:p>
                    <a:p>
                      <a:endPar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 </a:t>
                      </a: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Normalization doesn’t work for some of performance</a:t>
                      </a:r>
                      <a:r>
                        <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rPr>
                        <a:t> parameter. </a:t>
                      </a:r>
                      <a:endParaRPr kumimoji="1" lang="en-US" altLang="ja-JP" dirty="0" smtClean="0">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a:txBody>
                  <a:tcPr>
                    <a:solidFill>
                      <a:srgbClr val="93F1FB"/>
                    </a:solidFill>
                  </a:tcP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study</a:t>
                      </a:r>
                      <a:r>
                        <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rPr>
                        <a:t> by Japan</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 Report during 17</a:t>
                      </a:r>
                      <a:r>
                        <a:rPr kumimoji="1" lang="en-US" altLang="ja-JP" baseline="30000" dirty="0" smtClean="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th</a:t>
                      </a:r>
                      <a:r>
                        <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sym typeface="Wingdings" panose="05000000000000000000" pitchFamily="2" charset="2"/>
                        </a:rPr>
                        <a:t> IWG</a:t>
                      </a:r>
                      <a:endPar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baseline="0" dirty="0" smtClean="0">
                        <a:latin typeface="Meiryo UI" panose="020B0604030504040204" pitchFamily="50" charset="-128"/>
                        <a:ea typeface="Meiryo UI" panose="020B0604030504040204" pitchFamily="50" charset="-128"/>
                        <a:cs typeface="Meiryo UI" panose="020B0604030504040204" pitchFamily="50" charset="-128"/>
                      </a:endParaRPr>
                    </a:p>
                  </a:txBody>
                  <a:tcPr>
                    <a:solidFill>
                      <a:srgbClr val="93F1FB"/>
                    </a:solidFill>
                  </a:tcPr>
                </a:tc>
              </a:tr>
              <a:tr h="7142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OVC-HEV</a:t>
                      </a:r>
                      <a:endParaRPr kumimoji="1" lang="ja-JP" altLang="en-US" dirty="0" smtClean="0">
                        <a:latin typeface="Meiryo UI" panose="020B0604030504040204" pitchFamily="50" charset="-128"/>
                        <a:ea typeface="Meiryo UI" panose="020B0604030504040204" pitchFamily="50" charset="-128"/>
                        <a:cs typeface="Meiryo UI" panose="020B0604030504040204" pitchFamily="50" charset="-128"/>
                      </a:endParaRPr>
                    </a:p>
                  </a:txBody>
                  <a:tcPr>
                    <a:solidFill>
                      <a:srgbClr val="93F1FB"/>
                    </a:solidFill>
                  </a:tcPr>
                </a:tc>
                <a:tc vMerge="1">
                  <a:txBody>
                    <a:bodyPr/>
                    <a:lstStyle/>
                    <a:p>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a:txBody>
                  <a:tcPr/>
                </a:tc>
                <a:tc vMerge="1">
                  <a:txBody>
                    <a:bodyPr/>
                    <a:lstStyle/>
                    <a:p>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a:txBody>
                  <a:tcPr/>
                </a:tc>
              </a:tr>
              <a:tr h="7262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PEV</a:t>
                      </a:r>
                      <a:endParaRPr kumimoji="1" lang="ja-JP" altLang="en-US" dirty="0" smtClean="0">
                        <a:latin typeface="Meiryo UI" panose="020B0604030504040204" pitchFamily="50" charset="-128"/>
                        <a:ea typeface="Meiryo UI" panose="020B0604030504040204" pitchFamily="50" charset="-128"/>
                        <a:cs typeface="Meiryo UI" panose="020B0604030504040204" pitchFamily="50" charset="-128"/>
                      </a:endParaRPr>
                    </a:p>
                  </a:txBody>
                  <a:tcPr>
                    <a:solidFill>
                      <a:srgbClr val="93F1FB"/>
                    </a:solidFill>
                  </a:tcPr>
                </a:tc>
                <a:tc vMerge="1">
                  <a:txBody>
                    <a:bodyPr/>
                    <a:lstStyle/>
                    <a:p>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a:txBody>
                  <a:tcPr/>
                </a:tc>
                <a:tc vMerge="1">
                  <a:txBody>
                    <a:bodyPr/>
                    <a:lstStyle/>
                    <a:p>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a:txBody>
                  <a:tcPr/>
                </a:tc>
              </a:tr>
              <a:tr h="7142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WLTP IWG Decision</a:t>
                      </a:r>
                      <a:endParaRPr kumimoji="1" lang="ja-JP" altLang="en-US"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0000FF"/>
                    </a:solidFill>
                  </a:tcPr>
                </a:tc>
                <a:tc>
                  <a:txBody>
                    <a:bodyPr/>
                    <a:lstStyle/>
                    <a:p>
                      <a:r>
                        <a:rPr kumimoji="1" lang="en-US" altLang="ja-JP"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Premature to adopt “Normalization” except SOC correction</a:t>
                      </a:r>
                    </a:p>
                  </a:txBody>
                  <a:tcPr>
                    <a:solidFill>
                      <a:srgbClr val="0000FF"/>
                    </a:solidFill>
                  </a:tcPr>
                </a:tc>
                <a:tc>
                  <a:txBody>
                    <a:bodyPr/>
                    <a:lstStyle/>
                    <a:p>
                      <a:r>
                        <a:rPr kumimoji="1" lang="en-US" altLang="ja-JP"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TBD</a:t>
                      </a:r>
                      <a:endParaRPr kumimoji="1"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solidFill>
                      <a:srgbClr val="0000FF"/>
                    </a:solidFill>
                  </a:tcPr>
                </a:tc>
              </a:tr>
            </a:tbl>
          </a:graphicData>
        </a:graphic>
      </p:graphicFrame>
      <p:sp>
        <p:nvSpPr>
          <p:cNvPr id="6" name="Rectangle 3"/>
          <p:cNvSpPr txBox="1">
            <a:spLocks noChangeArrowheads="1"/>
          </p:cNvSpPr>
          <p:nvPr/>
        </p:nvSpPr>
        <p:spPr>
          <a:xfrm>
            <a:off x="179388" y="692150"/>
            <a:ext cx="8640762" cy="649288"/>
          </a:xfrm>
          <a:prstGeom prst="rect">
            <a:avLst/>
          </a:prstGeom>
        </p:spPr>
        <p:txBody>
          <a:bodyPr/>
          <a:lstStyle>
            <a:lvl1pPr marL="342900" indent="-342900" algn="l" rtl="0" eaLnBrk="0" fontAlgn="base" hangingPunct="0">
              <a:spcBef>
                <a:spcPct val="20000"/>
              </a:spcBef>
              <a:spcAft>
                <a:spcPct val="0"/>
              </a:spcAft>
              <a:buFont typeface="Wingdings" pitchFamily="2" charset="2"/>
              <a:buChar char="Ø"/>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Ø"/>
              <a:defRPr kumimoji="1" sz="2800">
                <a:solidFill>
                  <a:schemeClr val="tx1"/>
                </a:solidFill>
                <a:latin typeface="+mn-lt"/>
                <a:ea typeface="+mn-ea"/>
              </a:defRPr>
            </a:lvl2pPr>
            <a:lvl3pPr marL="1143000" indent="-228600" algn="l" rtl="0" eaLnBrk="0" fontAlgn="base" hangingPunct="0">
              <a:spcBef>
                <a:spcPct val="20000"/>
              </a:spcBef>
              <a:spcAft>
                <a:spcPct val="0"/>
              </a:spcAft>
              <a:buFont typeface="Wingdings" pitchFamily="2" charset="2"/>
              <a:buChar char="Ø"/>
              <a:defRPr kumimoji="1" sz="2400">
                <a:solidFill>
                  <a:schemeClr val="tx1"/>
                </a:solidFill>
                <a:latin typeface="+mn-lt"/>
                <a:ea typeface="+mn-ea"/>
              </a:defRPr>
            </a:lvl3pPr>
            <a:lvl4pPr marL="1600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4pPr>
            <a:lvl5pPr marL="20574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5pPr>
            <a:lvl6pPr marL="25146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6pPr>
            <a:lvl7pPr marL="29718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7pPr>
            <a:lvl8pPr marL="34290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8pPr>
            <a:lvl9pPr marL="3886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9pPr>
          </a:lstStyle>
          <a:p>
            <a:pPr marL="0" indent="0">
              <a:buFont typeface="Wingdings" pitchFamily="2" charset="2"/>
              <a:buNone/>
              <a:defRPr/>
            </a:pPr>
            <a:r>
              <a:rPr lang="en-US" altLang="ja-JP" sz="2800" kern="0" dirty="0" smtClean="0">
                <a:latin typeface="Meiryo UI" panose="020B0604030504040204" pitchFamily="50" charset="-128"/>
                <a:ea typeface="Meiryo UI" panose="020B0604030504040204" pitchFamily="50" charset="-128"/>
                <a:cs typeface="Meiryo UI" panose="020B0604030504040204" pitchFamily="50" charset="-128"/>
              </a:rPr>
              <a:t>Overview of previous study</a:t>
            </a:r>
          </a:p>
        </p:txBody>
      </p:sp>
      <p:sp>
        <p:nvSpPr>
          <p:cNvPr id="4" name="乗算記号 3"/>
          <p:cNvSpPr/>
          <p:nvPr/>
        </p:nvSpPr>
        <p:spPr>
          <a:xfrm>
            <a:off x="1403350" y="3068638"/>
            <a:ext cx="2808288" cy="2232025"/>
          </a:xfrm>
          <a:prstGeom prst="mathMultiply">
            <a:avLst>
              <a:gd name="adj1" fmla="val 12436"/>
            </a:avLst>
          </a:prstGeom>
          <a:solidFill>
            <a:srgbClr val="FFFF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 name="角丸四角形 6"/>
          <p:cNvSpPr/>
          <p:nvPr/>
        </p:nvSpPr>
        <p:spPr>
          <a:xfrm>
            <a:off x="4859338" y="3103563"/>
            <a:ext cx="3767137" cy="2305050"/>
          </a:xfrm>
          <a:prstGeom prst="roundRect">
            <a:avLst>
              <a:gd name="adj" fmla="val 10131"/>
            </a:avLst>
          </a:prstGeom>
          <a:noFill/>
          <a:ln w="571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 name="正方形/長方形 7"/>
          <p:cNvSpPr/>
          <p:nvPr/>
        </p:nvSpPr>
        <p:spPr>
          <a:xfrm rot="19458850">
            <a:off x="5793767" y="3764388"/>
            <a:ext cx="2699649" cy="1323439"/>
          </a:xfrm>
          <a:prstGeom prst="rect">
            <a:avLst/>
          </a:prstGeom>
          <a:noFill/>
        </p:spPr>
        <p:txBody>
          <a:bodyPr>
            <a:spAutoFit/>
          </a:bodyPr>
          <a:lstStyle/>
          <a:p>
            <a:pPr algn="ctr">
              <a:defRPr/>
            </a:pPr>
            <a:r>
              <a:rPr lang="en-US" altLang="ja-JP"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eiryo UI" panose="020B0604030504040204" pitchFamily="50" charset="-128"/>
                <a:ea typeface="Meiryo UI" panose="020B0604030504040204" pitchFamily="50" charset="-128"/>
                <a:cs typeface="Meiryo UI" panose="020B0604030504040204" pitchFamily="50" charset="-128"/>
              </a:rPr>
              <a:t>Today’s Topics</a:t>
            </a:r>
            <a:endParaRPr lang="ja-JP" alt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2"/>
          <p:cNvPicPr>
            <a:picLocks noChangeAspect="1" noChangeArrowheads="1"/>
          </p:cNvPicPr>
          <p:nvPr/>
        </p:nvPicPr>
        <p:blipFill>
          <a:blip r:embed="rId2"/>
          <a:srcRect/>
          <a:stretch>
            <a:fillRect/>
          </a:stretch>
        </p:blipFill>
        <p:spPr bwMode="auto">
          <a:xfrm>
            <a:off x="0" y="4271963"/>
            <a:ext cx="2246313" cy="2036762"/>
          </a:xfrm>
          <a:prstGeom prst="rect">
            <a:avLst/>
          </a:prstGeom>
          <a:noFill/>
          <a:ln w="9525">
            <a:noFill/>
            <a:miter lim="800000"/>
            <a:headEnd/>
            <a:tailEnd/>
          </a:ln>
        </p:spPr>
      </p:pic>
      <p:pic>
        <p:nvPicPr>
          <p:cNvPr id="34818" name="Picture 3"/>
          <p:cNvPicPr>
            <a:picLocks noChangeAspect="1" noChangeArrowheads="1"/>
          </p:cNvPicPr>
          <p:nvPr/>
        </p:nvPicPr>
        <p:blipFill>
          <a:blip r:embed="rId3"/>
          <a:srcRect/>
          <a:stretch>
            <a:fillRect/>
          </a:stretch>
        </p:blipFill>
        <p:spPr bwMode="auto">
          <a:xfrm>
            <a:off x="2298700" y="4271963"/>
            <a:ext cx="2252663" cy="2036762"/>
          </a:xfrm>
          <a:prstGeom prst="rect">
            <a:avLst/>
          </a:prstGeom>
          <a:noFill/>
          <a:ln w="9525">
            <a:noFill/>
            <a:miter lim="800000"/>
            <a:headEnd/>
            <a:tailEnd/>
          </a:ln>
        </p:spPr>
      </p:pic>
      <p:sp>
        <p:nvSpPr>
          <p:cNvPr id="34819"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9F10A64D-E8DE-437E-A9BF-238B47E5DFAA}" type="slidenum">
              <a:rPr lang="en-US" altLang="ja-JP" sz="1200"/>
              <a:pPr algn="r"/>
              <a:t>20</a:t>
            </a:fld>
            <a:endParaRPr lang="en-US" altLang="ja-JP" sz="1200"/>
          </a:p>
        </p:txBody>
      </p:sp>
      <p:sp>
        <p:nvSpPr>
          <p:cNvPr id="34820"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53AC3A02-D502-4E5B-B401-60D4616AE582}" type="slidenum">
              <a:rPr lang="en-US" altLang="ja-JP" sz="1200"/>
              <a:pPr algn="r"/>
              <a:t>20</a:t>
            </a:fld>
            <a:endParaRPr lang="en-US" altLang="ja-JP" sz="1200"/>
          </a:p>
        </p:txBody>
      </p:sp>
      <p:sp>
        <p:nvSpPr>
          <p:cNvPr id="34821" name="Rectangle 4"/>
          <p:cNvSpPr>
            <a:spLocks noGrp="1" noChangeArrowheads="1"/>
          </p:cNvSpPr>
          <p:nvPr>
            <p:ph type="title" idx="4294967295"/>
          </p:nvPr>
        </p:nvSpPr>
        <p:spPr/>
        <p:txBody>
          <a:bodyPr/>
          <a:lstStyle/>
          <a:p>
            <a:r>
              <a:rPr lang="en-GB" altLang="ja-JP" dirty="0" smtClean="0"/>
              <a:t>Equivalent all-electric range (</a:t>
            </a:r>
            <a:r>
              <a:rPr lang="en-US" altLang="ja-JP" dirty="0" smtClean="0"/>
              <a:t>EAER)</a:t>
            </a:r>
          </a:p>
        </p:txBody>
      </p:sp>
      <p:sp>
        <p:nvSpPr>
          <p:cNvPr id="34822" name="Text Box 11"/>
          <p:cNvSpPr txBox="1">
            <a:spLocks noChangeArrowheads="1"/>
          </p:cNvSpPr>
          <p:nvPr/>
        </p:nvSpPr>
        <p:spPr bwMode="auto">
          <a:xfrm>
            <a:off x="323850"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ER</a:t>
            </a:r>
          </a:p>
        </p:txBody>
      </p:sp>
      <p:sp>
        <p:nvSpPr>
          <p:cNvPr id="34823" name="Text Box 12"/>
          <p:cNvSpPr txBox="1">
            <a:spLocks noChangeArrowheads="1"/>
          </p:cNvSpPr>
          <p:nvPr/>
        </p:nvSpPr>
        <p:spPr bwMode="auto">
          <a:xfrm>
            <a:off x="262731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DR</a:t>
            </a:r>
          </a:p>
        </p:txBody>
      </p:sp>
      <p:sp>
        <p:nvSpPr>
          <p:cNvPr id="34824" name="Text Box 13"/>
          <p:cNvSpPr txBox="1">
            <a:spLocks noChangeArrowheads="1"/>
          </p:cNvSpPr>
          <p:nvPr/>
        </p:nvSpPr>
        <p:spPr bwMode="auto">
          <a:xfrm>
            <a:off x="493236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EER</a:t>
            </a:r>
          </a:p>
        </p:txBody>
      </p:sp>
      <p:sp>
        <p:nvSpPr>
          <p:cNvPr id="34825" name="Text Box 14"/>
          <p:cNvSpPr txBox="1">
            <a:spLocks noChangeArrowheads="1"/>
          </p:cNvSpPr>
          <p:nvPr/>
        </p:nvSpPr>
        <p:spPr bwMode="auto">
          <a:xfrm>
            <a:off x="7164388"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ASCR</a:t>
            </a:r>
          </a:p>
        </p:txBody>
      </p:sp>
      <p:sp>
        <p:nvSpPr>
          <p:cNvPr id="34826" name="Text Box 15"/>
          <p:cNvSpPr txBox="1">
            <a:spLocks noChangeArrowheads="1"/>
          </p:cNvSpPr>
          <p:nvPr/>
        </p:nvSpPr>
        <p:spPr bwMode="auto">
          <a:xfrm>
            <a:off x="323850"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RMSSE</a:t>
            </a:r>
          </a:p>
        </p:txBody>
      </p:sp>
      <p:sp>
        <p:nvSpPr>
          <p:cNvPr id="34827" name="Text Box 16"/>
          <p:cNvSpPr txBox="1">
            <a:spLocks noChangeArrowheads="1"/>
          </p:cNvSpPr>
          <p:nvPr/>
        </p:nvSpPr>
        <p:spPr bwMode="auto">
          <a:xfrm>
            <a:off x="2627313"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IWR</a:t>
            </a:r>
          </a:p>
        </p:txBody>
      </p:sp>
      <p:pic>
        <p:nvPicPr>
          <p:cNvPr id="34828" name="Picture 17"/>
          <p:cNvPicPr>
            <a:picLocks noChangeAspect="1" noChangeArrowheads="1"/>
          </p:cNvPicPr>
          <p:nvPr/>
        </p:nvPicPr>
        <p:blipFill>
          <a:blip r:embed="rId4"/>
          <a:srcRect/>
          <a:stretch>
            <a:fillRect/>
          </a:stretch>
        </p:blipFill>
        <p:spPr bwMode="auto">
          <a:xfrm>
            <a:off x="4249738" y="4149725"/>
            <a:ext cx="4894262" cy="1011238"/>
          </a:xfrm>
          <a:prstGeom prst="rect">
            <a:avLst/>
          </a:prstGeom>
          <a:noFill/>
          <a:ln w="9525">
            <a:noFill/>
            <a:miter lim="800000"/>
            <a:headEnd/>
            <a:tailEnd/>
          </a:ln>
        </p:spPr>
      </p:pic>
      <p:sp>
        <p:nvSpPr>
          <p:cNvPr id="34829" name="Text Box 18"/>
          <p:cNvSpPr txBox="1">
            <a:spLocks noChangeArrowheads="1"/>
          </p:cNvSpPr>
          <p:nvPr/>
        </p:nvSpPr>
        <p:spPr bwMode="auto">
          <a:xfrm>
            <a:off x="28416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4830" name="Text Box 19"/>
          <p:cNvSpPr txBox="1">
            <a:spLocks noChangeArrowheads="1"/>
          </p:cNvSpPr>
          <p:nvPr/>
        </p:nvSpPr>
        <p:spPr bwMode="auto">
          <a:xfrm>
            <a:off x="2627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4831" name="Text Box 20"/>
          <p:cNvSpPr txBox="1">
            <a:spLocks noChangeArrowheads="1"/>
          </p:cNvSpPr>
          <p:nvPr/>
        </p:nvSpPr>
        <p:spPr bwMode="auto">
          <a:xfrm>
            <a:off x="4859338"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4832" name="Text Box 21"/>
          <p:cNvSpPr txBox="1">
            <a:spLocks noChangeArrowheads="1"/>
          </p:cNvSpPr>
          <p:nvPr/>
        </p:nvSpPr>
        <p:spPr bwMode="auto">
          <a:xfrm>
            <a:off x="7199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4833" name="Text Box 22"/>
          <p:cNvSpPr txBox="1">
            <a:spLocks noChangeArrowheads="1"/>
          </p:cNvSpPr>
          <p:nvPr/>
        </p:nvSpPr>
        <p:spPr bwMode="auto">
          <a:xfrm>
            <a:off x="315913" y="6221413"/>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4834" name="Text Box 23"/>
          <p:cNvSpPr txBox="1">
            <a:spLocks noChangeArrowheads="1"/>
          </p:cNvSpPr>
          <p:nvPr/>
        </p:nvSpPr>
        <p:spPr bwMode="auto">
          <a:xfrm>
            <a:off x="2555875" y="6221413"/>
            <a:ext cx="1944688"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4835" name="Line 27"/>
          <p:cNvSpPr>
            <a:spLocks noChangeShapeType="1"/>
          </p:cNvSpPr>
          <p:nvPr/>
        </p:nvSpPr>
        <p:spPr bwMode="auto">
          <a:xfrm>
            <a:off x="3219450"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4836" name="Line 28"/>
          <p:cNvSpPr>
            <a:spLocks noChangeShapeType="1"/>
          </p:cNvSpPr>
          <p:nvPr/>
        </p:nvSpPr>
        <p:spPr bwMode="auto">
          <a:xfrm>
            <a:off x="3635375"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4837" name="Line 29"/>
          <p:cNvSpPr>
            <a:spLocks noChangeShapeType="1"/>
          </p:cNvSpPr>
          <p:nvPr/>
        </p:nvSpPr>
        <p:spPr bwMode="auto">
          <a:xfrm>
            <a:off x="1331913" y="4333875"/>
            <a:ext cx="0" cy="1690688"/>
          </a:xfrm>
          <a:prstGeom prst="line">
            <a:avLst/>
          </a:prstGeom>
          <a:noFill/>
          <a:ln w="19050">
            <a:solidFill>
              <a:srgbClr val="FF00FF"/>
            </a:solidFill>
            <a:prstDash val="sysDot"/>
            <a:round/>
            <a:headEnd/>
            <a:tailEnd/>
          </a:ln>
        </p:spPr>
        <p:txBody>
          <a:bodyPr/>
          <a:lstStyle/>
          <a:p>
            <a:endParaRPr lang="ja-JP" altLang="en-US"/>
          </a:p>
        </p:txBody>
      </p:sp>
      <p:pic>
        <p:nvPicPr>
          <p:cNvPr id="34838" name="Picture 23"/>
          <p:cNvPicPr>
            <a:picLocks noChangeAspect="1" noChangeArrowheads="1"/>
          </p:cNvPicPr>
          <p:nvPr/>
        </p:nvPicPr>
        <p:blipFill>
          <a:blip r:embed="rId5"/>
          <a:srcRect/>
          <a:stretch>
            <a:fillRect/>
          </a:stretch>
        </p:blipFill>
        <p:spPr bwMode="auto">
          <a:xfrm>
            <a:off x="0" y="1390650"/>
            <a:ext cx="2252663" cy="2036763"/>
          </a:xfrm>
          <a:prstGeom prst="rect">
            <a:avLst/>
          </a:prstGeom>
          <a:noFill/>
          <a:ln w="9525">
            <a:noFill/>
            <a:miter lim="800000"/>
            <a:headEnd/>
            <a:tailEnd/>
          </a:ln>
        </p:spPr>
      </p:pic>
      <p:pic>
        <p:nvPicPr>
          <p:cNvPr id="34839" name="Picture 24"/>
          <p:cNvPicPr>
            <a:picLocks noChangeAspect="1" noChangeArrowheads="1"/>
          </p:cNvPicPr>
          <p:nvPr/>
        </p:nvPicPr>
        <p:blipFill>
          <a:blip r:embed="rId6"/>
          <a:srcRect/>
          <a:stretch>
            <a:fillRect/>
          </a:stretch>
        </p:blipFill>
        <p:spPr bwMode="auto">
          <a:xfrm>
            <a:off x="2298700" y="1392238"/>
            <a:ext cx="2252663" cy="2036762"/>
          </a:xfrm>
          <a:prstGeom prst="rect">
            <a:avLst/>
          </a:prstGeom>
          <a:noFill/>
          <a:ln w="9525">
            <a:noFill/>
            <a:miter lim="800000"/>
            <a:headEnd/>
            <a:tailEnd/>
          </a:ln>
        </p:spPr>
      </p:pic>
      <p:pic>
        <p:nvPicPr>
          <p:cNvPr id="34840" name="Picture 25"/>
          <p:cNvPicPr>
            <a:picLocks noChangeAspect="1" noChangeArrowheads="1"/>
          </p:cNvPicPr>
          <p:nvPr/>
        </p:nvPicPr>
        <p:blipFill>
          <a:blip r:embed="rId7"/>
          <a:srcRect/>
          <a:stretch>
            <a:fillRect/>
          </a:stretch>
        </p:blipFill>
        <p:spPr bwMode="auto">
          <a:xfrm>
            <a:off x="4597400" y="1392238"/>
            <a:ext cx="2246313" cy="2036762"/>
          </a:xfrm>
          <a:prstGeom prst="rect">
            <a:avLst/>
          </a:prstGeom>
          <a:noFill/>
          <a:ln w="9525">
            <a:noFill/>
            <a:miter lim="800000"/>
            <a:headEnd/>
            <a:tailEnd/>
          </a:ln>
        </p:spPr>
      </p:pic>
      <p:pic>
        <p:nvPicPr>
          <p:cNvPr id="34841" name="Picture 26"/>
          <p:cNvPicPr>
            <a:picLocks noChangeAspect="1" noChangeArrowheads="1"/>
          </p:cNvPicPr>
          <p:nvPr/>
        </p:nvPicPr>
        <p:blipFill>
          <a:blip r:embed="rId8"/>
          <a:srcRect/>
          <a:stretch>
            <a:fillRect/>
          </a:stretch>
        </p:blipFill>
        <p:spPr bwMode="auto">
          <a:xfrm>
            <a:off x="6891338" y="1390650"/>
            <a:ext cx="2252662" cy="2036763"/>
          </a:xfrm>
          <a:prstGeom prst="rect">
            <a:avLst/>
          </a:prstGeom>
          <a:noFill/>
          <a:ln w="9525">
            <a:noFill/>
            <a:miter lim="800000"/>
            <a:headEnd/>
            <a:tailEnd/>
          </a:ln>
        </p:spPr>
      </p:pic>
      <p:sp>
        <p:nvSpPr>
          <p:cNvPr id="34843" name="Line 28"/>
          <p:cNvSpPr>
            <a:spLocks noChangeShapeType="1"/>
          </p:cNvSpPr>
          <p:nvPr/>
        </p:nvSpPr>
        <p:spPr bwMode="auto">
          <a:xfrm>
            <a:off x="2627313" y="5013325"/>
            <a:ext cx="2087562" cy="0"/>
          </a:xfrm>
          <a:prstGeom prst="line">
            <a:avLst/>
          </a:prstGeom>
          <a:noFill/>
          <a:ln w="19050">
            <a:solidFill>
              <a:srgbClr val="FF0000"/>
            </a:solidFill>
            <a:prstDash val="dash"/>
            <a:round/>
            <a:headEnd/>
            <a:tailEnd/>
          </a:ln>
        </p:spPr>
        <p:txBody>
          <a:bodyPr/>
          <a:lstStyle/>
          <a:p>
            <a:endParaRPr lang="ja-JP" altLang="en-US"/>
          </a:p>
        </p:txBody>
      </p:sp>
      <p:sp>
        <p:nvSpPr>
          <p:cNvPr id="34844" name="Line 29"/>
          <p:cNvSpPr>
            <a:spLocks noChangeShapeType="1"/>
          </p:cNvSpPr>
          <p:nvPr/>
        </p:nvSpPr>
        <p:spPr bwMode="auto">
          <a:xfrm>
            <a:off x="2627313" y="4659313"/>
            <a:ext cx="2087562" cy="0"/>
          </a:xfrm>
          <a:prstGeom prst="line">
            <a:avLst/>
          </a:prstGeom>
          <a:noFill/>
          <a:ln w="19050">
            <a:solidFill>
              <a:srgbClr val="FF0000"/>
            </a:solidFill>
            <a:prstDash val="dash"/>
            <a:round/>
            <a:headEnd/>
            <a:tailEnd/>
          </a:ln>
        </p:spPr>
        <p:txBody>
          <a:bodyPr/>
          <a:lstStyle/>
          <a:p>
            <a:endParaRPr lang="ja-JP" altLang="en-US"/>
          </a:p>
        </p:txBody>
      </p:sp>
      <p:sp>
        <p:nvSpPr>
          <p:cNvPr id="34845" name="Line 30"/>
          <p:cNvSpPr>
            <a:spLocks noChangeShapeType="1"/>
          </p:cNvSpPr>
          <p:nvPr/>
        </p:nvSpPr>
        <p:spPr bwMode="auto">
          <a:xfrm>
            <a:off x="4572000" y="4724400"/>
            <a:ext cx="0" cy="288925"/>
          </a:xfrm>
          <a:prstGeom prst="line">
            <a:avLst/>
          </a:prstGeom>
          <a:noFill/>
          <a:ln w="19050">
            <a:solidFill>
              <a:srgbClr val="FF0000"/>
            </a:solidFill>
            <a:round/>
            <a:headEnd type="arrow" w="lg" len="med"/>
            <a:tailEnd type="arrow" w="lg" len="med"/>
          </a:ln>
        </p:spPr>
        <p:txBody>
          <a:bodyPr/>
          <a:lstStyle/>
          <a:p>
            <a:endParaRPr lang="ja-JP" altLang="en-US"/>
          </a:p>
        </p:txBody>
      </p:sp>
      <p:sp>
        <p:nvSpPr>
          <p:cNvPr id="34846" name="Text Box 31"/>
          <p:cNvSpPr txBox="1">
            <a:spLocks noChangeArrowheads="1"/>
          </p:cNvSpPr>
          <p:nvPr/>
        </p:nvSpPr>
        <p:spPr bwMode="auto">
          <a:xfrm rot="-5400000">
            <a:off x="4024313" y="4695825"/>
            <a:ext cx="1512888" cy="274637"/>
          </a:xfrm>
          <a:prstGeom prst="rect">
            <a:avLst/>
          </a:prstGeom>
          <a:noFill/>
          <a:ln w="9525">
            <a:noFill/>
            <a:miter lim="800000"/>
            <a:headEnd/>
            <a:tailEnd/>
          </a:ln>
        </p:spPr>
        <p:txBody>
          <a:bodyPr>
            <a:spAutoFit/>
          </a:bodyPr>
          <a:lstStyle/>
          <a:p>
            <a:pPr algn="ctr">
              <a:spcBef>
                <a:spcPct val="50000"/>
              </a:spcBef>
            </a:pPr>
            <a:r>
              <a:rPr lang="en-US" altLang="ja-JP" sz="1200">
                <a:solidFill>
                  <a:srgbClr val="FF0000"/>
                </a:solidFill>
              </a:rPr>
              <a:t>Approx. 5 km</a:t>
            </a:r>
          </a:p>
        </p:txBody>
      </p:sp>
      <p:sp>
        <p:nvSpPr>
          <p:cNvPr id="34847" name="Text Box 16"/>
          <p:cNvSpPr txBox="1">
            <a:spLocks noChangeArrowheads="1"/>
          </p:cNvSpPr>
          <p:nvPr/>
        </p:nvSpPr>
        <p:spPr bwMode="auto">
          <a:xfrm>
            <a:off x="5229793" y="5374729"/>
            <a:ext cx="3734820" cy="769441"/>
          </a:xfrm>
          <a:prstGeom prst="rect">
            <a:avLst/>
          </a:prstGeom>
          <a:solidFill>
            <a:srgbClr val="CCFFFF"/>
          </a:solidFill>
          <a:ln w="9525">
            <a:noFill/>
            <a:miter lim="800000"/>
            <a:headEnd/>
            <a:tailEnd/>
          </a:ln>
        </p:spPr>
        <p:txBody>
          <a:bodyPr wrap="square">
            <a:spAutoFit/>
          </a:bodyPr>
          <a:lstStyle/>
          <a:p>
            <a:pPr marL="88900" indent="-88900">
              <a:lnSpc>
                <a:spcPct val="110000"/>
              </a:lnSpc>
              <a:spcBef>
                <a:spcPct val="50000"/>
              </a:spcBef>
              <a:buFontTx/>
              <a:buChar char="•"/>
            </a:pPr>
            <a:r>
              <a:rPr lang="en-US" altLang="ja-JP" sz="2000" dirty="0"/>
              <a:t>EAER </a:t>
            </a:r>
            <a:r>
              <a:rPr lang="en-US" altLang="ja-JP" sz="2000" dirty="0" smtClean="0"/>
              <a:t>has variability up to 5km </a:t>
            </a:r>
            <a:r>
              <a:rPr lang="en-US" altLang="ja-JP" sz="2000" dirty="0"/>
              <a:t>according to driving style.</a:t>
            </a:r>
            <a:endParaRPr lang="ja-JP" altLang="en-US" sz="2000" dirty="0"/>
          </a:p>
        </p:txBody>
      </p:sp>
      <p:sp>
        <p:nvSpPr>
          <p:cNvPr id="34848" name="Text Box 29"/>
          <p:cNvSpPr txBox="1">
            <a:spLocks noChangeArrowheads="1"/>
          </p:cNvSpPr>
          <p:nvPr/>
        </p:nvSpPr>
        <p:spPr bwMode="auto">
          <a:xfrm>
            <a:off x="1004888" y="5981700"/>
            <a:ext cx="649287"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0.8</a:t>
            </a:r>
            <a:endParaRPr lang="ja-JP" altLang="en-US" sz="1000">
              <a:solidFill>
                <a:srgbClr val="FF00FF"/>
              </a:solidFill>
            </a:endParaRPr>
          </a:p>
        </p:txBody>
      </p:sp>
      <p:sp>
        <p:nvSpPr>
          <p:cNvPr id="34849" name="Text Box 30"/>
          <p:cNvSpPr txBox="1">
            <a:spLocks noChangeArrowheads="1"/>
          </p:cNvSpPr>
          <p:nvPr/>
        </p:nvSpPr>
        <p:spPr bwMode="auto">
          <a:xfrm>
            <a:off x="2876550" y="5992813"/>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-2</a:t>
            </a:r>
            <a:endParaRPr lang="ja-JP" altLang="en-US" sz="1000">
              <a:solidFill>
                <a:srgbClr val="FF00FF"/>
              </a:solidFill>
            </a:endParaRPr>
          </a:p>
        </p:txBody>
      </p:sp>
      <p:sp>
        <p:nvSpPr>
          <p:cNvPr id="34850" name="Text Box 31"/>
          <p:cNvSpPr txBox="1">
            <a:spLocks noChangeArrowheads="1"/>
          </p:cNvSpPr>
          <p:nvPr/>
        </p:nvSpPr>
        <p:spPr bwMode="auto">
          <a:xfrm>
            <a:off x="3225800" y="5981700"/>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+4</a:t>
            </a:r>
            <a:endParaRPr lang="ja-JP" altLang="en-US" sz="1000">
              <a:solidFill>
                <a:srgbClr val="FF00FF"/>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37"/>
          <p:cNvPicPr>
            <a:picLocks noChangeAspect="1" noChangeArrowheads="1"/>
          </p:cNvPicPr>
          <p:nvPr/>
        </p:nvPicPr>
        <p:blipFill>
          <a:blip r:embed="rId2"/>
          <a:srcRect/>
          <a:stretch>
            <a:fillRect/>
          </a:stretch>
        </p:blipFill>
        <p:spPr bwMode="auto">
          <a:xfrm>
            <a:off x="0" y="4271963"/>
            <a:ext cx="2246313" cy="2036762"/>
          </a:xfrm>
          <a:prstGeom prst="rect">
            <a:avLst/>
          </a:prstGeom>
          <a:noFill/>
          <a:ln w="9525">
            <a:noFill/>
            <a:miter lim="800000"/>
            <a:headEnd/>
            <a:tailEnd/>
          </a:ln>
        </p:spPr>
      </p:pic>
      <p:pic>
        <p:nvPicPr>
          <p:cNvPr id="35842" name="Picture 38"/>
          <p:cNvPicPr>
            <a:picLocks noChangeAspect="1" noChangeArrowheads="1"/>
          </p:cNvPicPr>
          <p:nvPr/>
        </p:nvPicPr>
        <p:blipFill>
          <a:blip r:embed="rId3"/>
          <a:srcRect/>
          <a:stretch>
            <a:fillRect/>
          </a:stretch>
        </p:blipFill>
        <p:spPr bwMode="auto">
          <a:xfrm>
            <a:off x="2298700" y="4271963"/>
            <a:ext cx="2252663" cy="2036762"/>
          </a:xfrm>
          <a:prstGeom prst="rect">
            <a:avLst/>
          </a:prstGeom>
          <a:noFill/>
          <a:ln w="9525">
            <a:noFill/>
            <a:miter lim="800000"/>
            <a:headEnd/>
            <a:tailEnd/>
          </a:ln>
        </p:spPr>
      </p:pic>
      <p:sp>
        <p:nvSpPr>
          <p:cNvPr id="35843"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1FE5FFDC-2152-4E0E-9AF8-58C171513DB1}" type="slidenum">
              <a:rPr lang="en-US" altLang="ja-JP" sz="1200"/>
              <a:pPr algn="r"/>
              <a:t>21</a:t>
            </a:fld>
            <a:endParaRPr lang="en-US" altLang="ja-JP" sz="1200"/>
          </a:p>
        </p:txBody>
      </p:sp>
      <p:sp>
        <p:nvSpPr>
          <p:cNvPr id="35844"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A945EBD3-A806-4B94-8BA4-E5168EB5515B}" type="slidenum">
              <a:rPr lang="en-US" altLang="ja-JP" sz="1200"/>
              <a:pPr algn="r"/>
              <a:t>21</a:t>
            </a:fld>
            <a:endParaRPr lang="en-US" altLang="ja-JP" sz="1200"/>
          </a:p>
        </p:txBody>
      </p:sp>
      <p:sp>
        <p:nvSpPr>
          <p:cNvPr id="35845" name="Rectangle 4"/>
          <p:cNvSpPr>
            <a:spLocks noGrp="1" noChangeArrowheads="1"/>
          </p:cNvSpPr>
          <p:nvPr>
            <p:ph type="title" idx="4294967295"/>
          </p:nvPr>
        </p:nvSpPr>
        <p:spPr/>
        <p:txBody>
          <a:bodyPr/>
          <a:lstStyle/>
          <a:p>
            <a:r>
              <a:rPr lang="en-GB" altLang="ja-JP" smtClean="0"/>
              <a:t>The actual charge-depleting range (</a:t>
            </a:r>
            <a:r>
              <a:rPr lang="en-US" altLang="ja-JP" smtClean="0"/>
              <a:t>R</a:t>
            </a:r>
            <a:r>
              <a:rPr lang="en-US" altLang="ja-JP" baseline="-25000" smtClean="0"/>
              <a:t>CDA</a:t>
            </a:r>
            <a:r>
              <a:rPr lang="en-US" altLang="ja-JP" smtClean="0"/>
              <a:t>)</a:t>
            </a:r>
          </a:p>
        </p:txBody>
      </p:sp>
      <p:sp>
        <p:nvSpPr>
          <p:cNvPr id="35846" name="Text Box 11"/>
          <p:cNvSpPr txBox="1">
            <a:spLocks noChangeArrowheads="1"/>
          </p:cNvSpPr>
          <p:nvPr/>
        </p:nvSpPr>
        <p:spPr bwMode="auto">
          <a:xfrm>
            <a:off x="323850"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ER</a:t>
            </a:r>
          </a:p>
        </p:txBody>
      </p:sp>
      <p:sp>
        <p:nvSpPr>
          <p:cNvPr id="35847" name="Text Box 12"/>
          <p:cNvSpPr txBox="1">
            <a:spLocks noChangeArrowheads="1"/>
          </p:cNvSpPr>
          <p:nvPr/>
        </p:nvSpPr>
        <p:spPr bwMode="auto">
          <a:xfrm>
            <a:off x="262731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DR</a:t>
            </a:r>
          </a:p>
        </p:txBody>
      </p:sp>
      <p:sp>
        <p:nvSpPr>
          <p:cNvPr id="35848" name="Text Box 13"/>
          <p:cNvSpPr txBox="1">
            <a:spLocks noChangeArrowheads="1"/>
          </p:cNvSpPr>
          <p:nvPr/>
        </p:nvSpPr>
        <p:spPr bwMode="auto">
          <a:xfrm>
            <a:off x="493236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EER</a:t>
            </a:r>
          </a:p>
        </p:txBody>
      </p:sp>
      <p:sp>
        <p:nvSpPr>
          <p:cNvPr id="35849" name="Text Box 14"/>
          <p:cNvSpPr txBox="1">
            <a:spLocks noChangeArrowheads="1"/>
          </p:cNvSpPr>
          <p:nvPr/>
        </p:nvSpPr>
        <p:spPr bwMode="auto">
          <a:xfrm>
            <a:off x="7164388"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ASCR</a:t>
            </a:r>
          </a:p>
        </p:txBody>
      </p:sp>
      <p:sp>
        <p:nvSpPr>
          <p:cNvPr id="35850" name="Text Box 15"/>
          <p:cNvSpPr txBox="1">
            <a:spLocks noChangeArrowheads="1"/>
          </p:cNvSpPr>
          <p:nvPr/>
        </p:nvSpPr>
        <p:spPr bwMode="auto">
          <a:xfrm>
            <a:off x="323850"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RMSSE</a:t>
            </a:r>
          </a:p>
        </p:txBody>
      </p:sp>
      <p:sp>
        <p:nvSpPr>
          <p:cNvPr id="35851" name="Text Box 16"/>
          <p:cNvSpPr txBox="1">
            <a:spLocks noChangeArrowheads="1"/>
          </p:cNvSpPr>
          <p:nvPr/>
        </p:nvSpPr>
        <p:spPr bwMode="auto">
          <a:xfrm>
            <a:off x="2627313"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IWR</a:t>
            </a:r>
          </a:p>
        </p:txBody>
      </p:sp>
      <p:pic>
        <p:nvPicPr>
          <p:cNvPr id="35852" name="Picture 17"/>
          <p:cNvPicPr>
            <a:picLocks noChangeAspect="1" noChangeArrowheads="1"/>
          </p:cNvPicPr>
          <p:nvPr/>
        </p:nvPicPr>
        <p:blipFill>
          <a:blip r:embed="rId4"/>
          <a:srcRect/>
          <a:stretch>
            <a:fillRect/>
          </a:stretch>
        </p:blipFill>
        <p:spPr bwMode="auto">
          <a:xfrm>
            <a:off x="4249738" y="4149725"/>
            <a:ext cx="4894262" cy="950913"/>
          </a:xfrm>
          <a:prstGeom prst="rect">
            <a:avLst/>
          </a:prstGeom>
          <a:noFill/>
          <a:ln w="9525">
            <a:noFill/>
            <a:miter lim="800000"/>
            <a:headEnd/>
            <a:tailEnd/>
          </a:ln>
        </p:spPr>
      </p:pic>
      <p:sp>
        <p:nvSpPr>
          <p:cNvPr id="35853" name="Text Box 18"/>
          <p:cNvSpPr txBox="1">
            <a:spLocks noChangeArrowheads="1"/>
          </p:cNvSpPr>
          <p:nvPr/>
        </p:nvSpPr>
        <p:spPr bwMode="auto">
          <a:xfrm>
            <a:off x="28416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5854" name="Text Box 19"/>
          <p:cNvSpPr txBox="1">
            <a:spLocks noChangeArrowheads="1"/>
          </p:cNvSpPr>
          <p:nvPr/>
        </p:nvSpPr>
        <p:spPr bwMode="auto">
          <a:xfrm>
            <a:off x="2627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5855" name="Text Box 20"/>
          <p:cNvSpPr txBox="1">
            <a:spLocks noChangeArrowheads="1"/>
          </p:cNvSpPr>
          <p:nvPr/>
        </p:nvSpPr>
        <p:spPr bwMode="auto">
          <a:xfrm>
            <a:off x="4859338"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5856" name="Text Box 21"/>
          <p:cNvSpPr txBox="1">
            <a:spLocks noChangeArrowheads="1"/>
          </p:cNvSpPr>
          <p:nvPr/>
        </p:nvSpPr>
        <p:spPr bwMode="auto">
          <a:xfrm>
            <a:off x="7199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5857" name="Text Box 22"/>
          <p:cNvSpPr txBox="1">
            <a:spLocks noChangeArrowheads="1"/>
          </p:cNvSpPr>
          <p:nvPr/>
        </p:nvSpPr>
        <p:spPr bwMode="auto">
          <a:xfrm>
            <a:off x="315913" y="6221413"/>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5858" name="Text Box 23"/>
          <p:cNvSpPr txBox="1">
            <a:spLocks noChangeArrowheads="1"/>
          </p:cNvSpPr>
          <p:nvPr/>
        </p:nvSpPr>
        <p:spPr bwMode="auto">
          <a:xfrm>
            <a:off x="2555875" y="6221413"/>
            <a:ext cx="1944688"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5859" name="Line 25"/>
          <p:cNvSpPr>
            <a:spLocks noChangeShapeType="1"/>
          </p:cNvSpPr>
          <p:nvPr/>
        </p:nvSpPr>
        <p:spPr bwMode="auto">
          <a:xfrm>
            <a:off x="3219450"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5860" name="Line 26"/>
          <p:cNvSpPr>
            <a:spLocks noChangeShapeType="1"/>
          </p:cNvSpPr>
          <p:nvPr/>
        </p:nvSpPr>
        <p:spPr bwMode="auto">
          <a:xfrm>
            <a:off x="3635375"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5861" name="Line 27"/>
          <p:cNvSpPr>
            <a:spLocks noChangeShapeType="1"/>
          </p:cNvSpPr>
          <p:nvPr/>
        </p:nvSpPr>
        <p:spPr bwMode="auto">
          <a:xfrm>
            <a:off x="1303338" y="4333875"/>
            <a:ext cx="0" cy="1690688"/>
          </a:xfrm>
          <a:prstGeom prst="line">
            <a:avLst/>
          </a:prstGeom>
          <a:noFill/>
          <a:ln w="19050">
            <a:solidFill>
              <a:srgbClr val="FF00FF"/>
            </a:solidFill>
            <a:prstDash val="sysDot"/>
            <a:round/>
            <a:headEnd/>
            <a:tailEnd/>
          </a:ln>
        </p:spPr>
        <p:txBody>
          <a:bodyPr/>
          <a:lstStyle/>
          <a:p>
            <a:endParaRPr lang="ja-JP" altLang="en-US"/>
          </a:p>
        </p:txBody>
      </p:sp>
      <p:sp>
        <p:nvSpPr>
          <p:cNvPr id="35863" name="Line 28"/>
          <p:cNvSpPr>
            <a:spLocks noChangeShapeType="1"/>
          </p:cNvSpPr>
          <p:nvPr/>
        </p:nvSpPr>
        <p:spPr bwMode="auto">
          <a:xfrm>
            <a:off x="2627313" y="5307013"/>
            <a:ext cx="2087562" cy="0"/>
          </a:xfrm>
          <a:prstGeom prst="line">
            <a:avLst/>
          </a:prstGeom>
          <a:noFill/>
          <a:ln w="19050">
            <a:solidFill>
              <a:srgbClr val="FF0000"/>
            </a:solidFill>
            <a:prstDash val="dash"/>
            <a:round/>
            <a:headEnd/>
            <a:tailEnd/>
          </a:ln>
        </p:spPr>
        <p:txBody>
          <a:bodyPr/>
          <a:lstStyle/>
          <a:p>
            <a:endParaRPr lang="ja-JP" altLang="en-US"/>
          </a:p>
        </p:txBody>
      </p:sp>
      <p:sp>
        <p:nvSpPr>
          <p:cNvPr id="35864" name="Line 29"/>
          <p:cNvSpPr>
            <a:spLocks noChangeShapeType="1"/>
          </p:cNvSpPr>
          <p:nvPr/>
        </p:nvSpPr>
        <p:spPr bwMode="auto">
          <a:xfrm>
            <a:off x="2627313" y="4953000"/>
            <a:ext cx="2087562" cy="0"/>
          </a:xfrm>
          <a:prstGeom prst="line">
            <a:avLst/>
          </a:prstGeom>
          <a:noFill/>
          <a:ln w="19050">
            <a:solidFill>
              <a:srgbClr val="FF0000"/>
            </a:solidFill>
            <a:prstDash val="dash"/>
            <a:round/>
            <a:headEnd/>
            <a:tailEnd/>
          </a:ln>
        </p:spPr>
        <p:txBody>
          <a:bodyPr/>
          <a:lstStyle/>
          <a:p>
            <a:endParaRPr lang="ja-JP" altLang="en-US"/>
          </a:p>
        </p:txBody>
      </p:sp>
      <p:sp>
        <p:nvSpPr>
          <p:cNvPr id="35865" name="Line 30"/>
          <p:cNvSpPr>
            <a:spLocks noChangeShapeType="1"/>
          </p:cNvSpPr>
          <p:nvPr/>
        </p:nvSpPr>
        <p:spPr bwMode="auto">
          <a:xfrm>
            <a:off x="4572000" y="4975225"/>
            <a:ext cx="0" cy="287338"/>
          </a:xfrm>
          <a:prstGeom prst="line">
            <a:avLst/>
          </a:prstGeom>
          <a:noFill/>
          <a:ln w="19050">
            <a:solidFill>
              <a:srgbClr val="FF0000"/>
            </a:solidFill>
            <a:round/>
            <a:headEnd type="arrow" w="lg" len="med"/>
            <a:tailEnd type="arrow" w="lg" len="med"/>
          </a:ln>
        </p:spPr>
        <p:txBody>
          <a:bodyPr/>
          <a:lstStyle/>
          <a:p>
            <a:endParaRPr lang="ja-JP" altLang="en-US"/>
          </a:p>
        </p:txBody>
      </p:sp>
      <p:sp>
        <p:nvSpPr>
          <p:cNvPr id="35866" name="Text Box 31"/>
          <p:cNvSpPr txBox="1">
            <a:spLocks noChangeArrowheads="1"/>
          </p:cNvSpPr>
          <p:nvPr/>
        </p:nvSpPr>
        <p:spPr bwMode="auto">
          <a:xfrm rot="-5400000">
            <a:off x="4024313" y="5033963"/>
            <a:ext cx="1512887" cy="274637"/>
          </a:xfrm>
          <a:prstGeom prst="rect">
            <a:avLst/>
          </a:prstGeom>
          <a:noFill/>
          <a:ln w="9525">
            <a:noFill/>
            <a:miter lim="800000"/>
            <a:headEnd/>
            <a:tailEnd/>
          </a:ln>
        </p:spPr>
        <p:txBody>
          <a:bodyPr>
            <a:spAutoFit/>
          </a:bodyPr>
          <a:lstStyle/>
          <a:p>
            <a:pPr algn="ctr">
              <a:spcBef>
                <a:spcPct val="50000"/>
              </a:spcBef>
            </a:pPr>
            <a:r>
              <a:rPr lang="en-US" altLang="ja-JP" sz="1200">
                <a:solidFill>
                  <a:srgbClr val="FF0000"/>
                </a:solidFill>
              </a:rPr>
              <a:t>Approx. 2 km</a:t>
            </a:r>
          </a:p>
        </p:txBody>
      </p:sp>
      <p:sp>
        <p:nvSpPr>
          <p:cNvPr id="35867" name="Text Box 16"/>
          <p:cNvSpPr txBox="1">
            <a:spLocks noChangeArrowheads="1"/>
          </p:cNvSpPr>
          <p:nvPr/>
        </p:nvSpPr>
        <p:spPr bwMode="auto">
          <a:xfrm>
            <a:off x="5251677" y="5237252"/>
            <a:ext cx="3600450" cy="1261884"/>
          </a:xfrm>
          <a:prstGeom prst="rect">
            <a:avLst/>
          </a:prstGeom>
          <a:solidFill>
            <a:srgbClr val="CCFFFF"/>
          </a:solidFill>
          <a:ln w="9525">
            <a:noFill/>
            <a:miter lim="800000"/>
            <a:headEnd/>
            <a:tailEnd/>
          </a:ln>
        </p:spPr>
        <p:txBody>
          <a:bodyPr>
            <a:spAutoFit/>
          </a:bodyPr>
          <a:lstStyle/>
          <a:p>
            <a:pPr marL="88900" indent="-88900">
              <a:lnSpc>
                <a:spcPct val="110000"/>
              </a:lnSpc>
              <a:spcBef>
                <a:spcPct val="50000"/>
              </a:spcBef>
              <a:buFontTx/>
              <a:buChar char="•"/>
            </a:pPr>
            <a:r>
              <a:rPr lang="en-US" altLang="ja-JP" sz="2000" dirty="0"/>
              <a:t>R</a:t>
            </a:r>
            <a:r>
              <a:rPr lang="en-US" altLang="ja-JP" sz="2000" baseline="-25000" dirty="0"/>
              <a:t>CDA</a:t>
            </a:r>
            <a:r>
              <a:rPr lang="en-US" altLang="ja-JP" sz="2000" dirty="0"/>
              <a:t> </a:t>
            </a:r>
            <a:r>
              <a:rPr lang="en-US" altLang="ja-JP" sz="2000" dirty="0" smtClean="0"/>
              <a:t>has variability up to 2 </a:t>
            </a:r>
            <a:r>
              <a:rPr lang="en-US" altLang="ja-JP" sz="2000" dirty="0"/>
              <a:t>km according to driving style.</a:t>
            </a:r>
          </a:p>
          <a:p>
            <a:pPr marL="88900" indent="-88900">
              <a:lnSpc>
                <a:spcPct val="110000"/>
              </a:lnSpc>
              <a:spcBef>
                <a:spcPct val="50000"/>
              </a:spcBef>
              <a:buFontTx/>
              <a:buChar char="•"/>
            </a:pPr>
            <a:r>
              <a:rPr lang="en-US" altLang="ja-JP" sz="2000" dirty="0" smtClean="0"/>
              <a:t>Hard to detect driving style</a:t>
            </a:r>
            <a:endParaRPr lang="en-US" altLang="ja-JP" sz="2000" dirty="0"/>
          </a:p>
        </p:txBody>
      </p:sp>
      <p:pic>
        <p:nvPicPr>
          <p:cNvPr id="35868" name="Picture 33"/>
          <p:cNvPicPr>
            <a:picLocks noChangeAspect="1" noChangeArrowheads="1"/>
          </p:cNvPicPr>
          <p:nvPr/>
        </p:nvPicPr>
        <p:blipFill>
          <a:blip r:embed="rId5"/>
          <a:srcRect/>
          <a:stretch>
            <a:fillRect/>
          </a:stretch>
        </p:blipFill>
        <p:spPr bwMode="auto">
          <a:xfrm>
            <a:off x="0" y="1390650"/>
            <a:ext cx="2252663" cy="2036763"/>
          </a:xfrm>
          <a:prstGeom prst="rect">
            <a:avLst/>
          </a:prstGeom>
          <a:noFill/>
          <a:ln w="9525">
            <a:noFill/>
            <a:miter lim="800000"/>
            <a:headEnd/>
            <a:tailEnd/>
          </a:ln>
        </p:spPr>
      </p:pic>
      <p:pic>
        <p:nvPicPr>
          <p:cNvPr id="35869" name="Picture 34"/>
          <p:cNvPicPr>
            <a:picLocks noChangeAspect="1" noChangeArrowheads="1"/>
          </p:cNvPicPr>
          <p:nvPr/>
        </p:nvPicPr>
        <p:blipFill>
          <a:blip r:embed="rId6"/>
          <a:srcRect/>
          <a:stretch>
            <a:fillRect/>
          </a:stretch>
        </p:blipFill>
        <p:spPr bwMode="auto">
          <a:xfrm>
            <a:off x="2298700" y="1392238"/>
            <a:ext cx="2252663" cy="2036762"/>
          </a:xfrm>
          <a:prstGeom prst="rect">
            <a:avLst/>
          </a:prstGeom>
          <a:noFill/>
          <a:ln w="9525">
            <a:noFill/>
            <a:miter lim="800000"/>
            <a:headEnd/>
            <a:tailEnd/>
          </a:ln>
        </p:spPr>
      </p:pic>
      <p:pic>
        <p:nvPicPr>
          <p:cNvPr id="35870" name="Picture 35"/>
          <p:cNvPicPr>
            <a:picLocks noChangeAspect="1" noChangeArrowheads="1"/>
          </p:cNvPicPr>
          <p:nvPr/>
        </p:nvPicPr>
        <p:blipFill>
          <a:blip r:embed="rId7"/>
          <a:srcRect/>
          <a:stretch>
            <a:fillRect/>
          </a:stretch>
        </p:blipFill>
        <p:spPr bwMode="auto">
          <a:xfrm>
            <a:off x="4597400" y="1392238"/>
            <a:ext cx="2246313" cy="2036762"/>
          </a:xfrm>
          <a:prstGeom prst="rect">
            <a:avLst/>
          </a:prstGeom>
          <a:noFill/>
          <a:ln w="9525">
            <a:noFill/>
            <a:miter lim="800000"/>
            <a:headEnd/>
            <a:tailEnd/>
          </a:ln>
        </p:spPr>
      </p:pic>
      <p:pic>
        <p:nvPicPr>
          <p:cNvPr id="35871" name="Picture 36"/>
          <p:cNvPicPr>
            <a:picLocks noChangeAspect="1" noChangeArrowheads="1"/>
          </p:cNvPicPr>
          <p:nvPr/>
        </p:nvPicPr>
        <p:blipFill>
          <a:blip r:embed="rId8"/>
          <a:srcRect/>
          <a:stretch>
            <a:fillRect/>
          </a:stretch>
        </p:blipFill>
        <p:spPr bwMode="auto">
          <a:xfrm>
            <a:off x="6891338" y="1390650"/>
            <a:ext cx="2252662" cy="2036763"/>
          </a:xfrm>
          <a:prstGeom prst="rect">
            <a:avLst/>
          </a:prstGeom>
          <a:noFill/>
          <a:ln w="9525">
            <a:noFill/>
            <a:miter lim="800000"/>
            <a:headEnd/>
            <a:tailEnd/>
          </a:ln>
        </p:spPr>
      </p:pic>
      <p:sp>
        <p:nvSpPr>
          <p:cNvPr id="35872" name="Text Box 29"/>
          <p:cNvSpPr txBox="1">
            <a:spLocks noChangeArrowheads="1"/>
          </p:cNvSpPr>
          <p:nvPr/>
        </p:nvSpPr>
        <p:spPr bwMode="auto">
          <a:xfrm>
            <a:off x="1004888" y="5981700"/>
            <a:ext cx="649287"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0.8</a:t>
            </a:r>
            <a:endParaRPr lang="ja-JP" altLang="en-US" sz="1000">
              <a:solidFill>
                <a:srgbClr val="FF00FF"/>
              </a:solidFill>
            </a:endParaRPr>
          </a:p>
        </p:txBody>
      </p:sp>
      <p:sp>
        <p:nvSpPr>
          <p:cNvPr id="35873" name="Text Box 30"/>
          <p:cNvSpPr txBox="1">
            <a:spLocks noChangeArrowheads="1"/>
          </p:cNvSpPr>
          <p:nvPr/>
        </p:nvSpPr>
        <p:spPr bwMode="auto">
          <a:xfrm>
            <a:off x="2876550" y="5992813"/>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-2</a:t>
            </a:r>
            <a:endParaRPr lang="ja-JP" altLang="en-US" sz="1000">
              <a:solidFill>
                <a:srgbClr val="FF00FF"/>
              </a:solidFill>
            </a:endParaRPr>
          </a:p>
        </p:txBody>
      </p:sp>
      <p:sp>
        <p:nvSpPr>
          <p:cNvPr id="35874" name="Text Box 31"/>
          <p:cNvSpPr txBox="1">
            <a:spLocks noChangeArrowheads="1"/>
          </p:cNvSpPr>
          <p:nvPr/>
        </p:nvSpPr>
        <p:spPr bwMode="auto">
          <a:xfrm>
            <a:off x="3225800" y="5981700"/>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+4</a:t>
            </a:r>
            <a:endParaRPr lang="ja-JP" altLang="en-US" sz="1000">
              <a:solidFill>
                <a:srgbClr val="FF00F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2"/>
          <p:cNvPicPr>
            <a:picLocks noChangeAspect="1" noChangeArrowheads="1"/>
          </p:cNvPicPr>
          <p:nvPr/>
        </p:nvPicPr>
        <p:blipFill>
          <a:blip r:embed="rId2"/>
          <a:srcRect/>
          <a:stretch>
            <a:fillRect/>
          </a:stretch>
        </p:blipFill>
        <p:spPr bwMode="auto">
          <a:xfrm>
            <a:off x="0" y="4271963"/>
            <a:ext cx="2246313" cy="2036762"/>
          </a:xfrm>
          <a:prstGeom prst="rect">
            <a:avLst/>
          </a:prstGeom>
          <a:noFill/>
          <a:ln w="9525">
            <a:noFill/>
            <a:miter lim="800000"/>
            <a:headEnd/>
            <a:tailEnd/>
          </a:ln>
        </p:spPr>
      </p:pic>
      <p:pic>
        <p:nvPicPr>
          <p:cNvPr id="36866" name="Picture 3"/>
          <p:cNvPicPr>
            <a:picLocks noChangeAspect="1" noChangeArrowheads="1"/>
          </p:cNvPicPr>
          <p:nvPr/>
        </p:nvPicPr>
        <p:blipFill>
          <a:blip r:embed="rId3"/>
          <a:srcRect/>
          <a:stretch>
            <a:fillRect/>
          </a:stretch>
        </p:blipFill>
        <p:spPr bwMode="auto">
          <a:xfrm>
            <a:off x="2298700" y="4271963"/>
            <a:ext cx="2252663" cy="2036762"/>
          </a:xfrm>
          <a:prstGeom prst="rect">
            <a:avLst/>
          </a:prstGeom>
          <a:noFill/>
          <a:ln w="9525">
            <a:noFill/>
            <a:miter lim="800000"/>
            <a:headEnd/>
            <a:tailEnd/>
          </a:ln>
        </p:spPr>
      </p:pic>
      <p:sp>
        <p:nvSpPr>
          <p:cNvPr id="36867"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7C7773BE-5B3D-471B-A9B5-BD26EB68E006}" type="slidenum">
              <a:rPr lang="en-US" altLang="ja-JP" sz="1200"/>
              <a:pPr algn="r"/>
              <a:t>22</a:t>
            </a:fld>
            <a:endParaRPr lang="en-US" altLang="ja-JP" sz="1200"/>
          </a:p>
        </p:txBody>
      </p:sp>
      <p:sp>
        <p:nvSpPr>
          <p:cNvPr id="36868"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32972D6C-0B18-4921-9DB3-EEC0313DE964}" type="slidenum">
              <a:rPr lang="en-US" altLang="ja-JP" sz="1200"/>
              <a:pPr algn="r"/>
              <a:t>22</a:t>
            </a:fld>
            <a:endParaRPr lang="en-US" altLang="ja-JP" sz="1200"/>
          </a:p>
        </p:txBody>
      </p:sp>
      <p:sp>
        <p:nvSpPr>
          <p:cNvPr id="36869" name="Rectangle 4"/>
          <p:cNvSpPr>
            <a:spLocks noGrp="1" noChangeArrowheads="1"/>
          </p:cNvSpPr>
          <p:nvPr>
            <p:ph type="title" idx="4294967295"/>
          </p:nvPr>
        </p:nvSpPr>
        <p:spPr/>
        <p:txBody>
          <a:bodyPr/>
          <a:lstStyle/>
          <a:p>
            <a:r>
              <a:rPr lang="en-GB" altLang="ja-JP" smtClean="0"/>
              <a:t>The charge-depleting cycle range (</a:t>
            </a:r>
            <a:r>
              <a:rPr lang="en-US" altLang="ja-JP" smtClean="0"/>
              <a:t>R</a:t>
            </a:r>
            <a:r>
              <a:rPr lang="en-US" altLang="ja-JP" baseline="-25000" smtClean="0"/>
              <a:t>CDC</a:t>
            </a:r>
            <a:r>
              <a:rPr lang="en-US" altLang="ja-JP" smtClean="0"/>
              <a:t>)</a:t>
            </a:r>
          </a:p>
        </p:txBody>
      </p:sp>
      <p:sp>
        <p:nvSpPr>
          <p:cNvPr id="36870" name="Text Box 11"/>
          <p:cNvSpPr txBox="1">
            <a:spLocks noChangeArrowheads="1"/>
          </p:cNvSpPr>
          <p:nvPr/>
        </p:nvSpPr>
        <p:spPr bwMode="auto">
          <a:xfrm>
            <a:off x="323850"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ER</a:t>
            </a:r>
          </a:p>
        </p:txBody>
      </p:sp>
      <p:sp>
        <p:nvSpPr>
          <p:cNvPr id="36871" name="Text Box 12"/>
          <p:cNvSpPr txBox="1">
            <a:spLocks noChangeArrowheads="1"/>
          </p:cNvSpPr>
          <p:nvPr/>
        </p:nvSpPr>
        <p:spPr bwMode="auto">
          <a:xfrm>
            <a:off x="262731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DR</a:t>
            </a:r>
          </a:p>
        </p:txBody>
      </p:sp>
      <p:sp>
        <p:nvSpPr>
          <p:cNvPr id="36872" name="Text Box 13"/>
          <p:cNvSpPr txBox="1">
            <a:spLocks noChangeArrowheads="1"/>
          </p:cNvSpPr>
          <p:nvPr/>
        </p:nvSpPr>
        <p:spPr bwMode="auto">
          <a:xfrm>
            <a:off x="493236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EER</a:t>
            </a:r>
          </a:p>
        </p:txBody>
      </p:sp>
      <p:sp>
        <p:nvSpPr>
          <p:cNvPr id="36873" name="Text Box 14"/>
          <p:cNvSpPr txBox="1">
            <a:spLocks noChangeArrowheads="1"/>
          </p:cNvSpPr>
          <p:nvPr/>
        </p:nvSpPr>
        <p:spPr bwMode="auto">
          <a:xfrm>
            <a:off x="7164388"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ASCR</a:t>
            </a:r>
          </a:p>
        </p:txBody>
      </p:sp>
      <p:sp>
        <p:nvSpPr>
          <p:cNvPr id="36874" name="Text Box 15"/>
          <p:cNvSpPr txBox="1">
            <a:spLocks noChangeArrowheads="1"/>
          </p:cNvSpPr>
          <p:nvPr/>
        </p:nvSpPr>
        <p:spPr bwMode="auto">
          <a:xfrm>
            <a:off x="323850"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RMSSE</a:t>
            </a:r>
          </a:p>
        </p:txBody>
      </p:sp>
      <p:sp>
        <p:nvSpPr>
          <p:cNvPr id="36875" name="Text Box 16"/>
          <p:cNvSpPr txBox="1">
            <a:spLocks noChangeArrowheads="1"/>
          </p:cNvSpPr>
          <p:nvPr/>
        </p:nvSpPr>
        <p:spPr bwMode="auto">
          <a:xfrm>
            <a:off x="2627313"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IWR</a:t>
            </a:r>
          </a:p>
        </p:txBody>
      </p:sp>
      <p:pic>
        <p:nvPicPr>
          <p:cNvPr id="36876" name="Picture 17"/>
          <p:cNvPicPr>
            <a:picLocks noChangeAspect="1" noChangeArrowheads="1"/>
          </p:cNvPicPr>
          <p:nvPr/>
        </p:nvPicPr>
        <p:blipFill>
          <a:blip r:embed="rId4"/>
          <a:srcRect/>
          <a:stretch>
            <a:fillRect/>
          </a:stretch>
        </p:blipFill>
        <p:spPr bwMode="auto">
          <a:xfrm>
            <a:off x="4252913" y="4149725"/>
            <a:ext cx="4891087" cy="889000"/>
          </a:xfrm>
          <a:prstGeom prst="rect">
            <a:avLst/>
          </a:prstGeom>
          <a:noFill/>
          <a:ln w="9525">
            <a:noFill/>
            <a:miter lim="800000"/>
            <a:headEnd/>
            <a:tailEnd/>
          </a:ln>
        </p:spPr>
      </p:pic>
      <p:sp>
        <p:nvSpPr>
          <p:cNvPr id="36877" name="Text Box 18"/>
          <p:cNvSpPr txBox="1">
            <a:spLocks noChangeArrowheads="1"/>
          </p:cNvSpPr>
          <p:nvPr/>
        </p:nvSpPr>
        <p:spPr bwMode="auto">
          <a:xfrm>
            <a:off x="28416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6878" name="Text Box 19"/>
          <p:cNvSpPr txBox="1">
            <a:spLocks noChangeArrowheads="1"/>
          </p:cNvSpPr>
          <p:nvPr/>
        </p:nvSpPr>
        <p:spPr bwMode="auto">
          <a:xfrm>
            <a:off x="2627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6879" name="Text Box 20"/>
          <p:cNvSpPr txBox="1">
            <a:spLocks noChangeArrowheads="1"/>
          </p:cNvSpPr>
          <p:nvPr/>
        </p:nvSpPr>
        <p:spPr bwMode="auto">
          <a:xfrm>
            <a:off x="4859338"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6880" name="Text Box 21"/>
          <p:cNvSpPr txBox="1">
            <a:spLocks noChangeArrowheads="1"/>
          </p:cNvSpPr>
          <p:nvPr/>
        </p:nvSpPr>
        <p:spPr bwMode="auto">
          <a:xfrm>
            <a:off x="7199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6881" name="Text Box 22"/>
          <p:cNvSpPr txBox="1">
            <a:spLocks noChangeArrowheads="1"/>
          </p:cNvSpPr>
          <p:nvPr/>
        </p:nvSpPr>
        <p:spPr bwMode="auto">
          <a:xfrm>
            <a:off x="315913" y="6221413"/>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6882" name="Text Box 23"/>
          <p:cNvSpPr txBox="1">
            <a:spLocks noChangeArrowheads="1"/>
          </p:cNvSpPr>
          <p:nvPr/>
        </p:nvSpPr>
        <p:spPr bwMode="auto">
          <a:xfrm>
            <a:off x="2555875" y="6221413"/>
            <a:ext cx="1944688"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6883" name="Line 24"/>
          <p:cNvSpPr>
            <a:spLocks noChangeShapeType="1"/>
          </p:cNvSpPr>
          <p:nvPr/>
        </p:nvSpPr>
        <p:spPr bwMode="auto">
          <a:xfrm>
            <a:off x="3219450"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6884" name="Line 25"/>
          <p:cNvSpPr>
            <a:spLocks noChangeShapeType="1"/>
          </p:cNvSpPr>
          <p:nvPr/>
        </p:nvSpPr>
        <p:spPr bwMode="auto">
          <a:xfrm>
            <a:off x="3635375"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6885" name="Line 26"/>
          <p:cNvSpPr>
            <a:spLocks noChangeShapeType="1"/>
          </p:cNvSpPr>
          <p:nvPr/>
        </p:nvSpPr>
        <p:spPr bwMode="auto">
          <a:xfrm>
            <a:off x="1317625" y="4333875"/>
            <a:ext cx="0" cy="1690688"/>
          </a:xfrm>
          <a:prstGeom prst="line">
            <a:avLst/>
          </a:prstGeom>
          <a:noFill/>
          <a:ln w="19050">
            <a:solidFill>
              <a:srgbClr val="FF00FF"/>
            </a:solidFill>
            <a:prstDash val="sysDot"/>
            <a:round/>
            <a:headEnd/>
            <a:tailEnd/>
          </a:ln>
        </p:spPr>
        <p:txBody>
          <a:bodyPr/>
          <a:lstStyle/>
          <a:p>
            <a:endParaRPr lang="ja-JP" altLang="en-US"/>
          </a:p>
        </p:txBody>
      </p:sp>
      <p:pic>
        <p:nvPicPr>
          <p:cNvPr id="36886" name="Picture 23"/>
          <p:cNvPicPr>
            <a:picLocks noChangeAspect="1" noChangeArrowheads="1"/>
          </p:cNvPicPr>
          <p:nvPr/>
        </p:nvPicPr>
        <p:blipFill>
          <a:blip r:embed="rId5"/>
          <a:srcRect/>
          <a:stretch>
            <a:fillRect/>
          </a:stretch>
        </p:blipFill>
        <p:spPr bwMode="auto">
          <a:xfrm>
            <a:off x="0" y="1392238"/>
            <a:ext cx="2252663" cy="2036762"/>
          </a:xfrm>
          <a:prstGeom prst="rect">
            <a:avLst/>
          </a:prstGeom>
          <a:noFill/>
          <a:ln w="9525">
            <a:noFill/>
            <a:miter lim="800000"/>
            <a:headEnd/>
            <a:tailEnd/>
          </a:ln>
        </p:spPr>
      </p:pic>
      <p:pic>
        <p:nvPicPr>
          <p:cNvPr id="36887" name="Picture 24"/>
          <p:cNvPicPr>
            <a:picLocks noChangeAspect="1" noChangeArrowheads="1"/>
          </p:cNvPicPr>
          <p:nvPr/>
        </p:nvPicPr>
        <p:blipFill>
          <a:blip r:embed="rId6"/>
          <a:srcRect/>
          <a:stretch>
            <a:fillRect/>
          </a:stretch>
        </p:blipFill>
        <p:spPr bwMode="auto">
          <a:xfrm>
            <a:off x="2298700" y="1392238"/>
            <a:ext cx="2252663" cy="2036762"/>
          </a:xfrm>
          <a:prstGeom prst="rect">
            <a:avLst/>
          </a:prstGeom>
          <a:noFill/>
          <a:ln w="9525">
            <a:noFill/>
            <a:miter lim="800000"/>
            <a:headEnd/>
            <a:tailEnd/>
          </a:ln>
        </p:spPr>
      </p:pic>
      <p:pic>
        <p:nvPicPr>
          <p:cNvPr id="36888" name="Picture 25"/>
          <p:cNvPicPr>
            <a:picLocks noChangeAspect="1" noChangeArrowheads="1"/>
          </p:cNvPicPr>
          <p:nvPr/>
        </p:nvPicPr>
        <p:blipFill>
          <a:blip r:embed="rId7"/>
          <a:srcRect/>
          <a:stretch>
            <a:fillRect/>
          </a:stretch>
        </p:blipFill>
        <p:spPr bwMode="auto">
          <a:xfrm>
            <a:off x="4597400" y="1392238"/>
            <a:ext cx="2246313" cy="2036762"/>
          </a:xfrm>
          <a:prstGeom prst="rect">
            <a:avLst/>
          </a:prstGeom>
          <a:noFill/>
          <a:ln w="9525">
            <a:noFill/>
            <a:miter lim="800000"/>
            <a:headEnd/>
            <a:tailEnd/>
          </a:ln>
        </p:spPr>
      </p:pic>
      <p:pic>
        <p:nvPicPr>
          <p:cNvPr id="36889" name="Picture 26"/>
          <p:cNvPicPr>
            <a:picLocks noChangeAspect="1" noChangeArrowheads="1"/>
          </p:cNvPicPr>
          <p:nvPr/>
        </p:nvPicPr>
        <p:blipFill>
          <a:blip r:embed="rId8"/>
          <a:srcRect/>
          <a:stretch>
            <a:fillRect/>
          </a:stretch>
        </p:blipFill>
        <p:spPr bwMode="auto">
          <a:xfrm>
            <a:off x="6891338" y="1392238"/>
            <a:ext cx="2252662" cy="2036762"/>
          </a:xfrm>
          <a:prstGeom prst="rect">
            <a:avLst/>
          </a:prstGeom>
          <a:noFill/>
          <a:ln w="9525">
            <a:noFill/>
            <a:miter lim="800000"/>
            <a:headEnd/>
            <a:tailEnd/>
          </a:ln>
        </p:spPr>
      </p:pic>
      <p:sp>
        <p:nvSpPr>
          <p:cNvPr id="36891" name="Text Box 16"/>
          <p:cNvSpPr txBox="1">
            <a:spLocks noChangeArrowheads="1"/>
          </p:cNvSpPr>
          <p:nvPr/>
        </p:nvSpPr>
        <p:spPr bwMode="auto">
          <a:xfrm>
            <a:off x="5292725" y="5295900"/>
            <a:ext cx="3600450" cy="360363"/>
          </a:xfrm>
          <a:prstGeom prst="rect">
            <a:avLst/>
          </a:prstGeom>
          <a:solidFill>
            <a:srgbClr val="CCFFFF"/>
          </a:solidFill>
          <a:ln w="9525">
            <a:noFill/>
            <a:miter lim="800000"/>
            <a:headEnd/>
            <a:tailEnd/>
          </a:ln>
        </p:spPr>
        <p:txBody>
          <a:bodyPr>
            <a:spAutoFit/>
          </a:bodyPr>
          <a:lstStyle/>
          <a:p>
            <a:pPr marL="88900" indent="-88900">
              <a:lnSpc>
                <a:spcPct val="110000"/>
              </a:lnSpc>
              <a:spcBef>
                <a:spcPct val="50000"/>
              </a:spcBef>
              <a:buFontTx/>
              <a:buChar char="•"/>
            </a:pPr>
            <a:r>
              <a:rPr lang="en-US" altLang="ja-JP" sz="1600" dirty="0"/>
              <a:t>R</a:t>
            </a:r>
            <a:r>
              <a:rPr lang="en-US" altLang="ja-JP" sz="1600" baseline="-25000" dirty="0"/>
              <a:t>CDC</a:t>
            </a:r>
            <a:r>
              <a:rPr lang="en-US" altLang="ja-JP" sz="1600" dirty="0"/>
              <a:t> were not changed.</a:t>
            </a:r>
            <a:endParaRPr lang="ja-JP" altLang="en-US" sz="1600" dirty="0"/>
          </a:p>
        </p:txBody>
      </p:sp>
      <p:sp>
        <p:nvSpPr>
          <p:cNvPr id="36892" name="Text Box 29"/>
          <p:cNvSpPr txBox="1">
            <a:spLocks noChangeArrowheads="1"/>
          </p:cNvSpPr>
          <p:nvPr/>
        </p:nvSpPr>
        <p:spPr bwMode="auto">
          <a:xfrm>
            <a:off x="1004888" y="5981700"/>
            <a:ext cx="649287"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0.8</a:t>
            </a:r>
            <a:endParaRPr lang="ja-JP" altLang="en-US" sz="1000">
              <a:solidFill>
                <a:srgbClr val="FF00FF"/>
              </a:solidFill>
            </a:endParaRPr>
          </a:p>
        </p:txBody>
      </p:sp>
      <p:sp>
        <p:nvSpPr>
          <p:cNvPr id="36893" name="Text Box 30"/>
          <p:cNvSpPr txBox="1">
            <a:spLocks noChangeArrowheads="1"/>
          </p:cNvSpPr>
          <p:nvPr/>
        </p:nvSpPr>
        <p:spPr bwMode="auto">
          <a:xfrm>
            <a:off x="2876550" y="5992813"/>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-2</a:t>
            </a:r>
            <a:endParaRPr lang="ja-JP" altLang="en-US" sz="1000">
              <a:solidFill>
                <a:srgbClr val="FF00FF"/>
              </a:solidFill>
            </a:endParaRPr>
          </a:p>
        </p:txBody>
      </p:sp>
      <p:sp>
        <p:nvSpPr>
          <p:cNvPr id="36894" name="Text Box 31"/>
          <p:cNvSpPr txBox="1">
            <a:spLocks noChangeArrowheads="1"/>
          </p:cNvSpPr>
          <p:nvPr/>
        </p:nvSpPr>
        <p:spPr bwMode="auto">
          <a:xfrm>
            <a:off x="3225800" y="5981700"/>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+4</a:t>
            </a:r>
            <a:endParaRPr lang="ja-JP" altLang="en-US" sz="1000">
              <a:solidFill>
                <a:srgbClr val="FF00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2"/>
          <p:cNvPicPr>
            <a:picLocks noChangeAspect="1" noChangeArrowheads="1"/>
          </p:cNvPicPr>
          <p:nvPr/>
        </p:nvPicPr>
        <p:blipFill>
          <a:blip r:embed="rId2"/>
          <a:srcRect/>
          <a:stretch>
            <a:fillRect/>
          </a:stretch>
        </p:blipFill>
        <p:spPr bwMode="auto">
          <a:xfrm>
            <a:off x="0" y="4271963"/>
            <a:ext cx="2246313" cy="2036762"/>
          </a:xfrm>
          <a:prstGeom prst="rect">
            <a:avLst/>
          </a:prstGeom>
          <a:noFill/>
          <a:ln w="9525">
            <a:noFill/>
            <a:miter lim="800000"/>
            <a:headEnd/>
            <a:tailEnd/>
          </a:ln>
        </p:spPr>
      </p:pic>
      <p:pic>
        <p:nvPicPr>
          <p:cNvPr id="37890" name="Picture 3"/>
          <p:cNvPicPr>
            <a:picLocks noChangeAspect="1" noChangeArrowheads="1"/>
          </p:cNvPicPr>
          <p:nvPr/>
        </p:nvPicPr>
        <p:blipFill>
          <a:blip r:embed="rId3"/>
          <a:srcRect/>
          <a:stretch>
            <a:fillRect/>
          </a:stretch>
        </p:blipFill>
        <p:spPr bwMode="auto">
          <a:xfrm>
            <a:off x="2298700" y="4271963"/>
            <a:ext cx="2252663" cy="2036762"/>
          </a:xfrm>
          <a:prstGeom prst="rect">
            <a:avLst/>
          </a:prstGeom>
          <a:noFill/>
          <a:ln w="9525">
            <a:noFill/>
            <a:miter lim="800000"/>
            <a:headEnd/>
            <a:tailEnd/>
          </a:ln>
        </p:spPr>
      </p:pic>
      <p:sp>
        <p:nvSpPr>
          <p:cNvPr id="37891"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469F7A85-57DF-4572-AB63-2D88B0CD7748}" type="slidenum">
              <a:rPr lang="en-US" altLang="ja-JP" sz="1200"/>
              <a:pPr algn="r"/>
              <a:t>23</a:t>
            </a:fld>
            <a:endParaRPr lang="en-US" altLang="ja-JP" sz="1200"/>
          </a:p>
        </p:txBody>
      </p:sp>
      <p:sp>
        <p:nvSpPr>
          <p:cNvPr id="37892"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5176A1B3-020C-4B67-8DC1-3880171F9FA5}" type="slidenum">
              <a:rPr lang="en-US" altLang="ja-JP" sz="1200"/>
              <a:pPr algn="r"/>
              <a:t>23</a:t>
            </a:fld>
            <a:endParaRPr lang="en-US" altLang="ja-JP" sz="1200"/>
          </a:p>
        </p:txBody>
      </p:sp>
      <p:sp>
        <p:nvSpPr>
          <p:cNvPr id="37893" name="Rectangle 2"/>
          <p:cNvSpPr>
            <a:spLocks noGrp="1" noChangeArrowheads="1"/>
          </p:cNvSpPr>
          <p:nvPr>
            <p:ph type="title" idx="4294967295"/>
          </p:nvPr>
        </p:nvSpPr>
        <p:spPr/>
        <p:txBody>
          <a:bodyPr/>
          <a:lstStyle/>
          <a:p>
            <a:r>
              <a:rPr lang="en-GB" altLang="ja-JP" sz="1600" smtClean="0"/>
              <a:t>The electric energy consumption of the applicable WLTP test cycle based on                                 the recharged electric energy from the mains and the equivalent all-electric range (EC)</a:t>
            </a:r>
            <a:endParaRPr lang="en-US" altLang="ja-JP" sz="1600" smtClean="0"/>
          </a:p>
        </p:txBody>
      </p:sp>
      <p:sp>
        <p:nvSpPr>
          <p:cNvPr id="37894" name="Text Box 9"/>
          <p:cNvSpPr txBox="1">
            <a:spLocks noChangeArrowheads="1"/>
          </p:cNvSpPr>
          <p:nvPr/>
        </p:nvSpPr>
        <p:spPr bwMode="auto">
          <a:xfrm>
            <a:off x="28416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7895" name="Text Box 10"/>
          <p:cNvSpPr txBox="1">
            <a:spLocks noChangeArrowheads="1"/>
          </p:cNvSpPr>
          <p:nvPr/>
        </p:nvSpPr>
        <p:spPr bwMode="auto">
          <a:xfrm>
            <a:off x="2627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7896" name="Text Box 11"/>
          <p:cNvSpPr txBox="1">
            <a:spLocks noChangeArrowheads="1"/>
          </p:cNvSpPr>
          <p:nvPr/>
        </p:nvSpPr>
        <p:spPr bwMode="auto">
          <a:xfrm>
            <a:off x="4859338"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7897" name="Text Box 12"/>
          <p:cNvSpPr txBox="1">
            <a:spLocks noChangeArrowheads="1"/>
          </p:cNvSpPr>
          <p:nvPr/>
        </p:nvSpPr>
        <p:spPr bwMode="auto">
          <a:xfrm>
            <a:off x="7199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7898" name="Text Box 13"/>
          <p:cNvSpPr txBox="1">
            <a:spLocks noChangeArrowheads="1"/>
          </p:cNvSpPr>
          <p:nvPr/>
        </p:nvSpPr>
        <p:spPr bwMode="auto">
          <a:xfrm>
            <a:off x="315913" y="6221413"/>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7899" name="Text Box 14"/>
          <p:cNvSpPr txBox="1">
            <a:spLocks noChangeArrowheads="1"/>
          </p:cNvSpPr>
          <p:nvPr/>
        </p:nvSpPr>
        <p:spPr bwMode="auto">
          <a:xfrm>
            <a:off x="2555875" y="6221413"/>
            <a:ext cx="1944688"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7900" name="Text Box 15"/>
          <p:cNvSpPr txBox="1">
            <a:spLocks noChangeArrowheads="1"/>
          </p:cNvSpPr>
          <p:nvPr/>
        </p:nvSpPr>
        <p:spPr bwMode="auto">
          <a:xfrm>
            <a:off x="323850"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ER</a:t>
            </a:r>
          </a:p>
        </p:txBody>
      </p:sp>
      <p:sp>
        <p:nvSpPr>
          <p:cNvPr id="37901" name="Text Box 16"/>
          <p:cNvSpPr txBox="1">
            <a:spLocks noChangeArrowheads="1"/>
          </p:cNvSpPr>
          <p:nvPr/>
        </p:nvSpPr>
        <p:spPr bwMode="auto">
          <a:xfrm>
            <a:off x="262731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DR</a:t>
            </a:r>
          </a:p>
        </p:txBody>
      </p:sp>
      <p:sp>
        <p:nvSpPr>
          <p:cNvPr id="37902" name="Text Box 17"/>
          <p:cNvSpPr txBox="1">
            <a:spLocks noChangeArrowheads="1"/>
          </p:cNvSpPr>
          <p:nvPr/>
        </p:nvSpPr>
        <p:spPr bwMode="auto">
          <a:xfrm>
            <a:off x="493236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EER</a:t>
            </a:r>
          </a:p>
        </p:txBody>
      </p:sp>
      <p:sp>
        <p:nvSpPr>
          <p:cNvPr id="37903" name="Text Box 18"/>
          <p:cNvSpPr txBox="1">
            <a:spLocks noChangeArrowheads="1"/>
          </p:cNvSpPr>
          <p:nvPr/>
        </p:nvSpPr>
        <p:spPr bwMode="auto">
          <a:xfrm>
            <a:off x="7164388"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ASCR</a:t>
            </a:r>
          </a:p>
        </p:txBody>
      </p:sp>
      <p:sp>
        <p:nvSpPr>
          <p:cNvPr id="37904" name="Text Box 19"/>
          <p:cNvSpPr txBox="1">
            <a:spLocks noChangeArrowheads="1"/>
          </p:cNvSpPr>
          <p:nvPr/>
        </p:nvSpPr>
        <p:spPr bwMode="auto">
          <a:xfrm>
            <a:off x="323850"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RMSSE</a:t>
            </a:r>
          </a:p>
        </p:txBody>
      </p:sp>
      <p:sp>
        <p:nvSpPr>
          <p:cNvPr id="37905" name="Text Box 20"/>
          <p:cNvSpPr txBox="1">
            <a:spLocks noChangeArrowheads="1"/>
          </p:cNvSpPr>
          <p:nvPr/>
        </p:nvSpPr>
        <p:spPr bwMode="auto">
          <a:xfrm>
            <a:off x="2627313"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IWR</a:t>
            </a:r>
          </a:p>
        </p:txBody>
      </p:sp>
      <p:pic>
        <p:nvPicPr>
          <p:cNvPr id="37906" name="Picture 21"/>
          <p:cNvPicPr>
            <a:picLocks noChangeAspect="1" noChangeArrowheads="1"/>
          </p:cNvPicPr>
          <p:nvPr/>
        </p:nvPicPr>
        <p:blipFill>
          <a:blip r:embed="rId4"/>
          <a:srcRect/>
          <a:stretch>
            <a:fillRect/>
          </a:stretch>
        </p:blipFill>
        <p:spPr bwMode="auto">
          <a:xfrm>
            <a:off x="4249738" y="4149725"/>
            <a:ext cx="4894262" cy="1158875"/>
          </a:xfrm>
          <a:prstGeom prst="rect">
            <a:avLst/>
          </a:prstGeom>
          <a:noFill/>
          <a:ln w="9525">
            <a:noFill/>
            <a:miter lim="800000"/>
            <a:headEnd/>
            <a:tailEnd/>
          </a:ln>
        </p:spPr>
      </p:pic>
      <p:sp>
        <p:nvSpPr>
          <p:cNvPr id="37907" name="Line 25"/>
          <p:cNvSpPr>
            <a:spLocks noChangeShapeType="1"/>
          </p:cNvSpPr>
          <p:nvPr/>
        </p:nvSpPr>
        <p:spPr bwMode="auto">
          <a:xfrm>
            <a:off x="3219450"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7908" name="Line 26"/>
          <p:cNvSpPr>
            <a:spLocks noChangeShapeType="1"/>
          </p:cNvSpPr>
          <p:nvPr/>
        </p:nvSpPr>
        <p:spPr bwMode="auto">
          <a:xfrm>
            <a:off x="3635375"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7909" name="Line 27"/>
          <p:cNvSpPr>
            <a:spLocks noChangeShapeType="1"/>
          </p:cNvSpPr>
          <p:nvPr/>
        </p:nvSpPr>
        <p:spPr bwMode="auto">
          <a:xfrm>
            <a:off x="1317625" y="4333875"/>
            <a:ext cx="0" cy="1690688"/>
          </a:xfrm>
          <a:prstGeom prst="line">
            <a:avLst/>
          </a:prstGeom>
          <a:noFill/>
          <a:ln w="19050">
            <a:solidFill>
              <a:srgbClr val="FF00FF"/>
            </a:solidFill>
            <a:prstDash val="sysDot"/>
            <a:round/>
            <a:headEnd/>
            <a:tailEnd/>
          </a:ln>
        </p:spPr>
        <p:txBody>
          <a:bodyPr/>
          <a:lstStyle/>
          <a:p>
            <a:endParaRPr lang="ja-JP" altLang="en-US"/>
          </a:p>
        </p:txBody>
      </p:sp>
      <p:pic>
        <p:nvPicPr>
          <p:cNvPr id="37910" name="Picture 23"/>
          <p:cNvPicPr>
            <a:picLocks noChangeAspect="1" noChangeArrowheads="1"/>
          </p:cNvPicPr>
          <p:nvPr/>
        </p:nvPicPr>
        <p:blipFill>
          <a:blip r:embed="rId5"/>
          <a:srcRect/>
          <a:stretch>
            <a:fillRect/>
          </a:stretch>
        </p:blipFill>
        <p:spPr bwMode="auto">
          <a:xfrm>
            <a:off x="0" y="1390650"/>
            <a:ext cx="2252663" cy="2036763"/>
          </a:xfrm>
          <a:prstGeom prst="rect">
            <a:avLst/>
          </a:prstGeom>
          <a:noFill/>
          <a:ln w="9525">
            <a:noFill/>
            <a:miter lim="800000"/>
            <a:headEnd/>
            <a:tailEnd/>
          </a:ln>
        </p:spPr>
      </p:pic>
      <p:pic>
        <p:nvPicPr>
          <p:cNvPr id="37911" name="Picture 24"/>
          <p:cNvPicPr>
            <a:picLocks noChangeAspect="1" noChangeArrowheads="1"/>
          </p:cNvPicPr>
          <p:nvPr/>
        </p:nvPicPr>
        <p:blipFill>
          <a:blip r:embed="rId6"/>
          <a:srcRect/>
          <a:stretch>
            <a:fillRect/>
          </a:stretch>
        </p:blipFill>
        <p:spPr bwMode="auto">
          <a:xfrm>
            <a:off x="2298700" y="1392238"/>
            <a:ext cx="2252663" cy="2036762"/>
          </a:xfrm>
          <a:prstGeom prst="rect">
            <a:avLst/>
          </a:prstGeom>
          <a:noFill/>
          <a:ln w="9525">
            <a:noFill/>
            <a:miter lim="800000"/>
            <a:headEnd/>
            <a:tailEnd/>
          </a:ln>
        </p:spPr>
      </p:pic>
      <p:pic>
        <p:nvPicPr>
          <p:cNvPr id="37912" name="Picture 25"/>
          <p:cNvPicPr>
            <a:picLocks noChangeAspect="1" noChangeArrowheads="1"/>
          </p:cNvPicPr>
          <p:nvPr/>
        </p:nvPicPr>
        <p:blipFill>
          <a:blip r:embed="rId7"/>
          <a:srcRect/>
          <a:stretch>
            <a:fillRect/>
          </a:stretch>
        </p:blipFill>
        <p:spPr bwMode="auto">
          <a:xfrm>
            <a:off x="4597400" y="1392238"/>
            <a:ext cx="2246313" cy="2036762"/>
          </a:xfrm>
          <a:prstGeom prst="rect">
            <a:avLst/>
          </a:prstGeom>
          <a:noFill/>
          <a:ln w="9525">
            <a:noFill/>
            <a:miter lim="800000"/>
            <a:headEnd/>
            <a:tailEnd/>
          </a:ln>
        </p:spPr>
      </p:pic>
      <p:pic>
        <p:nvPicPr>
          <p:cNvPr id="37913" name="Picture 26"/>
          <p:cNvPicPr>
            <a:picLocks noChangeAspect="1" noChangeArrowheads="1"/>
          </p:cNvPicPr>
          <p:nvPr/>
        </p:nvPicPr>
        <p:blipFill>
          <a:blip r:embed="rId8"/>
          <a:srcRect/>
          <a:stretch>
            <a:fillRect/>
          </a:stretch>
        </p:blipFill>
        <p:spPr bwMode="auto">
          <a:xfrm>
            <a:off x="6891338" y="1390650"/>
            <a:ext cx="2252662" cy="2036763"/>
          </a:xfrm>
          <a:prstGeom prst="rect">
            <a:avLst/>
          </a:prstGeom>
          <a:noFill/>
          <a:ln w="9525">
            <a:noFill/>
            <a:miter lim="800000"/>
            <a:headEnd/>
            <a:tailEnd/>
          </a:ln>
        </p:spPr>
      </p:pic>
      <p:sp>
        <p:nvSpPr>
          <p:cNvPr id="37915" name="Line 28"/>
          <p:cNvSpPr>
            <a:spLocks noChangeShapeType="1"/>
          </p:cNvSpPr>
          <p:nvPr/>
        </p:nvSpPr>
        <p:spPr bwMode="auto">
          <a:xfrm>
            <a:off x="2627313" y="5422900"/>
            <a:ext cx="2087562" cy="0"/>
          </a:xfrm>
          <a:prstGeom prst="line">
            <a:avLst/>
          </a:prstGeom>
          <a:noFill/>
          <a:ln w="19050">
            <a:solidFill>
              <a:srgbClr val="FF0000"/>
            </a:solidFill>
            <a:prstDash val="dash"/>
            <a:round/>
            <a:headEnd/>
            <a:tailEnd/>
          </a:ln>
        </p:spPr>
        <p:txBody>
          <a:bodyPr/>
          <a:lstStyle/>
          <a:p>
            <a:endParaRPr lang="ja-JP" altLang="en-US"/>
          </a:p>
        </p:txBody>
      </p:sp>
      <p:sp>
        <p:nvSpPr>
          <p:cNvPr id="37916" name="Line 29"/>
          <p:cNvSpPr>
            <a:spLocks noChangeShapeType="1"/>
          </p:cNvSpPr>
          <p:nvPr/>
        </p:nvSpPr>
        <p:spPr bwMode="auto">
          <a:xfrm>
            <a:off x="2627313" y="4752975"/>
            <a:ext cx="2087562" cy="0"/>
          </a:xfrm>
          <a:prstGeom prst="line">
            <a:avLst/>
          </a:prstGeom>
          <a:noFill/>
          <a:ln w="19050">
            <a:solidFill>
              <a:srgbClr val="FF0000"/>
            </a:solidFill>
            <a:prstDash val="dash"/>
            <a:round/>
            <a:headEnd/>
            <a:tailEnd/>
          </a:ln>
        </p:spPr>
        <p:txBody>
          <a:bodyPr/>
          <a:lstStyle/>
          <a:p>
            <a:endParaRPr lang="ja-JP" altLang="en-US"/>
          </a:p>
        </p:txBody>
      </p:sp>
      <p:sp>
        <p:nvSpPr>
          <p:cNvPr id="37917" name="Line 30"/>
          <p:cNvSpPr>
            <a:spLocks noChangeShapeType="1"/>
          </p:cNvSpPr>
          <p:nvPr/>
        </p:nvSpPr>
        <p:spPr bwMode="auto">
          <a:xfrm>
            <a:off x="4572000" y="4806950"/>
            <a:ext cx="0" cy="576263"/>
          </a:xfrm>
          <a:prstGeom prst="line">
            <a:avLst/>
          </a:prstGeom>
          <a:noFill/>
          <a:ln w="19050">
            <a:solidFill>
              <a:srgbClr val="FF0000"/>
            </a:solidFill>
            <a:round/>
            <a:headEnd type="arrow" w="lg" len="med"/>
            <a:tailEnd type="arrow" w="lg" len="med"/>
          </a:ln>
        </p:spPr>
        <p:txBody>
          <a:bodyPr/>
          <a:lstStyle/>
          <a:p>
            <a:endParaRPr lang="ja-JP" altLang="en-US"/>
          </a:p>
        </p:txBody>
      </p:sp>
      <p:sp>
        <p:nvSpPr>
          <p:cNvPr id="37918" name="Text Box 31"/>
          <p:cNvSpPr txBox="1">
            <a:spLocks noChangeArrowheads="1"/>
          </p:cNvSpPr>
          <p:nvPr/>
        </p:nvSpPr>
        <p:spPr bwMode="auto">
          <a:xfrm rot="-5400000">
            <a:off x="4024313" y="4911725"/>
            <a:ext cx="1512888" cy="274637"/>
          </a:xfrm>
          <a:prstGeom prst="rect">
            <a:avLst/>
          </a:prstGeom>
          <a:noFill/>
          <a:ln w="9525">
            <a:noFill/>
            <a:miter lim="800000"/>
            <a:headEnd/>
            <a:tailEnd/>
          </a:ln>
        </p:spPr>
        <p:txBody>
          <a:bodyPr>
            <a:spAutoFit/>
          </a:bodyPr>
          <a:lstStyle/>
          <a:p>
            <a:pPr algn="ctr">
              <a:spcBef>
                <a:spcPct val="50000"/>
              </a:spcBef>
            </a:pPr>
            <a:r>
              <a:rPr lang="en-US" altLang="ja-JP" sz="1200">
                <a:solidFill>
                  <a:srgbClr val="FF0000"/>
                </a:solidFill>
              </a:rPr>
              <a:t>Approx. 20 Wh/km</a:t>
            </a:r>
          </a:p>
        </p:txBody>
      </p:sp>
      <p:sp>
        <p:nvSpPr>
          <p:cNvPr id="37919" name="Text Box 16"/>
          <p:cNvSpPr txBox="1">
            <a:spLocks noChangeArrowheads="1"/>
          </p:cNvSpPr>
          <p:nvPr/>
        </p:nvSpPr>
        <p:spPr bwMode="auto">
          <a:xfrm>
            <a:off x="5230813" y="5311720"/>
            <a:ext cx="3733800" cy="1107996"/>
          </a:xfrm>
          <a:prstGeom prst="rect">
            <a:avLst/>
          </a:prstGeom>
          <a:solidFill>
            <a:srgbClr val="CCFFFF"/>
          </a:solidFill>
          <a:ln w="9525">
            <a:noFill/>
            <a:miter lim="800000"/>
            <a:headEnd/>
            <a:tailEnd/>
          </a:ln>
        </p:spPr>
        <p:txBody>
          <a:bodyPr wrap="square">
            <a:spAutoFit/>
          </a:bodyPr>
          <a:lstStyle/>
          <a:p>
            <a:pPr marL="88900" indent="-88900">
              <a:lnSpc>
                <a:spcPct val="110000"/>
              </a:lnSpc>
              <a:spcBef>
                <a:spcPct val="50000"/>
              </a:spcBef>
              <a:buFontTx/>
              <a:buChar char="•"/>
            </a:pPr>
            <a:r>
              <a:rPr lang="en-US" altLang="ja-JP" sz="2000" dirty="0"/>
              <a:t>EC </a:t>
            </a:r>
            <a:r>
              <a:rPr lang="en-US" altLang="ja-JP" sz="2000" dirty="0" smtClean="0"/>
              <a:t>has variability up to 20 </a:t>
            </a:r>
            <a:r>
              <a:rPr lang="en-US" altLang="ja-JP" sz="2000" dirty="0" err="1"/>
              <a:t>Wh</a:t>
            </a:r>
            <a:r>
              <a:rPr lang="en-US" altLang="ja-JP" sz="2000" dirty="0"/>
              <a:t>/km according to driving style.</a:t>
            </a:r>
            <a:endParaRPr lang="ja-JP" altLang="en-US" sz="2000" dirty="0"/>
          </a:p>
        </p:txBody>
      </p:sp>
      <p:sp>
        <p:nvSpPr>
          <p:cNvPr id="37920" name="Text Box 29"/>
          <p:cNvSpPr txBox="1">
            <a:spLocks noChangeArrowheads="1"/>
          </p:cNvSpPr>
          <p:nvPr/>
        </p:nvSpPr>
        <p:spPr bwMode="auto">
          <a:xfrm>
            <a:off x="1004888" y="5981700"/>
            <a:ext cx="649287"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0.8</a:t>
            </a:r>
            <a:endParaRPr lang="ja-JP" altLang="en-US" sz="1000">
              <a:solidFill>
                <a:srgbClr val="FF00FF"/>
              </a:solidFill>
            </a:endParaRPr>
          </a:p>
        </p:txBody>
      </p:sp>
      <p:sp>
        <p:nvSpPr>
          <p:cNvPr id="37921" name="Text Box 30"/>
          <p:cNvSpPr txBox="1">
            <a:spLocks noChangeArrowheads="1"/>
          </p:cNvSpPr>
          <p:nvPr/>
        </p:nvSpPr>
        <p:spPr bwMode="auto">
          <a:xfrm>
            <a:off x="2876550" y="5992813"/>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-2</a:t>
            </a:r>
            <a:endParaRPr lang="ja-JP" altLang="en-US" sz="1000">
              <a:solidFill>
                <a:srgbClr val="FF00FF"/>
              </a:solidFill>
            </a:endParaRPr>
          </a:p>
        </p:txBody>
      </p:sp>
      <p:sp>
        <p:nvSpPr>
          <p:cNvPr id="37922" name="Text Box 31"/>
          <p:cNvSpPr txBox="1">
            <a:spLocks noChangeArrowheads="1"/>
          </p:cNvSpPr>
          <p:nvPr/>
        </p:nvSpPr>
        <p:spPr bwMode="auto">
          <a:xfrm>
            <a:off x="3225800" y="5981700"/>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+4</a:t>
            </a:r>
            <a:endParaRPr lang="ja-JP" altLang="en-US" sz="1000">
              <a:solidFill>
                <a:srgbClr val="FF00FF"/>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2"/>
          <p:cNvPicPr>
            <a:picLocks noChangeAspect="1" noChangeArrowheads="1"/>
          </p:cNvPicPr>
          <p:nvPr/>
        </p:nvPicPr>
        <p:blipFill>
          <a:blip r:embed="rId2"/>
          <a:srcRect/>
          <a:stretch>
            <a:fillRect/>
          </a:stretch>
        </p:blipFill>
        <p:spPr bwMode="auto">
          <a:xfrm>
            <a:off x="0" y="4271963"/>
            <a:ext cx="2246313" cy="2036762"/>
          </a:xfrm>
          <a:prstGeom prst="rect">
            <a:avLst/>
          </a:prstGeom>
          <a:noFill/>
          <a:ln w="9525">
            <a:noFill/>
            <a:miter lim="800000"/>
            <a:headEnd/>
            <a:tailEnd/>
          </a:ln>
        </p:spPr>
      </p:pic>
      <p:pic>
        <p:nvPicPr>
          <p:cNvPr id="38914" name="Picture 3"/>
          <p:cNvPicPr>
            <a:picLocks noChangeAspect="1" noChangeArrowheads="1"/>
          </p:cNvPicPr>
          <p:nvPr/>
        </p:nvPicPr>
        <p:blipFill>
          <a:blip r:embed="rId3"/>
          <a:srcRect/>
          <a:stretch>
            <a:fillRect/>
          </a:stretch>
        </p:blipFill>
        <p:spPr bwMode="auto">
          <a:xfrm>
            <a:off x="2298700" y="4271963"/>
            <a:ext cx="2252663" cy="2036762"/>
          </a:xfrm>
          <a:prstGeom prst="rect">
            <a:avLst/>
          </a:prstGeom>
          <a:noFill/>
          <a:ln w="9525">
            <a:noFill/>
            <a:miter lim="800000"/>
            <a:headEnd/>
            <a:tailEnd/>
          </a:ln>
        </p:spPr>
      </p:pic>
      <p:sp>
        <p:nvSpPr>
          <p:cNvPr id="38915"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F4F6A29E-1AE3-44FD-B1FA-3D559B22C94B}" type="slidenum">
              <a:rPr lang="en-US" altLang="ja-JP" sz="1200"/>
              <a:pPr algn="r"/>
              <a:t>24</a:t>
            </a:fld>
            <a:endParaRPr lang="en-US" altLang="ja-JP" sz="1200"/>
          </a:p>
        </p:txBody>
      </p:sp>
      <p:sp>
        <p:nvSpPr>
          <p:cNvPr id="38916"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92B0AF0C-9E3D-4B52-BB32-5797D063483C}" type="slidenum">
              <a:rPr lang="en-US" altLang="ja-JP" sz="1200"/>
              <a:pPr algn="r"/>
              <a:t>24</a:t>
            </a:fld>
            <a:endParaRPr lang="en-US" altLang="ja-JP" sz="1200"/>
          </a:p>
        </p:txBody>
      </p:sp>
      <p:sp>
        <p:nvSpPr>
          <p:cNvPr id="38917" name="Rectangle 2"/>
          <p:cNvSpPr>
            <a:spLocks noGrp="1" noChangeArrowheads="1"/>
          </p:cNvSpPr>
          <p:nvPr>
            <p:ph type="title" idx="4294967295"/>
          </p:nvPr>
        </p:nvSpPr>
        <p:spPr/>
        <p:txBody>
          <a:bodyPr/>
          <a:lstStyle/>
          <a:p>
            <a:r>
              <a:rPr lang="en-GB" altLang="ja-JP" sz="1600" smtClean="0"/>
              <a:t>The utility factor-weighted charge-depleting electric energy consumption based on                        the recharged electric energy from the mains (EC</a:t>
            </a:r>
            <a:r>
              <a:rPr lang="en-GB" altLang="ja-JP" sz="1600" baseline="-25000" smtClean="0"/>
              <a:t>AC,CD</a:t>
            </a:r>
            <a:r>
              <a:rPr lang="en-GB" altLang="ja-JP" sz="1600" smtClean="0"/>
              <a:t>)</a:t>
            </a:r>
            <a:endParaRPr lang="en-US" altLang="ja-JP" sz="1600" smtClean="0"/>
          </a:p>
        </p:txBody>
      </p:sp>
      <p:sp>
        <p:nvSpPr>
          <p:cNvPr id="38918" name="Text Box 9"/>
          <p:cNvSpPr txBox="1">
            <a:spLocks noChangeArrowheads="1"/>
          </p:cNvSpPr>
          <p:nvPr/>
        </p:nvSpPr>
        <p:spPr bwMode="auto">
          <a:xfrm>
            <a:off x="28416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8919" name="Text Box 10"/>
          <p:cNvSpPr txBox="1">
            <a:spLocks noChangeArrowheads="1"/>
          </p:cNvSpPr>
          <p:nvPr/>
        </p:nvSpPr>
        <p:spPr bwMode="auto">
          <a:xfrm>
            <a:off x="2627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8920" name="Text Box 11"/>
          <p:cNvSpPr txBox="1">
            <a:spLocks noChangeArrowheads="1"/>
          </p:cNvSpPr>
          <p:nvPr/>
        </p:nvSpPr>
        <p:spPr bwMode="auto">
          <a:xfrm>
            <a:off x="4859338"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8921" name="Text Box 12"/>
          <p:cNvSpPr txBox="1">
            <a:spLocks noChangeArrowheads="1"/>
          </p:cNvSpPr>
          <p:nvPr/>
        </p:nvSpPr>
        <p:spPr bwMode="auto">
          <a:xfrm>
            <a:off x="7199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8922" name="Text Box 13"/>
          <p:cNvSpPr txBox="1">
            <a:spLocks noChangeArrowheads="1"/>
          </p:cNvSpPr>
          <p:nvPr/>
        </p:nvSpPr>
        <p:spPr bwMode="auto">
          <a:xfrm>
            <a:off x="315913" y="6221413"/>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8923" name="Text Box 14"/>
          <p:cNvSpPr txBox="1">
            <a:spLocks noChangeArrowheads="1"/>
          </p:cNvSpPr>
          <p:nvPr/>
        </p:nvSpPr>
        <p:spPr bwMode="auto">
          <a:xfrm>
            <a:off x="2555875" y="6221413"/>
            <a:ext cx="1944688"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8924" name="Text Box 15"/>
          <p:cNvSpPr txBox="1">
            <a:spLocks noChangeArrowheads="1"/>
          </p:cNvSpPr>
          <p:nvPr/>
        </p:nvSpPr>
        <p:spPr bwMode="auto">
          <a:xfrm>
            <a:off x="323850"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ER</a:t>
            </a:r>
          </a:p>
        </p:txBody>
      </p:sp>
      <p:sp>
        <p:nvSpPr>
          <p:cNvPr id="38925" name="Text Box 16"/>
          <p:cNvSpPr txBox="1">
            <a:spLocks noChangeArrowheads="1"/>
          </p:cNvSpPr>
          <p:nvPr/>
        </p:nvSpPr>
        <p:spPr bwMode="auto">
          <a:xfrm>
            <a:off x="262731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DR</a:t>
            </a:r>
          </a:p>
        </p:txBody>
      </p:sp>
      <p:sp>
        <p:nvSpPr>
          <p:cNvPr id="38926" name="Text Box 17"/>
          <p:cNvSpPr txBox="1">
            <a:spLocks noChangeArrowheads="1"/>
          </p:cNvSpPr>
          <p:nvPr/>
        </p:nvSpPr>
        <p:spPr bwMode="auto">
          <a:xfrm>
            <a:off x="493236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EER</a:t>
            </a:r>
          </a:p>
        </p:txBody>
      </p:sp>
      <p:sp>
        <p:nvSpPr>
          <p:cNvPr id="38927" name="Text Box 18"/>
          <p:cNvSpPr txBox="1">
            <a:spLocks noChangeArrowheads="1"/>
          </p:cNvSpPr>
          <p:nvPr/>
        </p:nvSpPr>
        <p:spPr bwMode="auto">
          <a:xfrm>
            <a:off x="7164388"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ASCR</a:t>
            </a:r>
          </a:p>
        </p:txBody>
      </p:sp>
      <p:sp>
        <p:nvSpPr>
          <p:cNvPr id="38928" name="Text Box 19"/>
          <p:cNvSpPr txBox="1">
            <a:spLocks noChangeArrowheads="1"/>
          </p:cNvSpPr>
          <p:nvPr/>
        </p:nvSpPr>
        <p:spPr bwMode="auto">
          <a:xfrm>
            <a:off x="323850"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RMSSE</a:t>
            </a:r>
          </a:p>
        </p:txBody>
      </p:sp>
      <p:sp>
        <p:nvSpPr>
          <p:cNvPr id="38929" name="Text Box 20"/>
          <p:cNvSpPr txBox="1">
            <a:spLocks noChangeArrowheads="1"/>
          </p:cNvSpPr>
          <p:nvPr/>
        </p:nvSpPr>
        <p:spPr bwMode="auto">
          <a:xfrm>
            <a:off x="2627313"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IWR</a:t>
            </a:r>
          </a:p>
        </p:txBody>
      </p:sp>
      <p:pic>
        <p:nvPicPr>
          <p:cNvPr id="38930" name="Picture 21"/>
          <p:cNvPicPr>
            <a:picLocks noChangeAspect="1" noChangeArrowheads="1"/>
          </p:cNvPicPr>
          <p:nvPr/>
        </p:nvPicPr>
        <p:blipFill>
          <a:blip r:embed="rId4"/>
          <a:srcRect/>
          <a:stretch>
            <a:fillRect/>
          </a:stretch>
        </p:blipFill>
        <p:spPr bwMode="auto">
          <a:xfrm>
            <a:off x="4260850" y="4149725"/>
            <a:ext cx="4883150" cy="1085850"/>
          </a:xfrm>
          <a:prstGeom prst="rect">
            <a:avLst/>
          </a:prstGeom>
          <a:noFill/>
          <a:ln w="9525">
            <a:noFill/>
            <a:miter lim="800000"/>
            <a:headEnd/>
            <a:tailEnd/>
          </a:ln>
        </p:spPr>
      </p:pic>
      <p:sp>
        <p:nvSpPr>
          <p:cNvPr id="38931" name="Line 29"/>
          <p:cNvSpPr>
            <a:spLocks noChangeShapeType="1"/>
          </p:cNvSpPr>
          <p:nvPr/>
        </p:nvSpPr>
        <p:spPr bwMode="auto">
          <a:xfrm>
            <a:off x="3219450"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8932" name="Line 30"/>
          <p:cNvSpPr>
            <a:spLocks noChangeShapeType="1"/>
          </p:cNvSpPr>
          <p:nvPr/>
        </p:nvSpPr>
        <p:spPr bwMode="auto">
          <a:xfrm>
            <a:off x="3635375"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8933" name="Line 31"/>
          <p:cNvSpPr>
            <a:spLocks noChangeShapeType="1"/>
          </p:cNvSpPr>
          <p:nvPr/>
        </p:nvSpPr>
        <p:spPr bwMode="auto">
          <a:xfrm>
            <a:off x="1331913" y="4333875"/>
            <a:ext cx="0" cy="1690688"/>
          </a:xfrm>
          <a:prstGeom prst="line">
            <a:avLst/>
          </a:prstGeom>
          <a:noFill/>
          <a:ln w="19050">
            <a:solidFill>
              <a:srgbClr val="FF00FF"/>
            </a:solidFill>
            <a:prstDash val="sysDot"/>
            <a:round/>
            <a:headEnd/>
            <a:tailEnd/>
          </a:ln>
        </p:spPr>
        <p:txBody>
          <a:bodyPr/>
          <a:lstStyle/>
          <a:p>
            <a:endParaRPr lang="ja-JP" altLang="en-US"/>
          </a:p>
        </p:txBody>
      </p:sp>
      <p:pic>
        <p:nvPicPr>
          <p:cNvPr id="38934" name="Picture 23"/>
          <p:cNvPicPr>
            <a:picLocks noChangeAspect="1" noChangeArrowheads="1"/>
          </p:cNvPicPr>
          <p:nvPr/>
        </p:nvPicPr>
        <p:blipFill>
          <a:blip r:embed="rId5"/>
          <a:srcRect/>
          <a:stretch>
            <a:fillRect/>
          </a:stretch>
        </p:blipFill>
        <p:spPr bwMode="auto">
          <a:xfrm>
            <a:off x="0" y="1390650"/>
            <a:ext cx="2252663" cy="2036763"/>
          </a:xfrm>
          <a:prstGeom prst="rect">
            <a:avLst/>
          </a:prstGeom>
          <a:noFill/>
          <a:ln w="9525">
            <a:noFill/>
            <a:miter lim="800000"/>
            <a:headEnd/>
            <a:tailEnd/>
          </a:ln>
        </p:spPr>
      </p:pic>
      <p:pic>
        <p:nvPicPr>
          <p:cNvPr id="38935" name="Picture 24"/>
          <p:cNvPicPr>
            <a:picLocks noChangeAspect="1" noChangeArrowheads="1"/>
          </p:cNvPicPr>
          <p:nvPr/>
        </p:nvPicPr>
        <p:blipFill>
          <a:blip r:embed="rId6"/>
          <a:srcRect/>
          <a:stretch>
            <a:fillRect/>
          </a:stretch>
        </p:blipFill>
        <p:spPr bwMode="auto">
          <a:xfrm>
            <a:off x="2298700" y="1392238"/>
            <a:ext cx="2252663" cy="2036762"/>
          </a:xfrm>
          <a:prstGeom prst="rect">
            <a:avLst/>
          </a:prstGeom>
          <a:noFill/>
          <a:ln w="9525">
            <a:noFill/>
            <a:miter lim="800000"/>
            <a:headEnd/>
            <a:tailEnd/>
          </a:ln>
        </p:spPr>
      </p:pic>
      <p:pic>
        <p:nvPicPr>
          <p:cNvPr id="38936" name="Picture 25"/>
          <p:cNvPicPr>
            <a:picLocks noChangeAspect="1" noChangeArrowheads="1"/>
          </p:cNvPicPr>
          <p:nvPr/>
        </p:nvPicPr>
        <p:blipFill>
          <a:blip r:embed="rId7"/>
          <a:srcRect/>
          <a:stretch>
            <a:fillRect/>
          </a:stretch>
        </p:blipFill>
        <p:spPr bwMode="auto">
          <a:xfrm>
            <a:off x="4597400" y="1392238"/>
            <a:ext cx="2246313" cy="2036762"/>
          </a:xfrm>
          <a:prstGeom prst="rect">
            <a:avLst/>
          </a:prstGeom>
          <a:noFill/>
          <a:ln w="9525">
            <a:noFill/>
            <a:miter lim="800000"/>
            <a:headEnd/>
            <a:tailEnd/>
          </a:ln>
        </p:spPr>
      </p:pic>
      <p:pic>
        <p:nvPicPr>
          <p:cNvPr id="38937" name="Picture 26"/>
          <p:cNvPicPr>
            <a:picLocks noChangeAspect="1" noChangeArrowheads="1"/>
          </p:cNvPicPr>
          <p:nvPr/>
        </p:nvPicPr>
        <p:blipFill>
          <a:blip r:embed="rId8"/>
          <a:srcRect/>
          <a:stretch>
            <a:fillRect/>
          </a:stretch>
        </p:blipFill>
        <p:spPr bwMode="auto">
          <a:xfrm>
            <a:off x="6891338" y="1390650"/>
            <a:ext cx="2252662" cy="2036763"/>
          </a:xfrm>
          <a:prstGeom prst="rect">
            <a:avLst/>
          </a:prstGeom>
          <a:noFill/>
          <a:ln w="9525">
            <a:noFill/>
            <a:miter lim="800000"/>
            <a:headEnd/>
            <a:tailEnd/>
          </a:ln>
        </p:spPr>
      </p:pic>
      <p:sp>
        <p:nvSpPr>
          <p:cNvPr id="38939" name="Line 28"/>
          <p:cNvSpPr>
            <a:spLocks noChangeShapeType="1"/>
          </p:cNvSpPr>
          <p:nvPr/>
        </p:nvSpPr>
        <p:spPr bwMode="auto">
          <a:xfrm>
            <a:off x="2627313" y="5456238"/>
            <a:ext cx="2087562" cy="0"/>
          </a:xfrm>
          <a:prstGeom prst="line">
            <a:avLst/>
          </a:prstGeom>
          <a:noFill/>
          <a:ln w="19050">
            <a:solidFill>
              <a:srgbClr val="FF0000"/>
            </a:solidFill>
            <a:prstDash val="dash"/>
            <a:round/>
            <a:headEnd/>
            <a:tailEnd/>
          </a:ln>
        </p:spPr>
        <p:txBody>
          <a:bodyPr/>
          <a:lstStyle/>
          <a:p>
            <a:endParaRPr lang="ja-JP" altLang="en-US"/>
          </a:p>
        </p:txBody>
      </p:sp>
      <p:sp>
        <p:nvSpPr>
          <p:cNvPr id="38940" name="Line 29"/>
          <p:cNvSpPr>
            <a:spLocks noChangeShapeType="1"/>
          </p:cNvSpPr>
          <p:nvPr/>
        </p:nvSpPr>
        <p:spPr bwMode="auto">
          <a:xfrm>
            <a:off x="2627313" y="4892675"/>
            <a:ext cx="2087562" cy="0"/>
          </a:xfrm>
          <a:prstGeom prst="line">
            <a:avLst/>
          </a:prstGeom>
          <a:noFill/>
          <a:ln w="19050">
            <a:solidFill>
              <a:srgbClr val="FF0000"/>
            </a:solidFill>
            <a:prstDash val="dash"/>
            <a:round/>
            <a:headEnd/>
            <a:tailEnd/>
          </a:ln>
        </p:spPr>
        <p:txBody>
          <a:bodyPr/>
          <a:lstStyle/>
          <a:p>
            <a:endParaRPr lang="ja-JP" altLang="en-US"/>
          </a:p>
        </p:txBody>
      </p:sp>
      <p:sp>
        <p:nvSpPr>
          <p:cNvPr id="38941" name="Line 30"/>
          <p:cNvSpPr>
            <a:spLocks noChangeShapeType="1"/>
          </p:cNvSpPr>
          <p:nvPr/>
        </p:nvSpPr>
        <p:spPr bwMode="auto">
          <a:xfrm>
            <a:off x="4572000" y="4941888"/>
            <a:ext cx="0" cy="431800"/>
          </a:xfrm>
          <a:prstGeom prst="line">
            <a:avLst/>
          </a:prstGeom>
          <a:noFill/>
          <a:ln w="19050">
            <a:solidFill>
              <a:srgbClr val="FF0000"/>
            </a:solidFill>
            <a:round/>
            <a:headEnd type="arrow" w="lg" len="med"/>
            <a:tailEnd type="arrow" w="lg" len="med"/>
          </a:ln>
        </p:spPr>
        <p:txBody>
          <a:bodyPr/>
          <a:lstStyle/>
          <a:p>
            <a:endParaRPr lang="ja-JP" altLang="en-US"/>
          </a:p>
        </p:txBody>
      </p:sp>
      <p:sp>
        <p:nvSpPr>
          <p:cNvPr id="38942" name="Text Box 31"/>
          <p:cNvSpPr txBox="1">
            <a:spLocks noChangeArrowheads="1"/>
          </p:cNvSpPr>
          <p:nvPr/>
        </p:nvSpPr>
        <p:spPr bwMode="auto">
          <a:xfrm rot="-5400000">
            <a:off x="4024313" y="5033963"/>
            <a:ext cx="1512887" cy="274637"/>
          </a:xfrm>
          <a:prstGeom prst="rect">
            <a:avLst/>
          </a:prstGeom>
          <a:noFill/>
          <a:ln w="9525">
            <a:noFill/>
            <a:miter lim="800000"/>
            <a:headEnd/>
            <a:tailEnd/>
          </a:ln>
        </p:spPr>
        <p:txBody>
          <a:bodyPr>
            <a:spAutoFit/>
          </a:bodyPr>
          <a:lstStyle/>
          <a:p>
            <a:pPr algn="ctr">
              <a:spcBef>
                <a:spcPct val="50000"/>
              </a:spcBef>
            </a:pPr>
            <a:r>
              <a:rPr lang="en-US" altLang="ja-JP" sz="1200">
                <a:solidFill>
                  <a:srgbClr val="FF0000"/>
                </a:solidFill>
              </a:rPr>
              <a:t>Approx. 10 Wh/km</a:t>
            </a:r>
          </a:p>
        </p:txBody>
      </p:sp>
      <p:sp>
        <p:nvSpPr>
          <p:cNvPr id="38943" name="Text Box 16"/>
          <p:cNvSpPr txBox="1">
            <a:spLocks noChangeArrowheads="1"/>
          </p:cNvSpPr>
          <p:nvPr/>
        </p:nvSpPr>
        <p:spPr bwMode="auto">
          <a:xfrm>
            <a:off x="5292725" y="5295900"/>
            <a:ext cx="3600450" cy="1107996"/>
          </a:xfrm>
          <a:prstGeom prst="rect">
            <a:avLst/>
          </a:prstGeom>
          <a:solidFill>
            <a:srgbClr val="CCFFFF"/>
          </a:solidFill>
          <a:ln w="9525">
            <a:noFill/>
            <a:miter lim="800000"/>
            <a:headEnd/>
            <a:tailEnd/>
          </a:ln>
        </p:spPr>
        <p:txBody>
          <a:bodyPr>
            <a:spAutoFit/>
          </a:bodyPr>
          <a:lstStyle/>
          <a:p>
            <a:pPr marL="88900" indent="-88900">
              <a:lnSpc>
                <a:spcPct val="110000"/>
              </a:lnSpc>
              <a:spcBef>
                <a:spcPct val="50000"/>
              </a:spcBef>
              <a:buFontTx/>
              <a:buChar char="•"/>
            </a:pPr>
            <a:r>
              <a:rPr lang="en-US" altLang="ja-JP" sz="2000" dirty="0" smtClean="0"/>
              <a:t>EC</a:t>
            </a:r>
            <a:r>
              <a:rPr lang="en-US" altLang="ja-JP" sz="2000" baseline="-25000" dirty="0" smtClean="0"/>
              <a:t>AC,CD</a:t>
            </a:r>
            <a:r>
              <a:rPr lang="en-US" altLang="ja-JP" sz="2000" dirty="0" smtClean="0"/>
              <a:t> has variability up to 10 </a:t>
            </a:r>
            <a:r>
              <a:rPr lang="en-US" altLang="ja-JP" sz="2000" dirty="0" err="1"/>
              <a:t>Wh</a:t>
            </a:r>
            <a:r>
              <a:rPr lang="en-US" altLang="ja-JP" sz="2000" dirty="0"/>
              <a:t>/km according to driving style.</a:t>
            </a:r>
            <a:endParaRPr lang="ja-JP" altLang="en-US" sz="2000" dirty="0"/>
          </a:p>
        </p:txBody>
      </p:sp>
      <p:sp>
        <p:nvSpPr>
          <p:cNvPr id="38944" name="Text Box 29"/>
          <p:cNvSpPr txBox="1">
            <a:spLocks noChangeArrowheads="1"/>
          </p:cNvSpPr>
          <p:nvPr/>
        </p:nvSpPr>
        <p:spPr bwMode="auto">
          <a:xfrm>
            <a:off x="1004888" y="5981700"/>
            <a:ext cx="649287"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0.8</a:t>
            </a:r>
            <a:endParaRPr lang="ja-JP" altLang="en-US" sz="1000">
              <a:solidFill>
                <a:srgbClr val="FF00FF"/>
              </a:solidFill>
            </a:endParaRPr>
          </a:p>
        </p:txBody>
      </p:sp>
      <p:sp>
        <p:nvSpPr>
          <p:cNvPr id="38945" name="Text Box 30"/>
          <p:cNvSpPr txBox="1">
            <a:spLocks noChangeArrowheads="1"/>
          </p:cNvSpPr>
          <p:nvPr/>
        </p:nvSpPr>
        <p:spPr bwMode="auto">
          <a:xfrm>
            <a:off x="2876550" y="5992813"/>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-2</a:t>
            </a:r>
            <a:endParaRPr lang="ja-JP" altLang="en-US" sz="1000">
              <a:solidFill>
                <a:srgbClr val="FF00FF"/>
              </a:solidFill>
            </a:endParaRPr>
          </a:p>
        </p:txBody>
      </p:sp>
      <p:sp>
        <p:nvSpPr>
          <p:cNvPr id="38946" name="Text Box 31"/>
          <p:cNvSpPr txBox="1">
            <a:spLocks noChangeArrowheads="1"/>
          </p:cNvSpPr>
          <p:nvPr/>
        </p:nvSpPr>
        <p:spPr bwMode="auto">
          <a:xfrm>
            <a:off x="3225800" y="5981700"/>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+4</a:t>
            </a:r>
            <a:endParaRPr lang="ja-JP" altLang="en-US" sz="1000">
              <a:solidFill>
                <a:srgbClr val="FF00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2"/>
          <p:cNvPicPr>
            <a:picLocks noChangeAspect="1" noChangeArrowheads="1"/>
          </p:cNvPicPr>
          <p:nvPr/>
        </p:nvPicPr>
        <p:blipFill>
          <a:blip r:embed="rId2"/>
          <a:srcRect/>
          <a:stretch>
            <a:fillRect/>
          </a:stretch>
        </p:blipFill>
        <p:spPr bwMode="auto">
          <a:xfrm>
            <a:off x="0" y="4271963"/>
            <a:ext cx="2246313" cy="2036762"/>
          </a:xfrm>
          <a:prstGeom prst="rect">
            <a:avLst/>
          </a:prstGeom>
          <a:noFill/>
          <a:ln w="9525">
            <a:noFill/>
            <a:miter lim="800000"/>
            <a:headEnd/>
            <a:tailEnd/>
          </a:ln>
        </p:spPr>
      </p:pic>
      <p:pic>
        <p:nvPicPr>
          <p:cNvPr id="39938" name="Picture 3"/>
          <p:cNvPicPr>
            <a:picLocks noChangeAspect="1" noChangeArrowheads="1"/>
          </p:cNvPicPr>
          <p:nvPr/>
        </p:nvPicPr>
        <p:blipFill>
          <a:blip r:embed="rId3"/>
          <a:srcRect/>
          <a:stretch>
            <a:fillRect/>
          </a:stretch>
        </p:blipFill>
        <p:spPr bwMode="auto">
          <a:xfrm>
            <a:off x="2298700" y="4271963"/>
            <a:ext cx="2252663" cy="2036762"/>
          </a:xfrm>
          <a:prstGeom prst="rect">
            <a:avLst/>
          </a:prstGeom>
          <a:noFill/>
          <a:ln w="9525">
            <a:noFill/>
            <a:miter lim="800000"/>
            <a:headEnd/>
            <a:tailEnd/>
          </a:ln>
        </p:spPr>
      </p:pic>
      <p:sp>
        <p:nvSpPr>
          <p:cNvPr id="39939"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394CA712-8106-4C9B-8F30-28380867C694}" type="slidenum">
              <a:rPr lang="en-US" altLang="ja-JP" sz="1200"/>
              <a:pPr algn="r"/>
              <a:t>25</a:t>
            </a:fld>
            <a:endParaRPr lang="en-US" altLang="ja-JP" sz="1200"/>
          </a:p>
        </p:txBody>
      </p:sp>
      <p:sp>
        <p:nvSpPr>
          <p:cNvPr id="39940"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715C37C3-D253-4253-9544-96640D8A26E8}" type="slidenum">
              <a:rPr lang="en-US" altLang="ja-JP" sz="1200"/>
              <a:pPr algn="r"/>
              <a:t>25</a:t>
            </a:fld>
            <a:endParaRPr lang="en-US" altLang="ja-JP" sz="1200"/>
          </a:p>
        </p:txBody>
      </p:sp>
      <p:sp>
        <p:nvSpPr>
          <p:cNvPr id="39941" name="Rectangle 2"/>
          <p:cNvSpPr>
            <a:spLocks noGrp="1" noChangeArrowheads="1"/>
          </p:cNvSpPr>
          <p:nvPr>
            <p:ph type="title" idx="4294967295"/>
          </p:nvPr>
        </p:nvSpPr>
        <p:spPr/>
        <p:txBody>
          <a:bodyPr/>
          <a:lstStyle/>
          <a:p>
            <a:r>
              <a:rPr lang="en-GB" altLang="ja-JP" sz="2000" dirty="0" smtClean="0"/>
              <a:t>The utility factor-weighted electric energy consumption(</a:t>
            </a:r>
            <a:r>
              <a:rPr lang="en-GB" altLang="ja-JP" sz="2000" dirty="0" err="1" smtClean="0"/>
              <a:t>EC</a:t>
            </a:r>
            <a:r>
              <a:rPr lang="en-GB" altLang="ja-JP" sz="2000" baseline="-25000" dirty="0" err="1" smtClean="0"/>
              <a:t>AC,weighted</a:t>
            </a:r>
            <a:r>
              <a:rPr lang="en-GB" altLang="ja-JP" sz="2000" dirty="0" smtClean="0"/>
              <a:t>)</a:t>
            </a:r>
            <a:endParaRPr lang="en-US" altLang="ja-JP" sz="2000" dirty="0" smtClean="0"/>
          </a:p>
        </p:txBody>
      </p:sp>
      <p:sp>
        <p:nvSpPr>
          <p:cNvPr id="39942" name="Text Box 3"/>
          <p:cNvSpPr txBox="1">
            <a:spLocks noChangeArrowheads="1"/>
          </p:cNvSpPr>
          <p:nvPr/>
        </p:nvSpPr>
        <p:spPr bwMode="auto">
          <a:xfrm>
            <a:off x="7199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t>
            </a:r>
          </a:p>
        </p:txBody>
      </p:sp>
      <p:sp>
        <p:nvSpPr>
          <p:cNvPr id="39943" name="Text Box 4"/>
          <p:cNvSpPr txBox="1">
            <a:spLocks noChangeArrowheads="1"/>
          </p:cNvSpPr>
          <p:nvPr/>
        </p:nvSpPr>
        <p:spPr bwMode="auto">
          <a:xfrm>
            <a:off x="323850"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ER</a:t>
            </a:r>
          </a:p>
        </p:txBody>
      </p:sp>
      <p:sp>
        <p:nvSpPr>
          <p:cNvPr id="39944" name="Text Box 5"/>
          <p:cNvSpPr txBox="1">
            <a:spLocks noChangeArrowheads="1"/>
          </p:cNvSpPr>
          <p:nvPr/>
        </p:nvSpPr>
        <p:spPr bwMode="auto">
          <a:xfrm>
            <a:off x="262731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DR</a:t>
            </a:r>
          </a:p>
        </p:txBody>
      </p:sp>
      <p:sp>
        <p:nvSpPr>
          <p:cNvPr id="39945" name="Text Box 6"/>
          <p:cNvSpPr txBox="1">
            <a:spLocks noChangeArrowheads="1"/>
          </p:cNvSpPr>
          <p:nvPr/>
        </p:nvSpPr>
        <p:spPr bwMode="auto">
          <a:xfrm>
            <a:off x="4932363"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EER</a:t>
            </a:r>
          </a:p>
        </p:txBody>
      </p:sp>
      <p:sp>
        <p:nvSpPr>
          <p:cNvPr id="39946" name="Text Box 7"/>
          <p:cNvSpPr txBox="1">
            <a:spLocks noChangeArrowheads="1"/>
          </p:cNvSpPr>
          <p:nvPr/>
        </p:nvSpPr>
        <p:spPr bwMode="auto">
          <a:xfrm>
            <a:off x="7164388" y="11636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ASCR</a:t>
            </a:r>
          </a:p>
        </p:txBody>
      </p:sp>
      <p:sp>
        <p:nvSpPr>
          <p:cNvPr id="39947" name="Text Box 8"/>
          <p:cNvSpPr txBox="1">
            <a:spLocks noChangeArrowheads="1"/>
          </p:cNvSpPr>
          <p:nvPr/>
        </p:nvSpPr>
        <p:spPr bwMode="auto">
          <a:xfrm>
            <a:off x="323850"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RMSSE</a:t>
            </a:r>
          </a:p>
        </p:txBody>
      </p:sp>
      <p:sp>
        <p:nvSpPr>
          <p:cNvPr id="39948" name="Text Box 9"/>
          <p:cNvSpPr txBox="1">
            <a:spLocks noChangeArrowheads="1"/>
          </p:cNvSpPr>
          <p:nvPr/>
        </p:nvSpPr>
        <p:spPr bwMode="auto">
          <a:xfrm>
            <a:off x="2627313" y="398780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IWR</a:t>
            </a:r>
          </a:p>
        </p:txBody>
      </p:sp>
      <p:pic>
        <p:nvPicPr>
          <p:cNvPr id="39949" name="Picture 10"/>
          <p:cNvPicPr>
            <a:picLocks noChangeAspect="1" noChangeArrowheads="1"/>
          </p:cNvPicPr>
          <p:nvPr/>
        </p:nvPicPr>
        <p:blipFill>
          <a:blip r:embed="rId4"/>
          <a:srcRect/>
          <a:stretch>
            <a:fillRect/>
          </a:stretch>
        </p:blipFill>
        <p:spPr bwMode="auto">
          <a:xfrm>
            <a:off x="4256088" y="4149725"/>
            <a:ext cx="4887912" cy="1295400"/>
          </a:xfrm>
          <a:prstGeom prst="rect">
            <a:avLst/>
          </a:prstGeom>
          <a:noFill/>
          <a:ln w="9525">
            <a:noFill/>
            <a:miter lim="800000"/>
            <a:headEnd/>
            <a:tailEnd/>
          </a:ln>
        </p:spPr>
      </p:pic>
      <p:sp>
        <p:nvSpPr>
          <p:cNvPr id="39950" name="Text Box 12"/>
          <p:cNvSpPr txBox="1">
            <a:spLocks noChangeArrowheads="1"/>
          </p:cNvSpPr>
          <p:nvPr/>
        </p:nvSpPr>
        <p:spPr bwMode="auto">
          <a:xfrm>
            <a:off x="28416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1-4&amp;CS]</a:t>
            </a:r>
          </a:p>
        </p:txBody>
      </p:sp>
      <p:sp>
        <p:nvSpPr>
          <p:cNvPr id="39951" name="Text Box 13"/>
          <p:cNvSpPr txBox="1">
            <a:spLocks noChangeArrowheads="1"/>
          </p:cNvSpPr>
          <p:nvPr/>
        </p:nvSpPr>
        <p:spPr bwMode="auto">
          <a:xfrm>
            <a:off x="2627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1-4&amp;CS]</a:t>
            </a:r>
          </a:p>
        </p:txBody>
      </p:sp>
      <p:sp>
        <p:nvSpPr>
          <p:cNvPr id="39952" name="Text Box 14"/>
          <p:cNvSpPr txBox="1">
            <a:spLocks noChangeArrowheads="1"/>
          </p:cNvSpPr>
          <p:nvPr/>
        </p:nvSpPr>
        <p:spPr bwMode="auto">
          <a:xfrm>
            <a:off x="4859338"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1-4&amp;CS]</a:t>
            </a:r>
          </a:p>
        </p:txBody>
      </p:sp>
      <p:sp>
        <p:nvSpPr>
          <p:cNvPr id="39953" name="Text Box 15"/>
          <p:cNvSpPr txBox="1">
            <a:spLocks noChangeArrowheads="1"/>
          </p:cNvSpPr>
          <p:nvPr/>
        </p:nvSpPr>
        <p:spPr bwMode="auto">
          <a:xfrm>
            <a:off x="7199313" y="3322638"/>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1-4&amp;CS]</a:t>
            </a:r>
          </a:p>
        </p:txBody>
      </p:sp>
      <p:sp>
        <p:nvSpPr>
          <p:cNvPr id="39954" name="Text Box 16"/>
          <p:cNvSpPr txBox="1">
            <a:spLocks noChangeArrowheads="1"/>
          </p:cNvSpPr>
          <p:nvPr/>
        </p:nvSpPr>
        <p:spPr bwMode="auto">
          <a:xfrm>
            <a:off x="315913" y="6221413"/>
            <a:ext cx="1944687" cy="228600"/>
          </a:xfrm>
          <a:prstGeom prst="rect">
            <a:avLst/>
          </a:prstGeom>
          <a:noFill/>
          <a:ln w="9525">
            <a:noFill/>
            <a:miter lim="800000"/>
            <a:headEnd/>
            <a:tailEnd/>
          </a:ln>
        </p:spPr>
        <p:txBody>
          <a:bodyPr>
            <a:spAutoFit/>
          </a:bodyPr>
          <a:lstStyle/>
          <a:p>
            <a:pPr algn="ctr">
              <a:spcBef>
                <a:spcPct val="50000"/>
              </a:spcBef>
            </a:pPr>
            <a:r>
              <a:rPr lang="en-US" altLang="ja-JP" sz="900"/>
              <a:t>[Average of CD 1-4&amp;CS]</a:t>
            </a:r>
          </a:p>
        </p:txBody>
      </p:sp>
      <p:sp>
        <p:nvSpPr>
          <p:cNvPr id="39955" name="Text Box 17"/>
          <p:cNvSpPr txBox="1">
            <a:spLocks noChangeArrowheads="1"/>
          </p:cNvSpPr>
          <p:nvPr/>
        </p:nvSpPr>
        <p:spPr bwMode="auto">
          <a:xfrm>
            <a:off x="2555875" y="6221413"/>
            <a:ext cx="1944688" cy="228600"/>
          </a:xfrm>
          <a:prstGeom prst="rect">
            <a:avLst/>
          </a:prstGeom>
          <a:noFill/>
          <a:ln w="9525">
            <a:noFill/>
            <a:miter lim="800000"/>
            <a:headEnd/>
            <a:tailEnd/>
          </a:ln>
        </p:spPr>
        <p:txBody>
          <a:bodyPr>
            <a:spAutoFit/>
          </a:bodyPr>
          <a:lstStyle/>
          <a:p>
            <a:pPr algn="ctr">
              <a:spcBef>
                <a:spcPct val="50000"/>
              </a:spcBef>
            </a:pPr>
            <a:r>
              <a:rPr lang="en-US" altLang="ja-JP" sz="900"/>
              <a:t>[Average of CD 1-4&amp;CS]</a:t>
            </a:r>
          </a:p>
        </p:txBody>
      </p:sp>
      <p:sp>
        <p:nvSpPr>
          <p:cNvPr id="39956" name="Line 30"/>
          <p:cNvSpPr>
            <a:spLocks noChangeShapeType="1"/>
          </p:cNvSpPr>
          <p:nvPr/>
        </p:nvSpPr>
        <p:spPr bwMode="auto">
          <a:xfrm>
            <a:off x="3219450"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9957" name="Line 31"/>
          <p:cNvSpPr>
            <a:spLocks noChangeShapeType="1"/>
          </p:cNvSpPr>
          <p:nvPr/>
        </p:nvSpPr>
        <p:spPr bwMode="auto">
          <a:xfrm>
            <a:off x="3635375" y="4324350"/>
            <a:ext cx="0" cy="1690688"/>
          </a:xfrm>
          <a:prstGeom prst="line">
            <a:avLst/>
          </a:prstGeom>
          <a:noFill/>
          <a:ln w="19050">
            <a:solidFill>
              <a:srgbClr val="FF00FF"/>
            </a:solidFill>
            <a:prstDash val="sysDot"/>
            <a:round/>
            <a:headEnd/>
            <a:tailEnd/>
          </a:ln>
        </p:spPr>
        <p:txBody>
          <a:bodyPr/>
          <a:lstStyle/>
          <a:p>
            <a:endParaRPr lang="ja-JP" altLang="en-US"/>
          </a:p>
        </p:txBody>
      </p:sp>
      <p:sp>
        <p:nvSpPr>
          <p:cNvPr id="39958" name="Line 32"/>
          <p:cNvSpPr>
            <a:spLocks noChangeShapeType="1"/>
          </p:cNvSpPr>
          <p:nvPr/>
        </p:nvSpPr>
        <p:spPr bwMode="auto">
          <a:xfrm>
            <a:off x="1316038" y="4333875"/>
            <a:ext cx="0" cy="1690688"/>
          </a:xfrm>
          <a:prstGeom prst="line">
            <a:avLst/>
          </a:prstGeom>
          <a:noFill/>
          <a:ln w="19050">
            <a:solidFill>
              <a:srgbClr val="FF00FF"/>
            </a:solidFill>
            <a:prstDash val="sysDot"/>
            <a:round/>
            <a:headEnd/>
            <a:tailEnd/>
          </a:ln>
        </p:spPr>
        <p:txBody>
          <a:bodyPr/>
          <a:lstStyle/>
          <a:p>
            <a:endParaRPr lang="ja-JP" altLang="en-US"/>
          </a:p>
        </p:txBody>
      </p:sp>
      <p:pic>
        <p:nvPicPr>
          <p:cNvPr id="39959" name="Picture 24"/>
          <p:cNvPicPr>
            <a:picLocks noChangeAspect="1" noChangeArrowheads="1"/>
          </p:cNvPicPr>
          <p:nvPr/>
        </p:nvPicPr>
        <p:blipFill>
          <a:blip r:embed="rId5"/>
          <a:srcRect/>
          <a:stretch>
            <a:fillRect/>
          </a:stretch>
        </p:blipFill>
        <p:spPr bwMode="auto">
          <a:xfrm>
            <a:off x="0" y="1392238"/>
            <a:ext cx="2252663" cy="2036762"/>
          </a:xfrm>
          <a:prstGeom prst="rect">
            <a:avLst/>
          </a:prstGeom>
          <a:noFill/>
          <a:ln w="9525">
            <a:noFill/>
            <a:miter lim="800000"/>
            <a:headEnd/>
            <a:tailEnd/>
          </a:ln>
        </p:spPr>
      </p:pic>
      <p:pic>
        <p:nvPicPr>
          <p:cNvPr id="39960" name="Picture 25"/>
          <p:cNvPicPr>
            <a:picLocks noChangeAspect="1" noChangeArrowheads="1"/>
          </p:cNvPicPr>
          <p:nvPr/>
        </p:nvPicPr>
        <p:blipFill>
          <a:blip r:embed="rId6"/>
          <a:srcRect/>
          <a:stretch>
            <a:fillRect/>
          </a:stretch>
        </p:blipFill>
        <p:spPr bwMode="auto">
          <a:xfrm>
            <a:off x="2298700" y="1392238"/>
            <a:ext cx="2252663" cy="2036762"/>
          </a:xfrm>
          <a:prstGeom prst="rect">
            <a:avLst/>
          </a:prstGeom>
          <a:noFill/>
          <a:ln w="9525">
            <a:noFill/>
            <a:miter lim="800000"/>
            <a:headEnd/>
            <a:tailEnd/>
          </a:ln>
        </p:spPr>
      </p:pic>
      <p:pic>
        <p:nvPicPr>
          <p:cNvPr id="39961" name="Picture 26"/>
          <p:cNvPicPr>
            <a:picLocks noChangeAspect="1" noChangeArrowheads="1"/>
          </p:cNvPicPr>
          <p:nvPr/>
        </p:nvPicPr>
        <p:blipFill>
          <a:blip r:embed="rId7"/>
          <a:srcRect/>
          <a:stretch>
            <a:fillRect/>
          </a:stretch>
        </p:blipFill>
        <p:spPr bwMode="auto">
          <a:xfrm>
            <a:off x="4597400" y="1392238"/>
            <a:ext cx="2246313" cy="2036762"/>
          </a:xfrm>
          <a:prstGeom prst="rect">
            <a:avLst/>
          </a:prstGeom>
          <a:noFill/>
          <a:ln w="9525">
            <a:noFill/>
            <a:miter lim="800000"/>
            <a:headEnd/>
            <a:tailEnd/>
          </a:ln>
        </p:spPr>
      </p:pic>
      <p:pic>
        <p:nvPicPr>
          <p:cNvPr id="39962" name="Picture 27"/>
          <p:cNvPicPr>
            <a:picLocks noChangeAspect="1" noChangeArrowheads="1"/>
          </p:cNvPicPr>
          <p:nvPr/>
        </p:nvPicPr>
        <p:blipFill>
          <a:blip r:embed="rId8"/>
          <a:srcRect/>
          <a:stretch>
            <a:fillRect/>
          </a:stretch>
        </p:blipFill>
        <p:spPr bwMode="auto">
          <a:xfrm>
            <a:off x="6891338" y="1392238"/>
            <a:ext cx="2252662" cy="2036762"/>
          </a:xfrm>
          <a:prstGeom prst="rect">
            <a:avLst/>
          </a:prstGeom>
          <a:noFill/>
          <a:ln w="9525">
            <a:noFill/>
            <a:miter lim="800000"/>
            <a:headEnd/>
            <a:tailEnd/>
          </a:ln>
        </p:spPr>
      </p:pic>
      <p:sp>
        <p:nvSpPr>
          <p:cNvPr id="39964" name="Line 29"/>
          <p:cNvSpPr>
            <a:spLocks noChangeShapeType="1"/>
          </p:cNvSpPr>
          <p:nvPr/>
        </p:nvSpPr>
        <p:spPr bwMode="auto">
          <a:xfrm>
            <a:off x="2627313" y="5505450"/>
            <a:ext cx="2087562" cy="0"/>
          </a:xfrm>
          <a:prstGeom prst="line">
            <a:avLst/>
          </a:prstGeom>
          <a:noFill/>
          <a:ln w="19050">
            <a:solidFill>
              <a:srgbClr val="FF0000"/>
            </a:solidFill>
            <a:prstDash val="dash"/>
            <a:round/>
            <a:headEnd/>
            <a:tailEnd/>
          </a:ln>
        </p:spPr>
        <p:txBody>
          <a:bodyPr/>
          <a:lstStyle/>
          <a:p>
            <a:endParaRPr lang="ja-JP" altLang="en-US"/>
          </a:p>
        </p:txBody>
      </p:sp>
      <p:sp>
        <p:nvSpPr>
          <p:cNvPr id="39965" name="Line 30"/>
          <p:cNvSpPr>
            <a:spLocks noChangeShapeType="1"/>
          </p:cNvSpPr>
          <p:nvPr/>
        </p:nvSpPr>
        <p:spPr bwMode="auto">
          <a:xfrm>
            <a:off x="2627313" y="5002213"/>
            <a:ext cx="2087562" cy="0"/>
          </a:xfrm>
          <a:prstGeom prst="line">
            <a:avLst/>
          </a:prstGeom>
          <a:noFill/>
          <a:ln w="19050">
            <a:solidFill>
              <a:srgbClr val="FF0000"/>
            </a:solidFill>
            <a:prstDash val="dash"/>
            <a:round/>
            <a:headEnd/>
            <a:tailEnd/>
          </a:ln>
        </p:spPr>
        <p:txBody>
          <a:bodyPr/>
          <a:lstStyle/>
          <a:p>
            <a:endParaRPr lang="ja-JP" altLang="en-US"/>
          </a:p>
        </p:txBody>
      </p:sp>
      <p:sp>
        <p:nvSpPr>
          <p:cNvPr id="39966" name="Line 31"/>
          <p:cNvSpPr>
            <a:spLocks noChangeShapeType="1"/>
          </p:cNvSpPr>
          <p:nvPr/>
        </p:nvSpPr>
        <p:spPr bwMode="auto">
          <a:xfrm>
            <a:off x="4572000" y="5013325"/>
            <a:ext cx="0" cy="503238"/>
          </a:xfrm>
          <a:prstGeom prst="line">
            <a:avLst/>
          </a:prstGeom>
          <a:noFill/>
          <a:ln w="19050">
            <a:solidFill>
              <a:srgbClr val="FF0000"/>
            </a:solidFill>
            <a:round/>
            <a:headEnd type="arrow" w="lg" len="med"/>
            <a:tailEnd type="arrow" w="lg" len="med"/>
          </a:ln>
        </p:spPr>
        <p:txBody>
          <a:bodyPr/>
          <a:lstStyle/>
          <a:p>
            <a:endParaRPr lang="ja-JP" altLang="en-US"/>
          </a:p>
        </p:txBody>
      </p:sp>
      <p:sp>
        <p:nvSpPr>
          <p:cNvPr id="39967" name="Text Box 32"/>
          <p:cNvSpPr txBox="1">
            <a:spLocks noChangeArrowheads="1"/>
          </p:cNvSpPr>
          <p:nvPr/>
        </p:nvSpPr>
        <p:spPr bwMode="auto">
          <a:xfrm rot="-5400000">
            <a:off x="4024313" y="5127625"/>
            <a:ext cx="1512888" cy="274637"/>
          </a:xfrm>
          <a:prstGeom prst="rect">
            <a:avLst/>
          </a:prstGeom>
          <a:noFill/>
          <a:ln w="9525">
            <a:noFill/>
            <a:miter lim="800000"/>
            <a:headEnd/>
            <a:tailEnd/>
          </a:ln>
        </p:spPr>
        <p:txBody>
          <a:bodyPr>
            <a:spAutoFit/>
          </a:bodyPr>
          <a:lstStyle/>
          <a:p>
            <a:pPr algn="ctr">
              <a:spcBef>
                <a:spcPct val="50000"/>
              </a:spcBef>
            </a:pPr>
            <a:r>
              <a:rPr lang="en-US" altLang="ja-JP" sz="1200">
                <a:solidFill>
                  <a:srgbClr val="FF0000"/>
                </a:solidFill>
              </a:rPr>
              <a:t>Approx. 6 Wh/km</a:t>
            </a:r>
          </a:p>
        </p:txBody>
      </p:sp>
      <p:sp>
        <p:nvSpPr>
          <p:cNvPr id="39968" name="Text Box 16"/>
          <p:cNvSpPr txBox="1">
            <a:spLocks noChangeArrowheads="1"/>
          </p:cNvSpPr>
          <p:nvPr/>
        </p:nvSpPr>
        <p:spPr bwMode="auto">
          <a:xfrm>
            <a:off x="5292725" y="5295900"/>
            <a:ext cx="3527425" cy="1107996"/>
          </a:xfrm>
          <a:prstGeom prst="rect">
            <a:avLst/>
          </a:prstGeom>
          <a:solidFill>
            <a:srgbClr val="CCFFFF"/>
          </a:solidFill>
          <a:ln w="9525">
            <a:noFill/>
            <a:miter lim="800000"/>
            <a:headEnd/>
            <a:tailEnd/>
          </a:ln>
        </p:spPr>
        <p:txBody>
          <a:bodyPr>
            <a:spAutoFit/>
          </a:bodyPr>
          <a:lstStyle/>
          <a:p>
            <a:pPr marL="88900" indent="-88900">
              <a:lnSpc>
                <a:spcPct val="110000"/>
              </a:lnSpc>
              <a:spcBef>
                <a:spcPct val="50000"/>
              </a:spcBef>
              <a:buFontTx/>
              <a:buChar char="•"/>
            </a:pPr>
            <a:r>
              <a:rPr lang="en-US" altLang="ja-JP" sz="2000" dirty="0" err="1"/>
              <a:t>EC</a:t>
            </a:r>
            <a:r>
              <a:rPr lang="en-US" altLang="ja-JP" sz="2000" baseline="-25000" dirty="0" err="1"/>
              <a:t>AC,weighted</a:t>
            </a:r>
            <a:r>
              <a:rPr lang="en-US" altLang="ja-JP" sz="2000" dirty="0"/>
              <a:t> </a:t>
            </a:r>
            <a:r>
              <a:rPr lang="en-US" altLang="ja-JP" sz="2000" dirty="0" smtClean="0"/>
              <a:t>has variability up to 6 </a:t>
            </a:r>
            <a:r>
              <a:rPr lang="en-US" altLang="ja-JP" sz="2000" dirty="0" err="1"/>
              <a:t>Wh</a:t>
            </a:r>
            <a:r>
              <a:rPr lang="en-US" altLang="ja-JP" sz="2000" dirty="0"/>
              <a:t>/km according to driving style.</a:t>
            </a:r>
            <a:endParaRPr lang="ja-JP" altLang="en-US" sz="2000" dirty="0"/>
          </a:p>
        </p:txBody>
      </p:sp>
      <p:sp>
        <p:nvSpPr>
          <p:cNvPr id="39969" name="Text Box 29"/>
          <p:cNvSpPr txBox="1">
            <a:spLocks noChangeArrowheads="1"/>
          </p:cNvSpPr>
          <p:nvPr/>
        </p:nvSpPr>
        <p:spPr bwMode="auto">
          <a:xfrm>
            <a:off x="1004888" y="5981700"/>
            <a:ext cx="649287"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0.8</a:t>
            </a:r>
            <a:endParaRPr lang="ja-JP" altLang="en-US" sz="1000">
              <a:solidFill>
                <a:srgbClr val="FF00FF"/>
              </a:solidFill>
            </a:endParaRPr>
          </a:p>
        </p:txBody>
      </p:sp>
      <p:sp>
        <p:nvSpPr>
          <p:cNvPr id="39970" name="Text Box 30"/>
          <p:cNvSpPr txBox="1">
            <a:spLocks noChangeArrowheads="1"/>
          </p:cNvSpPr>
          <p:nvPr/>
        </p:nvSpPr>
        <p:spPr bwMode="auto">
          <a:xfrm>
            <a:off x="2876550" y="5992813"/>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-2</a:t>
            </a:r>
            <a:endParaRPr lang="ja-JP" altLang="en-US" sz="1000">
              <a:solidFill>
                <a:srgbClr val="FF00FF"/>
              </a:solidFill>
            </a:endParaRPr>
          </a:p>
        </p:txBody>
      </p:sp>
      <p:sp>
        <p:nvSpPr>
          <p:cNvPr id="39971" name="Text Box 31"/>
          <p:cNvSpPr txBox="1">
            <a:spLocks noChangeArrowheads="1"/>
          </p:cNvSpPr>
          <p:nvPr/>
        </p:nvSpPr>
        <p:spPr bwMode="auto">
          <a:xfrm>
            <a:off x="3225800" y="5981700"/>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+4</a:t>
            </a:r>
            <a:endParaRPr lang="ja-JP" altLang="en-US" sz="1000">
              <a:solidFill>
                <a:srgbClr val="FF00FF"/>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p:cNvPicPr>
            <a:picLocks noChangeAspect="1" noChangeArrowheads="1"/>
          </p:cNvPicPr>
          <p:nvPr/>
        </p:nvPicPr>
        <p:blipFill>
          <a:blip r:embed="rId2"/>
          <a:srcRect/>
          <a:stretch>
            <a:fillRect/>
          </a:stretch>
        </p:blipFill>
        <p:spPr bwMode="auto">
          <a:xfrm>
            <a:off x="3141663" y="3683000"/>
            <a:ext cx="2859087" cy="2840038"/>
          </a:xfrm>
          <a:prstGeom prst="rect">
            <a:avLst/>
          </a:prstGeom>
          <a:noFill/>
          <a:ln w="9525">
            <a:noFill/>
            <a:miter lim="800000"/>
            <a:headEnd/>
            <a:tailEnd/>
          </a:ln>
        </p:spPr>
      </p:pic>
      <p:pic>
        <p:nvPicPr>
          <p:cNvPr id="40962" name="Picture 3"/>
          <p:cNvPicPr>
            <a:picLocks noChangeAspect="1" noChangeArrowheads="1"/>
          </p:cNvPicPr>
          <p:nvPr/>
        </p:nvPicPr>
        <p:blipFill>
          <a:blip r:embed="rId3"/>
          <a:srcRect/>
          <a:stretch>
            <a:fillRect/>
          </a:stretch>
        </p:blipFill>
        <p:spPr bwMode="auto">
          <a:xfrm>
            <a:off x="6278563" y="3683000"/>
            <a:ext cx="2865437" cy="2838450"/>
          </a:xfrm>
          <a:prstGeom prst="rect">
            <a:avLst/>
          </a:prstGeom>
          <a:noFill/>
          <a:ln w="9525">
            <a:noFill/>
            <a:miter lim="800000"/>
            <a:headEnd/>
            <a:tailEnd/>
          </a:ln>
        </p:spPr>
      </p:pic>
      <p:pic>
        <p:nvPicPr>
          <p:cNvPr id="40963" name="Picture 4"/>
          <p:cNvPicPr>
            <a:picLocks noChangeAspect="1" noChangeArrowheads="1"/>
          </p:cNvPicPr>
          <p:nvPr/>
        </p:nvPicPr>
        <p:blipFill>
          <a:blip r:embed="rId4"/>
          <a:srcRect/>
          <a:stretch>
            <a:fillRect/>
          </a:stretch>
        </p:blipFill>
        <p:spPr bwMode="auto">
          <a:xfrm>
            <a:off x="0" y="712788"/>
            <a:ext cx="2865438" cy="2840037"/>
          </a:xfrm>
          <a:prstGeom prst="rect">
            <a:avLst/>
          </a:prstGeom>
          <a:noFill/>
          <a:ln w="9525">
            <a:noFill/>
            <a:miter lim="800000"/>
            <a:headEnd/>
            <a:tailEnd/>
          </a:ln>
        </p:spPr>
      </p:pic>
      <p:pic>
        <p:nvPicPr>
          <p:cNvPr id="40964" name="Picture 5"/>
          <p:cNvPicPr>
            <a:picLocks noChangeAspect="1" noChangeArrowheads="1"/>
          </p:cNvPicPr>
          <p:nvPr/>
        </p:nvPicPr>
        <p:blipFill>
          <a:blip r:embed="rId5"/>
          <a:srcRect/>
          <a:stretch>
            <a:fillRect/>
          </a:stretch>
        </p:blipFill>
        <p:spPr bwMode="auto">
          <a:xfrm>
            <a:off x="3141663" y="712788"/>
            <a:ext cx="2865437" cy="2840037"/>
          </a:xfrm>
          <a:prstGeom prst="rect">
            <a:avLst/>
          </a:prstGeom>
          <a:noFill/>
          <a:ln w="9525">
            <a:noFill/>
            <a:miter lim="800000"/>
            <a:headEnd/>
            <a:tailEnd/>
          </a:ln>
        </p:spPr>
      </p:pic>
      <p:pic>
        <p:nvPicPr>
          <p:cNvPr id="40965" name="Picture 6"/>
          <p:cNvPicPr>
            <a:picLocks noChangeAspect="1" noChangeArrowheads="1"/>
          </p:cNvPicPr>
          <p:nvPr/>
        </p:nvPicPr>
        <p:blipFill>
          <a:blip r:embed="rId6"/>
          <a:srcRect/>
          <a:stretch>
            <a:fillRect/>
          </a:stretch>
        </p:blipFill>
        <p:spPr bwMode="auto">
          <a:xfrm>
            <a:off x="6284913" y="712788"/>
            <a:ext cx="2859087" cy="2840037"/>
          </a:xfrm>
          <a:prstGeom prst="rect">
            <a:avLst/>
          </a:prstGeom>
          <a:noFill/>
          <a:ln w="9525">
            <a:noFill/>
            <a:miter lim="800000"/>
            <a:headEnd/>
            <a:tailEnd/>
          </a:ln>
        </p:spPr>
      </p:pic>
      <p:pic>
        <p:nvPicPr>
          <p:cNvPr id="40966" name="Picture 7"/>
          <p:cNvPicPr>
            <a:picLocks noChangeAspect="1" noChangeArrowheads="1"/>
          </p:cNvPicPr>
          <p:nvPr/>
        </p:nvPicPr>
        <p:blipFill>
          <a:blip r:embed="rId7"/>
          <a:srcRect/>
          <a:stretch>
            <a:fillRect/>
          </a:stretch>
        </p:blipFill>
        <p:spPr bwMode="auto">
          <a:xfrm>
            <a:off x="0" y="3684588"/>
            <a:ext cx="2865438" cy="2840037"/>
          </a:xfrm>
          <a:prstGeom prst="rect">
            <a:avLst/>
          </a:prstGeom>
          <a:noFill/>
          <a:ln w="9525">
            <a:noFill/>
            <a:miter lim="800000"/>
            <a:headEnd/>
            <a:tailEnd/>
          </a:ln>
        </p:spPr>
      </p:pic>
      <p:sp>
        <p:nvSpPr>
          <p:cNvPr id="40967"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1E495A7F-7E21-4E97-9F5F-08D5F2AD4F35}" type="slidenum">
              <a:rPr lang="en-US" altLang="ja-JP" sz="1200"/>
              <a:pPr algn="r"/>
              <a:t>26</a:t>
            </a:fld>
            <a:endParaRPr lang="en-US" altLang="ja-JP" sz="1200"/>
          </a:p>
        </p:txBody>
      </p:sp>
      <p:sp>
        <p:nvSpPr>
          <p:cNvPr id="40968"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B6758B75-3F8E-43F5-9197-91205D603813}" type="slidenum">
              <a:rPr lang="en-US" altLang="ja-JP" sz="1200"/>
              <a:pPr algn="r"/>
              <a:t>26</a:t>
            </a:fld>
            <a:endParaRPr lang="en-US" altLang="ja-JP" sz="1200"/>
          </a:p>
        </p:txBody>
      </p:sp>
      <p:sp>
        <p:nvSpPr>
          <p:cNvPr id="40969" name="Rectangle 4"/>
          <p:cNvSpPr>
            <a:spLocks noGrp="1" noChangeArrowheads="1"/>
          </p:cNvSpPr>
          <p:nvPr>
            <p:ph type="title" idx="4294967295"/>
          </p:nvPr>
        </p:nvSpPr>
        <p:spPr/>
        <p:txBody>
          <a:bodyPr/>
          <a:lstStyle/>
          <a:p>
            <a:r>
              <a:rPr lang="en-US" altLang="ja-JP" dirty="0" smtClean="0"/>
              <a:t>Comparison of vehicles on CO</a:t>
            </a:r>
            <a:r>
              <a:rPr lang="en-US" altLang="ja-JP" baseline="-25000" dirty="0" smtClean="0"/>
              <a:t>2</a:t>
            </a:r>
            <a:r>
              <a:rPr lang="en-US" altLang="ja-JP" dirty="0" smtClean="0"/>
              <a:t>_CS</a:t>
            </a:r>
            <a:endParaRPr lang="ja-JP" altLang="en-US" dirty="0" smtClean="0"/>
          </a:p>
        </p:txBody>
      </p:sp>
      <p:sp>
        <p:nvSpPr>
          <p:cNvPr id="40970" name="Line 13"/>
          <p:cNvSpPr>
            <a:spLocks noChangeShapeType="1"/>
          </p:cNvSpPr>
          <p:nvPr/>
        </p:nvSpPr>
        <p:spPr bwMode="auto">
          <a:xfrm>
            <a:off x="4803775" y="4057650"/>
            <a:ext cx="0" cy="2090738"/>
          </a:xfrm>
          <a:prstGeom prst="line">
            <a:avLst/>
          </a:prstGeom>
          <a:noFill/>
          <a:ln w="19050">
            <a:solidFill>
              <a:srgbClr val="FF00FF"/>
            </a:solidFill>
            <a:prstDash val="sysDot"/>
            <a:round/>
            <a:headEnd/>
            <a:tailEnd/>
          </a:ln>
        </p:spPr>
        <p:txBody>
          <a:bodyPr/>
          <a:lstStyle/>
          <a:p>
            <a:endParaRPr lang="ja-JP" altLang="en-US"/>
          </a:p>
        </p:txBody>
      </p:sp>
      <p:sp>
        <p:nvSpPr>
          <p:cNvPr id="40971" name="Line 14"/>
          <p:cNvSpPr>
            <a:spLocks noChangeShapeType="1"/>
          </p:cNvSpPr>
          <p:nvPr/>
        </p:nvSpPr>
        <p:spPr bwMode="auto">
          <a:xfrm>
            <a:off x="7634288" y="4049713"/>
            <a:ext cx="0" cy="2090737"/>
          </a:xfrm>
          <a:prstGeom prst="line">
            <a:avLst/>
          </a:prstGeom>
          <a:noFill/>
          <a:ln w="19050">
            <a:solidFill>
              <a:srgbClr val="FF00FF"/>
            </a:solidFill>
            <a:prstDash val="sysDot"/>
            <a:round/>
            <a:headEnd/>
            <a:tailEnd/>
          </a:ln>
        </p:spPr>
        <p:txBody>
          <a:bodyPr/>
          <a:lstStyle/>
          <a:p>
            <a:endParaRPr lang="ja-JP" altLang="en-US"/>
          </a:p>
        </p:txBody>
      </p:sp>
      <p:sp>
        <p:nvSpPr>
          <p:cNvPr id="40972" name="Line 15"/>
          <p:cNvSpPr>
            <a:spLocks noChangeShapeType="1"/>
          </p:cNvSpPr>
          <p:nvPr/>
        </p:nvSpPr>
        <p:spPr bwMode="auto">
          <a:xfrm>
            <a:off x="8134350" y="4057650"/>
            <a:ext cx="0" cy="2090738"/>
          </a:xfrm>
          <a:prstGeom prst="line">
            <a:avLst/>
          </a:prstGeom>
          <a:noFill/>
          <a:ln w="19050">
            <a:solidFill>
              <a:srgbClr val="FF00FF"/>
            </a:solidFill>
            <a:prstDash val="sysDot"/>
            <a:round/>
            <a:headEnd/>
            <a:tailEnd/>
          </a:ln>
        </p:spPr>
        <p:txBody>
          <a:bodyPr/>
          <a:lstStyle/>
          <a:p>
            <a:endParaRPr lang="ja-JP" altLang="en-US"/>
          </a:p>
        </p:txBody>
      </p:sp>
      <p:sp>
        <p:nvSpPr>
          <p:cNvPr id="40974" name="Line 15"/>
          <p:cNvSpPr>
            <a:spLocks noChangeShapeType="1"/>
          </p:cNvSpPr>
          <p:nvPr/>
        </p:nvSpPr>
        <p:spPr bwMode="auto">
          <a:xfrm>
            <a:off x="8101013" y="4797425"/>
            <a:ext cx="503237" cy="0"/>
          </a:xfrm>
          <a:prstGeom prst="line">
            <a:avLst/>
          </a:prstGeom>
          <a:noFill/>
          <a:ln w="9525">
            <a:solidFill>
              <a:srgbClr val="FF0000"/>
            </a:solidFill>
            <a:round/>
            <a:headEnd/>
            <a:tailEnd/>
          </a:ln>
        </p:spPr>
        <p:txBody>
          <a:bodyPr/>
          <a:lstStyle/>
          <a:p>
            <a:endParaRPr lang="ja-JP" altLang="en-US"/>
          </a:p>
        </p:txBody>
      </p:sp>
      <p:sp>
        <p:nvSpPr>
          <p:cNvPr id="40975" name="Line 16"/>
          <p:cNvSpPr>
            <a:spLocks noChangeShapeType="1"/>
          </p:cNvSpPr>
          <p:nvPr/>
        </p:nvSpPr>
        <p:spPr bwMode="auto">
          <a:xfrm>
            <a:off x="7667625" y="5278438"/>
            <a:ext cx="1008063" cy="0"/>
          </a:xfrm>
          <a:prstGeom prst="line">
            <a:avLst/>
          </a:prstGeom>
          <a:noFill/>
          <a:ln w="9525">
            <a:solidFill>
              <a:srgbClr val="FF0000"/>
            </a:solidFill>
            <a:round/>
            <a:headEnd/>
            <a:tailEnd/>
          </a:ln>
        </p:spPr>
        <p:txBody>
          <a:bodyPr/>
          <a:lstStyle/>
          <a:p>
            <a:endParaRPr lang="ja-JP" altLang="en-US"/>
          </a:p>
        </p:txBody>
      </p:sp>
      <p:sp>
        <p:nvSpPr>
          <p:cNvPr id="40976" name="Line 17"/>
          <p:cNvSpPr>
            <a:spLocks noChangeShapeType="1"/>
          </p:cNvSpPr>
          <p:nvPr/>
        </p:nvSpPr>
        <p:spPr bwMode="auto">
          <a:xfrm>
            <a:off x="8388350" y="4797425"/>
            <a:ext cx="0" cy="503238"/>
          </a:xfrm>
          <a:prstGeom prst="line">
            <a:avLst/>
          </a:prstGeom>
          <a:noFill/>
          <a:ln w="19050">
            <a:solidFill>
              <a:srgbClr val="FF0000"/>
            </a:solidFill>
            <a:round/>
            <a:headEnd type="arrow" w="lg" len="med"/>
            <a:tailEnd type="arrow" w="lg" len="med"/>
          </a:ln>
        </p:spPr>
        <p:txBody>
          <a:bodyPr/>
          <a:lstStyle/>
          <a:p>
            <a:endParaRPr lang="ja-JP" altLang="en-US"/>
          </a:p>
        </p:txBody>
      </p:sp>
      <p:sp>
        <p:nvSpPr>
          <p:cNvPr id="40977" name="Line 18"/>
          <p:cNvSpPr>
            <a:spLocks noChangeShapeType="1"/>
          </p:cNvSpPr>
          <p:nvPr/>
        </p:nvSpPr>
        <p:spPr bwMode="auto">
          <a:xfrm>
            <a:off x="7092950" y="4691063"/>
            <a:ext cx="1079500" cy="0"/>
          </a:xfrm>
          <a:prstGeom prst="line">
            <a:avLst/>
          </a:prstGeom>
          <a:noFill/>
          <a:ln w="9525">
            <a:solidFill>
              <a:srgbClr val="00CCFF"/>
            </a:solidFill>
            <a:round/>
            <a:headEnd/>
            <a:tailEnd/>
          </a:ln>
        </p:spPr>
        <p:txBody>
          <a:bodyPr/>
          <a:lstStyle/>
          <a:p>
            <a:endParaRPr lang="ja-JP" altLang="en-US"/>
          </a:p>
        </p:txBody>
      </p:sp>
      <p:sp>
        <p:nvSpPr>
          <p:cNvPr id="40978" name="Line 19"/>
          <p:cNvSpPr>
            <a:spLocks noChangeShapeType="1"/>
          </p:cNvSpPr>
          <p:nvPr/>
        </p:nvSpPr>
        <p:spPr bwMode="auto">
          <a:xfrm>
            <a:off x="7092950" y="5073650"/>
            <a:ext cx="574675" cy="0"/>
          </a:xfrm>
          <a:prstGeom prst="line">
            <a:avLst/>
          </a:prstGeom>
          <a:noFill/>
          <a:ln w="9525">
            <a:solidFill>
              <a:srgbClr val="00CCFF"/>
            </a:solidFill>
            <a:round/>
            <a:headEnd/>
            <a:tailEnd/>
          </a:ln>
        </p:spPr>
        <p:txBody>
          <a:bodyPr/>
          <a:lstStyle/>
          <a:p>
            <a:endParaRPr lang="ja-JP" altLang="en-US"/>
          </a:p>
        </p:txBody>
      </p:sp>
      <p:sp>
        <p:nvSpPr>
          <p:cNvPr id="40979" name="Line 20"/>
          <p:cNvSpPr>
            <a:spLocks noChangeShapeType="1"/>
          </p:cNvSpPr>
          <p:nvPr/>
        </p:nvSpPr>
        <p:spPr bwMode="auto">
          <a:xfrm>
            <a:off x="7380288" y="4724400"/>
            <a:ext cx="0" cy="311150"/>
          </a:xfrm>
          <a:prstGeom prst="line">
            <a:avLst/>
          </a:prstGeom>
          <a:noFill/>
          <a:ln w="19050">
            <a:solidFill>
              <a:srgbClr val="00CCFF"/>
            </a:solidFill>
            <a:round/>
            <a:headEnd type="arrow" w="lg" len="med"/>
            <a:tailEnd type="arrow" w="lg" len="med"/>
          </a:ln>
        </p:spPr>
        <p:txBody>
          <a:bodyPr/>
          <a:lstStyle/>
          <a:p>
            <a:endParaRPr lang="ja-JP" altLang="en-US"/>
          </a:p>
        </p:txBody>
      </p:sp>
      <p:sp>
        <p:nvSpPr>
          <p:cNvPr id="40980" name="Text Box 21"/>
          <p:cNvSpPr txBox="1">
            <a:spLocks noChangeArrowheads="1"/>
          </p:cNvSpPr>
          <p:nvPr/>
        </p:nvSpPr>
        <p:spPr bwMode="auto">
          <a:xfrm>
            <a:off x="8350250" y="4862513"/>
            <a:ext cx="715963" cy="274637"/>
          </a:xfrm>
          <a:prstGeom prst="rect">
            <a:avLst/>
          </a:prstGeom>
          <a:noFill/>
          <a:ln w="9525">
            <a:noFill/>
            <a:miter lim="800000"/>
            <a:headEnd/>
            <a:tailEnd/>
          </a:ln>
        </p:spPr>
        <p:txBody>
          <a:bodyPr>
            <a:spAutoFit/>
          </a:bodyPr>
          <a:lstStyle/>
          <a:p>
            <a:pPr>
              <a:spcBef>
                <a:spcPct val="50000"/>
              </a:spcBef>
            </a:pPr>
            <a:r>
              <a:rPr lang="en-US" altLang="ja-JP" sz="1200">
                <a:solidFill>
                  <a:srgbClr val="FF0000"/>
                </a:solidFill>
              </a:rPr>
              <a:t>5 g/km</a:t>
            </a:r>
          </a:p>
        </p:txBody>
      </p:sp>
      <p:sp>
        <p:nvSpPr>
          <p:cNvPr id="40981" name="Text Box 22"/>
          <p:cNvSpPr txBox="1">
            <a:spLocks noChangeArrowheads="1"/>
          </p:cNvSpPr>
          <p:nvPr/>
        </p:nvSpPr>
        <p:spPr bwMode="auto">
          <a:xfrm>
            <a:off x="6715125" y="4664075"/>
            <a:ext cx="757238" cy="274638"/>
          </a:xfrm>
          <a:prstGeom prst="rect">
            <a:avLst/>
          </a:prstGeom>
          <a:noFill/>
          <a:ln w="9525">
            <a:noFill/>
            <a:miter lim="800000"/>
            <a:headEnd/>
            <a:tailEnd/>
          </a:ln>
        </p:spPr>
        <p:txBody>
          <a:bodyPr>
            <a:spAutoFit/>
          </a:bodyPr>
          <a:lstStyle/>
          <a:p>
            <a:pPr>
              <a:spcBef>
                <a:spcPct val="50000"/>
              </a:spcBef>
            </a:pPr>
            <a:r>
              <a:rPr lang="en-US" altLang="ja-JP" sz="1200">
                <a:solidFill>
                  <a:srgbClr val="33CCFF"/>
                </a:solidFill>
              </a:rPr>
              <a:t>4 g/km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10A0FD8C-3846-4F88-B3DD-3E69FBFAA7FF}" type="slidenum">
              <a:rPr lang="en-US" altLang="ja-JP" sz="1200"/>
              <a:pPr algn="r"/>
              <a:t>27</a:t>
            </a:fld>
            <a:endParaRPr lang="en-US" altLang="ja-JP" sz="1200"/>
          </a:p>
        </p:txBody>
      </p:sp>
      <p:sp>
        <p:nvSpPr>
          <p:cNvPr id="41986" name="スライド番号プレースホルダ 3"/>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1D4FCD4B-F951-4BBF-ADC7-FAFF9C55A379}" type="slidenum">
              <a:rPr lang="en-US" altLang="ja-JP" sz="1200"/>
              <a:pPr algn="r"/>
              <a:t>27</a:t>
            </a:fld>
            <a:endParaRPr lang="en-US" altLang="ja-JP" sz="1200"/>
          </a:p>
        </p:txBody>
      </p:sp>
      <p:sp>
        <p:nvSpPr>
          <p:cNvPr id="41988" name="Rectangle 3"/>
          <p:cNvSpPr>
            <a:spLocks noGrp="1" noChangeArrowheads="1"/>
          </p:cNvSpPr>
          <p:nvPr>
            <p:ph type="body" idx="4294967295"/>
          </p:nvPr>
        </p:nvSpPr>
        <p:spPr/>
        <p:txBody>
          <a:bodyPr/>
          <a:lstStyle/>
          <a:p>
            <a:pPr marL="0" indent="0" algn="ctr">
              <a:buNone/>
            </a:pPr>
            <a:r>
              <a:rPr lang="en-US" altLang="ja-JP" dirty="0" smtClean="0"/>
              <a:t>Test results of PEV</a:t>
            </a:r>
            <a:endParaRPr lang="ja-JP" altLang="en-US" dirty="0" smtClean="0"/>
          </a:p>
        </p:txBody>
      </p:sp>
      <p:pic>
        <p:nvPicPr>
          <p:cNvPr id="6" name="Picture 9" descr="CIMG2572"/>
          <p:cNvPicPr>
            <a:picLocks noChangeAspect="1" noChangeArrowheads="1"/>
          </p:cNvPicPr>
          <p:nvPr/>
        </p:nvPicPr>
        <p:blipFill>
          <a:blip r:embed="rId2"/>
          <a:srcRect/>
          <a:stretch>
            <a:fillRect/>
          </a:stretch>
        </p:blipFill>
        <p:spPr bwMode="auto">
          <a:xfrm>
            <a:off x="2339752" y="1988840"/>
            <a:ext cx="4464496" cy="3348372"/>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40150A05-0B46-4CDF-A514-DF64661F6C29}" type="slidenum">
              <a:rPr lang="en-US" altLang="ja-JP" sz="1200"/>
              <a:pPr algn="r"/>
              <a:t>28</a:t>
            </a:fld>
            <a:endParaRPr lang="en-US" altLang="ja-JP" sz="1200"/>
          </a:p>
        </p:txBody>
      </p:sp>
      <p:sp>
        <p:nvSpPr>
          <p:cNvPr id="43010"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7E77C758-C1D3-476D-988B-2E1C1943B61B}" type="slidenum">
              <a:rPr lang="en-US" altLang="ja-JP" sz="1200"/>
              <a:pPr algn="r"/>
              <a:t>28</a:t>
            </a:fld>
            <a:endParaRPr lang="en-US" altLang="ja-JP" sz="1200"/>
          </a:p>
        </p:txBody>
      </p:sp>
      <p:sp>
        <p:nvSpPr>
          <p:cNvPr id="43011" name="Rectangle 2"/>
          <p:cNvSpPr>
            <a:spLocks noGrp="1" noChangeArrowheads="1"/>
          </p:cNvSpPr>
          <p:nvPr>
            <p:ph type="title" idx="4294967295"/>
          </p:nvPr>
        </p:nvSpPr>
        <p:spPr/>
        <p:txBody>
          <a:bodyPr/>
          <a:lstStyle/>
          <a:p>
            <a:r>
              <a:rPr lang="en-US" altLang="ja-JP" dirty="0" smtClean="0"/>
              <a:t>Drive Trace Index</a:t>
            </a:r>
          </a:p>
        </p:txBody>
      </p:sp>
      <p:sp>
        <p:nvSpPr>
          <p:cNvPr id="43012" name="Text Box 3"/>
          <p:cNvSpPr txBox="1">
            <a:spLocks noChangeArrowheads="1"/>
          </p:cNvSpPr>
          <p:nvPr/>
        </p:nvSpPr>
        <p:spPr bwMode="auto">
          <a:xfrm>
            <a:off x="323850" y="620713"/>
            <a:ext cx="3311525"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t>Energy Rating [ER]</a:t>
            </a:r>
          </a:p>
        </p:txBody>
      </p:sp>
      <p:sp>
        <p:nvSpPr>
          <p:cNvPr id="43013" name="Text Box 4"/>
          <p:cNvSpPr txBox="1">
            <a:spLocks noChangeArrowheads="1"/>
          </p:cNvSpPr>
          <p:nvPr/>
        </p:nvSpPr>
        <p:spPr bwMode="auto">
          <a:xfrm>
            <a:off x="323850" y="2492375"/>
            <a:ext cx="3311525"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t>Distance Rating [DR]</a:t>
            </a:r>
          </a:p>
        </p:txBody>
      </p:sp>
      <p:sp>
        <p:nvSpPr>
          <p:cNvPr id="43014" name="Text Box 5"/>
          <p:cNvSpPr txBox="1">
            <a:spLocks noChangeArrowheads="1"/>
          </p:cNvSpPr>
          <p:nvPr/>
        </p:nvSpPr>
        <p:spPr bwMode="auto">
          <a:xfrm>
            <a:off x="323850" y="4292600"/>
            <a:ext cx="3311525"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t>Energy Economy Rating [EER]</a:t>
            </a:r>
          </a:p>
        </p:txBody>
      </p:sp>
      <p:sp>
        <p:nvSpPr>
          <p:cNvPr id="43015" name="Text Box 6"/>
          <p:cNvSpPr txBox="1">
            <a:spLocks noChangeArrowheads="1"/>
          </p:cNvSpPr>
          <p:nvPr/>
        </p:nvSpPr>
        <p:spPr bwMode="auto">
          <a:xfrm>
            <a:off x="4787900" y="620713"/>
            <a:ext cx="4140200"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t>Absolute Speed Change Rating [ASCR]</a:t>
            </a:r>
          </a:p>
        </p:txBody>
      </p:sp>
      <p:sp>
        <p:nvSpPr>
          <p:cNvPr id="43016" name="Text Box 7"/>
          <p:cNvSpPr txBox="1">
            <a:spLocks noChangeArrowheads="1"/>
          </p:cNvSpPr>
          <p:nvPr/>
        </p:nvSpPr>
        <p:spPr bwMode="auto">
          <a:xfrm>
            <a:off x="4787900" y="2492375"/>
            <a:ext cx="4356100"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t>Root Mean Squared Speed Error [RMSSE]</a:t>
            </a:r>
          </a:p>
        </p:txBody>
      </p:sp>
      <p:sp>
        <p:nvSpPr>
          <p:cNvPr id="43017" name="Text Box 8"/>
          <p:cNvSpPr txBox="1">
            <a:spLocks noChangeArrowheads="1"/>
          </p:cNvSpPr>
          <p:nvPr/>
        </p:nvSpPr>
        <p:spPr bwMode="auto">
          <a:xfrm>
            <a:off x="4787900" y="4292600"/>
            <a:ext cx="4140200" cy="336550"/>
          </a:xfrm>
          <a:prstGeom prst="rect">
            <a:avLst/>
          </a:prstGeom>
          <a:noFill/>
          <a:ln w="9525">
            <a:noFill/>
            <a:miter lim="800000"/>
            <a:headEnd/>
            <a:tailEnd/>
          </a:ln>
        </p:spPr>
        <p:txBody>
          <a:bodyPr>
            <a:spAutoFit/>
          </a:bodyPr>
          <a:lstStyle/>
          <a:p>
            <a:pPr marL="180975" indent="-180975">
              <a:spcBef>
                <a:spcPct val="50000"/>
              </a:spcBef>
              <a:buSzPct val="90000"/>
              <a:buFont typeface="Wingdings" pitchFamily="2" charset="2"/>
              <a:buChar char="u"/>
            </a:pPr>
            <a:r>
              <a:rPr lang="en-US" altLang="ja-JP" sz="1600"/>
              <a:t>Inertia Work Rating [IWR]</a:t>
            </a:r>
          </a:p>
        </p:txBody>
      </p:sp>
      <p:pic>
        <p:nvPicPr>
          <p:cNvPr id="43018" name="Picture 10"/>
          <p:cNvPicPr>
            <a:picLocks noChangeAspect="1" noChangeArrowheads="1"/>
          </p:cNvPicPr>
          <p:nvPr/>
        </p:nvPicPr>
        <p:blipFill>
          <a:blip r:embed="rId2"/>
          <a:srcRect/>
          <a:stretch>
            <a:fillRect/>
          </a:stretch>
        </p:blipFill>
        <p:spPr bwMode="auto">
          <a:xfrm>
            <a:off x="36513" y="908050"/>
            <a:ext cx="4513262" cy="1487488"/>
          </a:xfrm>
          <a:prstGeom prst="rect">
            <a:avLst/>
          </a:prstGeom>
          <a:noFill/>
          <a:ln w="9525">
            <a:noFill/>
            <a:miter lim="800000"/>
            <a:headEnd/>
            <a:tailEnd/>
          </a:ln>
        </p:spPr>
      </p:pic>
      <p:pic>
        <p:nvPicPr>
          <p:cNvPr id="43019" name="Picture 11"/>
          <p:cNvPicPr>
            <a:picLocks noChangeAspect="1" noChangeArrowheads="1"/>
          </p:cNvPicPr>
          <p:nvPr/>
        </p:nvPicPr>
        <p:blipFill>
          <a:blip r:embed="rId3"/>
          <a:srcRect/>
          <a:stretch>
            <a:fillRect/>
          </a:stretch>
        </p:blipFill>
        <p:spPr bwMode="auto">
          <a:xfrm>
            <a:off x="34925" y="2746375"/>
            <a:ext cx="4516438" cy="1482725"/>
          </a:xfrm>
          <a:prstGeom prst="rect">
            <a:avLst/>
          </a:prstGeom>
          <a:noFill/>
          <a:ln w="9525">
            <a:noFill/>
            <a:miter lim="800000"/>
            <a:headEnd/>
            <a:tailEnd/>
          </a:ln>
        </p:spPr>
      </p:pic>
      <p:pic>
        <p:nvPicPr>
          <p:cNvPr id="43020" name="Picture 12"/>
          <p:cNvPicPr>
            <a:picLocks noChangeAspect="1" noChangeArrowheads="1"/>
          </p:cNvPicPr>
          <p:nvPr/>
        </p:nvPicPr>
        <p:blipFill>
          <a:blip r:embed="rId4"/>
          <a:srcRect/>
          <a:stretch>
            <a:fillRect/>
          </a:stretch>
        </p:blipFill>
        <p:spPr bwMode="auto">
          <a:xfrm>
            <a:off x="34925" y="4581525"/>
            <a:ext cx="4516438" cy="1482725"/>
          </a:xfrm>
          <a:prstGeom prst="rect">
            <a:avLst/>
          </a:prstGeom>
          <a:noFill/>
          <a:ln w="9525">
            <a:noFill/>
            <a:miter lim="800000"/>
            <a:headEnd/>
            <a:tailEnd/>
          </a:ln>
        </p:spPr>
      </p:pic>
      <p:pic>
        <p:nvPicPr>
          <p:cNvPr id="43021" name="Picture 13"/>
          <p:cNvPicPr>
            <a:picLocks noChangeAspect="1" noChangeArrowheads="1"/>
          </p:cNvPicPr>
          <p:nvPr/>
        </p:nvPicPr>
        <p:blipFill>
          <a:blip r:embed="rId5"/>
          <a:srcRect/>
          <a:stretch>
            <a:fillRect/>
          </a:stretch>
        </p:blipFill>
        <p:spPr bwMode="auto">
          <a:xfrm>
            <a:off x="4573588" y="908050"/>
            <a:ext cx="4513262" cy="1487488"/>
          </a:xfrm>
          <a:prstGeom prst="rect">
            <a:avLst/>
          </a:prstGeom>
          <a:noFill/>
          <a:ln w="9525">
            <a:noFill/>
            <a:miter lim="800000"/>
            <a:headEnd/>
            <a:tailEnd/>
          </a:ln>
        </p:spPr>
      </p:pic>
      <p:pic>
        <p:nvPicPr>
          <p:cNvPr id="43022" name="Picture 14"/>
          <p:cNvPicPr>
            <a:picLocks noChangeAspect="1" noChangeArrowheads="1"/>
          </p:cNvPicPr>
          <p:nvPr/>
        </p:nvPicPr>
        <p:blipFill>
          <a:blip r:embed="rId6"/>
          <a:srcRect/>
          <a:stretch>
            <a:fillRect/>
          </a:stretch>
        </p:blipFill>
        <p:spPr bwMode="auto">
          <a:xfrm>
            <a:off x="4572000" y="2746375"/>
            <a:ext cx="4516438" cy="1482725"/>
          </a:xfrm>
          <a:prstGeom prst="rect">
            <a:avLst/>
          </a:prstGeom>
          <a:noFill/>
          <a:ln w="9525">
            <a:noFill/>
            <a:miter lim="800000"/>
            <a:headEnd/>
            <a:tailEnd/>
          </a:ln>
        </p:spPr>
      </p:pic>
      <p:pic>
        <p:nvPicPr>
          <p:cNvPr id="43023" name="Picture 15"/>
          <p:cNvPicPr>
            <a:picLocks noChangeAspect="1" noChangeArrowheads="1"/>
          </p:cNvPicPr>
          <p:nvPr/>
        </p:nvPicPr>
        <p:blipFill>
          <a:blip r:embed="rId7"/>
          <a:srcRect/>
          <a:stretch>
            <a:fillRect/>
          </a:stretch>
        </p:blipFill>
        <p:spPr bwMode="auto">
          <a:xfrm>
            <a:off x="4572000" y="4581525"/>
            <a:ext cx="4516438" cy="1482725"/>
          </a:xfrm>
          <a:prstGeom prst="rect">
            <a:avLst/>
          </a:prstGeom>
          <a:noFill/>
          <a:ln w="9525">
            <a:noFill/>
            <a:miter lim="800000"/>
            <a:headEnd/>
            <a:tailEnd/>
          </a:ln>
        </p:spPr>
      </p:pic>
      <p:sp>
        <p:nvSpPr>
          <p:cNvPr id="43025" name="Text Box 18"/>
          <p:cNvSpPr txBox="1">
            <a:spLocks noChangeArrowheads="1"/>
          </p:cNvSpPr>
          <p:nvPr/>
        </p:nvSpPr>
        <p:spPr bwMode="auto">
          <a:xfrm>
            <a:off x="107950" y="6230938"/>
            <a:ext cx="8893175" cy="366712"/>
          </a:xfrm>
          <a:prstGeom prst="rect">
            <a:avLst/>
          </a:prstGeom>
          <a:solidFill>
            <a:srgbClr val="CCFFFF"/>
          </a:solidFill>
          <a:ln w="9525">
            <a:noFill/>
            <a:miter lim="800000"/>
            <a:headEnd/>
            <a:tailEnd/>
          </a:ln>
        </p:spPr>
        <p:txBody>
          <a:bodyPr>
            <a:spAutoFit/>
          </a:bodyPr>
          <a:lstStyle/>
          <a:p>
            <a:pPr algn="ctr">
              <a:spcBef>
                <a:spcPct val="50000"/>
              </a:spcBef>
            </a:pPr>
            <a:r>
              <a:rPr lang="en-US" altLang="ja-JP" dirty="0"/>
              <a:t>Drive trace indexes </a:t>
            </a:r>
            <a:r>
              <a:rPr lang="en-US" altLang="ja-JP" dirty="0" smtClean="0"/>
              <a:t>are </a:t>
            </a:r>
            <a:r>
              <a:rPr lang="en-US" altLang="ja-JP" dirty="0"/>
              <a:t>varied according to driving style.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86D1F866-863A-4B86-91FC-525FDC0B5187}" type="slidenum">
              <a:rPr lang="en-US" altLang="ja-JP" sz="1200"/>
              <a:pPr algn="r"/>
              <a:t>29</a:t>
            </a:fld>
            <a:endParaRPr lang="en-US" altLang="ja-JP" sz="1200"/>
          </a:p>
        </p:txBody>
      </p:sp>
      <p:sp>
        <p:nvSpPr>
          <p:cNvPr id="44034"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26227FE6-C2AF-476A-B9B7-233A51AB6230}" type="slidenum">
              <a:rPr lang="en-US" altLang="ja-JP" sz="1200"/>
              <a:pPr algn="r"/>
              <a:t>29</a:t>
            </a:fld>
            <a:endParaRPr lang="en-US" altLang="ja-JP" sz="1200"/>
          </a:p>
        </p:txBody>
      </p:sp>
      <p:sp>
        <p:nvSpPr>
          <p:cNvPr id="44035" name="Rectangle 2"/>
          <p:cNvSpPr>
            <a:spLocks noGrp="1" noChangeArrowheads="1"/>
          </p:cNvSpPr>
          <p:nvPr>
            <p:ph type="title" idx="4294967295"/>
          </p:nvPr>
        </p:nvSpPr>
        <p:spPr/>
        <p:txBody>
          <a:bodyPr/>
          <a:lstStyle/>
          <a:p>
            <a:r>
              <a:rPr lang="en-US" altLang="ja-JP" smtClean="0"/>
              <a:t>Electric energy Consumption (EC)</a:t>
            </a:r>
          </a:p>
        </p:txBody>
      </p:sp>
      <p:pic>
        <p:nvPicPr>
          <p:cNvPr id="44036" name="Picture 3"/>
          <p:cNvPicPr>
            <a:picLocks noChangeAspect="1" noChangeArrowheads="1"/>
          </p:cNvPicPr>
          <p:nvPr/>
        </p:nvPicPr>
        <p:blipFill>
          <a:blip r:embed="rId2"/>
          <a:srcRect/>
          <a:stretch>
            <a:fillRect/>
          </a:stretch>
        </p:blipFill>
        <p:spPr bwMode="auto">
          <a:xfrm>
            <a:off x="0" y="1393825"/>
            <a:ext cx="3084513" cy="2025650"/>
          </a:xfrm>
          <a:prstGeom prst="rect">
            <a:avLst/>
          </a:prstGeom>
          <a:noFill/>
          <a:ln w="9525">
            <a:noFill/>
            <a:miter lim="800000"/>
            <a:headEnd/>
            <a:tailEnd/>
          </a:ln>
        </p:spPr>
      </p:pic>
      <p:pic>
        <p:nvPicPr>
          <p:cNvPr id="44037" name="Picture 4"/>
          <p:cNvPicPr>
            <a:picLocks noChangeAspect="1" noChangeArrowheads="1"/>
          </p:cNvPicPr>
          <p:nvPr/>
        </p:nvPicPr>
        <p:blipFill>
          <a:blip r:embed="rId3"/>
          <a:srcRect/>
          <a:stretch>
            <a:fillRect/>
          </a:stretch>
        </p:blipFill>
        <p:spPr bwMode="auto">
          <a:xfrm>
            <a:off x="3009900" y="1393825"/>
            <a:ext cx="3078163" cy="2025650"/>
          </a:xfrm>
          <a:prstGeom prst="rect">
            <a:avLst/>
          </a:prstGeom>
          <a:noFill/>
          <a:ln w="9525">
            <a:noFill/>
            <a:miter lim="800000"/>
            <a:headEnd/>
            <a:tailEnd/>
          </a:ln>
        </p:spPr>
      </p:pic>
      <p:pic>
        <p:nvPicPr>
          <p:cNvPr id="44038" name="Picture 5"/>
          <p:cNvPicPr>
            <a:picLocks noChangeAspect="1" noChangeArrowheads="1"/>
          </p:cNvPicPr>
          <p:nvPr/>
        </p:nvPicPr>
        <p:blipFill>
          <a:blip r:embed="rId4"/>
          <a:srcRect/>
          <a:stretch>
            <a:fillRect/>
          </a:stretch>
        </p:blipFill>
        <p:spPr bwMode="auto">
          <a:xfrm>
            <a:off x="6011863" y="1393825"/>
            <a:ext cx="3084512" cy="2025650"/>
          </a:xfrm>
          <a:prstGeom prst="rect">
            <a:avLst/>
          </a:prstGeom>
          <a:noFill/>
          <a:ln w="9525">
            <a:noFill/>
            <a:miter lim="800000"/>
            <a:headEnd/>
            <a:tailEnd/>
          </a:ln>
        </p:spPr>
      </p:pic>
      <p:pic>
        <p:nvPicPr>
          <p:cNvPr id="44039" name="Picture 6"/>
          <p:cNvPicPr>
            <a:picLocks noChangeAspect="1" noChangeArrowheads="1"/>
          </p:cNvPicPr>
          <p:nvPr/>
        </p:nvPicPr>
        <p:blipFill>
          <a:blip r:embed="rId5"/>
          <a:srcRect/>
          <a:stretch>
            <a:fillRect/>
          </a:stretch>
        </p:blipFill>
        <p:spPr bwMode="auto">
          <a:xfrm>
            <a:off x="0" y="3552825"/>
            <a:ext cx="3078163" cy="2025650"/>
          </a:xfrm>
          <a:prstGeom prst="rect">
            <a:avLst/>
          </a:prstGeom>
          <a:noFill/>
          <a:ln w="9525">
            <a:noFill/>
            <a:miter lim="800000"/>
            <a:headEnd/>
            <a:tailEnd/>
          </a:ln>
        </p:spPr>
      </p:pic>
      <p:pic>
        <p:nvPicPr>
          <p:cNvPr id="44040" name="Picture 7"/>
          <p:cNvPicPr>
            <a:picLocks noChangeAspect="1" noChangeArrowheads="1"/>
          </p:cNvPicPr>
          <p:nvPr/>
        </p:nvPicPr>
        <p:blipFill>
          <a:blip r:embed="rId6"/>
          <a:srcRect/>
          <a:stretch>
            <a:fillRect/>
          </a:stretch>
        </p:blipFill>
        <p:spPr bwMode="auto">
          <a:xfrm>
            <a:off x="3024188" y="3552825"/>
            <a:ext cx="3084512" cy="2025650"/>
          </a:xfrm>
          <a:prstGeom prst="rect">
            <a:avLst/>
          </a:prstGeom>
          <a:noFill/>
          <a:ln w="9525">
            <a:noFill/>
            <a:miter lim="800000"/>
            <a:headEnd/>
            <a:tailEnd/>
          </a:ln>
        </p:spPr>
      </p:pic>
      <p:pic>
        <p:nvPicPr>
          <p:cNvPr id="44041" name="Picture 8"/>
          <p:cNvPicPr>
            <a:picLocks noChangeAspect="1" noChangeArrowheads="1"/>
          </p:cNvPicPr>
          <p:nvPr/>
        </p:nvPicPr>
        <p:blipFill>
          <a:blip r:embed="rId7"/>
          <a:srcRect/>
          <a:stretch>
            <a:fillRect/>
          </a:stretch>
        </p:blipFill>
        <p:spPr bwMode="auto">
          <a:xfrm>
            <a:off x="6054725" y="3552825"/>
            <a:ext cx="3078163" cy="2025650"/>
          </a:xfrm>
          <a:prstGeom prst="rect">
            <a:avLst/>
          </a:prstGeom>
          <a:noFill/>
          <a:ln w="9525">
            <a:noFill/>
            <a:miter lim="800000"/>
            <a:headEnd/>
            <a:tailEnd/>
          </a:ln>
        </p:spPr>
      </p:pic>
      <p:sp>
        <p:nvSpPr>
          <p:cNvPr id="44042" name="Text Box 9"/>
          <p:cNvSpPr txBox="1">
            <a:spLocks noChangeArrowheads="1"/>
          </p:cNvSpPr>
          <p:nvPr/>
        </p:nvSpPr>
        <p:spPr bwMode="auto">
          <a:xfrm>
            <a:off x="539750" y="11255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ER</a:t>
            </a:r>
          </a:p>
        </p:txBody>
      </p:sp>
      <p:sp>
        <p:nvSpPr>
          <p:cNvPr id="44043" name="Text Box 10"/>
          <p:cNvSpPr txBox="1">
            <a:spLocks noChangeArrowheads="1"/>
          </p:cNvSpPr>
          <p:nvPr/>
        </p:nvSpPr>
        <p:spPr bwMode="auto">
          <a:xfrm>
            <a:off x="3563938" y="11255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DR</a:t>
            </a:r>
          </a:p>
        </p:txBody>
      </p:sp>
      <p:sp>
        <p:nvSpPr>
          <p:cNvPr id="44044" name="Text Box 11"/>
          <p:cNvSpPr txBox="1">
            <a:spLocks noChangeArrowheads="1"/>
          </p:cNvSpPr>
          <p:nvPr/>
        </p:nvSpPr>
        <p:spPr bwMode="auto">
          <a:xfrm>
            <a:off x="6588125" y="11255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EER</a:t>
            </a:r>
          </a:p>
        </p:txBody>
      </p:sp>
      <p:sp>
        <p:nvSpPr>
          <p:cNvPr id="44045" name="Text Box 12"/>
          <p:cNvSpPr txBox="1">
            <a:spLocks noChangeArrowheads="1"/>
          </p:cNvSpPr>
          <p:nvPr/>
        </p:nvSpPr>
        <p:spPr bwMode="auto">
          <a:xfrm>
            <a:off x="539750" y="334645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ASCR</a:t>
            </a:r>
          </a:p>
        </p:txBody>
      </p:sp>
      <p:sp>
        <p:nvSpPr>
          <p:cNvPr id="44046" name="Text Box 13"/>
          <p:cNvSpPr txBox="1">
            <a:spLocks noChangeArrowheads="1"/>
          </p:cNvSpPr>
          <p:nvPr/>
        </p:nvSpPr>
        <p:spPr bwMode="auto">
          <a:xfrm>
            <a:off x="3563938" y="334645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RMSSE</a:t>
            </a:r>
          </a:p>
        </p:txBody>
      </p:sp>
      <p:sp>
        <p:nvSpPr>
          <p:cNvPr id="44047" name="Text Box 14"/>
          <p:cNvSpPr txBox="1">
            <a:spLocks noChangeArrowheads="1"/>
          </p:cNvSpPr>
          <p:nvPr/>
        </p:nvSpPr>
        <p:spPr bwMode="auto">
          <a:xfrm>
            <a:off x="6588125" y="3346450"/>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IWR</a:t>
            </a:r>
          </a:p>
        </p:txBody>
      </p:sp>
      <p:sp>
        <p:nvSpPr>
          <p:cNvPr id="44048" name="Line 15"/>
          <p:cNvSpPr>
            <a:spLocks noChangeShapeType="1"/>
          </p:cNvSpPr>
          <p:nvPr/>
        </p:nvSpPr>
        <p:spPr bwMode="auto">
          <a:xfrm flipV="1">
            <a:off x="4819650" y="3635375"/>
            <a:ext cx="0" cy="1584325"/>
          </a:xfrm>
          <a:prstGeom prst="line">
            <a:avLst/>
          </a:prstGeom>
          <a:noFill/>
          <a:ln w="19050">
            <a:solidFill>
              <a:srgbClr val="FF00FF"/>
            </a:solidFill>
            <a:prstDash val="sysDot"/>
            <a:round/>
            <a:headEnd/>
            <a:tailEnd/>
          </a:ln>
        </p:spPr>
        <p:txBody>
          <a:bodyPr/>
          <a:lstStyle/>
          <a:p>
            <a:endParaRPr lang="ja-JP" altLang="en-US"/>
          </a:p>
        </p:txBody>
      </p:sp>
      <p:sp>
        <p:nvSpPr>
          <p:cNvPr id="44049" name="Line 18"/>
          <p:cNvSpPr>
            <a:spLocks noChangeShapeType="1"/>
          </p:cNvSpPr>
          <p:nvPr/>
        </p:nvSpPr>
        <p:spPr bwMode="auto">
          <a:xfrm flipV="1">
            <a:off x="7243763" y="3635375"/>
            <a:ext cx="0" cy="1584325"/>
          </a:xfrm>
          <a:prstGeom prst="line">
            <a:avLst/>
          </a:prstGeom>
          <a:noFill/>
          <a:ln w="19050">
            <a:solidFill>
              <a:srgbClr val="FF00FF"/>
            </a:solidFill>
            <a:prstDash val="sysDot"/>
            <a:round/>
            <a:headEnd/>
            <a:tailEnd/>
          </a:ln>
        </p:spPr>
        <p:txBody>
          <a:bodyPr/>
          <a:lstStyle/>
          <a:p>
            <a:endParaRPr lang="ja-JP" altLang="en-US"/>
          </a:p>
        </p:txBody>
      </p:sp>
      <p:sp>
        <p:nvSpPr>
          <p:cNvPr id="44050" name="Line 19"/>
          <p:cNvSpPr>
            <a:spLocks noChangeShapeType="1"/>
          </p:cNvSpPr>
          <p:nvPr/>
        </p:nvSpPr>
        <p:spPr bwMode="auto">
          <a:xfrm flipV="1">
            <a:off x="7708900" y="3635375"/>
            <a:ext cx="0" cy="1584325"/>
          </a:xfrm>
          <a:prstGeom prst="line">
            <a:avLst/>
          </a:prstGeom>
          <a:noFill/>
          <a:ln w="19050">
            <a:solidFill>
              <a:srgbClr val="FF00FF"/>
            </a:solidFill>
            <a:prstDash val="sysDot"/>
            <a:round/>
            <a:headEnd/>
            <a:tailEnd/>
          </a:ln>
        </p:spPr>
        <p:txBody>
          <a:bodyPr/>
          <a:lstStyle/>
          <a:p>
            <a:endParaRPr lang="ja-JP" altLang="en-US"/>
          </a:p>
        </p:txBody>
      </p:sp>
      <p:sp>
        <p:nvSpPr>
          <p:cNvPr id="44052" name="Text Box 16"/>
          <p:cNvSpPr txBox="1">
            <a:spLocks noChangeArrowheads="1"/>
          </p:cNvSpPr>
          <p:nvPr/>
        </p:nvSpPr>
        <p:spPr bwMode="auto">
          <a:xfrm>
            <a:off x="323850" y="5876925"/>
            <a:ext cx="8424863" cy="404663"/>
          </a:xfrm>
          <a:prstGeom prst="rect">
            <a:avLst/>
          </a:prstGeom>
          <a:solidFill>
            <a:srgbClr val="CCFFFF"/>
          </a:solidFill>
          <a:ln w="9525">
            <a:noFill/>
            <a:miter lim="800000"/>
            <a:headEnd/>
            <a:tailEnd/>
          </a:ln>
        </p:spPr>
        <p:txBody>
          <a:bodyPr>
            <a:spAutoFit/>
          </a:bodyPr>
          <a:lstStyle/>
          <a:p>
            <a:pPr marL="88900" indent="-88900" algn="ctr">
              <a:lnSpc>
                <a:spcPct val="110000"/>
              </a:lnSpc>
              <a:spcBef>
                <a:spcPct val="50000"/>
              </a:spcBef>
            </a:pPr>
            <a:r>
              <a:rPr lang="en-US" altLang="ja-JP" sz="2000" dirty="0"/>
              <a:t>EC </a:t>
            </a:r>
            <a:r>
              <a:rPr lang="en-US" altLang="ja-JP" sz="2000" dirty="0" smtClean="0"/>
              <a:t>has </a:t>
            </a:r>
            <a:r>
              <a:rPr lang="en-US" altLang="ja-JP" sz="2000" dirty="0"/>
              <a:t>variability (-2% ~ +8</a:t>
            </a:r>
            <a:r>
              <a:rPr lang="en-US" altLang="ja-JP" sz="2000" dirty="0" smtClean="0"/>
              <a:t>%) </a:t>
            </a:r>
            <a:r>
              <a:rPr lang="en-US" altLang="ja-JP" sz="2000" dirty="0"/>
              <a:t>according to driving style. </a:t>
            </a:r>
            <a:endParaRPr lang="ja-JP" altLang="en-US" sz="2000" dirty="0"/>
          </a:p>
        </p:txBody>
      </p:sp>
      <p:sp>
        <p:nvSpPr>
          <p:cNvPr id="44053" name="Text Box 29"/>
          <p:cNvSpPr txBox="1">
            <a:spLocks noChangeArrowheads="1"/>
          </p:cNvSpPr>
          <p:nvPr/>
        </p:nvSpPr>
        <p:spPr bwMode="auto">
          <a:xfrm>
            <a:off x="4510088" y="5189538"/>
            <a:ext cx="649287"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0.8</a:t>
            </a:r>
            <a:endParaRPr lang="ja-JP" altLang="en-US" sz="1000">
              <a:solidFill>
                <a:srgbClr val="FF00FF"/>
              </a:solidFill>
            </a:endParaRPr>
          </a:p>
        </p:txBody>
      </p:sp>
      <p:sp>
        <p:nvSpPr>
          <p:cNvPr id="44054" name="Text Box 30"/>
          <p:cNvSpPr txBox="1">
            <a:spLocks noChangeArrowheads="1"/>
          </p:cNvSpPr>
          <p:nvPr/>
        </p:nvSpPr>
        <p:spPr bwMode="auto">
          <a:xfrm>
            <a:off x="6877050" y="5200650"/>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-2</a:t>
            </a:r>
            <a:endParaRPr lang="ja-JP" altLang="en-US" sz="1000">
              <a:solidFill>
                <a:srgbClr val="FF00FF"/>
              </a:solidFill>
            </a:endParaRPr>
          </a:p>
        </p:txBody>
      </p:sp>
      <p:sp>
        <p:nvSpPr>
          <p:cNvPr id="44055" name="Text Box 31"/>
          <p:cNvSpPr txBox="1">
            <a:spLocks noChangeArrowheads="1"/>
          </p:cNvSpPr>
          <p:nvPr/>
        </p:nvSpPr>
        <p:spPr bwMode="auto">
          <a:xfrm>
            <a:off x="7378700" y="5189538"/>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+4</a:t>
            </a:r>
            <a:endParaRPr lang="ja-JP" altLang="en-US" sz="1000">
              <a:solidFill>
                <a:srgbClr val="FF00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スライド番号プレースホルダー 1"/>
          <p:cNvSpPr>
            <a:spLocks noGrp="1"/>
          </p:cNvSpPr>
          <p:nvPr>
            <p:ph type="sldNum" sz="quarter" idx="10"/>
          </p:nvPr>
        </p:nvSpPr>
        <p:spPr>
          <a:noFill/>
        </p:spPr>
        <p:txBody>
          <a:bodyPr/>
          <a:lstStyle/>
          <a:p>
            <a:fld id="{6D06AFA1-12A1-4871-99A2-E5667DD574F7}" type="slidenum">
              <a:rPr lang="en-US" altLang="ja-JP" smtClean="0">
                <a:latin typeface="Meiryo UI" pitchFamily="50" charset="-128"/>
                <a:ea typeface="Meiryo UI" pitchFamily="50" charset="-128"/>
                <a:cs typeface="Meiryo UI" pitchFamily="50" charset="-128"/>
              </a:rPr>
              <a:pPr/>
              <a:t>3</a:t>
            </a:fld>
            <a:endParaRPr lang="en-US" altLang="ja-JP" smtClean="0">
              <a:latin typeface="Meiryo UI" pitchFamily="50" charset="-128"/>
              <a:ea typeface="Meiryo UI" pitchFamily="50" charset="-128"/>
              <a:cs typeface="Meiryo UI" pitchFamily="50" charset="-128"/>
            </a:endParaRPr>
          </a:p>
        </p:txBody>
      </p:sp>
      <p:sp>
        <p:nvSpPr>
          <p:cNvPr id="3" name="Rectangle 2"/>
          <p:cNvSpPr txBox="1">
            <a:spLocks noChangeArrowheads="1"/>
          </p:cNvSpPr>
          <p:nvPr/>
        </p:nvSpPr>
        <p:spPr>
          <a:xfrm>
            <a:off x="19050" y="19050"/>
            <a:ext cx="9124950" cy="533400"/>
          </a:xfrm>
          <a:prstGeom prst="rect">
            <a:avLst/>
          </a:prstGeom>
        </p:spPr>
        <p:txBody>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Arial" charset="0"/>
                <a:ea typeface="ＭＳ Ｐゴシック" pitchFamily="50" charset="-128"/>
              </a:defRPr>
            </a:lvl2pPr>
            <a:lvl3pPr algn="l" rtl="0" eaLnBrk="0" fontAlgn="base" hangingPunct="0">
              <a:spcBef>
                <a:spcPct val="0"/>
              </a:spcBef>
              <a:spcAft>
                <a:spcPct val="0"/>
              </a:spcAft>
              <a:defRPr kumimoji="1" sz="2800">
                <a:solidFill>
                  <a:schemeClr val="tx1"/>
                </a:solidFill>
                <a:latin typeface="Arial" charset="0"/>
                <a:ea typeface="ＭＳ Ｐゴシック" pitchFamily="50" charset="-128"/>
              </a:defRPr>
            </a:lvl3pPr>
            <a:lvl4pPr algn="l" rtl="0" eaLnBrk="0" fontAlgn="base" hangingPunct="0">
              <a:spcBef>
                <a:spcPct val="0"/>
              </a:spcBef>
              <a:spcAft>
                <a:spcPct val="0"/>
              </a:spcAft>
              <a:defRPr kumimoji="1" sz="2800">
                <a:solidFill>
                  <a:schemeClr val="tx1"/>
                </a:solidFill>
                <a:latin typeface="Arial" charset="0"/>
                <a:ea typeface="ＭＳ Ｐゴシック" pitchFamily="50" charset="-128"/>
              </a:defRPr>
            </a:lvl4pPr>
            <a:lvl5pPr algn="l" rtl="0" eaLnBrk="0" fontAlgn="base" hangingPunct="0">
              <a:spcBef>
                <a:spcPct val="0"/>
              </a:spcBef>
              <a:spcAft>
                <a:spcPct val="0"/>
              </a:spcAft>
              <a:defRPr kumimoji="1" sz="2800">
                <a:solidFill>
                  <a:schemeClr val="tx1"/>
                </a:solidFill>
                <a:latin typeface="Arial" charset="0"/>
                <a:ea typeface="ＭＳ Ｐゴシック" pitchFamily="50" charset="-128"/>
              </a:defRPr>
            </a:lvl5pPr>
            <a:lvl6pPr marL="457200" algn="l" rtl="0" eaLnBrk="0" fontAlgn="base" hangingPunct="0">
              <a:spcBef>
                <a:spcPct val="0"/>
              </a:spcBef>
              <a:spcAft>
                <a:spcPct val="0"/>
              </a:spcAft>
              <a:defRPr kumimoji="1" sz="2800">
                <a:solidFill>
                  <a:schemeClr val="tx1"/>
                </a:solidFill>
                <a:latin typeface="Arial" charset="0"/>
                <a:ea typeface="ＭＳ Ｐゴシック" pitchFamily="50" charset="-128"/>
              </a:defRPr>
            </a:lvl6pPr>
            <a:lvl7pPr marL="914400" algn="l" rtl="0" eaLnBrk="0" fontAlgn="base" hangingPunct="0">
              <a:spcBef>
                <a:spcPct val="0"/>
              </a:spcBef>
              <a:spcAft>
                <a:spcPct val="0"/>
              </a:spcAft>
              <a:defRPr kumimoji="1" sz="2800">
                <a:solidFill>
                  <a:schemeClr val="tx1"/>
                </a:solidFill>
                <a:latin typeface="Arial" charset="0"/>
                <a:ea typeface="ＭＳ Ｐゴシック" pitchFamily="50" charset="-128"/>
              </a:defRPr>
            </a:lvl7pPr>
            <a:lvl8pPr marL="1371600" algn="l" rtl="0" eaLnBrk="0" fontAlgn="base" hangingPunct="0">
              <a:spcBef>
                <a:spcPct val="0"/>
              </a:spcBef>
              <a:spcAft>
                <a:spcPct val="0"/>
              </a:spcAft>
              <a:defRPr kumimoji="1" sz="2800">
                <a:solidFill>
                  <a:schemeClr val="tx1"/>
                </a:solidFill>
                <a:latin typeface="Arial" charset="0"/>
                <a:ea typeface="ＭＳ Ｐゴシック" pitchFamily="50" charset="-128"/>
              </a:defRPr>
            </a:lvl8pPr>
            <a:lvl9pPr marL="1828800" algn="l" rtl="0" eaLnBrk="0" fontAlgn="base" hangingPunct="0">
              <a:spcBef>
                <a:spcPct val="0"/>
              </a:spcBef>
              <a:spcAft>
                <a:spcPct val="0"/>
              </a:spcAft>
              <a:defRPr kumimoji="1" sz="2800">
                <a:solidFill>
                  <a:schemeClr val="tx1"/>
                </a:solidFill>
                <a:latin typeface="Arial" charset="0"/>
                <a:ea typeface="ＭＳ Ｐゴシック" pitchFamily="50" charset="-128"/>
              </a:defRPr>
            </a:lvl9pPr>
          </a:lstStyle>
          <a:p>
            <a:pPr>
              <a:defRPr/>
            </a:pPr>
            <a:r>
              <a:rPr lang="en-US" altLang="ja-JP" b="1" kern="0" dirty="0" smtClean="0">
                <a:latin typeface="Meiryo UI" panose="020B0604030504040204" pitchFamily="50" charset="-128"/>
                <a:ea typeface="Meiryo UI" panose="020B0604030504040204" pitchFamily="50" charset="-128"/>
                <a:cs typeface="Meiryo UI" panose="020B0604030504040204" pitchFamily="50" charset="-128"/>
              </a:rPr>
              <a:t>SUMMARY_1</a:t>
            </a:r>
            <a:endParaRPr lang="ja-JP" altLang="en-US" b="1" kern="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Rectangle 3"/>
          <p:cNvSpPr txBox="1">
            <a:spLocks noChangeArrowheads="1"/>
          </p:cNvSpPr>
          <p:nvPr/>
        </p:nvSpPr>
        <p:spPr>
          <a:xfrm>
            <a:off x="328613" y="980728"/>
            <a:ext cx="8569325" cy="5472112"/>
          </a:xfrm>
          <a:prstGeom prst="rect">
            <a:avLst/>
          </a:prstGeom>
        </p:spPr>
        <p:txBody>
          <a:bodyPr/>
          <a:lstStyle>
            <a:lvl1pPr marL="342900" indent="-342900" algn="l" rtl="0" eaLnBrk="0" fontAlgn="base" hangingPunct="0">
              <a:spcBef>
                <a:spcPct val="20000"/>
              </a:spcBef>
              <a:spcAft>
                <a:spcPct val="0"/>
              </a:spcAft>
              <a:buFont typeface="Wingdings" pitchFamily="2" charset="2"/>
              <a:buChar char="Ø"/>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Ø"/>
              <a:defRPr kumimoji="1" sz="2800">
                <a:solidFill>
                  <a:schemeClr val="tx1"/>
                </a:solidFill>
                <a:latin typeface="+mn-lt"/>
                <a:ea typeface="+mn-ea"/>
              </a:defRPr>
            </a:lvl2pPr>
            <a:lvl3pPr marL="1143000" indent="-228600" algn="l" rtl="0" eaLnBrk="0" fontAlgn="base" hangingPunct="0">
              <a:spcBef>
                <a:spcPct val="20000"/>
              </a:spcBef>
              <a:spcAft>
                <a:spcPct val="0"/>
              </a:spcAft>
              <a:buFont typeface="Wingdings" pitchFamily="2" charset="2"/>
              <a:buChar char="Ø"/>
              <a:defRPr kumimoji="1" sz="2400">
                <a:solidFill>
                  <a:schemeClr val="tx1"/>
                </a:solidFill>
                <a:latin typeface="+mn-lt"/>
                <a:ea typeface="+mn-ea"/>
              </a:defRPr>
            </a:lvl3pPr>
            <a:lvl4pPr marL="1600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4pPr>
            <a:lvl5pPr marL="20574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5pPr>
            <a:lvl6pPr marL="25146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6pPr>
            <a:lvl7pPr marL="29718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7pPr>
            <a:lvl8pPr marL="34290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8pPr>
            <a:lvl9pPr marL="3886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9pPr>
          </a:lstStyle>
          <a:p>
            <a:pPr>
              <a:defRPr/>
            </a:pPr>
            <a:r>
              <a:rPr lang="en-US" altLang="ja-JP" b="1" kern="0" dirty="0" smtClean="0">
                <a:latin typeface="Meiryo UI" panose="020B0604030504040204" pitchFamily="50" charset="-128"/>
                <a:ea typeface="Meiryo UI" panose="020B0604030504040204" pitchFamily="50" charset="-128"/>
                <a:cs typeface="Meiryo UI" panose="020B0604030504040204" pitchFamily="50" charset="-128"/>
              </a:rPr>
              <a:t>It is observed that some of Drive </a:t>
            </a:r>
            <a:r>
              <a:rPr lang="en-US" altLang="ja-JP" b="1" kern="0" dirty="0">
                <a:latin typeface="Meiryo UI" panose="020B0604030504040204" pitchFamily="50" charset="-128"/>
                <a:ea typeface="Meiryo UI" panose="020B0604030504040204" pitchFamily="50" charset="-128"/>
                <a:cs typeface="Meiryo UI" panose="020B0604030504040204" pitchFamily="50" charset="-128"/>
              </a:rPr>
              <a:t>Trace Indexes </a:t>
            </a:r>
            <a:r>
              <a:rPr lang="en-US" altLang="ja-JP" b="1" kern="0" dirty="0" smtClean="0">
                <a:latin typeface="Meiryo UI" panose="020B0604030504040204" pitchFamily="50" charset="-128"/>
                <a:ea typeface="Meiryo UI" panose="020B0604030504040204" pitchFamily="50" charset="-128"/>
                <a:cs typeface="Meiryo UI" panose="020B0604030504040204" pitchFamily="50" charset="-128"/>
              </a:rPr>
              <a:t>are able to detect the smooth/rough </a:t>
            </a:r>
            <a:r>
              <a:rPr lang="en-US" altLang="ja-JP" b="1" kern="0" dirty="0">
                <a:latin typeface="Meiryo UI" panose="020B0604030504040204" pitchFamily="50" charset="-128"/>
                <a:ea typeface="Meiryo UI" panose="020B0604030504040204" pitchFamily="50" charset="-128"/>
                <a:cs typeface="Meiryo UI" panose="020B0604030504040204" pitchFamily="50" charset="-128"/>
              </a:rPr>
              <a:t>driving technique </a:t>
            </a:r>
            <a:r>
              <a:rPr lang="en-US" altLang="ja-JP" b="1" kern="0" dirty="0" smtClean="0">
                <a:latin typeface="Meiryo UI" panose="020B0604030504040204" pitchFamily="50" charset="-128"/>
                <a:ea typeface="Meiryo UI" panose="020B0604030504040204" pitchFamily="50" charset="-128"/>
                <a:cs typeface="Meiryo UI" panose="020B0604030504040204" pitchFamily="50" charset="-128"/>
              </a:rPr>
              <a:t>of electrified </a:t>
            </a:r>
            <a:r>
              <a:rPr lang="en-US" altLang="ja-JP" b="1" kern="0" dirty="0">
                <a:latin typeface="Meiryo UI" panose="020B0604030504040204" pitchFamily="50" charset="-128"/>
                <a:ea typeface="Meiryo UI" panose="020B0604030504040204" pitchFamily="50" charset="-128"/>
                <a:cs typeface="Meiryo UI" panose="020B0604030504040204" pitchFamily="50" charset="-128"/>
              </a:rPr>
              <a:t>vehicles.</a:t>
            </a:r>
          </a:p>
          <a:p>
            <a:pPr>
              <a:defRPr/>
            </a:pPr>
            <a:endParaRPr lang="en-US" altLang="ja-JP" sz="1800" b="1" kern="0" dirty="0" smtClean="0">
              <a:latin typeface="Meiryo UI" panose="020B0604030504040204" pitchFamily="50" charset="-128"/>
              <a:ea typeface="Meiryo UI" panose="020B0604030504040204" pitchFamily="50" charset="-128"/>
              <a:cs typeface="Meiryo UI" panose="020B0604030504040204" pitchFamily="50" charset="-128"/>
            </a:endParaRPr>
          </a:p>
          <a:p>
            <a:pPr>
              <a:defRPr/>
            </a:pPr>
            <a:r>
              <a:rPr lang="en-US" altLang="ja-JP" b="1" kern="0" dirty="0" smtClean="0">
                <a:latin typeface="Meiryo UI" panose="020B0604030504040204" pitchFamily="50" charset="-128"/>
                <a:ea typeface="Meiryo UI" panose="020B0604030504040204" pitchFamily="50" charset="-128"/>
                <a:cs typeface="Meiryo UI" panose="020B0604030504040204" pitchFamily="50" charset="-128"/>
              </a:rPr>
              <a:t>Test results have macro correlation with Drive Trace Indexes, however, it is difficult to normalize by using the drive indexes from the view points of accuracy and practical lab. operation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1AC31B8B-4170-41C0-B7C3-596802C53884}" type="slidenum">
              <a:rPr lang="en-US" altLang="ja-JP" sz="1200"/>
              <a:pPr algn="r"/>
              <a:t>30</a:t>
            </a:fld>
            <a:endParaRPr lang="en-US" altLang="ja-JP" sz="1200"/>
          </a:p>
        </p:txBody>
      </p:sp>
      <p:sp>
        <p:nvSpPr>
          <p:cNvPr id="45058"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73EDAA64-BD1E-4B1B-9128-76CD9783195F}" type="slidenum">
              <a:rPr lang="en-US" altLang="ja-JP" sz="1200"/>
              <a:pPr algn="r"/>
              <a:t>30</a:t>
            </a:fld>
            <a:endParaRPr lang="en-US" altLang="ja-JP" sz="1200"/>
          </a:p>
        </p:txBody>
      </p:sp>
      <p:sp>
        <p:nvSpPr>
          <p:cNvPr id="45059" name="Rectangle 2"/>
          <p:cNvSpPr>
            <a:spLocks noGrp="1" noChangeArrowheads="1"/>
          </p:cNvSpPr>
          <p:nvPr>
            <p:ph type="title" idx="4294967295"/>
          </p:nvPr>
        </p:nvSpPr>
        <p:spPr/>
        <p:txBody>
          <a:bodyPr/>
          <a:lstStyle/>
          <a:p>
            <a:r>
              <a:rPr lang="en-US" altLang="ja-JP" smtClean="0"/>
              <a:t>Pure Electric Range (PER) </a:t>
            </a:r>
            <a:endParaRPr lang="ja-JP" altLang="en-US" smtClean="0"/>
          </a:p>
        </p:txBody>
      </p:sp>
      <p:pic>
        <p:nvPicPr>
          <p:cNvPr id="45060" name="Picture 3"/>
          <p:cNvPicPr>
            <a:picLocks noChangeAspect="1" noChangeArrowheads="1"/>
          </p:cNvPicPr>
          <p:nvPr/>
        </p:nvPicPr>
        <p:blipFill>
          <a:blip r:embed="rId2"/>
          <a:srcRect/>
          <a:stretch>
            <a:fillRect/>
          </a:stretch>
        </p:blipFill>
        <p:spPr bwMode="auto">
          <a:xfrm>
            <a:off x="0" y="1414463"/>
            <a:ext cx="3084513" cy="2022475"/>
          </a:xfrm>
          <a:prstGeom prst="rect">
            <a:avLst/>
          </a:prstGeom>
          <a:noFill/>
          <a:ln w="9525">
            <a:noFill/>
            <a:miter lim="800000"/>
            <a:headEnd/>
            <a:tailEnd/>
          </a:ln>
        </p:spPr>
      </p:pic>
      <p:pic>
        <p:nvPicPr>
          <p:cNvPr id="45061" name="Picture 4"/>
          <p:cNvPicPr>
            <a:picLocks noChangeAspect="1" noChangeArrowheads="1"/>
          </p:cNvPicPr>
          <p:nvPr/>
        </p:nvPicPr>
        <p:blipFill>
          <a:blip r:embed="rId3"/>
          <a:srcRect/>
          <a:stretch>
            <a:fillRect/>
          </a:stretch>
        </p:blipFill>
        <p:spPr bwMode="auto">
          <a:xfrm>
            <a:off x="3033713" y="1412875"/>
            <a:ext cx="3078162" cy="2022475"/>
          </a:xfrm>
          <a:prstGeom prst="rect">
            <a:avLst/>
          </a:prstGeom>
          <a:noFill/>
          <a:ln w="9525">
            <a:noFill/>
            <a:miter lim="800000"/>
            <a:headEnd/>
            <a:tailEnd/>
          </a:ln>
        </p:spPr>
      </p:pic>
      <p:pic>
        <p:nvPicPr>
          <p:cNvPr id="45062" name="Picture 5"/>
          <p:cNvPicPr>
            <a:picLocks noChangeAspect="1" noChangeArrowheads="1"/>
          </p:cNvPicPr>
          <p:nvPr/>
        </p:nvPicPr>
        <p:blipFill>
          <a:blip r:embed="rId4"/>
          <a:srcRect/>
          <a:stretch>
            <a:fillRect/>
          </a:stretch>
        </p:blipFill>
        <p:spPr bwMode="auto">
          <a:xfrm>
            <a:off x="6059488" y="1412875"/>
            <a:ext cx="3084512" cy="2022475"/>
          </a:xfrm>
          <a:prstGeom prst="rect">
            <a:avLst/>
          </a:prstGeom>
          <a:noFill/>
          <a:ln w="9525">
            <a:noFill/>
            <a:miter lim="800000"/>
            <a:headEnd/>
            <a:tailEnd/>
          </a:ln>
        </p:spPr>
      </p:pic>
      <p:pic>
        <p:nvPicPr>
          <p:cNvPr id="45063" name="Picture 6"/>
          <p:cNvPicPr>
            <a:picLocks noChangeAspect="1" noChangeArrowheads="1"/>
          </p:cNvPicPr>
          <p:nvPr/>
        </p:nvPicPr>
        <p:blipFill>
          <a:blip r:embed="rId5"/>
          <a:srcRect/>
          <a:stretch>
            <a:fillRect/>
          </a:stretch>
        </p:blipFill>
        <p:spPr bwMode="auto">
          <a:xfrm>
            <a:off x="0" y="3551238"/>
            <a:ext cx="3078163" cy="2022475"/>
          </a:xfrm>
          <a:prstGeom prst="rect">
            <a:avLst/>
          </a:prstGeom>
          <a:noFill/>
          <a:ln w="9525">
            <a:noFill/>
            <a:miter lim="800000"/>
            <a:headEnd/>
            <a:tailEnd/>
          </a:ln>
        </p:spPr>
      </p:pic>
      <p:pic>
        <p:nvPicPr>
          <p:cNvPr id="45064" name="Picture 7"/>
          <p:cNvPicPr>
            <a:picLocks noChangeAspect="1" noChangeArrowheads="1"/>
          </p:cNvPicPr>
          <p:nvPr/>
        </p:nvPicPr>
        <p:blipFill>
          <a:blip r:embed="rId6"/>
          <a:srcRect/>
          <a:stretch>
            <a:fillRect/>
          </a:stretch>
        </p:blipFill>
        <p:spPr bwMode="auto">
          <a:xfrm>
            <a:off x="3030538" y="3552825"/>
            <a:ext cx="3084512" cy="2022475"/>
          </a:xfrm>
          <a:prstGeom prst="rect">
            <a:avLst/>
          </a:prstGeom>
          <a:noFill/>
          <a:ln w="9525">
            <a:noFill/>
            <a:miter lim="800000"/>
            <a:headEnd/>
            <a:tailEnd/>
          </a:ln>
        </p:spPr>
      </p:pic>
      <p:pic>
        <p:nvPicPr>
          <p:cNvPr id="45065" name="Picture 8"/>
          <p:cNvPicPr>
            <a:picLocks noChangeAspect="1" noChangeArrowheads="1"/>
          </p:cNvPicPr>
          <p:nvPr/>
        </p:nvPicPr>
        <p:blipFill>
          <a:blip r:embed="rId7"/>
          <a:srcRect/>
          <a:stretch>
            <a:fillRect/>
          </a:stretch>
        </p:blipFill>
        <p:spPr bwMode="auto">
          <a:xfrm>
            <a:off x="6065838" y="3551238"/>
            <a:ext cx="3078162" cy="2022475"/>
          </a:xfrm>
          <a:prstGeom prst="rect">
            <a:avLst/>
          </a:prstGeom>
          <a:noFill/>
          <a:ln w="9525">
            <a:noFill/>
            <a:miter lim="800000"/>
            <a:headEnd/>
            <a:tailEnd/>
          </a:ln>
        </p:spPr>
      </p:pic>
      <p:sp>
        <p:nvSpPr>
          <p:cNvPr id="45066" name="Text Box 9"/>
          <p:cNvSpPr txBox="1">
            <a:spLocks noChangeArrowheads="1"/>
          </p:cNvSpPr>
          <p:nvPr/>
        </p:nvSpPr>
        <p:spPr bwMode="auto">
          <a:xfrm>
            <a:off x="539750" y="11255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ER</a:t>
            </a:r>
          </a:p>
        </p:txBody>
      </p:sp>
      <p:sp>
        <p:nvSpPr>
          <p:cNvPr id="45067" name="Text Box 10"/>
          <p:cNvSpPr txBox="1">
            <a:spLocks noChangeArrowheads="1"/>
          </p:cNvSpPr>
          <p:nvPr/>
        </p:nvSpPr>
        <p:spPr bwMode="auto">
          <a:xfrm>
            <a:off x="3563938" y="11255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DR</a:t>
            </a:r>
          </a:p>
        </p:txBody>
      </p:sp>
      <p:sp>
        <p:nvSpPr>
          <p:cNvPr id="45068" name="Text Box 11"/>
          <p:cNvSpPr txBox="1">
            <a:spLocks noChangeArrowheads="1"/>
          </p:cNvSpPr>
          <p:nvPr/>
        </p:nvSpPr>
        <p:spPr bwMode="auto">
          <a:xfrm>
            <a:off x="6588125" y="11255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EER</a:t>
            </a:r>
          </a:p>
        </p:txBody>
      </p:sp>
      <p:sp>
        <p:nvSpPr>
          <p:cNvPr id="45069" name="Text Box 12"/>
          <p:cNvSpPr txBox="1">
            <a:spLocks noChangeArrowheads="1"/>
          </p:cNvSpPr>
          <p:nvPr/>
        </p:nvSpPr>
        <p:spPr bwMode="auto">
          <a:xfrm>
            <a:off x="539750" y="33353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ASCR</a:t>
            </a:r>
          </a:p>
        </p:txBody>
      </p:sp>
      <p:sp>
        <p:nvSpPr>
          <p:cNvPr id="45070" name="Text Box 13"/>
          <p:cNvSpPr txBox="1">
            <a:spLocks noChangeArrowheads="1"/>
          </p:cNvSpPr>
          <p:nvPr/>
        </p:nvSpPr>
        <p:spPr bwMode="auto">
          <a:xfrm>
            <a:off x="3563938" y="33353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RMSSE</a:t>
            </a:r>
          </a:p>
        </p:txBody>
      </p:sp>
      <p:sp>
        <p:nvSpPr>
          <p:cNvPr id="45071" name="Text Box 14"/>
          <p:cNvSpPr txBox="1">
            <a:spLocks noChangeArrowheads="1"/>
          </p:cNvSpPr>
          <p:nvPr/>
        </p:nvSpPr>
        <p:spPr bwMode="auto">
          <a:xfrm>
            <a:off x="6588125" y="3335338"/>
            <a:ext cx="1800225" cy="304800"/>
          </a:xfrm>
          <a:prstGeom prst="rect">
            <a:avLst/>
          </a:prstGeom>
          <a:noFill/>
          <a:ln w="9525">
            <a:noFill/>
            <a:miter lim="800000"/>
            <a:headEnd/>
            <a:tailEnd/>
          </a:ln>
        </p:spPr>
        <p:txBody>
          <a:bodyPr/>
          <a:lstStyle/>
          <a:p>
            <a:pPr marL="180975" indent="-180975">
              <a:spcBef>
                <a:spcPct val="50000"/>
              </a:spcBef>
              <a:buSzPct val="90000"/>
              <a:buFont typeface="Wingdings" pitchFamily="2" charset="2"/>
              <a:buChar char="u"/>
            </a:pPr>
            <a:r>
              <a:rPr lang="en-US" altLang="ja-JP" sz="1400"/>
              <a:t>IWR</a:t>
            </a:r>
          </a:p>
        </p:txBody>
      </p:sp>
      <p:sp>
        <p:nvSpPr>
          <p:cNvPr id="45072" name="Line 17"/>
          <p:cNvSpPr>
            <a:spLocks noChangeShapeType="1"/>
          </p:cNvSpPr>
          <p:nvPr/>
        </p:nvSpPr>
        <p:spPr bwMode="auto">
          <a:xfrm flipV="1">
            <a:off x="4835525" y="3624263"/>
            <a:ext cx="0" cy="1584325"/>
          </a:xfrm>
          <a:prstGeom prst="line">
            <a:avLst/>
          </a:prstGeom>
          <a:noFill/>
          <a:ln w="19050">
            <a:solidFill>
              <a:srgbClr val="FF00FF"/>
            </a:solidFill>
            <a:prstDash val="sysDot"/>
            <a:round/>
            <a:headEnd/>
            <a:tailEnd/>
          </a:ln>
        </p:spPr>
        <p:txBody>
          <a:bodyPr/>
          <a:lstStyle/>
          <a:p>
            <a:endParaRPr lang="ja-JP" altLang="en-US"/>
          </a:p>
        </p:txBody>
      </p:sp>
      <p:sp>
        <p:nvSpPr>
          <p:cNvPr id="45073" name="Line 18"/>
          <p:cNvSpPr>
            <a:spLocks noChangeShapeType="1"/>
          </p:cNvSpPr>
          <p:nvPr/>
        </p:nvSpPr>
        <p:spPr bwMode="auto">
          <a:xfrm flipV="1">
            <a:off x="7243763" y="3624263"/>
            <a:ext cx="0" cy="1584325"/>
          </a:xfrm>
          <a:prstGeom prst="line">
            <a:avLst/>
          </a:prstGeom>
          <a:noFill/>
          <a:ln w="19050">
            <a:solidFill>
              <a:srgbClr val="FF00FF"/>
            </a:solidFill>
            <a:prstDash val="sysDot"/>
            <a:round/>
            <a:headEnd/>
            <a:tailEnd/>
          </a:ln>
        </p:spPr>
        <p:txBody>
          <a:bodyPr/>
          <a:lstStyle/>
          <a:p>
            <a:endParaRPr lang="ja-JP" altLang="en-US"/>
          </a:p>
        </p:txBody>
      </p:sp>
      <p:sp>
        <p:nvSpPr>
          <p:cNvPr id="45074" name="Line 19"/>
          <p:cNvSpPr>
            <a:spLocks noChangeShapeType="1"/>
          </p:cNvSpPr>
          <p:nvPr/>
        </p:nvSpPr>
        <p:spPr bwMode="auto">
          <a:xfrm flipV="1">
            <a:off x="7708900" y="3624263"/>
            <a:ext cx="0" cy="1584325"/>
          </a:xfrm>
          <a:prstGeom prst="line">
            <a:avLst/>
          </a:prstGeom>
          <a:noFill/>
          <a:ln w="19050">
            <a:solidFill>
              <a:srgbClr val="FF00FF"/>
            </a:solidFill>
            <a:prstDash val="sysDot"/>
            <a:round/>
            <a:headEnd/>
            <a:tailEnd/>
          </a:ln>
        </p:spPr>
        <p:txBody>
          <a:bodyPr/>
          <a:lstStyle/>
          <a:p>
            <a:endParaRPr lang="ja-JP" altLang="en-US"/>
          </a:p>
        </p:txBody>
      </p:sp>
      <p:sp>
        <p:nvSpPr>
          <p:cNvPr id="45076" name="Text Box 16"/>
          <p:cNvSpPr txBox="1">
            <a:spLocks noChangeArrowheads="1"/>
          </p:cNvSpPr>
          <p:nvPr/>
        </p:nvSpPr>
        <p:spPr bwMode="auto">
          <a:xfrm>
            <a:off x="323850" y="5876925"/>
            <a:ext cx="8424863" cy="430887"/>
          </a:xfrm>
          <a:prstGeom prst="rect">
            <a:avLst/>
          </a:prstGeom>
          <a:solidFill>
            <a:srgbClr val="CCFFFF"/>
          </a:solidFill>
          <a:ln w="9525">
            <a:noFill/>
            <a:miter lim="800000"/>
            <a:headEnd/>
            <a:tailEnd/>
          </a:ln>
        </p:spPr>
        <p:txBody>
          <a:bodyPr>
            <a:spAutoFit/>
          </a:bodyPr>
          <a:lstStyle/>
          <a:p>
            <a:pPr marL="88900" indent="-88900" algn="ctr">
              <a:lnSpc>
                <a:spcPct val="110000"/>
              </a:lnSpc>
              <a:spcBef>
                <a:spcPct val="50000"/>
              </a:spcBef>
            </a:pPr>
            <a:r>
              <a:rPr lang="en-US" altLang="ja-JP" sz="2000" dirty="0" smtClean="0"/>
              <a:t>PER </a:t>
            </a:r>
            <a:r>
              <a:rPr lang="en-US" altLang="ja-JP" sz="2000" dirty="0"/>
              <a:t>has variability (+2% ~ -8%) </a:t>
            </a:r>
            <a:r>
              <a:rPr lang="en-US" altLang="ja-JP" sz="2000" dirty="0" smtClean="0"/>
              <a:t>according </a:t>
            </a:r>
            <a:r>
              <a:rPr lang="en-US" altLang="ja-JP" sz="2000" dirty="0"/>
              <a:t>to driving style. </a:t>
            </a:r>
            <a:endParaRPr lang="ja-JP" altLang="en-US" sz="2000" dirty="0"/>
          </a:p>
        </p:txBody>
      </p:sp>
      <p:sp>
        <p:nvSpPr>
          <p:cNvPr id="45077" name="Text Box 29"/>
          <p:cNvSpPr txBox="1">
            <a:spLocks noChangeArrowheads="1"/>
          </p:cNvSpPr>
          <p:nvPr/>
        </p:nvSpPr>
        <p:spPr bwMode="auto">
          <a:xfrm>
            <a:off x="4510088" y="5189538"/>
            <a:ext cx="649287"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0.8</a:t>
            </a:r>
            <a:endParaRPr lang="ja-JP" altLang="en-US" sz="1000">
              <a:solidFill>
                <a:srgbClr val="FF00FF"/>
              </a:solidFill>
            </a:endParaRPr>
          </a:p>
        </p:txBody>
      </p:sp>
      <p:sp>
        <p:nvSpPr>
          <p:cNvPr id="45078" name="Text Box 30"/>
          <p:cNvSpPr txBox="1">
            <a:spLocks noChangeArrowheads="1"/>
          </p:cNvSpPr>
          <p:nvPr/>
        </p:nvSpPr>
        <p:spPr bwMode="auto">
          <a:xfrm>
            <a:off x="6877050" y="5200650"/>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-2</a:t>
            </a:r>
            <a:endParaRPr lang="ja-JP" altLang="en-US" sz="1000">
              <a:solidFill>
                <a:srgbClr val="FF00FF"/>
              </a:solidFill>
            </a:endParaRPr>
          </a:p>
        </p:txBody>
      </p:sp>
      <p:sp>
        <p:nvSpPr>
          <p:cNvPr id="45079" name="Text Box 31"/>
          <p:cNvSpPr txBox="1">
            <a:spLocks noChangeArrowheads="1"/>
          </p:cNvSpPr>
          <p:nvPr/>
        </p:nvSpPr>
        <p:spPr bwMode="auto">
          <a:xfrm>
            <a:off x="7378700" y="5189538"/>
            <a:ext cx="649288" cy="244475"/>
          </a:xfrm>
          <a:prstGeom prst="rect">
            <a:avLst/>
          </a:prstGeom>
          <a:noFill/>
          <a:ln w="9525">
            <a:noFill/>
            <a:miter lim="800000"/>
            <a:headEnd/>
            <a:tailEnd/>
          </a:ln>
        </p:spPr>
        <p:txBody>
          <a:bodyPr>
            <a:spAutoFit/>
          </a:bodyPr>
          <a:lstStyle/>
          <a:p>
            <a:pPr algn="ctr">
              <a:spcBef>
                <a:spcPct val="50000"/>
              </a:spcBef>
            </a:pPr>
            <a:r>
              <a:rPr lang="en-US" altLang="ja-JP" sz="1000">
                <a:solidFill>
                  <a:srgbClr val="FF00FF"/>
                </a:solidFill>
              </a:rPr>
              <a:t>+4</a:t>
            </a:r>
            <a:endParaRPr lang="ja-JP" altLang="en-US" sz="1000">
              <a:solidFill>
                <a:srgbClr val="FF00FF"/>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1357FE28-5CBE-4065-B487-469BE5DFC97C}" type="slidenum">
              <a:rPr lang="en-US" altLang="ja-JP" sz="1200"/>
              <a:pPr algn="r"/>
              <a:t>31</a:t>
            </a:fld>
            <a:endParaRPr lang="en-US" altLang="ja-JP" sz="1200"/>
          </a:p>
        </p:txBody>
      </p:sp>
      <p:sp>
        <p:nvSpPr>
          <p:cNvPr id="46082" name="スライド番号プレースホルダ 3"/>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F1334FAA-2359-441D-B159-495AC301589D}" type="slidenum">
              <a:rPr lang="en-US" altLang="ja-JP" sz="1200"/>
              <a:pPr algn="r"/>
              <a:t>31</a:t>
            </a:fld>
            <a:endParaRPr lang="en-US" altLang="ja-JP" sz="1200"/>
          </a:p>
        </p:txBody>
      </p:sp>
      <p:sp>
        <p:nvSpPr>
          <p:cNvPr id="46084" name="Rectangle 3"/>
          <p:cNvSpPr>
            <a:spLocks noGrp="1" noChangeArrowheads="1"/>
          </p:cNvSpPr>
          <p:nvPr>
            <p:ph type="body" idx="4294967295"/>
          </p:nvPr>
        </p:nvSpPr>
        <p:spPr/>
        <p:txBody>
          <a:bodyPr/>
          <a:lstStyle/>
          <a:p>
            <a:pPr marL="0" indent="0">
              <a:buNone/>
            </a:pPr>
            <a:r>
              <a:rPr lang="en-US" altLang="ja-JP" dirty="0" smtClean="0"/>
              <a:t>&lt; Previous study &gt;</a:t>
            </a:r>
            <a:endParaRPr lang="ja-JP" altLang="en-US" dirty="0"/>
          </a:p>
          <a:p>
            <a:pPr marL="0" indent="0">
              <a:buNone/>
            </a:pPr>
            <a:r>
              <a:rPr lang="en-US" altLang="ja-JP" dirty="0" smtClean="0"/>
              <a:t>Test results of ICE and NOVC-HEV vehicles</a:t>
            </a:r>
            <a:endParaRPr lang="ja-JP" altLang="en-US"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B7EC3FF6-33CF-4039-8010-1632FE82D66B}" type="slidenum">
              <a:rPr lang="en-US" altLang="ja-JP" sz="1200"/>
              <a:pPr algn="r"/>
              <a:t>32</a:t>
            </a:fld>
            <a:endParaRPr lang="en-US" altLang="ja-JP" sz="1200"/>
          </a:p>
        </p:txBody>
      </p:sp>
      <p:sp>
        <p:nvSpPr>
          <p:cNvPr id="47106"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D3ADACC8-7B38-4739-AB0E-B38CCC616E74}" type="slidenum">
              <a:rPr lang="en-US" altLang="ja-JP" sz="1200"/>
              <a:pPr algn="r"/>
              <a:t>32</a:t>
            </a:fld>
            <a:endParaRPr lang="en-US" altLang="ja-JP" sz="1200"/>
          </a:p>
        </p:txBody>
      </p:sp>
      <p:pic>
        <p:nvPicPr>
          <p:cNvPr id="47107" name="Picture 2"/>
          <p:cNvPicPr>
            <a:picLocks noChangeAspect="1" noChangeArrowheads="1"/>
          </p:cNvPicPr>
          <p:nvPr/>
        </p:nvPicPr>
        <p:blipFill>
          <a:blip r:embed="rId2"/>
          <a:srcRect/>
          <a:stretch>
            <a:fillRect/>
          </a:stretch>
        </p:blipFill>
        <p:spPr bwMode="auto">
          <a:xfrm>
            <a:off x="2968625" y="2182813"/>
            <a:ext cx="3206750" cy="3406775"/>
          </a:xfrm>
          <a:prstGeom prst="rect">
            <a:avLst/>
          </a:prstGeom>
          <a:noFill/>
          <a:ln w="9525">
            <a:noFill/>
            <a:miter lim="800000"/>
            <a:headEnd/>
            <a:tailEnd/>
          </a:ln>
        </p:spPr>
      </p:pic>
      <p:pic>
        <p:nvPicPr>
          <p:cNvPr id="47108" name="Picture 3"/>
          <p:cNvPicPr>
            <a:picLocks noChangeAspect="1" noChangeArrowheads="1"/>
          </p:cNvPicPr>
          <p:nvPr/>
        </p:nvPicPr>
        <p:blipFill>
          <a:blip r:embed="rId3"/>
          <a:srcRect/>
          <a:stretch>
            <a:fillRect/>
          </a:stretch>
        </p:blipFill>
        <p:spPr bwMode="auto">
          <a:xfrm>
            <a:off x="0" y="2182813"/>
            <a:ext cx="3206750" cy="3406775"/>
          </a:xfrm>
          <a:prstGeom prst="rect">
            <a:avLst/>
          </a:prstGeom>
          <a:noFill/>
          <a:ln w="9525">
            <a:noFill/>
            <a:miter lim="800000"/>
            <a:headEnd/>
            <a:tailEnd/>
          </a:ln>
        </p:spPr>
      </p:pic>
      <p:pic>
        <p:nvPicPr>
          <p:cNvPr id="47109" name="Picture 4"/>
          <p:cNvPicPr>
            <a:picLocks noChangeAspect="1" noChangeArrowheads="1"/>
          </p:cNvPicPr>
          <p:nvPr/>
        </p:nvPicPr>
        <p:blipFill>
          <a:blip r:embed="rId4"/>
          <a:srcRect/>
          <a:stretch>
            <a:fillRect/>
          </a:stretch>
        </p:blipFill>
        <p:spPr bwMode="auto">
          <a:xfrm>
            <a:off x="5937250" y="2182813"/>
            <a:ext cx="3206750" cy="3406775"/>
          </a:xfrm>
          <a:prstGeom prst="rect">
            <a:avLst/>
          </a:prstGeom>
          <a:noFill/>
          <a:ln w="9525">
            <a:noFill/>
            <a:miter lim="800000"/>
            <a:headEnd/>
            <a:tailEnd/>
          </a:ln>
        </p:spPr>
      </p:pic>
      <p:sp>
        <p:nvSpPr>
          <p:cNvPr id="47110" name="Rectangle 5"/>
          <p:cNvSpPr>
            <a:spLocks noGrp="1" noChangeArrowheads="1"/>
          </p:cNvSpPr>
          <p:nvPr>
            <p:ph type="title" idx="4294967295"/>
          </p:nvPr>
        </p:nvSpPr>
        <p:spPr/>
        <p:txBody>
          <a:bodyPr/>
          <a:lstStyle/>
          <a:p>
            <a:r>
              <a:rPr lang="en-US" altLang="ja-JP" dirty="0" smtClean="0"/>
              <a:t>Relationship between indexes and CO</a:t>
            </a:r>
            <a:r>
              <a:rPr lang="en-US" altLang="ja-JP" baseline="-25000" dirty="0" smtClean="0"/>
              <a:t>2</a:t>
            </a:r>
            <a:r>
              <a:rPr lang="en-US" altLang="ja-JP" dirty="0" smtClean="0"/>
              <a:t> </a:t>
            </a:r>
          </a:p>
        </p:txBody>
      </p:sp>
      <p:sp>
        <p:nvSpPr>
          <p:cNvPr id="47111" name="Text Box 6"/>
          <p:cNvSpPr txBox="1">
            <a:spLocks noChangeArrowheads="1"/>
          </p:cNvSpPr>
          <p:nvPr/>
        </p:nvSpPr>
        <p:spPr bwMode="auto">
          <a:xfrm>
            <a:off x="539750" y="1879600"/>
            <a:ext cx="1871663" cy="336550"/>
          </a:xfrm>
          <a:prstGeom prst="rect">
            <a:avLst/>
          </a:prstGeom>
          <a:noFill/>
          <a:ln w="9525">
            <a:noFill/>
            <a:miter lim="800000"/>
            <a:headEnd/>
            <a:tailEnd/>
          </a:ln>
        </p:spPr>
        <p:txBody>
          <a:bodyPr>
            <a:spAutoFit/>
          </a:bodyPr>
          <a:lstStyle/>
          <a:p>
            <a:pPr>
              <a:spcBef>
                <a:spcPct val="50000"/>
              </a:spcBef>
              <a:buFont typeface="Wingdings" pitchFamily="2" charset="2"/>
              <a:buChar char="u"/>
            </a:pPr>
            <a:r>
              <a:rPr lang="en-US" altLang="ja-JP" sz="1600" b="1"/>
              <a:t>ER</a:t>
            </a:r>
          </a:p>
        </p:txBody>
      </p:sp>
      <p:sp>
        <p:nvSpPr>
          <p:cNvPr id="47112" name="Text Box 7"/>
          <p:cNvSpPr txBox="1">
            <a:spLocks noChangeArrowheads="1"/>
          </p:cNvSpPr>
          <p:nvPr/>
        </p:nvSpPr>
        <p:spPr bwMode="auto">
          <a:xfrm>
            <a:off x="3492500" y="1879600"/>
            <a:ext cx="1871663" cy="336550"/>
          </a:xfrm>
          <a:prstGeom prst="rect">
            <a:avLst/>
          </a:prstGeom>
          <a:noFill/>
          <a:ln w="9525">
            <a:noFill/>
            <a:miter lim="800000"/>
            <a:headEnd/>
            <a:tailEnd/>
          </a:ln>
        </p:spPr>
        <p:txBody>
          <a:bodyPr>
            <a:spAutoFit/>
          </a:bodyPr>
          <a:lstStyle/>
          <a:p>
            <a:pPr>
              <a:spcBef>
                <a:spcPct val="50000"/>
              </a:spcBef>
              <a:buFont typeface="Wingdings" pitchFamily="2" charset="2"/>
              <a:buChar char="u"/>
            </a:pPr>
            <a:r>
              <a:rPr lang="en-US" altLang="ja-JP" sz="1600" b="1"/>
              <a:t>DR</a:t>
            </a:r>
          </a:p>
        </p:txBody>
      </p:sp>
      <p:sp>
        <p:nvSpPr>
          <p:cNvPr id="47113" name="Text Box 8"/>
          <p:cNvSpPr txBox="1">
            <a:spLocks noChangeArrowheads="1"/>
          </p:cNvSpPr>
          <p:nvPr/>
        </p:nvSpPr>
        <p:spPr bwMode="auto">
          <a:xfrm>
            <a:off x="6443663" y="1879600"/>
            <a:ext cx="1871662" cy="336550"/>
          </a:xfrm>
          <a:prstGeom prst="rect">
            <a:avLst/>
          </a:prstGeom>
          <a:noFill/>
          <a:ln w="9525">
            <a:noFill/>
            <a:miter lim="800000"/>
            <a:headEnd/>
            <a:tailEnd/>
          </a:ln>
        </p:spPr>
        <p:txBody>
          <a:bodyPr>
            <a:spAutoFit/>
          </a:bodyPr>
          <a:lstStyle/>
          <a:p>
            <a:pPr>
              <a:spcBef>
                <a:spcPct val="50000"/>
              </a:spcBef>
              <a:buFont typeface="Wingdings" pitchFamily="2" charset="2"/>
              <a:buChar char="u"/>
            </a:pPr>
            <a:r>
              <a:rPr lang="en-US" altLang="ja-JP" sz="1600" b="1"/>
              <a:t>EER</a:t>
            </a:r>
          </a:p>
        </p:txBody>
      </p:sp>
      <p:sp>
        <p:nvSpPr>
          <p:cNvPr id="47114" name="Text Box 12"/>
          <p:cNvSpPr txBox="1">
            <a:spLocks noChangeArrowheads="1"/>
          </p:cNvSpPr>
          <p:nvPr/>
        </p:nvSpPr>
        <p:spPr bwMode="auto">
          <a:xfrm>
            <a:off x="684213" y="891441"/>
            <a:ext cx="6768107" cy="830997"/>
          </a:xfrm>
          <a:prstGeom prst="rect">
            <a:avLst/>
          </a:prstGeom>
          <a:solidFill>
            <a:srgbClr val="CCFFFF"/>
          </a:solidFill>
          <a:ln w="9525">
            <a:noFill/>
            <a:miter lim="800000"/>
            <a:headEnd/>
            <a:tailEnd/>
          </a:ln>
        </p:spPr>
        <p:txBody>
          <a:bodyPr wrap="square">
            <a:spAutoFit/>
          </a:bodyPr>
          <a:lstStyle/>
          <a:p>
            <a:pPr marL="180975" indent="-180975">
              <a:spcBef>
                <a:spcPct val="50000"/>
              </a:spcBef>
              <a:buFontTx/>
              <a:buChar char="•"/>
            </a:pPr>
            <a:r>
              <a:rPr lang="en-US" altLang="ja-JP" sz="2400" dirty="0" smtClean="0"/>
              <a:t>ER</a:t>
            </a:r>
            <a:r>
              <a:rPr lang="en-US" altLang="ja-JP" sz="2400" dirty="0"/>
              <a:t>, DR and </a:t>
            </a:r>
            <a:r>
              <a:rPr lang="en-US" altLang="ja-JP" sz="2400" dirty="0" smtClean="0"/>
              <a:t>EER is not appropriate to detect unexpected driving style.</a:t>
            </a:r>
            <a:endParaRPr lang="ja-JP" altLang="en-US" sz="2400" dirty="0"/>
          </a:p>
        </p:txBody>
      </p:sp>
      <p:sp>
        <p:nvSpPr>
          <p:cNvPr id="47115" name="Line 13"/>
          <p:cNvSpPr>
            <a:spLocks noChangeShapeType="1"/>
          </p:cNvSpPr>
          <p:nvPr/>
        </p:nvSpPr>
        <p:spPr bwMode="auto">
          <a:xfrm>
            <a:off x="684213" y="4192588"/>
            <a:ext cx="2303462" cy="0"/>
          </a:xfrm>
          <a:prstGeom prst="line">
            <a:avLst/>
          </a:prstGeom>
          <a:noFill/>
          <a:ln w="12700">
            <a:solidFill>
              <a:srgbClr val="FF00FF"/>
            </a:solidFill>
            <a:prstDash val="dash"/>
            <a:round/>
            <a:headEnd/>
            <a:tailEnd/>
          </a:ln>
        </p:spPr>
        <p:txBody>
          <a:bodyPr/>
          <a:lstStyle/>
          <a:p>
            <a:endParaRPr lang="ja-JP" altLang="en-US"/>
          </a:p>
        </p:txBody>
      </p:sp>
      <p:sp>
        <p:nvSpPr>
          <p:cNvPr id="47116" name="Line 14"/>
          <p:cNvSpPr>
            <a:spLocks noChangeShapeType="1"/>
          </p:cNvSpPr>
          <p:nvPr/>
        </p:nvSpPr>
        <p:spPr bwMode="auto">
          <a:xfrm>
            <a:off x="3635375" y="4202113"/>
            <a:ext cx="2303463" cy="0"/>
          </a:xfrm>
          <a:prstGeom prst="line">
            <a:avLst/>
          </a:prstGeom>
          <a:noFill/>
          <a:ln w="12700">
            <a:solidFill>
              <a:srgbClr val="FF00FF"/>
            </a:solidFill>
            <a:prstDash val="dash"/>
            <a:round/>
            <a:headEnd/>
            <a:tailEnd/>
          </a:ln>
        </p:spPr>
        <p:txBody>
          <a:bodyPr/>
          <a:lstStyle/>
          <a:p>
            <a:endParaRPr lang="ja-JP" altLang="en-US"/>
          </a:p>
        </p:txBody>
      </p:sp>
      <p:sp>
        <p:nvSpPr>
          <p:cNvPr id="47117" name="Line 15"/>
          <p:cNvSpPr>
            <a:spLocks noChangeShapeType="1"/>
          </p:cNvSpPr>
          <p:nvPr/>
        </p:nvSpPr>
        <p:spPr bwMode="auto">
          <a:xfrm>
            <a:off x="5148263" y="2728913"/>
            <a:ext cx="0" cy="2447925"/>
          </a:xfrm>
          <a:prstGeom prst="line">
            <a:avLst/>
          </a:prstGeom>
          <a:noFill/>
          <a:ln w="12700">
            <a:solidFill>
              <a:srgbClr val="FF00FF"/>
            </a:solidFill>
            <a:prstDash val="dash"/>
            <a:round/>
            <a:headEnd/>
            <a:tailEnd/>
          </a:ln>
        </p:spPr>
        <p:txBody>
          <a:bodyPr/>
          <a:lstStyle/>
          <a:p>
            <a:endParaRPr lang="ja-JP" altLang="en-US"/>
          </a:p>
        </p:txBody>
      </p:sp>
      <p:sp>
        <p:nvSpPr>
          <p:cNvPr id="47118" name="Line 16"/>
          <p:cNvSpPr>
            <a:spLocks noChangeShapeType="1"/>
          </p:cNvSpPr>
          <p:nvPr/>
        </p:nvSpPr>
        <p:spPr bwMode="auto">
          <a:xfrm>
            <a:off x="1601788" y="2728913"/>
            <a:ext cx="0" cy="2447925"/>
          </a:xfrm>
          <a:prstGeom prst="line">
            <a:avLst/>
          </a:prstGeom>
          <a:noFill/>
          <a:ln w="12700">
            <a:solidFill>
              <a:srgbClr val="FF00FF"/>
            </a:solidFill>
            <a:prstDash val="dash"/>
            <a:round/>
            <a:headEnd/>
            <a:tailEnd/>
          </a:ln>
        </p:spPr>
        <p:txBody>
          <a:bodyPr/>
          <a:lstStyle/>
          <a:p>
            <a:endParaRPr lang="ja-JP" altLang="en-US"/>
          </a:p>
        </p:txBody>
      </p:sp>
      <p:sp>
        <p:nvSpPr>
          <p:cNvPr id="47119" name="Line 17"/>
          <p:cNvSpPr>
            <a:spLocks noChangeShapeType="1"/>
          </p:cNvSpPr>
          <p:nvPr/>
        </p:nvSpPr>
        <p:spPr bwMode="auto">
          <a:xfrm>
            <a:off x="7562850" y="2728913"/>
            <a:ext cx="0" cy="2447925"/>
          </a:xfrm>
          <a:prstGeom prst="line">
            <a:avLst/>
          </a:prstGeom>
          <a:noFill/>
          <a:ln w="12700">
            <a:solidFill>
              <a:srgbClr val="FF00FF"/>
            </a:solidFill>
            <a:prstDash val="dash"/>
            <a:round/>
            <a:headEnd/>
            <a:tailEnd/>
          </a:ln>
        </p:spPr>
        <p:txBody>
          <a:bodyPr/>
          <a:lstStyle/>
          <a:p>
            <a:endParaRPr lang="ja-JP" altLang="en-US"/>
          </a:p>
        </p:txBody>
      </p:sp>
      <p:sp>
        <p:nvSpPr>
          <p:cNvPr id="47120" name="Line 18"/>
          <p:cNvSpPr>
            <a:spLocks noChangeShapeType="1"/>
          </p:cNvSpPr>
          <p:nvPr/>
        </p:nvSpPr>
        <p:spPr bwMode="auto">
          <a:xfrm>
            <a:off x="2062163" y="2728913"/>
            <a:ext cx="0" cy="2447925"/>
          </a:xfrm>
          <a:prstGeom prst="line">
            <a:avLst/>
          </a:prstGeom>
          <a:noFill/>
          <a:ln w="12700">
            <a:solidFill>
              <a:srgbClr val="FF00FF"/>
            </a:solidFill>
            <a:prstDash val="dash"/>
            <a:round/>
            <a:headEnd/>
            <a:tailEnd/>
          </a:ln>
        </p:spPr>
        <p:txBody>
          <a:bodyPr/>
          <a:lstStyle/>
          <a:p>
            <a:endParaRPr lang="ja-JP" altLang="en-US"/>
          </a:p>
        </p:txBody>
      </p:sp>
      <p:sp>
        <p:nvSpPr>
          <p:cNvPr id="47121" name="Line 19"/>
          <p:cNvSpPr>
            <a:spLocks noChangeShapeType="1"/>
          </p:cNvSpPr>
          <p:nvPr/>
        </p:nvSpPr>
        <p:spPr bwMode="auto">
          <a:xfrm>
            <a:off x="4511675" y="2698750"/>
            <a:ext cx="0" cy="2447925"/>
          </a:xfrm>
          <a:prstGeom prst="line">
            <a:avLst/>
          </a:prstGeom>
          <a:noFill/>
          <a:ln w="12700">
            <a:solidFill>
              <a:srgbClr val="FF00FF"/>
            </a:solidFill>
            <a:prstDash val="dash"/>
            <a:round/>
            <a:headEnd/>
            <a:tailEnd/>
          </a:ln>
        </p:spPr>
        <p:txBody>
          <a:bodyPr/>
          <a:lstStyle/>
          <a:p>
            <a:endParaRPr lang="ja-JP" altLang="en-US"/>
          </a:p>
        </p:txBody>
      </p:sp>
      <p:sp>
        <p:nvSpPr>
          <p:cNvPr id="47122" name="Line 20"/>
          <p:cNvSpPr>
            <a:spLocks noChangeShapeType="1"/>
          </p:cNvSpPr>
          <p:nvPr/>
        </p:nvSpPr>
        <p:spPr bwMode="auto">
          <a:xfrm>
            <a:off x="8016875" y="2728913"/>
            <a:ext cx="0" cy="2447925"/>
          </a:xfrm>
          <a:prstGeom prst="line">
            <a:avLst/>
          </a:prstGeom>
          <a:noFill/>
          <a:ln w="12700">
            <a:solidFill>
              <a:srgbClr val="FF00FF"/>
            </a:solidFill>
            <a:prstDash val="dash"/>
            <a:round/>
            <a:headEnd/>
            <a:tailEnd/>
          </a:ln>
        </p:spPr>
        <p:txBody>
          <a:bodyPr/>
          <a:lstStyle/>
          <a:p>
            <a:endParaRPr lang="ja-JP" altLang="en-US"/>
          </a:p>
        </p:txBody>
      </p:sp>
      <p:sp>
        <p:nvSpPr>
          <p:cNvPr id="47123" name="Line 21"/>
          <p:cNvSpPr>
            <a:spLocks noChangeShapeType="1"/>
          </p:cNvSpPr>
          <p:nvPr/>
        </p:nvSpPr>
        <p:spPr bwMode="auto">
          <a:xfrm>
            <a:off x="684213" y="3706813"/>
            <a:ext cx="2303462" cy="0"/>
          </a:xfrm>
          <a:prstGeom prst="line">
            <a:avLst/>
          </a:prstGeom>
          <a:noFill/>
          <a:ln w="12700">
            <a:solidFill>
              <a:srgbClr val="FF00FF"/>
            </a:solidFill>
            <a:prstDash val="dash"/>
            <a:round/>
            <a:headEnd/>
            <a:tailEnd/>
          </a:ln>
        </p:spPr>
        <p:txBody>
          <a:bodyPr/>
          <a:lstStyle/>
          <a:p>
            <a:endParaRPr lang="ja-JP" altLang="en-US"/>
          </a:p>
        </p:txBody>
      </p:sp>
      <p:sp>
        <p:nvSpPr>
          <p:cNvPr id="47124" name="Line 22"/>
          <p:cNvSpPr>
            <a:spLocks noChangeShapeType="1"/>
          </p:cNvSpPr>
          <p:nvPr/>
        </p:nvSpPr>
        <p:spPr bwMode="auto">
          <a:xfrm>
            <a:off x="3635375" y="3706813"/>
            <a:ext cx="2303463" cy="0"/>
          </a:xfrm>
          <a:prstGeom prst="line">
            <a:avLst/>
          </a:prstGeom>
          <a:noFill/>
          <a:ln w="12700">
            <a:solidFill>
              <a:srgbClr val="FF00FF"/>
            </a:solidFill>
            <a:prstDash val="dash"/>
            <a:round/>
            <a:headEnd/>
            <a:tailEnd/>
          </a:ln>
        </p:spPr>
        <p:txBody>
          <a:bodyPr/>
          <a:lstStyle/>
          <a:p>
            <a:endParaRPr lang="ja-JP" altLang="en-US"/>
          </a:p>
        </p:txBody>
      </p:sp>
      <p:sp>
        <p:nvSpPr>
          <p:cNvPr id="47125" name="Line 23"/>
          <p:cNvSpPr>
            <a:spLocks noChangeShapeType="1"/>
          </p:cNvSpPr>
          <p:nvPr/>
        </p:nvSpPr>
        <p:spPr bwMode="auto">
          <a:xfrm>
            <a:off x="6632575" y="4200525"/>
            <a:ext cx="2303463" cy="0"/>
          </a:xfrm>
          <a:prstGeom prst="line">
            <a:avLst/>
          </a:prstGeom>
          <a:noFill/>
          <a:ln w="12700">
            <a:solidFill>
              <a:srgbClr val="FF00FF"/>
            </a:solidFill>
            <a:prstDash val="dash"/>
            <a:round/>
            <a:headEnd/>
            <a:tailEnd/>
          </a:ln>
        </p:spPr>
        <p:txBody>
          <a:bodyPr/>
          <a:lstStyle/>
          <a:p>
            <a:endParaRPr lang="ja-JP" altLang="en-US"/>
          </a:p>
        </p:txBody>
      </p:sp>
      <p:sp>
        <p:nvSpPr>
          <p:cNvPr id="47126" name="Line 24"/>
          <p:cNvSpPr>
            <a:spLocks noChangeShapeType="1"/>
          </p:cNvSpPr>
          <p:nvPr/>
        </p:nvSpPr>
        <p:spPr bwMode="auto">
          <a:xfrm>
            <a:off x="6632575" y="3705225"/>
            <a:ext cx="2303463" cy="0"/>
          </a:xfrm>
          <a:prstGeom prst="line">
            <a:avLst/>
          </a:prstGeom>
          <a:noFill/>
          <a:ln w="12700">
            <a:solidFill>
              <a:srgbClr val="FF00FF"/>
            </a:solidFill>
            <a:prstDash val="dash"/>
            <a:round/>
            <a:headEnd/>
            <a:tailEnd/>
          </a:ln>
        </p:spPr>
        <p:txBody>
          <a:bodyPr/>
          <a:lstStyle/>
          <a:p>
            <a:endParaRPr lang="ja-JP" altLang="en-US"/>
          </a:p>
        </p:txBody>
      </p:sp>
      <p:sp>
        <p:nvSpPr>
          <p:cNvPr id="47127" name="Text Box 26"/>
          <p:cNvSpPr txBox="1">
            <a:spLocks noChangeArrowheads="1"/>
          </p:cNvSpPr>
          <p:nvPr/>
        </p:nvSpPr>
        <p:spPr bwMode="auto">
          <a:xfrm>
            <a:off x="1042988" y="2698750"/>
            <a:ext cx="1727200" cy="311150"/>
          </a:xfrm>
          <a:prstGeom prst="rect">
            <a:avLst/>
          </a:prstGeom>
          <a:solidFill>
            <a:srgbClr val="FFFF99"/>
          </a:solidFill>
          <a:ln w="9525">
            <a:noFill/>
            <a:miter lim="800000"/>
            <a:headEnd/>
            <a:tailEnd/>
          </a:ln>
        </p:spPr>
        <p:txBody>
          <a:bodyPr>
            <a:spAutoFit/>
          </a:bodyPr>
          <a:lstStyle/>
          <a:p>
            <a:pPr algn="ctr">
              <a:lnSpc>
                <a:spcPct val="80000"/>
              </a:lnSpc>
              <a:spcBef>
                <a:spcPct val="50000"/>
              </a:spcBef>
            </a:pPr>
            <a:r>
              <a:rPr lang="en-US" altLang="ja-JP">
                <a:solidFill>
                  <a:srgbClr val="FF0000"/>
                </a:solidFill>
              </a:rPr>
              <a:t>Not detected!!</a:t>
            </a:r>
          </a:p>
        </p:txBody>
      </p:sp>
      <p:sp>
        <p:nvSpPr>
          <p:cNvPr id="47128" name="Oval 27"/>
          <p:cNvSpPr>
            <a:spLocks noChangeArrowheads="1"/>
          </p:cNvSpPr>
          <p:nvPr/>
        </p:nvSpPr>
        <p:spPr bwMode="auto">
          <a:xfrm>
            <a:off x="1619250" y="3059113"/>
            <a:ext cx="504825" cy="576262"/>
          </a:xfrm>
          <a:prstGeom prst="ellipse">
            <a:avLst/>
          </a:prstGeom>
          <a:noFill/>
          <a:ln w="9525">
            <a:solidFill>
              <a:srgbClr val="FF0000"/>
            </a:solidFill>
            <a:round/>
            <a:headEnd/>
            <a:tailEnd/>
          </a:ln>
        </p:spPr>
        <p:txBody>
          <a:bodyPr wrap="none" anchor="ctr"/>
          <a:lstStyle/>
          <a:p>
            <a:endParaRPr lang="ja-JP" altLang="en-US"/>
          </a:p>
        </p:txBody>
      </p:sp>
      <p:sp>
        <p:nvSpPr>
          <p:cNvPr id="47129" name="Oval 28"/>
          <p:cNvSpPr>
            <a:spLocks noChangeArrowheads="1"/>
          </p:cNvSpPr>
          <p:nvPr/>
        </p:nvSpPr>
        <p:spPr bwMode="auto">
          <a:xfrm>
            <a:off x="4572000" y="3059113"/>
            <a:ext cx="504825" cy="576262"/>
          </a:xfrm>
          <a:prstGeom prst="ellipse">
            <a:avLst/>
          </a:prstGeom>
          <a:noFill/>
          <a:ln w="9525">
            <a:solidFill>
              <a:srgbClr val="FF0000"/>
            </a:solidFill>
            <a:round/>
            <a:headEnd/>
            <a:tailEnd/>
          </a:ln>
        </p:spPr>
        <p:txBody>
          <a:bodyPr wrap="none" anchor="ctr"/>
          <a:lstStyle/>
          <a:p>
            <a:endParaRPr lang="ja-JP" altLang="en-US"/>
          </a:p>
        </p:txBody>
      </p:sp>
      <p:sp>
        <p:nvSpPr>
          <p:cNvPr id="47130" name="Oval 29"/>
          <p:cNvSpPr>
            <a:spLocks noChangeArrowheads="1"/>
          </p:cNvSpPr>
          <p:nvPr/>
        </p:nvSpPr>
        <p:spPr bwMode="auto">
          <a:xfrm>
            <a:off x="7596188" y="2986088"/>
            <a:ext cx="504825" cy="649287"/>
          </a:xfrm>
          <a:prstGeom prst="ellipse">
            <a:avLst/>
          </a:prstGeom>
          <a:noFill/>
          <a:ln w="9525">
            <a:solidFill>
              <a:srgbClr val="FF0000"/>
            </a:solidFill>
            <a:round/>
            <a:headEnd/>
            <a:tailEnd/>
          </a:ln>
        </p:spPr>
        <p:txBody>
          <a:bodyPr wrap="none" anchor="ctr"/>
          <a:lstStyle/>
          <a:p>
            <a:endParaRPr lang="ja-JP" altLang="en-US"/>
          </a:p>
        </p:txBody>
      </p:sp>
      <p:sp>
        <p:nvSpPr>
          <p:cNvPr id="47131" name="Text Box 30"/>
          <p:cNvSpPr txBox="1">
            <a:spLocks noChangeArrowheads="1"/>
          </p:cNvSpPr>
          <p:nvPr/>
        </p:nvSpPr>
        <p:spPr bwMode="auto">
          <a:xfrm>
            <a:off x="3995738" y="2698750"/>
            <a:ext cx="1727200" cy="311150"/>
          </a:xfrm>
          <a:prstGeom prst="rect">
            <a:avLst/>
          </a:prstGeom>
          <a:solidFill>
            <a:srgbClr val="FFFF99"/>
          </a:solidFill>
          <a:ln w="9525">
            <a:noFill/>
            <a:miter lim="800000"/>
            <a:headEnd/>
            <a:tailEnd/>
          </a:ln>
        </p:spPr>
        <p:txBody>
          <a:bodyPr>
            <a:spAutoFit/>
          </a:bodyPr>
          <a:lstStyle/>
          <a:p>
            <a:pPr algn="ctr">
              <a:lnSpc>
                <a:spcPct val="80000"/>
              </a:lnSpc>
              <a:spcBef>
                <a:spcPct val="50000"/>
              </a:spcBef>
            </a:pPr>
            <a:r>
              <a:rPr lang="en-US" altLang="ja-JP">
                <a:solidFill>
                  <a:srgbClr val="FF0000"/>
                </a:solidFill>
              </a:rPr>
              <a:t>Not detected!!</a:t>
            </a:r>
          </a:p>
        </p:txBody>
      </p:sp>
      <p:sp>
        <p:nvSpPr>
          <p:cNvPr id="47132" name="Text Box 31"/>
          <p:cNvSpPr txBox="1">
            <a:spLocks noChangeArrowheads="1"/>
          </p:cNvSpPr>
          <p:nvPr/>
        </p:nvSpPr>
        <p:spPr bwMode="auto">
          <a:xfrm>
            <a:off x="6948488" y="2698750"/>
            <a:ext cx="1727200" cy="311150"/>
          </a:xfrm>
          <a:prstGeom prst="rect">
            <a:avLst/>
          </a:prstGeom>
          <a:solidFill>
            <a:srgbClr val="FFFF99"/>
          </a:solidFill>
          <a:ln w="9525">
            <a:noFill/>
            <a:miter lim="800000"/>
            <a:headEnd/>
            <a:tailEnd/>
          </a:ln>
        </p:spPr>
        <p:txBody>
          <a:bodyPr>
            <a:spAutoFit/>
          </a:bodyPr>
          <a:lstStyle/>
          <a:p>
            <a:pPr algn="ctr">
              <a:lnSpc>
                <a:spcPct val="80000"/>
              </a:lnSpc>
              <a:spcBef>
                <a:spcPct val="50000"/>
              </a:spcBef>
            </a:pPr>
            <a:r>
              <a:rPr lang="en-US" altLang="ja-JP">
                <a:solidFill>
                  <a:srgbClr val="FF0000"/>
                </a:solidFill>
              </a:rPr>
              <a:t>Not detected!!</a:t>
            </a:r>
          </a:p>
        </p:txBody>
      </p:sp>
      <p:sp>
        <p:nvSpPr>
          <p:cNvPr id="47133" name="Oval 27"/>
          <p:cNvSpPr>
            <a:spLocks noChangeArrowheads="1"/>
          </p:cNvSpPr>
          <p:nvPr/>
        </p:nvSpPr>
        <p:spPr bwMode="auto">
          <a:xfrm>
            <a:off x="1619250" y="4643438"/>
            <a:ext cx="504825" cy="576262"/>
          </a:xfrm>
          <a:prstGeom prst="ellipse">
            <a:avLst/>
          </a:prstGeom>
          <a:noFill/>
          <a:ln w="9525">
            <a:solidFill>
              <a:srgbClr val="FF0000"/>
            </a:solidFill>
            <a:round/>
            <a:headEnd/>
            <a:tailEnd/>
          </a:ln>
        </p:spPr>
        <p:txBody>
          <a:bodyPr wrap="none" anchor="ctr"/>
          <a:lstStyle/>
          <a:p>
            <a:endParaRPr lang="ja-JP"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00C4114F-DCE9-4AE7-871B-E52770B3470B}" type="slidenum">
              <a:rPr lang="en-US" altLang="ja-JP" sz="1200"/>
              <a:pPr algn="r"/>
              <a:t>33</a:t>
            </a:fld>
            <a:endParaRPr lang="en-US" altLang="ja-JP" sz="1200"/>
          </a:p>
        </p:txBody>
      </p:sp>
      <p:sp>
        <p:nvSpPr>
          <p:cNvPr id="48130"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C93B9F12-EDB8-4231-9A1F-7CAC6A40EFFE}" type="slidenum">
              <a:rPr lang="en-US" altLang="ja-JP" sz="1200"/>
              <a:pPr algn="r"/>
              <a:t>33</a:t>
            </a:fld>
            <a:endParaRPr lang="en-US" altLang="ja-JP" sz="1200"/>
          </a:p>
        </p:txBody>
      </p:sp>
      <p:pic>
        <p:nvPicPr>
          <p:cNvPr id="48131" name="Picture 2"/>
          <p:cNvPicPr>
            <a:picLocks noChangeAspect="1" noChangeArrowheads="1"/>
          </p:cNvPicPr>
          <p:nvPr/>
        </p:nvPicPr>
        <p:blipFill>
          <a:blip r:embed="rId2"/>
          <a:srcRect/>
          <a:stretch>
            <a:fillRect/>
          </a:stretch>
        </p:blipFill>
        <p:spPr bwMode="auto">
          <a:xfrm>
            <a:off x="5937250" y="2182813"/>
            <a:ext cx="3206750" cy="3406775"/>
          </a:xfrm>
          <a:prstGeom prst="rect">
            <a:avLst/>
          </a:prstGeom>
          <a:noFill/>
          <a:ln w="9525">
            <a:noFill/>
            <a:miter lim="800000"/>
            <a:headEnd/>
            <a:tailEnd/>
          </a:ln>
        </p:spPr>
      </p:pic>
      <p:pic>
        <p:nvPicPr>
          <p:cNvPr id="48132" name="Picture 3"/>
          <p:cNvPicPr>
            <a:picLocks noChangeAspect="1" noChangeArrowheads="1"/>
          </p:cNvPicPr>
          <p:nvPr/>
        </p:nvPicPr>
        <p:blipFill>
          <a:blip r:embed="rId3"/>
          <a:srcRect/>
          <a:stretch>
            <a:fillRect/>
          </a:stretch>
        </p:blipFill>
        <p:spPr bwMode="auto">
          <a:xfrm>
            <a:off x="0" y="2182813"/>
            <a:ext cx="3206750" cy="3406775"/>
          </a:xfrm>
          <a:prstGeom prst="rect">
            <a:avLst/>
          </a:prstGeom>
          <a:noFill/>
          <a:ln w="9525">
            <a:noFill/>
            <a:miter lim="800000"/>
            <a:headEnd/>
            <a:tailEnd/>
          </a:ln>
        </p:spPr>
      </p:pic>
      <p:pic>
        <p:nvPicPr>
          <p:cNvPr id="48133" name="Picture 4"/>
          <p:cNvPicPr>
            <a:picLocks noChangeAspect="1" noChangeArrowheads="1"/>
          </p:cNvPicPr>
          <p:nvPr/>
        </p:nvPicPr>
        <p:blipFill>
          <a:blip r:embed="rId4"/>
          <a:srcRect/>
          <a:stretch>
            <a:fillRect/>
          </a:stretch>
        </p:blipFill>
        <p:spPr bwMode="auto">
          <a:xfrm>
            <a:off x="2968625" y="2182813"/>
            <a:ext cx="3206750" cy="3406775"/>
          </a:xfrm>
          <a:prstGeom prst="rect">
            <a:avLst/>
          </a:prstGeom>
          <a:noFill/>
          <a:ln w="9525">
            <a:noFill/>
            <a:miter lim="800000"/>
            <a:headEnd/>
            <a:tailEnd/>
          </a:ln>
        </p:spPr>
      </p:pic>
      <p:sp>
        <p:nvSpPr>
          <p:cNvPr id="48134" name="Rectangle 5"/>
          <p:cNvSpPr>
            <a:spLocks noGrp="1" noChangeArrowheads="1"/>
          </p:cNvSpPr>
          <p:nvPr>
            <p:ph type="title" idx="4294967295"/>
          </p:nvPr>
        </p:nvSpPr>
        <p:spPr/>
        <p:txBody>
          <a:bodyPr/>
          <a:lstStyle/>
          <a:p>
            <a:r>
              <a:rPr lang="en-US" altLang="ja-JP" dirty="0" smtClean="0"/>
              <a:t>Relationship between Indexes and CO</a:t>
            </a:r>
            <a:r>
              <a:rPr lang="en-US" altLang="ja-JP" baseline="-25000" dirty="0" smtClean="0"/>
              <a:t>2</a:t>
            </a:r>
            <a:r>
              <a:rPr lang="en-US" altLang="ja-JP" dirty="0" smtClean="0"/>
              <a:t> </a:t>
            </a:r>
          </a:p>
        </p:txBody>
      </p:sp>
      <p:sp>
        <p:nvSpPr>
          <p:cNvPr id="48135" name="Text Box 6"/>
          <p:cNvSpPr txBox="1">
            <a:spLocks noChangeArrowheads="1"/>
          </p:cNvSpPr>
          <p:nvPr/>
        </p:nvSpPr>
        <p:spPr bwMode="auto">
          <a:xfrm>
            <a:off x="539750" y="1887538"/>
            <a:ext cx="1871663" cy="336550"/>
          </a:xfrm>
          <a:prstGeom prst="rect">
            <a:avLst/>
          </a:prstGeom>
          <a:noFill/>
          <a:ln w="9525">
            <a:noFill/>
            <a:miter lim="800000"/>
            <a:headEnd/>
            <a:tailEnd/>
          </a:ln>
        </p:spPr>
        <p:txBody>
          <a:bodyPr>
            <a:spAutoFit/>
          </a:bodyPr>
          <a:lstStyle/>
          <a:p>
            <a:pPr>
              <a:spcBef>
                <a:spcPct val="50000"/>
              </a:spcBef>
              <a:buFont typeface="Wingdings" pitchFamily="2" charset="2"/>
              <a:buChar char="u"/>
            </a:pPr>
            <a:r>
              <a:rPr lang="en-US" altLang="ja-JP" sz="1600" b="1"/>
              <a:t>ASCR</a:t>
            </a:r>
          </a:p>
        </p:txBody>
      </p:sp>
      <p:sp>
        <p:nvSpPr>
          <p:cNvPr id="48136" name="Text Box 7"/>
          <p:cNvSpPr txBox="1">
            <a:spLocks noChangeArrowheads="1"/>
          </p:cNvSpPr>
          <p:nvPr/>
        </p:nvSpPr>
        <p:spPr bwMode="auto">
          <a:xfrm>
            <a:off x="3492500" y="1887538"/>
            <a:ext cx="1871663" cy="336550"/>
          </a:xfrm>
          <a:prstGeom prst="rect">
            <a:avLst/>
          </a:prstGeom>
          <a:noFill/>
          <a:ln w="9525">
            <a:noFill/>
            <a:miter lim="800000"/>
            <a:headEnd/>
            <a:tailEnd/>
          </a:ln>
        </p:spPr>
        <p:txBody>
          <a:bodyPr>
            <a:spAutoFit/>
          </a:bodyPr>
          <a:lstStyle/>
          <a:p>
            <a:pPr>
              <a:spcBef>
                <a:spcPct val="50000"/>
              </a:spcBef>
              <a:buFont typeface="Wingdings" pitchFamily="2" charset="2"/>
              <a:buChar char="u"/>
            </a:pPr>
            <a:r>
              <a:rPr lang="en-US" altLang="ja-JP" sz="1600" b="1"/>
              <a:t>IWR</a:t>
            </a:r>
          </a:p>
        </p:txBody>
      </p:sp>
      <p:sp>
        <p:nvSpPr>
          <p:cNvPr id="48137" name="Text Box 8"/>
          <p:cNvSpPr txBox="1">
            <a:spLocks noChangeArrowheads="1"/>
          </p:cNvSpPr>
          <p:nvPr/>
        </p:nvSpPr>
        <p:spPr bwMode="auto">
          <a:xfrm>
            <a:off x="6443663" y="1887538"/>
            <a:ext cx="1871662" cy="336550"/>
          </a:xfrm>
          <a:prstGeom prst="rect">
            <a:avLst/>
          </a:prstGeom>
          <a:noFill/>
          <a:ln w="9525">
            <a:noFill/>
            <a:miter lim="800000"/>
            <a:headEnd/>
            <a:tailEnd/>
          </a:ln>
        </p:spPr>
        <p:txBody>
          <a:bodyPr>
            <a:spAutoFit/>
          </a:bodyPr>
          <a:lstStyle/>
          <a:p>
            <a:pPr>
              <a:spcBef>
                <a:spcPct val="50000"/>
              </a:spcBef>
              <a:buFont typeface="Wingdings" pitchFamily="2" charset="2"/>
              <a:buChar char="u"/>
            </a:pPr>
            <a:r>
              <a:rPr lang="en-US" altLang="ja-JP" sz="1600" b="1"/>
              <a:t>RMSSE</a:t>
            </a:r>
          </a:p>
        </p:txBody>
      </p:sp>
      <p:sp>
        <p:nvSpPr>
          <p:cNvPr id="48138" name="Line 9"/>
          <p:cNvSpPr>
            <a:spLocks noChangeShapeType="1"/>
          </p:cNvSpPr>
          <p:nvPr/>
        </p:nvSpPr>
        <p:spPr bwMode="auto">
          <a:xfrm>
            <a:off x="4389438" y="2727325"/>
            <a:ext cx="0" cy="2447925"/>
          </a:xfrm>
          <a:prstGeom prst="line">
            <a:avLst/>
          </a:prstGeom>
          <a:noFill/>
          <a:ln w="12700">
            <a:solidFill>
              <a:srgbClr val="FF00FF"/>
            </a:solidFill>
            <a:prstDash val="dash"/>
            <a:round/>
            <a:headEnd/>
            <a:tailEnd/>
          </a:ln>
        </p:spPr>
        <p:txBody>
          <a:bodyPr/>
          <a:lstStyle/>
          <a:p>
            <a:endParaRPr lang="ja-JP" altLang="en-US"/>
          </a:p>
        </p:txBody>
      </p:sp>
      <p:sp>
        <p:nvSpPr>
          <p:cNvPr id="48139" name="Line 10"/>
          <p:cNvSpPr>
            <a:spLocks noChangeShapeType="1"/>
          </p:cNvSpPr>
          <p:nvPr/>
        </p:nvSpPr>
        <p:spPr bwMode="auto">
          <a:xfrm>
            <a:off x="7751763" y="2751138"/>
            <a:ext cx="0" cy="2447925"/>
          </a:xfrm>
          <a:prstGeom prst="line">
            <a:avLst/>
          </a:prstGeom>
          <a:noFill/>
          <a:ln w="12700">
            <a:solidFill>
              <a:srgbClr val="FF00FF"/>
            </a:solidFill>
            <a:prstDash val="dash"/>
            <a:round/>
            <a:headEnd/>
            <a:tailEnd/>
          </a:ln>
        </p:spPr>
        <p:txBody>
          <a:bodyPr/>
          <a:lstStyle/>
          <a:p>
            <a:endParaRPr lang="ja-JP" altLang="en-US"/>
          </a:p>
        </p:txBody>
      </p:sp>
      <p:sp>
        <p:nvSpPr>
          <p:cNvPr id="48140" name="Text Box 11"/>
          <p:cNvSpPr txBox="1">
            <a:spLocks noChangeArrowheads="1"/>
          </p:cNvSpPr>
          <p:nvPr/>
        </p:nvSpPr>
        <p:spPr bwMode="auto">
          <a:xfrm>
            <a:off x="2341563" y="2697163"/>
            <a:ext cx="863600" cy="304800"/>
          </a:xfrm>
          <a:prstGeom prst="rect">
            <a:avLst/>
          </a:prstGeom>
          <a:noFill/>
          <a:ln w="9525">
            <a:noFill/>
            <a:miter lim="800000"/>
            <a:headEnd/>
            <a:tailEnd/>
          </a:ln>
        </p:spPr>
        <p:txBody>
          <a:bodyPr>
            <a:spAutoFit/>
          </a:bodyPr>
          <a:lstStyle/>
          <a:p>
            <a:pPr>
              <a:spcBef>
                <a:spcPct val="50000"/>
              </a:spcBef>
            </a:pPr>
            <a:r>
              <a:rPr lang="en-US" altLang="ja-JP" sz="1400">
                <a:solidFill>
                  <a:srgbClr val="FF0000"/>
                </a:solidFill>
              </a:rPr>
              <a:t>Rough</a:t>
            </a:r>
          </a:p>
        </p:txBody>
      </p:sp>
      <p:sp>
        <p:nvSpPr>
          <p:cNvPr id="48141" name="Text Box 12"/>
          <p:cNvSpPr txBox="1">
            <a:spLocks noChangeArrowheads="1"/>
          </p:cNvSpPr>
          <p:nvPr/>
        </p:nvSpPr>
        <p:spPr bwMode="auto">
          <a:xfrm>
            <a:off x="684213" y="4894263"/>
            <a:ext cx="863600" cy="304800"/>
          </a:xfrm>
          <a:prstGeom prst="rect">
            <a:avLst/>
          </a:prstGeom>
          <a:noFill/>
          <a:ln w="9525">
            <a:noFill/>
            <a:miter lim="800000"/>
            <a:headEnd/>
            <a:tailEnd/>
          </a:ln>
        </p:spPr>
        <p:txBody>
          <a:bodyPr>
            <a:spAutoFit/>
          </a:bodyPr>
          <a:lstStyle/>
          <a:p>
            <a:pPr>
              <a:spcBef>
                <a:spcPct val="50000"/>
              </a:spcBef>
            </a:pPr>
            <a:r>
              <a:rPr lang="en-US" altLang="ja-JP" sz="1400">
                <a:solidFill>
                  <a:srgbClr val="008000"/>
                </a:solidFill>
              </a:rPr>
              <a:t>Smooth</a:t>
            </a:r>
          </a:p>
        </p:txBody>
      </p:sp>
      <p:sp>
        <p:nvSpPr>
          <p:cNvPr id="48142" name="Text Box 13"/>
          <p:cNvSpPr txBox="1">
            <a:spLocks noChangeArrowheads="1"/>
          </p:cNvSpPr>
          <p:nvPr/>
        </p:nvSpPr>
        <p:spPr bwMode="auto">
          <a:xfrm>
            <a:off x="5292725" y="2697163"/>
            <a:ext cx="863600" cy="304800"/>
          </a:xfrm>
          <a:prstGeom prst="rect">
            <a:avLst/>
          </a:prstGeom>
          <a:noFill/>
          <a:ln w="9525">
            <a:noFill/>
            <a:miter lim="800000"/>
            <a:headEnd/>
            <a:tailEnd/>
          </a:ln>
        </p:spPr>
        <p:txBody>
          <a:bodyPr>
            <a:spAutoFit/>
          </a:bodyPr>
          <a:lstStyle/>
          <a:p>
            <a:pPr>
              <a:spcBef>
                <a:spcPct val="50000"/>
              </a:spcBef>
            </a:pPr>
            <a:r>
              <a:rPr lang="en-US" altLang="ja-JP" sz="1400">
                <a:solidFill>
                  <a:srgbClr val="FF0000"/>
                </a:solidFill>
              </a:rPr>
              <a:t>Rough</a:t>
            </a:r>
          </a:p>
        </p:txBody>
      </p:sp>
      <p:sp>
        <p:nvSpPr>
          <p:cNvPr id="48143" name="Text Box 14"/>
          <p:cNvSpPr txBox="1">
            <a:spLocks noChangeArrowheads="1"/>
          </p:cNvSpPr>
          <p:nvPr/>
        </p:nvSpPr>
        <p:spPr bwMode="auto">
          <a:xfrm>
            <a:off x="3635375" y="4894263"/>
            <a:ext cx="863600" cy="304800"/>
          </a:xfrm>
          <a:prstGeom prst="rect">
            <a:avLst/>
          </a:prstGeom>
          <a:noFill/>
          <a:ln w="9525">
            <a:noFill/>
            <a:miter lim="800000"/>
            <a:headEnd/>
            <a:tailEnd/>
          </a:ln>
        </p:spPr>
        <p:txBody>
          <a:bodyPr>
            <a:spAutoFit/>
          </a:bodyPr>
          <a:lstStyle/>
          <a:p>
            <a:pPr>
              <a:spcBef>
                <a:spcPct val="50000"/>
              </a:spcBef>
            </a:pPr>
            <a:r>
              <a:rPr lang="en-US" altLang="ja-JP" sz="1400">
                <a:solidFill>
                  <a:srgbClr val="008000"/>
                </a:solidFill>
              </a:rPr>
              <a:t>Smooth</a:t>
            </a:r>
          </a:p>
        </p:txBody>
      </p:sp>
      <p:sp>
        <p:nvSpPr>
          <p:cNvPr id="48144" name="Text Box 15"/>
          <p:cNvSpPr txBox="1">
            <a:spLocks noChangeArrowheads="1"/>
          </p:cNvSpPr>
          <p:nvPr/>
        </p:nvSpPr>
        <p:spPr bwMode="auto">
          <a:xfrm>
            <a:off x="7740650" y="2752725"/>
            <a:ext cx="863600" cy="304800"/>
          </a:xfrm>
          <a:prstGeom prst="rect">
            <a:avLst/>
          </a:prstGeom>
          <a:noFill/>
          <a:ln w="9525">
            <a:noFill/>
            <a:miter lim="800000"/>
            <a:headEnd/>
            <a:tailEnd/>
          </a:ln>
        </p:spPr>
        <p:txBody>
          <a:bodyPr>
            <a:spAutoFit/>
          </a:bodyPr>
          <a:lstStyle/>
          <a:p>
            <a:pPr>
              <a:spcBef>
                <a:spcPct val="50000"/>
              </a:spcBef>
            </a:pPr>
            <a:r>
              <a:rPr lang="en-US" altLang="ja-JP" sz="1400">
                <a:solidFill>
                  <a:srgbClr val="FF0000"/>
                </a:solidFill>
              </a:rPr>
              <a:t>Rough</a:t>
            </a:r>
          </a:p>
        </p:txBody>
      </p:sp>
      <p:sp>
        <p:nvSpPr>
          <p:cNvPr id="48145" name="Text Box 16"/>
          <p:cNvSpPr txBox="1">
            <a:spLocks noChangeArrowheads="1"/>
          </p:cNvSpPr>
          <p:nvPr/>
        </p:nvSpPr>
        <p:spPr bwMode="auto">
          <a:xfrm>
            <a:off x="8101013" y="4894263"/>
            <a:ext cx="863600" cy="304800"/>
          </a:xfrm>
          <a:prstGeom prst="rect">
            <a:avLst/>
          </a:prstGeom>
          <a:noFill/>
          <a:ln w="9525">
            <a:noFill/>
            <a:miter lim="800000"/>
            <a:headEnd/>
            <a:tailEnd/>
          </a:ln>
        </p:spPr>
        <p:txBody>
          <a:bodyPr>
            <a:spAutoFit/>
          </a:bodyPr>
          <a:lstStyle/>
          <a:p>
            <a:pPr>
              <a:spcBef>
                <a:spcPct val="50000"/>
              </a:spcBef>
            </a:pPr>
            <a:r>
              <a:rPr lang="en-US" altLang="ja-JP" sz="1400">
                <a:solidFill>
                  <a:srgbClr val="008000"/>
                </a:solidFill>
              </a:rPr>
              <a:t>Smooth</a:t>
            </a:r>
          </a:p>
        </p:txBody>
      </p:sp>
      <p:sp>
        <p:nvSpPr>
          <p:cNvPr id="48146" name="Text Box 17"/>
          <p:cNvSpPr txBox="1">
            <a:spLocks noChangeArrowheads="1"/>
          </p:cNvSpPr>
          <p:nvPr/>
        </p:nvSpPr>
        <p:spPr bwMode="auto">
          <a:xfrm>
            <a:off x="387351" y="878580"/>
            <a:ext cx="7785049" cy="830997"/>
          </a:xfrm>
          <a:prstGeom prst="rect">
            <a:avLst/>
          </a:prstGeom>
          <a:solidFill>
            <a:srgbClr val="CCFFFF"/>
          </a:solidFill>
          <a:ln w="9525">
            <a:noFill/>
            <a:miter lim="800000"/>
            <a:headEnd/>
            <a:tailEnd/>
          </a:ln>
        </p:spPr>
        <p:txBody>
          <a:bodyPr wrap="square">
            <a:spAutoFit/>
          </a:bodyPr>
          <a:lstStyle/>
          <a:p>
            <a:pPr marL="180975" indent="-180975">
              <a:spcBef>
                <a:spcPct val="50000"/>
              </a:spcBef>
              <a:buFontTx/>
              <a:buChar char="•"/>
            </a:pPr>
            <a:r>
              <a:rPr lang="en-US" altLang="ja-JP" sz="2400" dirty="0" smtClean="0"/>
              <a:t>ASCR</a:t>
            </a:r>
            <a:r>
              <a:rPr lang="en-US" altLang="ja-JP" sz="2400" dirty="0"/>
              <a:t>, IWR and RMSSE </a:t>
            </a:r>
            <a:r>
              <a:rPr lang="en-US" altLang="ja-JP" sz="2400" dirty="0" smtClean="0"/>
              <a:t>are able to detect unexpected driving style</a:t>
            </a:r>
            <a:endParaRPr lang="en-US" altLang="ja-JP" sz="2400" dirty="0"/>
          </a:p>
        </p:txBody>
      </p:sp>
      <p:sp>
        <p:nvSpPr>
          <p:cNvPr id="48147" name="Line 21"/>
          <p:cNvSpPr>
            <a:spLocks noChangeShapeType="1"/>
          </p:cNvSpPr>
          <p:nvPr/>
        </p:nvSpPr>
        <p:spPr bwMode="auto">
          <a:xfrm>
            <a:off x="1476375" y="2751138"/>
            <a:ext cx="0" cy="2447925"/>
          </a:xfrm>
          <a:prstGeom prst="line">
            <a:avLst/>
          </a:prstGeom>
          <a:noFill/>
          <a:ln w="12700">
            <a:solidFill>
              <a:srgbClr val="FF00FF"/>
            </a:solidFill>
            <a:prstDash val="dash"/>
            <a:round/>
            <a:headEnd/>
            <a:tailEnd/>
          </a:ln>
        </p:spPr>
        <p:txBody>
          <a:bodyPr/>
          <a:lstStyle/>
          <a:p>
            <a:endParaRPr lang="ja-JP" altLang="en-US"/>
          </a:p>
        </p:txBody>
      </p:sp>
      <p:sp>
        <p:nvSpPr>
          <p:cNvPr id="48148" name="Line 22"/>
          <p:cNvSpPr>
            <a:spLocks noChangeShapeType="1"/>
          </p:cNvSpPr>
          <p:nvPr/>
        </p:nvSpPr>
        <p:spPr bwMode="auto">
          <a:xfrm>
            <a:off x="684213" y="4200525"/>
            <a:ext cx="2303462" cy="0"/>
          </a:xfrm>
          <a:prstGeom prst="line">
            <a:avLst/>
          </a:prstGeom>
          <a:noFill/>
          <a:ln w="12700">
            <a:solidFill>
              <a:srgbClr val="FF00FF"/>
            </a:solidFill>
            <a:prstDash val="dash"/>
            <a:round/>
            <a:headEnd/>
            <a:tailEnd/>
          </a:ln>
        </p:spPr>
        <p:txBody>
          <a:bodyPr/>
          <a:lstStyle/>
          <a:p>
            <a:endParaRPr lang="ja-JP" altLang="en-US"/>
          </a:p>
        </p:txBody>
      </p:sp>
      <p:sp>
        <p:nvSpPr>
          <p:cNvPr id="48149" name="Line 23"/>
          <p:cNvSpPr>
            <a:spLocks noChangeShapeType="1"/>
          </p:cNvSpPr>
          <p:nvPr/>
        </p:nvSpPr>
        <p:spPr bwMode="auto">
          <a:xfrm>
            <a:off x="3635375" y="4200525"/>
            <a:ext cx="2303463" cy="0"/>
          </a:xfrm>
          <a:prstGeom prst="line">
            <a:avLst/>
          </a:prstGeom>
          <a:noFill/>
          <a:ln w="12700">
            <a:solidFill>
              <a:srgbClr val="FF00FF"/>
            </a:solidFill>
            <a:prstDash val="dash"/>
            <a:round/>
            <a:headEnd/>
            <a:tailEnd/>
          </a:ln>
        </p:spPr>
        <p:txBody>
          <a:bodyPr/>
          <a:lstStyle/>
          <a:p>
            <a:endParaRPr lang="ja-JP" altLang="en-US"/>
          </a:p>
        </p:txBody>
      </p:sp>
      <p:sp>
        <p:nvSpPr>
          <p:cNvPr id="48150" name="Line 24"/>
          <p:cNvSpPr>
            <a:spLocks noChangeShapeType="1"/>
          </p:cNvSpPr>
          <p:nvPr/>
        </p:nvSpPr>
        <p:spPr bwMode="auto">
          <a:xfrm>
            <a:off x="2184400" y="2697163"/>
            <a:ext cx="0" cy="2447925"/>
          </a:xfrm>
          <a:prstGeom prst="line">
            <a:avLst/>
          </a:prstGeom>
          <a:noFill/>
          <a:ln w="12700">
            <a:solidFill>
              <a:srgbClr val="FF00FF"/>
            </a:solidFill>
            <a:prstDash val="dash"/>
            <a:round/>
            <a:headEnd/>
            <a:tailEnd/>
          </a:ln>
        </p:spPr>
        <p:txBody>
          <a:bodyPr/>
          <a:lstStyle/>
          <a:p>
            <a:endParaRPr lang="ja-JP" altLang="en-US"/>
          </a:p>
        </p:txBody>
      </p:sp>
      <p:sp>
        <p:nvSpPr>
          <p:cNvPr id="48151" name="Line 25"/>
          <p:cNvSpPr>
            <a:spLocks noChangeShapeType="1"/>
          </p:cNvSpPr>
          <p:nvPr/>
        </p:nvSpPr>
        <p:spPr bwMode="auto">
          <a:xfrm>
            <a:off x="5214938" y="2697163"/>
            <a:ext cx="0" cy="2447925"/>
          </a:xfrm>
          <a:prstGeom prst="line">
            <a:avLst/>
          </a:prstGeom>
          <a:noFill/>
          <a:ln w="12700">
            <a:solidFill>
              <a:srgbClr val="FF00FF"/>
            </a:solidFill>
            <a:prstDash val="dash"/>
            <a:round/>
            <a:headEnd/>
            <a:tailEnd/>
          </a:ln>
        </p:spPr>
        <p:txBody>
          <a:bodyPr/>
          <a:lstStyle/>
          <a:p>
            <a:endParaRPr lang="ja-JP" altLang="en-US"/>
          </a:p>
        </p:txBody>
      </p:sp>
      <p:sp>
        <p:nvSpPr>
          <p:cNvPr id="48152" name="Line 26"/>
          <p:cNvSpPr>
            <a:spLocks noChangeShapeType="1"/>
          </p:cNvSpPr>
          <p:nvPr/>
        </p:nvSpPr>
        <p:spPr bwMode="auto">
          <a:xfrm>
            <a:off x="684213" y="3705225"/>
            <a:ext cx="2303462" cy="0"/>
          </a:xfrm>
          <a:prstGeom prst="line">
            <a:avLst/>
          </a:prstGeom>
          <a:noFill/>
          <a:ln w="12700">
            <a:solidFill>
              <a:srgbClr val="FF00FF"/>
            </a:solidFill>
            <a:prstDash val="dash"/>
            <a:round/>
            <a:headEnd/>
            <a:tailEnd/>
          </a:ln>
        </p:spPr>
        <p:txBody>
          <a:bodyPr/>
          <a:lstStyle/>
          <a:p>
            <a:endParaRPr lang="ja-JP" altLang="en-US"/>
          </a:p>
        </p:txBody>
      </p:sp>
      <p:sp>
        <p:nvSpPr>
          <p:cNvPr id="48153" name="Line 27"/>
          <p:cNvSpPr>
            <a:spLocks noChangeShapeType="1"/>
          </p:cNvSpPr>
          <p:nvPr/>
        </p:nvSpPr>
        <p:spPr bwMode="auto">
          <a:xfrm>
            <a:off x="3635375" y="3705225"/>
            <a:ext cx="2303463" cy="0"/>
          </a:xfrm>
          <a:prstGeom prst="line">
            <a:avLst/>
          </a:prstGeom>
          <a:noFill/>
          <a:ln w="12700">
            <a:solidFill>
              <a:srgbClr val="FF00FF"/>
            </a:solidFill>
            <a:prstDash val="dash"/>
            <a:round/>
            <a:headEnd/>
            <a:tailEnd/>
          </a:ln>
        </p:spPr>
        <p:txBody>
          <a:bodyPr/>
          <a:lstStyle/>
          <a:p>
            <a:endParaRPr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スライド番号プレースホルダー 1"/>
          <p:cNvSpPr>
            <a:spLocks noGrp="1"/>
          </p:cNvSpPr>
          <p:nvPr>
            <p:ph type="sldNum" sz="quarter" idx="10"/>
          </p:nvPr>
        </p:nvSpPr>
        <p:spPr>
          <a:noFill/>
        </p:spPr>
        <p:txBody>
          <a:bodyPr/>
          <a:lstStyle/>
          <a:p>
            <a:fld id="{FA19F35E-1AD3-4022-9836-E8198575B88A}" type="slidenum">
              <a:rPr lang="en-US" altLang="ja-JP" smtClean="0">
                <a:latin typeface="Meiryo UI" pitchFamily="50" charset="-128"/>
                <a:ea typeface="Meiryo UI" pitchFamily="50" charset="-128"/>
                <a:cs typeface="Meiryo UI" pitchFamily="50" charset="-128"/>
              </a:rPr>
              <a:pPr/>
              <a:t>4</a:t>
            </a:fld>
            <a:endParaRPr lang="en-US" altLang="ja-JP" smtClean="0">
              <a:latin typeface="Meiryo UI" pitchFamily="50" charset="-128"/>
              <a:ea typeface="Meiryo UI" pitchFamily="50" charset="-128"/>
              <a:cs typeface="Meiryo UI" pitchFamily="50" charset="-128"/>
            </a:endParaRPr>
          </a:p>
        </p:txBody>
      </p:sp>
      <p:sp>
        <p:nvSpPr>
          <p:cNvPr id="3" name="Rectangle 2"/>
          <p:cNvSpPr txBox="1">
            <a:spLocks noChangeArrowheads="1"/>
          </p:cNvSpPr>
          <p:nvPr/>
        </p:nvSpPr>
        <p:spPr>
          <a:xfrm>
            <a:off x="19050" y="19050"/>
            <a:ext cx="9124950" cy="533400"/>
          </a:xfrm>
          <a:prstGeom prst="rect">
            <a:avLst/>
          </a:prstGeom>
        </p:spPr>
        <p:txBody>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Arial" charset="0"/>
                <a:ea typeface="ＭＳ Ｐゴシック" pitchFamily="50" charset="-128"/>
              </a:defRPr>
            </a:lvl2pPr>
            <a:lvl3pPr algn="l" rtl="0" eaLnBrk="0" fontAlgn="base" hangingPunct="0">
              <a:spcBef>
                <a:spcPct val="0"/>
              </a:spcBef>
              <a:spcAft>
                <a:spcPct val="0"/>
              </a:spcAft>
              <a:defRPr kumimoji="1" sz="2800">
                <a:solidFill>
                  <a:schemeClr val="tx1"/>
                </a:solidFill>
                <a:latin typeface="Arial" charset="0"/>
                <a:ea typeface="ＭＳ Ｐゴシック" pitchFamily="50" charset="-128"/>
              </a:defRPr>
            </a:lvl3pPr>
            <a:lvl4pPr algn="l" rtl="0" eaLnBrk="0" fontAlgn="base" hangingPunct="0">
              <a:spcBef>
                <a:spcPct val="0"/>
              </a:spcBef>
              <a:spcAft>
                <a:spcPct val="0"/>
              </a:spcAft>
              <a:defRPr kumimoji="1" sz="2800">
                <a:solidFill>
                  <a:schemeClr val="tx1"/>
                </a:solidFill>
                <a:latin typeface="Arial" charset="0"/>
                <a:ea typeface="ＭＳ Ｐゴシック" pitchFamily="50" charset="-128"/>
              </a:defRPr>
            </a:lvl4pPr>
            <a:lvl5pPr algn="l" rtl="0" eaLnBrk="0" fontAlgn="base" hangingPunct="0">
              <a:spcBef>
                <a:spcPct val="0"/>
              </a:spcBef>
              <a:spcAft>
                <a:spcPct val="0"/>
              </a:spcAft>
              <a:defRPr kumimoji="1" sz="2800">
                <a:solidFill>
                  <a:schemeClr val="tx1"/>
                </a:solidFill>
                <a:latin typeface="Arial" charset="0"/>
                <a:ea typeface="ＭＳ Ｐゴシック" pitchFamily="50" charset="-128"/>
              </a:defRPr>
            </a:lvl5pPr>
            <a:lvl6pPr marL="457200" algn="l" rtl="0" eaLnBrk="0" fontAlgn="base" hangingPunct="0">
              <a:spcBef>
                <a:spcPct val="0"/>
              </a:spcBef>
              <a:spcAft>
                <a:spcPct val="0"/>
              </a:spcAft>
              <a:defRPr kumimoji="1" sz="2800">
                <a:solidFill>
                  <a:schemeClr val="tx1"/>
                </a:solidFill>
                <a:latin typeface="Arial" charset="0"/>
                <a:ea typeface="ＭＳ Ｐゴシック" pitchFamily="50" charset="-128"/>
              </a:defRPr>
            </a:lvl6pPr>
            <a:lvl7pPr marL="914400" algn="l" rtl="0" eaLnBrk="0" fontAlgn="base" hangingPunct="0">
              <a:spcBef>
                <a:spcPct val="0"/>
              </a:spcBef>
              <a:spcAft>
                <a:spcPct val="0"/>
              </a:spcAft>
              <a:defRPr kumimoji="1" sz="2800">
                <a:solidFill>
                  <a:schemeClr val="tx1"/>
                </a:solidFill>
                <a:latin typeface="Arial" charset="0"/>
                <a:ea typeface="ＭＳ Ｐゴシック" pitchFamily="50" charset="-128"/>
              </a:defRPr>
            </a:lvl7pPr>
            <a:lvl8pPr marL="1371600" algn="l" rtl="0" eaLnBrk="0" fontAlgn="base" hangingPunct="0">
              <a:spcBef>
                <a:spcPct val="0"/>
              </a:spcBef>
              <a:spcAft>
                <a:spcPct val="0"/>
              </a:spcAft>
              <a:defRPr kumimoji="1" sz="2800">
                <a:solidFill>
                  <a:schemeClr val="tx1"/>
                </a:solidFill>
                <a:latin typeface="Arial" charset="0"/>
                <a:ea typeface="ＭＳ Ｐゴシック" pitchFamily="50" charset="-128"/>
              </a:defRPr>
            </a:lvl8pPr>
            <a:lvl9pPr marL="1828800" algn="l" rtl="0" eaLnBrk="0" fontAlgn="base" hangingPunct="0">
              <a:spcBef>
                <a:spcPct val="0"/>
              </a:spcBef>
              <a:spcAft>
                <a:spcPct val="0"/>
              </a:spcAft>
              <a:defRPr kumimoji="1" sz="2800">
                <a:solidFill>
                  <a:schemeClr val="tx1"/>
                </a:solidFill>
                <a:latin typeface="Arial" charset="0"/>
                <a:ea typeface="ＭＳ Ｐゴシック" pitchFamily="50" charset="-128"/>
              </a:defRPr>
            </a:lvl9pPr>
          </a:lstStyle>
          <a:p>
            <a:pPr>
              <a:defRPr/>
            </a:pPr>
            <a:r>
              <a:rPr lang="en-US" altLang="ja-JP" b="1" kern="0" dirty="0" smtClean="0">
                <a:latin typeface="Meiryo UI" panose="020B0604030504040204" pitchFamily="50" charset="-128"/>
                <a:ea typeface="Meiryo UI" panose="020B0604030504040204" pitchFamily="50" charset="-128"/>
                <a:cs typeface="Meiryo UI" panose="020B0604030504040204" pitchFamily="50" charset="-128"/>
              </a:rPr>
              <a:t>SUMMARY_2 </a:t>
            </a:r>
            <a:r>
              <a:rPr lang="en-US" altLang="ja-JP" kern="0" dirty="0" smtClean="0">
                <a:latin typeface="Meiryo UI" panose="020B0604030504040204" pitchFamily="50" charset="-128"/>
                <a:ea typeface="Meiryo UI" panose="020B0604030504040204" pitchFamily="50" charset="-128"/>
                <a:cs typeface="Meiryo UI" panose="020B0604030504040204" pitchFamily="50" charset="-128"/>
              </a:rPr>
              <a:t>(candidate indexes)</a:t>
            </a:r>
            <a:endParaRPr lang="ja-JP" altLang="en-US" kern="0" dirty="0" smtClean="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8493" name="Group 61"/>
          <p:cNvGraphicFramePr>
            <a:graphicFrameLocks noGrp="1"/>
          </p:cNvGraphicFramePr>
          <p:nvPr>
            <p:extLst>
              <p:ext uri="{D42A27DB-BD31-4B8C-83A1-F6EECF244321}">
                <p14:modId xmlns:p14="http://schemas.microsoft.com/office/powerpoint/2010/main" val="3958584464"/>
              </p:ext>
            </p:extLst>
          </p:nvPr>
        </p:nvGraphicFramePr>
        <p:xfrm>
          <a:off x="373063" y="700088"/>
          <a:ext cx="8416925" cy="5804218"/>
        </p:xfrm>
        <a:graphic>
          <a:graphicData uri="http://schemas.openxmlformats.org/drawingml/2006/table">
            <a:tbl>
              <a:tblPr/>
              <a:tblGrid>
                <a:gridCol w="1414462"/>
                <a:gridCol w="792163"/>
                <a:gridCol w="1744662"/>
                <a:gridCol w="585788"/>
                <a:gridCol w="792162"/>
                <a:gridCol w="936625"/>
                <a:gridCol w="766763"/>
                <a:gridCol w="592137"/>
                <a:gridCol w="792163"/>
              </a:tblGrid>
              <a:tr h="765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dirty="0" smtClean="0">
                          <a:ln>
                            <a:noFill/>
                          </a:ln>
                          <a:solidFill>
                            <a:schemeClr val="bg1"/>
                          </a:solidFill>
                          <a:effectLst/>
                          <a:latin typeface="Meiryo UI" pitchFamily="50" charset="-128"/>
                          <a:ea typeface="Meiryo UI" pitchFamily="50" charset="-128"/>
                          <a:cs typeface="Meiryo UI" pitchFamily="50" charset="-128"/>
                        </a:rPr>
                        <a:t>Vehicle category</a:t>
                      </a:r>
                      <a:endParaRPr kumimoji="1" lang="ja-JP" altLang="en-US" sz="1800" b="1" i="0" u="none" strike="noStrike" cap="none" normalizeH="0" baseline="0" dirty="0" smtClean="0">
                        <a:ln>
                          <a:noFill/>
                        </a:ln>
                        <a:solidFill>
                          <a:schemeClr val="bg1"/>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85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ICE</a:t>
                      </a:r>
                      <a:endParaRPr kumimoji="1" lang="ja-JP" altLang="en-US"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85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NOVC-HEV</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OVC-HEV(CS)</a:t>
                      </a:r>
                      <a:endParaRPr kumimoji="1" lang="ja-JP" altLang="en-US" sz="16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85E0"/>
                    </a:solid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OVC-HEV(CD)</a:t>
                      </a:r>
                      <a:endParaRPr kumimoji="1" lang="ja-JP" altLang="en-US"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85E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PEV</a:t>
                      </a:r>
                      <a:endParaRPr kumimoji="1" lang="ja-JP" altLang="en-US"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85E0"/>
                    </a:solidFill>
                  </a:tcPr>
                </a:tc>
                <a:tc hMerge="1">
                  <a:txBody>
                    <a:bodyPr/>
                    <a:lstStyle/>
                    <a:p>
                      <a:endParaRPr kumimoji="1" lang="ja-JP" altLang="en-US"/>
                    </a:p>
                  </a:txBody>
                  <a:tcPr/>
                </a:tc>
              </a:tr>
              <a:tr h="387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parameter</a:t>
                      </a:r>
                      <a:endParaRPr kumimoji="1" lang="ja-JP" altLang="en-US" sz="1600" b="0" i="0" u="none" strike="noStrike" cap="none" normalizeH="0" baseline="0" smtClean="0">
                        <a:ln>
                          <a:noFill/>
                        </a:ln>
                        <a:solidFill>
                          <a:schemeClr val="bg1"/>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85E0"/>
                    </a:solid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CO</a:t>
                      </a:r>
                      <a:r>
                        <a:rPr kumimoji="1" lang="en-US" altLang="ja-JP" sz="1800" b="1" i="0" u="none" strike="noStrike" cap="none" normalizeH="0" baseline="-20000" smtClean="0">
                          <a:ln>
                            <a:noFill/>
                          </a:ln>
                          <a:solidFill>
                            <a:schemeClr val="bg1"/>
                          </a:solidFill>
                          <a:effectLst/>
                          <a:latin typeface="Meiryo UI" pitchFamily="50" charset="-128"/>
                          <a:ea typeface="Meiryo UI" pitchFamily="50" charset="-128"/>
                          <a:cs typeface="Meiryo UI" pitchFamily="50" charset="-128"/>
                        </a:rPr>
                        <a:t>2</a:t>
                      </a:r>
                      <a:endParaRPr kumimoji="1" lang="ja-JP" altLang="en-US" sz="1800" b="1" i="0" u="none" strike="noStrike" cap="none" normalizeH="0" baseline="-20000" smtClean="0">
                        <a:ln>
                          <a:noFill/>
                        </a:ln>
                        <a:solidFill>
                          <a:schemeClr val="bg1"/>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85E0"/>
                    </a:solidFill>
                  </a:tcPr>
                </a:tc>
                <a:tc hMerge="1">
                  <a:txBody>
                    <a:bodyPr/>
                    <a:lstStyle/>
                    <a:p>
                      <a:endParaRPr kumimoji="1" lang="ja-JP" altLang="en-US"/>
                    </a:p>
                  </a:txBody>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EC</a:t>
                      </a:r>
                      <a:endParaRPr kumimoji="1" lang="ja-JP" altLang="en-US"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85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EAER</a:t>
                      </a:r>
                      <a:endParaRPr kumimoji="1" lang="ja-JP" altLang="en-US"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85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R</a:t>
                      </a:r>
                      <a:r>
                        <a:rPr kumimoji="1" lang="en-US" altLang="ja-JP" sz="14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CDA</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AER</a:t>
                      </a:r>
                      <a:endParaRPr kumimoji="1" lang="ja-JP" altLang="en-US"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85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EC</a:t>
                      </a:r>
                      <a:endParaRPr kumimoji="1" lang="ja-JP" altLang="en-US"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85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rPr>
                        <a:t>PER</a:t>
                      </a:r>
                      <a:endParaRPr kumimoji="1" lang="ja-JP" altLang="en-US" sz="1800" b="1" i="0" u="none" strike="noStrike" cap="none" normalizeH="0" baseline="0" smtClean="0">
                        <a:ln>
                          <a:noFill/>
                        </a:ln>
                        <a:solidFill>
                          <a:schemeClr val="bg1"/>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585E0"/>
                    </a:solidFill>
                  </a:tcPr>
                </a:tc>
              </a:tr>
              <a:tr h="539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400" b="0" i="0" u="none" strike="noStrike" cap="none" normalizeH="0" baseline="0" dirty="0" smtClean="0">
                          <a:ln>
                            <a:noFill/>
                          </a:ln>
                          <a:solidFill>
                            <a:schemeClr val="tx1"/>
                          </a:solidFill>
                          <a:effectLst/>
                          <a:latin typeface="Meiryo UI" pitchFamily="50" charset="-128"/>
                          <a:ea typeface="Meiryo UI" pitchFamily="50" charset="-128"/>
                          <a:cs typeface="Meiryo UI" pitchFamily="50" charset="-128"/>
                        </a:rPr>
                        <a:t>ER</a:t>
                      </a:r>
                      <a:endParaRPr kumimoji="1" lang="ja-JP" altLang="en-US" sz="2400" b="0" i="0" u="none" strike="noStrike" cap="none" normalizeH="0" baseline="0" dirty="0" smtClean="0">
                        <a:ln>
                          <a:noFill/>
                        </a:ln>
                        <a:solidFill>
                          <a:schemeClr val="tx1"/>
                        </a:solidFill>
                        <a:effectLst/>
                        <a:latin typeface="Meiryo UI" pitchFamily="50" charset="-128"/>
                        <a:ea typeface="Meiryo UI" pitchFamily="50" charset="-128"/>
                        <a:cs typeface="Meiryo UI"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rowSpan="3"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4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rPr>
                        <a:t>×</a:t>
                      </a:r>
                      <a:endParaRPr kumimoji="1" lang="ja-JP" altLang="en-US" sz="4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rowSpan="3" h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4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rPr>
                        <a:t>〇</a:t>
                      </a:r>
                      <a:endParaRPr kumimoji="1" lang="ja-JP" altLang="en-US" sz="4400" b="1" i="0" u="none" strike="noStrike" cap="none" normalizeH="0" baseline="0" dirty="0" smtClean="0">
                        <a:ln>
                          <a:noFill/>
                        </a:ln>
                        <a:solidFill>
                          <a:srgbClr val="000000"/>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4400" b="1" i="0" u="none" strike="noStrike" cap="none" normalizeH="0" baseline="0" dirty="0" smtClean="0">
                          <a:ln>
                            <a:noFill/>
                          </a:ln>
                          <a:solidFill>
                            <a:srgbClr val="000000"/>
                          </a:solidFill>
                          <a:effectLst/>
                          <a:latin typeface="Meiryo UI" pitchFamily="50" charset="-128"/>
                          <a:ea typeface="Meiryo UI" pitchFamily="50" charset="-128"/>
                          <a:cs typeface="Meiryo UI" pitchFamily="50" charset="-128"/>
                        </a:rPr>
                        <a:t>〇</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row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4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rPr>
                        <a:t>×</a:t>
                      </a:r>
                      <a:endParaRPr kumimoji="1" lang="en-US" altLang="ja-JP" sz="20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4400" b="1" i="0" u="none" strike="noStrike" cap="none" normalizeH="0" baseline="0" dirty="0" smtClean="0">
                          <a:ln>
                            <a:noFill/>
                          </a:ln>
                          <a:solidFill>
                            <a:srgbClr val="000000"/>
                          </a:solidFill>
                          <a:effectLst/>
                          <a:latin typeface="Meiryo UI" pitchFamily="50" charset="-128"/>
                          <a:ea typeface="Meiryo UI" pitchFamily="50" charset="-128"/>
                          <a:cs typeface="Meiryo UI" pitchFamily="50" charset="-128"/>
                        </a:rPr>
                        <a:t>〇</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hMerge="1">
                  <a:txBody>
                    <a:bodyPr/>
                    <a:lstStyle/>
                    <a:p>
                      <a:endParaRPr kumimoji="1" lang="ja-JP" altLang="en-US"/>
                    </a:p>
                  </a:txBody>
                  <a:tcPr/>
                </a:tc>
              </a:tr>
              <a:tr h="762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400" b="0" i="0" u="none" strike="noStrike" cap="none" normalizeH="0" baseline="0" smtClean="0">
                          <a:ln>
                            <a:noFill/>
                          </a:ln>
                          <a:solidFill>
                            <a:srgbClr val="FF0000"/>
                          </a:solidFill>
                          <a:effectLst/>
                          <a:latin typeface="Meiryo UI" pitchFamily="50" charset="-128"/>
                          <a:ea typeface="Meiryo UI" pitchFamily="50" charset="-128"/>
                          <a:cs typeface="Meiryo UI" pitchFamily="50" charset="-128"/>
                        </a:rPr>
                        <a:t>DR</a:t>
                      </a:r>
                      <a:endParaRPr kumimoji="1" lang="ja-JP" altLang="en-US" sz="2400" b="0" i="0" u="none" strike="noStrike" cap="none" normalizeH="0" baseline="0" smtClean="0">
                        <a:ln>
                          <a:noFill/>
                        </a:ln>
                        <a:solidFill>
                          <a:srgbClr val="FF0000"/>
                        </a:solidFill>
                        <a:effectLst/>
                        <a:latin typeface="Meiryo UI" pitchFamily="50" charset="-128"/>
                        <a:ea typeface="Meiryo UI" pitchFamily="50" charset="-128"/>
                        <a:cs typeface="Meiryo UI"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4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rPr>
                        <a:t>×</a:t>
                      </a:r>
                      <a:endParaRPr kumimoji="1" lang="ja-JP" altLang="en-US" sz="4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4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rPr>
                        <a:t>×</a:t>
                      </a:r>
                      <a:endParaRPr kumimoji="1" lang="ja-JP" altLang="en-US" sz="4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v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4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rPr>
                        <a:t>×</a:t>
                      </a:r>
                      <a:endParaRPr kumimoji="1" lang="ja-JP" altLang="en-US" sz="4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hMerge="1">
                  <a:txBody>
                    <a:bodyPr/>
                    <a:lstStyle/>
                    <a:p>
                      <a:endParaRPr kumimoji="1" lang="ja-JP" altLang="en-US"/>
                    </a:p>
                  </a:txBody>
                  <a:tcPr/>
                </a:tc>
              </a:tr>
              <a:tr h="671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400" b="0" i="0" u="none" strike="noStrike" cap="none" normalizeH="0" baseline="0" smtClean="0">
                          <a:ln>
                            <a:noFill/>
                          </a:ln>
                          <a:solidFill>
                            <a:srgbClr val="000000"/>
                          </a:solidFill>
                          <a:effectLst/>
                          <a:latin typeface="Meiryo UI" pitchFamily="50" charset="-128"/>
                          <a:ea typeface="Meiryo UI" pitchFamily="50" charset="-128"/>
                          <a:cs typeface="Meiryo UI" pitchFamily="50" charset="-128"/>
                        </a:rPr>
                        <a:t>EER</a:t>
                      </a:r>
                      <a:endParaRPr kumimoji="1" lang="ja-JP" altLang="en-US" sz="2400" b="0" i="0" u="none" strike="noStrike" cap="none" normalizeH="0" baseline="0" smtClean="0">
                        <a:ln>
                          <a:noFill/>
                        </a:ln>
                        <a:solidFill>
                          <a:srgbClr val="000000"/>
                        </a:solidFill>
                        <a:effectLst/>
                        <a:latin typeface="Meiryo UI" pitchFamily="50" charset="-128"/>
                        <a:ea typeface="Meiryo UI" pitchFamily="50" charset="-128"/>
                        <a:cs typeface="Meiryo UI"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gridSpan="2" vMerge="1">
                  <a:txBody>
                    <a:bodyPr/>
                    <a:lstStyle/>
                    <a:p>
                      <a:endParaRPr kumimoji="1" lang="ja-JP" altLang="en-US"/>
                    </a:p>
                  </a:txBody>
                  <a:tcPr/>
                </a:tc>
                <a:tc hMerge="1" vMerge="1">
                  <a:txBody>
                    <a:bodyPr/>
                    <a:lstStyle/>
                    <a:p>
                      <a:endParaRPr kumimoji="1" lang="ja-JP" altLang="en-US"/>
                    </a:p>
                  </a:txBody>
                  <a:tcPr/>
                </a:tc>
                <a:tc rowSpan="4"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4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rPr>
                        <a:t>〇</a:t>
                      </a:r>
                      <a:endParaRPr kumimoji="1" lang="ja-JP" altLang="en-US" sz="4400" b="1" i="0" u="none" strike="noStrike" cap="none" normalizeH="0" baseline="0" dirty="0" smtClean="0">
                        <a:ln>
                          <a:noFill/>
                        </a:ln>
                        <a:solidFill>
                          <a:srgbClr val="000000"/>
                        </a:solidFill>
                        <a:effectLst/>
                        <a:latin typeface="Meiryo UI" pitchFamily="50" charset="-128"/>
                        <a:ea typeface="Meiryo UI" pitchFamily="50" charset="-128"/>
                        <a:cs typeface="Meiryo UI" pitchFamily="50" charset="-128"/>
                      </a:endParaRP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rowSpan="4" hMerge="1">
                  <a:txBody>
                    <a:bodyPr/>
                    <a:lstStyle/>
                    <a:p>
                      <a:endParaRPr kumimoji="1" lang="ja-JP" altLang="en-US"/>
                    </a:p>
                  </a:txBody>
                  <a:tcPr/>
                </a:tc>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4400" b="1" i="0" u="none" strike="noStrike" cap="none" normalizeH="0" baseline="0" dirty="0" smtClean="0">
                          <a:ln>
                            <a:noFill/>
                          </a:ln>
                          <a:solidFill>
                            <a:srgbClr val="000000"/>
                          </a:solidFill>
                          <a:effectLst/>
                          <a:latin typeface="Meiryo UI" pitchFamily="50" charset="-128"/>
                          <a:ea typeface="Meiryo UI" pitchFamily="50" charset="-128"/>
                          <a:cs typeface="Meiryo UI" pitchFamily="50" charset="-128"/>
                        </a:rPr>
                        <a:t>〇</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vMerge="1">
                  <a:txBody>
                    <a:bodyPr/>
                    <a:lstStyle/>
                    <a:p>
                      <a:endParaRPr kumimoji="1" lang="ja-JP" altLang="en-US"/>
                    </a:p>
                  </a:txBody>
                  <a:tcPr/>
                </a:tc>
                <a:tc rowSpan="4"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4400" b="1" i="0" u="none" strike="noStrike" cap="none" normalizeH="0" baseline="0" dirty="0" smtClean="0">
                          <a:ln>
                            <a:noFill/>
                          </a:ln>
                          <a:solidFill>
                            <a:srgbClr val="000000"/>
                          </a:solidFill>
                          <a:effectLst/>
                          <a:latin typeface="Meiryo UI" pitchFamily="50" charset="-128"/>
                          <a:ea typeface="Meiryo UI" pitchFamily="50" charset="-128"/>
                          <a:cs typeface="Meiryo UI" pitchFamily="50" charset="-128"/>
                        </a:rPr>
                        <a:t>〇</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rowSpan="4" hMerge="1">
                  <a:txBody>
                    <a:bodyPr/>
                    <a:lstStyle/>
                    <a:p>
                      <a:endParaRPr kumimoji="1" lang="ja-JP" altLang="en-US"/>
                    </a:p>
                  </a:txBody>
                  <a:tcPr/>
                </a:tc>
              </a:tr>
              <a:tr h="720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rPr>
                        <a:t>ASCR</a:t>
                      </a:r>
                      <a:endParaRPr kumimoji="1" lang="ja-JP" altLang="en-US" sz="2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rowSpan="3"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4400" b="1" i="0" u="none" strike="noStrike" cap="none" normalizeH="0" baseline="0" dirty="0" smtClean="0">
                          <a:ln>
                            <a:noFill/>
                          </a:ln>
                          <a:solidFill>
                            <a:srgbClr val="000000"/>
                          </a:solidFill>
                          <a:effectLst/>
                          <a:latin typeface="Meiryo UI" pitchFamily="50" charset="-128"/>
                          <a:ea typeface="Meiryo UI" pitchFamily="50" charset="-128"/>
                          <a:cs typeface="Meiryo UI" pitchFamily="50" charset="-128"/>
                        </a:rPr>
                        <a:t>〇</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rowSpan="3" h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r>
              <a:tr h="720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rPr>
                        <a:t>IWR</a:t>
                      </a:r>
                      <a:endParaRPr kumimoji="1" lang="ja-JP" altLang="en-US" sz="2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r>
              <a:tr h="720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rPr>
                        <a:t>RMSSE</a:t>
                      </a:r>
                      <a:endParaRPr kumimoji="1" lang="ja-JP" altLang="en-US" sz="2400" b="1" i="0" u="none" strike="noStrike" cap="none" normalizeH="0" baseline="0" smtClean="0">
                        <a:ln>
                          <a:noFill/>
                        </a:ln>
                        <a:solidFill>
                          <a:srgbClr val="000000"/>
                        </a:solidFill>
                        <a:effectLst/>
                        <a:latin typeface="Meiryo UI" pitchFamily="50" charset="-128"/>
                        <a:ea typeface="Meiryo UI" pitchFamily="50" charset="-128"/>
                        <a:cs typeface="Meiryo UI"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4400" b="1" i="0" u="none" strike="noStrike" cap="none" normalizeH="0" baseline="0" dirty="0" smtClean="0">
                          <a:ln>
                            <a:noFill/>
                          </a:ln>
                          <a:solidFill>
                            <a:srgbClr val="000000"/>
                          </a:solidFill>
                          <a:effectLst/>
                          <a:latin typeface="Meiryo UI" pitchFamily="50" charset="-128"/>
                          <a:ea typeface="Meiryo UI" pitchFamily="50" charset="-128"/>
                          <a:cs typeface="Meiryo UI" pitchFamily="50" charset="-128"/>
                        </a:rPr>
                        <a:t>〇</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F3EA"/>
                    </a:solidFill>
                  </a:tcPr>
                </a:tc>
                <a:tc gridSpan="2" vMerge="1">
                  <a:txBody>
                    <a:bodyPr/>
                    <a:lstStyle/>
                    <a:p>
                      <a:endParaRPr kumimoji="1" lang="ja-JP" altLang="en-US"/>
                    </a:p>
                  </a:txBody>
                  <a:tcPr/>
                </a:tc>
                <a:tc hMerge="1" vMerge="1">
                  <a:txBody>
                    <a:bodyPr/>
                    <a:lstStyle/>
                    <a:p>
                      <a:endParaRPr kumimoji="1" lang="ja-JP" altLang="en-US"/>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スライド番号プレースホルダー 1"/>
          <p:cNvSpPr>
            <a:spLocks noGrp="1"/>
          </p:cNvSpPr>
          <p:nvPr>
            <p:ph type="sldNum" sz="quarter" idx="10"/>
          </p:nvPr>
        </p:nvSpPr>
        <p:spPr>
          <a:xfrm>
            <a:off x="8575675" y="6635750"/>
            <a:ext cx="533400" cy="228600"/>
          </a:xfrm>
          <a:noFill/>
        </p:spPr>
        <p:txBody>
          <a:bodyPr/>
          <a:lstStyle/>
          <a:p>
            <a:fld id="{8A37D909-82E1-468B-BC90-06AEAE6AC583}" type="slidenum">
              <a:rPr lang="en-US" altLang="ja-JP" smtClean="0">
                <a:latin typeface="Meiryo UI" pitchFamily="50" charset="-128"/>
                <a:ea typeface="Meiryo UI" pitchFamily="50" charset="-128"/>
                <a:cs typeface="Meiryo UI" pitchFamily="50" charset="-128"/>
              </a:rPr>
              <a:pPr/>
              <a:t>5</a:t>
            </a:fld>
            <a:endParaRPr lang="en-US" altLang="ja-JP" smtClean="0">
              <a:latin typeface="Meiryo UI" pitchFamily="50" charset="-128"/>
              <a:ea typeface="Meiryo UI" pitchFamily="50" charset="-128"/>
              <a:cs typeface="Meiryo UI" pitchFamily="50" charset="-128"/>
            </a:endParaRPr>
          </a:p>
        </p:txBody>
      </p:sp>
      <p:sp>
        <p:nvSpPr>
          <p:cNvPr id="3" name="Rectangle 2"/>
          <p:cNvSpPr txBox="1">
            <a:spLocks noChangeArrowheads="1"/>
          </p:cNvSpPr>
          <p:nvPr/>
        </p:nvSpPr>
        <p:spPr>
          <a:xfrm>
            <a:off x="19050" y="19050"/>
            <a:ext cx="9124950" cy="533400"/>
          </a:xfrm>
          <a:prstGeom prst="rect">
            <a:avLst/>
          </a:prstGeom>
        </p:spPr>
        <p:txBody>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Arial" charset="0"/>
                <a:ea typeface="ＭＳ Ｐゴシック" pitchFamily="50" charset="-128"/>
              </a:defRPr>
            </a:lvl2pPr>
            <a:lvl3pPr algn="l" rtl="0" eaLnBrk="0" fontAlgn="base" hangingPunct="0">
              <a:spcBef>
                <a:spcPct val="0"/>
              </a:spcBef>
              <a:spcAft>
                <a:spcPct val="0"/>
              </a:spcAft>
              <a:defRPr kumimoji="1" sz="2800">
                <a:solidFill>
                  <a:schemeClr val="tx1"/>
                </a:solidFill>
                <a:latin typeface="Arial" charset="0"/>
                <a:ea typeface="ＭＳ Ｐゴシック" pitchFamily="50" charset="-128"/>
              </a:defRPr>
            </a:lvl3pPr>
            <a:lvl4pPr algn="l" rtl="0" eaLnBrk="0" fontAlgn="base" hangingPunct="0">
              <a:spcBef>
                <a:spcPct val="0"/>
              </a:spcBef>
              <a:spcAft>
                <a:spcPct val="0"/>
              </a:spcAft>
              <a:defRPr kumimoji="1" sz="2800">
                <a:solidFill>
                  <a:schemeClr val="tx1"/>
                </a:solidFill>
                <a:latin typeface="Arial" charset="0"/>
                <a:ea typeface="ＭＳ Ｐゴシック" pitchFamily="50" charset="-128"/>
              </a:defRPr>
            </a:lvl4pPr>
            <a:lvl5pPr algn="l" rtl="0" eaLnBrk="0" fontAlgn="base" hangingPunct="0">
              <a:spcBef>
                <a:spcPct val="0"/>
              </a:spcBef>
              <a:spcAft>
                <a:spcPct val="0"/>
              </a:spcAft>
              <a:defRPr kumimoji="1" sz="2800">
                <a:solidFill>
                  <a:schemeClr val="tx1"/>
                </a:solidFill>
                <a:latin typeface="Arial" charset="0"/>
                <a:ea typeface="ＭＳ Ｐゴシック" pitchFamily="50" charset="-128"/>
              </a:defRPr>
            </a:lvl5pPr>
            <a:lvl6pPr marL="457200" algn="l" rtl="0" eaLnBrk="0" fontAlgn="base" hangingPunct="0">
              <a:spcBef>
                <a:spcPct val="0"/>
              </a:spcBef>
              <a:spcAft>
                <a:spcPct val="0"/>
              </a:spcAft>
              <a:defRPr kumimoji="1" sz="2800">
                <a:solidFill>
                  <a:schemeClr val="tx1"/>
                </a:solidFill>
                <a:latin typeface="Arial" charset="0"/>
                <a:ea typeface="ＭＳ Ｐゴシック" pitchFamily="50" charset="-128"/>
              </a:defRPr>
            </a:lvl6pPr>
            <a:lvl7pPr marL="914400" algn="l" rtl="0" eaLnBrk="0" fontAlgn="base" hangingPunct="0">
              <a:spcBef>
                <a:spcPct val="0"/>
              </a:spcBef>
              <a:spcAft>
                <a:spcPct val="0"/>
              </a:spcAft>
              <a:defRPr kumimoji="1" sz="2800">
                <a:solidFill>
                  <a:schemeClr val="tx1"/>
                </a:solidFill>
                <a:latin typeface="Arial" charset="0"/>
                <a:ea typeface="ＭＳ Ｐゴシック" pitchFamily="50" charset="-128"/>
              </a:defRPr>
            </a:lvl7pPr>
            <a:lvl8pPr marL="1371600" algn="l" rtl="0" eaLnBrk="0" fontAlgn="base" hangingPunct="0">
              <a:spcBef>
                <a:spcPct val="0"/>
              </a:spcBef>
              <a:spcAft>
                <a:spcPct val="0"/>
              </a:spcAft>
              <a:defRPr kumimoji="1" sz="2800">
                <a:solidFill>
                  <a:schemeClr val="tx1"/>
                </a:solidFill>
                <a:latin typeface="Arial" charset="0"/>
                <a:ea typeface="ＭＳ Ｐゴシック" pitchFamily="50" charset="-128"/>
              </a:defRPr>
            </a:lvl8pPr>
            <a:lvl9pPr marL="1828800" algn="l" rtl="0" eaLnBrk="0" fontAlgn="base" hangingPunct="0">
              <a:spcBef>
                <a:spcPct val="0"/>
              </a:spcBef>
              <a:spcAft>
                <a:spcPct val="0"/>
              </a:spcAft>
              <a:defRPr kumimoji="1" sz="2800">
                <a:solidFill>
                  <a:schemeClr val="tx1"/>
                </a:solidFill>
                <a:latin typeface="Arial" charset="0"/>
                <a:ea typeface="ＭＳ Ｐゴシック" pitchFamily="50" charset="-128"/>
              </a:defRPr>
            </a:lvl9pPr>
          </a:lstStyle>
          <a:p>
            <a:pPr>
              <a:defRPr/>
            </a:pPr>
            <a:r>
              <a:rPr lang="en-US" altLang="ja-JP" b="1" kern="0" dirty="0" smtClean="0">
                <a:latin typeface="Meiryo UI" panose="020B0604030504040204" pitchFamily="50" charset="-128"/>
                <a:ea typeface="Meiryo UI" panose="020B0604030504040204" pitchFamily="50" charset="-128"/>
                <a:cs typeface="Meiryo UI" panose="020B0604030504040204" pitchFamily="50" charset="-128"/>
              </a:rPr>
              <a:t>NEXT ACTIONS</a:t>
            </a:r>
            <a:endParaRPr lang="ja-JP" altLang="en-US" b="1" kern="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Rectangle 3"/>
          <p:cNvSpPr txBox="1">
            <a:spLocks noChangeArrowheads="1"/>
          </p:cNvSpPr>
          <p:nvPr/>
        </p:nvSpPr>
        <p:spPr>
          <a:xfrm>
            <a:off x="645620" y="3008983"/>
            <a:ext cx="2592338" cy="1727200"/>
          </a:xfrm>
          <a:prstGeom prst="rect">
            <a:avLst/>
          </a:prstGeom>
        </p:spPr>
        <p:txBody>
          <a:bodyPr/>
          <a:lstStyle>
            <a:lvl1pPr marL="342900" indent="-342900" algn="l" rtl="0" eaLnBrk="0" fontAlgn="base" hangingPunct="0">
              <a:spcBef>
                <a:spcPct val="20000"/>
              </a:spcBef>
              <a:spcAft>
                <a:spcPct val="0"/>
              </a:spcAft>
              <a:buFont typeface="Wingdings" pitchFamily="2" charset="2"/>
              <a:buChar char="Ø"/>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Ø"/>
              <a:defRPr kumimoji="1" sz="2800">
                <a:solidFill>
                  <a:schemeClr val="tx1"/>
                </a:solidFill>
                <a:latin typeface="+mn-lt"/>
                <a:ea typeface="+mn-ea"/>
              </a:defRPr>
            </a:lvl2pPr>
            <a:lvl3pPr marL="1143000" indent="-228600" algn="l" rtl="0" eaLnBrk="0" fontAlgn="base" hangingPunct="0">
              <a:spcBef>
                <a:spcPct val="20000"/>
              </a:spcBef>
              <a:spcAft>
                <a:spcPct val="0"/>
              </a:spcAft>
              <a:buFont typeface="Wingdings" pitchFamily="2" charset="2"/>
              <a:buChar char="Ø"/>
              <a:defRPr kumimoji="1" sz="2400">
                <a:solidFill>
                  <a:schemeClr val="tx1"/>
                </a:solidFill>
                <a:latin typeface="+mn-lt"/>
                <a:ea typeface="+mn-ea"/>
              </a:defRPr>
            </a:lvl3pPr>
            <a:lvl4pPr marL="1600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4pPr>
            <a:lvl5pPr marL="20574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5pPr>
            <a:lvl6pPr marL="25146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6pPr>
            <a:lvl7pPr marL="29718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7pPr>
            <a:lvl8pPr marL="34290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8pPr>
            <a:lvl9pPr marL="3886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9pPr>
          </a:lstStyle>
          <a:p>
            <a:pPr marL="0" indent="0">
              <a:buFont typeface="Wingdings" pitchFamily="2" charset="2"/>
              <a:buNone/>
              <a:defRPr/>
            </a:pPr>
            <a:r>
              <a:rPr lang="en-US" altLang="ja-JP" sz="2000" b="1" kern="0" dirty="0" smtClean="0">
                <a:latin typeface="Meiryo UI" panose="020B0604030504040204" pitchFamily="50" charset="-128"/>
                <a:ea typeface="Meiryo UI" panose="020B0604030504040204" pitchFamily="50" charset="-128"/>
                <a:cs typeface="Meiryo UI" panose="020B0604030504040204" pitchFamily="50" charset="-128"/>
              </a:rPr>
              <a:t>Initial Proposal</a:t>
            </a:r>
          </a:p>
          <a:p>
            <a:pPr marL="180975" indent="-161925">
              <a:buFont typeface="Wingdings" pitchFamily="2" charset="2"/>
              <a:buChar char="ü"/>
              <a:defRPr/>
            </a:pPr>
            <a:r>
              <a:rPr lang="en-US" altLang="ja-JP" sz="2000" b="1" kern="0" dirty="0" smtClean="0">
                <a:latin typeface="Meiryo UI" panose="020B0604030504040204" pitchFamily="50" charset="-128"/>
                <a:ea typeface="Meiryo UI" panose="020B0604030504040204" pitchFamily="50" charset="-128"/>
                <a:cs typeface="Meiryo UI" panose="020B0604030504040204" pitchFamily="50" charset="-128"/>
              </a:rPr>
              <a:t>candidate index</a:t>
            </a:r>
          </a:p>
          <a:p>
            <a:pPr marL="180975" indent="-161925">
              <a:buFont typeface="Wingdings" pitchFamily="2" charset="2"/>
              <a:buChar char="ü"/>
              <a:defRPr/>
            </a:pPr>
            <a:r>
              <a:rPr lang="en-US" altLang="ja-JP" sz="2000" b="1" kern="0" dirty="0" smtClean="0">
                <a:latin typeface="Meiryo UI" panose="020B0604030504040204" pitchFamily="50" charset="-128"/>
                <a:ea typeface="Meiryo UI" panose="020B0604030504040204" pitchFamily="50" charset="-128"/>
                <a:cs typeface="Meiryo UI" panose="020B0604030504040204" pitchFamily="50" charset="-128"/>
              </a:rPr>
              <a:t>Threshold</a:t>
            </a:r>
          </a:p>
          <a:p>
            <a:pPr marL="0" indent="0">
              <a:buFont typeface="Wingdings" pitchFamily="2" charset="2"/>
              <a:buNone/>
              <a:defRPr/>
            </a:pPr>
            <a:r>
              <a:rPr lang="en-US" altLang="ja-JP" sz="2000" b="1" kern="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2000" b="1" kern="0" dirty="0" smtClean="0">
                <a:solidFill>
                  <a:srgbClr val="0000FF"/>
                </a:solidFill>
                <a:latin typeface="Meiryo UI" panose="020B0604030504040204" pitchFamily="50" charset="-128"/>
                <a:ea typeface="Meiryo UI" panose="020B0604030504040204" pitchFamily="50" charset="-128"/>
                <a:cs typeface="Meiryo UI" panose="020B0604030504040204" pitchFamily="50" charset="-128"/>
              </a:rPr>
              <a:t>by Japan</a:t>
            </a:r>
            <a:r>
              <a:rPr lang="en-US" altLang="ja-JP" sz="2000" b="1" kern="0" dirty="0" smtClean="0">
                <a:latin typeface="Meiryo UI" panose="020B0604030504040204" pitchFamily="50" charset="-128"/>
                <a:ea typeface="Meiryo UI" panose="020B0604030504040204" pitchFamily="50" charset="-128"/>
                <a:cs typeface="Meiryo UI" panose="020B0604030504040204" pitchFamily="50" charset="-128"/>
              </a:rPr>
              <a:t>)</a:t>
            </a:r>
          </a:p>
        </p:txBody>
      </p:sp>
      <p:cxnSp>
        <p:nvCxnSpPr>
          <p:cNvPr id="6" name="直線矢印コネクタ 5"/>
          <p:cNvCxnSpPr/>
          <p:nvPr/>
        </p:nvCxnSpPr>
        <p:spPr>
          <a:xfrm>
            <a:off x="250825" y="1268413"/>
            <a:ext cx="8066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Rectangle 3"/>
          <p:cNvSpPr txBox="1">
            <a:spLocks noChangeArrowheads="1"/>
          </p:cNvSpPr>
          <p:nvPr/>
        </p:nvSpPr>
        <p:spPr>
          <a:xfrm>
            <a:off x="2536825" y="1289050"/>
            <a:ext cx="5702300" cy="323850"/>
          </a:xfrm>
          <a:prstGeom prst="rect">
            <a:avLst/>
          </a:prstGeom>
        </p:spPr>
        <p:txBody>
          <a:bodyPr/>
          <a:lstStyle>
            <a:lvl1pPr marL="342900" indent="-342900" algn="l" rtl="0" eaLnBrk="0" fontAlgn="base" hangingPunct="0">
              <a:spcBef>
                <a:spcPct val="20000"/>
              </a:spcBef>
              <a:spcAft>
                <a:spcPct val="0"/>
              </a:spcAft>
              <a:buFont typeface="Wingdings" pitchFamily="2" charset="2"/>
              <a:buChar char="Ø"/>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Ø"/>
              <a:defRPr kumimoji="1" sz="2800">
                <a:solidFill>
                  <a:schemeClr val="tx1"/>
                </a:solidFill>
                <a:latin typeface="+mn-lt"/>
                <a:ea typeface="+mn-ea"/>
              </a:defRPr>
            </a:lvl2pPr>
            <a:lvl3pPr marL="1143000" indent="-228600" algn="l" rtl="0" eaLnBrk="0" fontAlgn="base" hangingPunct="0">
              <a:spcBef>
                <a:spcPct val="20000"/>
              </a:spcBef>
              <a:spcAft>
                <a:spcPct val="0"/>
              </a:spcAft>
              <a:buFont typeface="Wingdings" pitchFamily="2" charset="2"/>
              <a:buChar char="Ø"/>
              <a:defRPr kumimoji="1" sz="2400">
                <a:solidFill>
                  <a:schemeClr val="tx1"/>
                </a:solidFill>
                <a:latin typeface="+mn-lt"/>
                <a:ea typeface="+mn-ea"/>
              </a:defRPr>
            </a:lvl3pPr>
            <a:lvl4pPr marL="1600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4pPr>
            <a:lvl5pPr marL="20574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5pPr>
            <a:lvl6pPr marL="25146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6pPr>
            <a:lvl7pPr marL="29718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7pPr>
            <a:lvl8pPr marL="34290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8pPr>
            <a:lvl9pPr marL="3886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9pPr>
          </a:lstStyle>
          <a:p>
            <a:pPr marL="0" indent="0">
              <a:buFont typeface="Wingdings" pitchFamily="2" charset="2"/>
              <a:buNone/>
              <a:defRPr/>
            </a:pP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18</a:t>
            </a:r>
            <a:r>
              <a:rPr lang="en-US" altLang="ja-JP" sz="2000" kern="0" baseline="30000" dirty="0" smtClean="0">
                <a:latin typeface="Meiryo UI" panose="020B0604030504040204" pitchFamily="50" charset="-128"/>
                <a:ea typeface="Meiryo UI" panose="020B0604030504040204" pitchFamily="50" charset="-128"/>
                <a:cs typeface="Meiryo UI" panose="020B0604030504040204" pitchFamily="50" charset="-128"/>
              </a:rPr>
              <a:t>th</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             19</a:t>
            </a:r>
            <a:r>
              <a:rPr lang="en-US" altLang="ja-JP" sz="2000" kern="0" baseline="30000" dirty="0" smtClean="0">
                <a:latin typeface="Meiryo UI" panose="020B0604030504040204" pitchFamily="50" charset="-128"/>
                <a:ea typeface="Meiryo UI" panose="020B0604030504040204" pitchFamily="50" charset="-128"/>
                <a:cs typeface="Meiryo UI" panose="020B0604030504040204" pitchFamily="50" charset="-128"/>
              </a:rPr>
              <a:t>th</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            20</a:t>
            </a:r>
            <a:r>
              <a:rPr lang="en-US" altLang="ja-JP" sz="2000" kern="0" baseline="30000" dirty="0" smtClean="0">
                <a:latin typeface="Meiryo UI" panose="020B0604030504040204" pitchFamily="50" charset="-128"/>
                <a:ea typeface="Meiryo UI" panose="020B0604030504040204" pitchFamily="50" charset="-128"/>
                <a:cs typeface="Meiryo UI" panose="020B0604030504040204" pitchFamily="50" charset="-128"/>
              </a:rPr>
              <a:t>th</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             21</a:t>
            </a:r>
            <a:r>
              <a:rPr lang="en-US" altLang="ja-JP" sz="2000" kern="0" baseline="30000" dirty="0" smtClean="0">
                <a:latin typeface="Meiryo UI" panose="020B0604030504040204" pitchFamily="50" charset="-128"/>
                <a:ea typeface="Meiryo UI" panose="020B0604030504040204" pitchFamily="50" charset="-128"/>
                <a:cs typeface="Meiryo UI" panose="020B0604030504040204" pitchFamily="50" charset="-128"/>
              </a:rPr>
              <a:t>st</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  </a:t>
            </a:r>
          </a:p>
        </p:txBody>
      </p:sp>
      <p:sp>
        <p:nvSpPr>
          <p:cNvPr id="8" name="Rectangle 3"/>
          <p:cNvSpPr txBox="1">
            <a:spLocks noChangeArrowheads="1"/>
          </p:cNvSpPr>
          <p:nvPr/>
        </p:nvSpPr>
        <p:spPr>
          <a:xfrm>
            <a:off x="250825" y="903288"/>
            <a:ext cx="8075613" cy="323850"/>
          </a:xfrm>
          <a:prstGeom prst="rect">
            <a:avLst/>
          </a:prstGeom>
        </p:spPr>
        <p:txBody>
          <a:bodyPr/>
          <a:lstStyle>
            <a:lvl1pPr marL="342900" indent="-342900" algn="l" rtl="0" eaLnBrk="0" fontAlgn="base" hangingPunct="0">
              <a:spcBef>
                <a:spcPct val="20000"/>
              </a:spcBef>
              <a:spcAft>
                <a:spcPct val="0"/>
              </a:spcAft>
              <a:buFont typeface="Wingdings" pitchFamily="2" charset="2"/>
              <a:buChar char="Ø"/>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Ø"/>
              <a:defRPr kumimoji="1" sz="2800">
                <a:solidFill>
                  <a:schemeClr val="tx1"/>
                </a:solidFill>
                <a:latin typeface="+mn-lt"/>
                <a:ea typeface="+mn-ea"/>
              </a:defRPr>
            </a:lvl2pPr>
            <a:lvl3pPr marL="1143000" indent="-228600" algn="l" rtl="0" eaLnBrk="0" fontAlgn="base" hangingPunct="0">
              <a:spcBef>
                <a:spcPct val="20000"/>
              </a:spcBef>
              <a:spcAft>
                <a:spcPct val="0"/>
              </a:spcAft>
              <a:buFont typeface="Wingdings" pitchFamily="2" charset="2"/>
              <a:buChar char="Ø"/>
              <a:defRPr kumimoji="1" sz="2400">
                <a:solidFill>
                  <a:schemeClr val="tx1"/>
                </a:solidFill>
                <a:latin typeface="+mn-lt"/>
                <a:ea typeface="+mn-ea"/>
              </a:defRPr>
            </a:lvl3pPr>
            <a:lvl4pPr marL="1600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4pPr>
            <a:lvl5pPr marL="20574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5pPr>
            <a:lvl6pPr marL="25146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6pPr>
            <a:lvl7pPr marL="29718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7pPr>
            <a:lvl8pPr marL="34290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8pPr>
            <a:lvl9pPr marL="3886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9pPr>
          </a:lstStyle>
          <a:p>
            <a:pPr marL="0" indent="0">
              <a:buFont typeface="Wingdings" pitchFamily="2" charset="2"/>
              <a:buNone/>
              <a:defRPr/>
            </a:pP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2017/Jan             Mar             Jun             Oct          2018/Jan  </a:t>
            </a:r>
          </a:p>
        </p:txBody>
      </p:sp>
      <p:cxnSp>
        <p:nvCxnSpPr>
          <p:cNvPr id="10" name="直線矢印コネクタ 9"/>
          <p:cNvCxnSpPr/>
          <p:nvPr/>
        </p:nvCxnSpPr>
        <p:spPr>
          <a:xfrm>
            <a:off x="971550" y="2954064"/>
            <a:ext cx="1871663"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a:off x="2825750" y="4772025"/>
            <a:ext cx="16017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843213" y="1685925"/>
            <a:ext cx="0" cy="308610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4427538" y="1685925"/>
            <a:ext cx="0" cy="308610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4427538" y="2936602"/>
            <a:ext cx="1584325"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3"/>
          <p:cNvSpPr txBox="1">
            <a:spLocks noChangeArrowheads="1"/>
          </p:cNvSpPr>
          <p:nvPr/>
        </p:nvSpPr>
        <p:spPr>
          <a:xfrm>
            <a:off x="2771775" y="4868863"/>
            <a:ext cx="4895850" cy="1728787"/>
          </a:xfrm>
          <a:prstGeom prst="rect">
            <a:avLst/>
          </a:prstGeom>
          <a:ln>
            <a:noFill/>
          </a:ln>
        </p:spPr>
        <p:txBody>
          <a:bodyPr/>
          <a:lstStyle>
            <a:lvl1pPr marL="342900" indent="-342900" algn="l" rtl="0" eaLnBrk="0" fontAlgn="base" hangingPunct="0">
              <a:spcBef>
                <a:spcPct val="20000"/>
              </a:spcBef>
              <a:spcAft>
                <a:spcPct val="0"/>
              </a:spcAft>
              <a:buFont typeface="Wingdings" pitchFamily="2" charset="2"/>
              <a:buChar char="Ø"/>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Ø"/>
              <a:defRPr kumimoji="1" sz="2800">
                <a:solidFill>
                  <a:schemeClr val="tx1"/>
                </a:solidFill>
                <a:latin typeface="+mn-lt"/>
                <a:ea typeface="+mn-ea"/>
              </a:defRPr>
            </a:lvl2pPr>
            <a:lvl3pPr marL="1143000" indent="-228600" algn="l" rtl="0" eaLnBrk="0" fontAlgn="base" hangingPunct="0">
              <a:spcBef>
                <a:spcPct val="20000"/>
              </a:spcBef>
              <a:spcAft>
                <a:spcPct val="0"/>
              </a:spcAft>
              <a:buFont typeface="Wingdings" pitchFamily="2" charset="2"/>
              <a:buChar char="Ø"/>
              <a:defRPr kumimoji="1" sz="2400">
                <a:solidFill>
                  <a:schemeClr val="tx1"/>
                </a:solidFill>
                <a:latin typeface="+mn-lt"/>
                <a:ea typeface="+mn-ea"/>
              </a:defRPr>
            </a:lvl3pPr>
            <a:lvl4pPr marL="1600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4pPr>
            <a:lvl5pPr marL="20574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5pPr>
            <a:lvl6pPr marL="25146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6pPr>
            <a:lvl7pPr marL="29718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7pPr>
            <a:lvl8pPr marL="34290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8pPr>
            <a:lvl9pPr marL="3886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9pPr>
          </a:lstStyle>
          <a:p>
            <a:pPr marL="0" indent="0">
              <a:buFont typeface="Wingdings" pitchFamily="2" charset="2"/>
              <a:buNone/>
              <a:defRPr/>
            </a:pPr>
            <a:r>
              <a:rPr lang="en-US" altLang="ja-JP" sz="2000" b="1" kern="0" dirty="0" smtClean="0">
                <a:latin typeface="Meiryo UI" panose="020B0604030504040204" pitchFamily="50" charset="-128"/>
                <a:ea typeface="Meiryo UI" panose="020B0604030504040204" pitchFamily="50" charset="-128"/>
                <a:cs typeface="Meiryo UI" panose="020B0604030504040204" pitchFamily="50" charset="-128"/>
              </a:rPr>
              <a:t>Feedbacks</a:t>
            </a:r>
          </a:p>
          <a:p>
            <a:pPr>
              <a:buFont typeface="Wingdings" pitchFamily="2" charset="2"/>
              <a:buChar char="ü"/>
              <a:defRPr/>
            </a:pPr>
            <a:r>
              <a:rPr lang="en-US" altLang="ja-JP" sz="2000" b="1" kern="0" dirty="0" smtClean="0">
                <a:latin typeface="Meiryo UI" panose="020B0604030504040204" pitchFamily="50" charset="-128"/>
                <a:ea typeface="Meiryo UI" panose="020B0604030504040204" pitchFamily="50" charset="-128"/>
                <a:cs typeface="Meiryo UI" panose="020B0604030504040204" pitchFamily="50" charset="-128"/>
              </a:rPr>
              <a:t>Comments</a:t>
            </a:r>
          </a:p>
          <a:p>
            <a:pPr>
              <a:buFont typeface="Wingdings" pitchFamily="2" charset="2"/>
              <a:buChar char="ü"/>
              <a:defRPr/>
            </a:pPr>
            <a:r>
              <a:rPr lang="en-US" altLang="ja-JP" sz="2000" b="1" kern="0" dirty="0" smtClean="0">
                <a:latin typeface="Meiryo UI" panose="020B0604030504040204" pitchFamily="50" charset="-128"/>
                <a:ea typeface="Meiryo UI" panose="020B0604030504040204" pitchFamily="50" charset="-128"/>
                <a:cs typeface="Meiryo UI" panose="020B0604030504040204" pitchFamily="50" charset="-128"/>
              </a:rPr>
              <a:t>Counter-proposals</a:t>
            </a:r>
          </a:p>
          <a:p>
            <a:pPr marL="0" indent="0">
              <a:buFont typeface="Wingdings" pitchFamily="2" charset="2"/>
              <a:buNone/>
              <a:defRPr/>
            </a:pPr>
            <a:r>
              <a:rPr lang="en-US" altLang="ja-JP" sz="2000" b="1" kern="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2000" b="1" kern="0" dirty="0" smtClean="0">
                <a:solidFill>
                  <a:srgbClr val="0000FF"/>
                </a:solidFill>
                <a:latin typeface="Meiryo UI" panose="020B0604030504040204" pitchFamily="50" charset="-128"/>
                <a:ea typeface="Meiryo UI" panose="020B0604030504040204" pitchFamily="50" charset="-128"/>
                <a:cs typeface="Meiryo UI" panose="020B0604030504040204" pitchFamily="50" charset="-128"/>
              </a:rPr>
              <a:t>by WLTP IWG member</a:t>
            </a:r>
            <a:r>
              <a:rPr lang="en-US" altLang="ja-JP" sz="2000" b="1" kern="0"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19" name="星 5 18"/>
          <p:cNvSpPr/>
          <p:nvPr/>
        </p:nvSpPr>
        <p:spPr>
          <a:xfrm>
            <a:off x="7235825" y="1685925"/>
            <a:ext cx="504825" cy="50323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0" name="Rectangle 3"/>
          <p:cNvSpPr txBox="1">
            <a:spLocks noChangeArrowheads="1"/>
          </p:cNvSpPr>
          <p:nvPr/>
        </p:nvSpPr>
        <p:spPr>
          <a:xfrm>
            <a:off x="7165975" y="2267032"/>
            <a:ext cx="1368425" cy="792163"/>
          </a:xfrm>
          <a:prstGeom prst="rect">
            <a:avLst/>
          </a:prstGeom>
        </p:spPr>
        <p:txBody>
          <a:bodyPr/>
          <a:lstStyle>
            <a:lvl1pPr marL="342900" indent="-342900" algn="l" rtl="0" eaLnBrk="0" fontAlgn="base" hangingPunct="0">
              <a:spcBef>
                <a:spcPct val="20000"/>
              </a:spcBef>
              <a:spcAft>
                <a:spcPct val="0"/>
              </a:spcAft>
              <a:buFont typeface="Wingdings" pitchFamily="2" charset="2"/>
              <a:buChar char="Ø"/>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Ø"/>
              <a:defRPr kumimoji="1" sz="2800">
                <a:solidFill>
                  <a:schemeClr val="tx1"/>
                </a:solidFill>
                <a:latin typeface="+mn-lt"/>
                <a:ea typeface="+mn-ea"/>
              </a:defRPr>
            </a:lvl2pPr>
            <a:lvl3pPr marL="1143000" indent="-228600" algn="l" rtl="0" eaLnBrk="0" fontAlgn="base" hangingPunct="0">
              <a:spcBef>
                <a:spcPct val="20000"/>
              </a:spcBef>
              <a:spcAft>
                <a:spcPct val="0"/>
              </a:spcAft>
              <a:buFont typeface="Wingdings" pitchFamily="2" charset="2"/>
              <a:buChar char="Ø"/>
              <a:defRPr kumimoji="1" sz="2400">
                <a:solidFill>
                  <a:schemeClr val="tx1"/>
                </a:solidFill>
                <a:latin typeface="+mn-lt"/>
                <a:ea typeface="+mn-ea"/>
              </a:defRPr>
            </a:lvl3pPr>
            <a:lvl4pPr marL="1600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4pPr>
            <a:lvl5pPr marL="20574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5pPr>
            <a:lvl6pPr marL="25146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6pPr>
            <a:lvl7pPr marL="29718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7pPr>
            <a:lvl8pPr marL="34290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8pPr>
            <a:lvl9pPr marL="3886200" indent="-228600" algn="l" rtl="0" eaLnBrk="0" fontAlgn="base" hangingPunct="0">
              <a:spcBef>
                <a:spcPct val="20000"/>
              </a:spcBef>
              <a:spcAft>
                <a:spcPct val="0"/>
              </a:spcAft>
              <a:buFont typeface="Wingdings" pitchFamily="2" charset="2"/>
              <a:buChar char="Ø"/>
              <a:defRPr kumimoji="1" sz="2000">
                <a:solidFill>
                  <a:schemeClr val="tx1"/>
                </a:solidFill>
                <a:latin typeface="+mn-lt"/>
                <a:ea typeface="+mn-ea"/>
              </a:defRPr>
            </a:lvl9pPr>
          </a:lstStyle>
          <a:p>
            <a:pPr marL="0" indent="0">
              <a:buFont typeface="Wingdings" pitchFamily="2" charset="2"/>
              <a:buNone/>
              <a:defRPr/>
            </a:pPr>
            <a:r>
              <a:rPr lang="en-US" altLang="ja-JP" sz="2000" b="1" kern="0" dirty="0" smtClean="0">
                <a:latin typeface="Meiryo UI" panose="020B0604030504040204" pitchFamily="50" charset="-128"/>
                <a:ea typeface="Meiryo UI" panose="020B0604030504040204" pitchFamily="50" charset="-128"/>
                <a:cs typeface="Meiryo UI" panose="020B0604030504040204" pitchFamily="50" charset="-128"/>
              </a:rPr>
              <a:t>Final Decision</a:t>
            </a:r>
          </a:p>
        </p:txBody>
      </p:sp>
      <p:sp>
        <p:nvSpPr>
          <p:cNvPr id="21" name="Rectangle 3"/>
          <p:cNvSpPr txBox="1">
            <a:spLocks noChangeArrowheads="1"/>
          </p:cNvSpPr>
          <p:nvPr/>
        </p:nvSpPr>
        <p:spPr>
          <a:xfrm>
            <a:off x="4427538" y="3068364"/>
            <a:ext cx="3600450" cy="1728788"/>
          </a:xfrm>
          <a:prstGeom prst="rect">
            <a:avLst/>
          </a:prstGeom>
        </p:spPr>
        <p:txBody>
          <a:bodyPr/>
          <a:lstStyle/>
          <a:p>
            <a:pPr eaLnBrk="0" hangingPunct="0">
              <a:spcBef>
                <a:spcPct val="20000"/>
              </a:spcBef>
              <a:buFont typeface="Wingdings" pitchFamily="2" charset="2"/>
              <a:buNone/>
            </a:pPr>
            <a:r>
              <a:rPr lang="en-US" altLang="ja-JP" sz="2000" b="1" dirty="0">
                <a:latin typeface="Meiryo UI" pitchFamily="50" charset="-128"/>
                <a:ea typeface="Meiryo UI" pitchFamily="50" charset="-128"/>
                <a:cs typeface="Meiryo UI" pitchFamily="50" charset="-128"/>
              </a:rPr>
              <a:t>Consolidated Proposal</a:t>
            </a:r>
          </a:p>
          <a:p>
            <a:pPr eaLnBrk="0" hangingPunct="0">
              <a:spcBef>
                <a:spcPct val="20000"/>
              </a:spcBef>
              <a:buFont typeface="Wingdings" pitchFamily="2" charset="2"/>
              <a:buChar char="ü"/>
            </a:pPr>
            <a:r>
              <a:rPr lang="en-US" altLang="ja-JP" sz="2000" b="1" dirty="0" smtClean="0">
                <a:latin typeface="Meiryo UI" pitchFamily="50" charset="-128"/>
                <a:ea typeface="Meiryo UI" pitchFamily="50" charset="-128"/>
                <a:cs typeface="Meiryo UI" pitchFamily="50" charset="-128"/>
              </a:rPr>
              <a:t>candidate </a:t>
            </a:r>
            <a:r>
              <a:rPr lang="en-US" altLang="ja-JP" sz="2000" b="1" dirty="0">
                <a:latin typeface="Meiryo UI" pitchFamily="50" charset="-128"/>
                <a:ea typeface="Meiryo UI" pitchFamily="50" charset="-128"/>
                <a:cs typeface="Meiryo UI" pitchFamily="50" charset="-128"/>
              </a:rPr>
              <a:t>index</a:t>
            </a:r>
          </a:p>
          <a:p>
            <a:pPr eaLnBrk="0" hangingPunct="0">
              <a:spcBef>
                <a:spcPct val="20000"/>
              </a:spcBef>
              <a:buFont typeface="Wingdings" pitchFamily="2" charset="2"/>
              <a:buChar char="ü"/>
            </a:pPr>
            <a:r>
              <a:rPr lang="en-US" altLang="ja-JP" sz="2000" b="1" dirty="0">
                <a:latin typeface="Meiryo UI" pitchFamily="50" charset="-128"/>
                <a:ea typeface="Meiryo UI" pitchFamily="50" charset="-128"/>
                <a:cs typeface="Meiryo UI" pitchFamily="50" charset="-128"/>
              </a:rPr>
              <a:t>Threshold</a:t>
            </a:r>
          </a:p>
          <a:p>
            <a:pPr eaLnBrk="0" hangingPunct="0">
              <a:spcBef>
                <a:spcPct val="20000"/>
              </a:spcBef>
              <a:buFont typeface="Wingdings" pitchFamily="2" charset="2"/>
              <a:buNone/>
            </a:pPr>
            <a:r>
              <a:rPr lang="en-US" altLang="ja-JP" sz="2000" b="1" dirty="0">
                <a:latin typeface="Meiryo UI" pitchFamily="50" charset="-128"/>
                <a:ea typeface="Meiryo UI" pitchFamily="50" charset="-128"/>
                <a:cs typeface="Meiryo UI" pitchFamily="50" charset="-128"/>
              </a:rPr>
              <a:t>(</a:t>
            </a:r>
            <a:r>
              <a:rPr lang="en-US" altLang="ja-JP" sz="2000" b="1" dirty="0">
                <a:solidFill>
                  <a:srgbClr val="0000FF"/>
                </a:solidFill>
                <a:latin typeface="Meiryo UI" pitchFamily="50" charset="-128"/>
                <a:ea typeface="Meiryo UI" pitchFamily="50" charset="-128"/>
                <a:cs typeface="Meiryo UI" pitchFamily="50" charset="-128"/>
              </a:rPr>
              <a:t>by Japan</a:t>
            </a:r>
            <a:r>
              <a:rPr lang="en-US" altLang="ja-JP" sz="2000" b="1" dirty="0">
                <a:latin typeface="Meiryo UI" pitchFamily="50" charset="-128"/>
                <a:ea typeface="Meiryo UI" pitchFamily="50" charset="-128"/>
                <a:cs typeface="Meiryo UI" pitchFamily="50" charset="-128"/>
              </a:rPr>
              <a:t>)</a:t>
            </a:r>
          </a:p>
        </p:txBody>
      </p:sp>
      <p:sp>
        <p:nvSpPr>
          <p:cNvPr id="27" name="フリーフォーム 26"/>
          <p:cNvSpPr/>
          <p:nvPr/>
        </p:nvSpPr>
        <p:spPr>
          <a:xfrm>
            <a:off x="5992813" y="1968500"/>
            <a:ext cx="1173162" cy="784225"/>
          </a:xfrm>
          <a:custGeom>
            <a:avLst/>
            <a:gdLst>
              <a:gd name="connsiteX0" fmla="*/ 0 w 1172818"/>
              <a:gd name="connsiteY0" fmla="*/ 785191 h 785191"/>
              <a:gd name="connsiteX1" fmla="*/ 0 w 1172818"/>
              <a:gd name="connsiteY1" fmla="*/ 0 h 785191"/>
              <a:gd name="connsiteX2" fmla="*/ 1172818 w 1172818"/>
              <a:gd name="connsiteY2" fmla="*/ 0 h 785191"/>
            </a:gdLst>
            <a:ahLst/>
            <a:cxnLst>
              <a:cxn ang="0">
                <a:pos x="connsiteX0" y="connsiteY0"/>
              </a:cxn>
              <a:cxn ang="0">
                <a:pos x="connsiteX1" y="connsiteY1"/>
              </a:cxn>
              <a:cxn ang="0">
                <a:pos x="connsiteX2" y="connsiteY2"/>
              </a:cxn>
            </a:cxnLst>
            <a:rect l="l" t="t" r="r" b="b"/>
            <a:pathLst>
              <a:path w="1172818" h="785191">
                <a:moveTo>
                  <a:pt x="0" y="785191"/>
                </a:moveTo>
                <a:lnTo>
                  <a:pt x="0" y="0"/>
                </a:lnTo>
                <a:lnTo>
                  <a:pt x="1172818" y="0"/>
                </a:lnTo>
              </a:path>
            </a:pathLst>
          </a:custGeom>
          <a:noFill/>
          <a:ln w="12700">
            <a:solidFill>
              <a:schemeClr val="tx1"/>
            </a:solidFill>
            <a:prstDash val="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28" name="直線コネクタ 27"/>
          <p:cNvCxnSpPr/>
          <p:nvPr/>
        </p:nvCxnSpPr>
        <p:spPr>
          <a:xfrm>
            <a:off x="5991225" y="2752725"/>
            <a:ext cx="0" cy="201930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4427538" y="4772025"/>
            <a:ext cx="158432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1EB65DA9-7677-40B3-9CD1-60445B5DDDAD}" type="slidenum">
              <a:rPr lang="en-US" altLang="ja-JP" sz="1200"/>
              <a:pPr algn="r"/>
              <a:t>6</a:t>
            </a:fld>
            <a:endParaRPr lang="en-US" altLang="ja-JP" sz="1200"/>
          </a:p>
        </p:txBody>
      </p:sp>
      <p:sp>
        <p:nvSpPr>
          <p:cNvPr id="20482" name="Rectangle 4"/>
          <p:cNvSpPr>
            <a:spLocks noGrp="1" noChangeArrowheads="1"/>
          </p:cNvSpPr>
          <p:nvPr>
            <p:ph type="ctrTitle" idx="4294967295"/>
          </p:nvPr>
        </p:nvSpPr>
        <p:spPr>
          <a:xfrm>
            <a:off x="685800" y="2130425"/>
            <a:ext cx="7772400" cy="1470025"/>
          </a:xfrm>
        </p:spPr>
        <p:txBody>
          <a:bodyPr/>
          <a:lstStyle/>
          <a:p>
            <a:pPr algn="ctr"/>
            <a:r>
              <a:rPr lang="en-US" altLang="ja-JP" sz="4400" b="1" smtClean="0"/>
              <a:t>Appendix</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5FA7A096-731E-42B9-AEFA-004FE622738C}" type="slidenum">
              <a:rPr lang="en-US" altLang="ja-JP" sz="1200"/>
              <a:pPr algn="r"/>
              <a:t>7</a:t>
            </a:fld>
            <a:endParaRPr lang="en-US" altLang="ja-JP" sz="1200"/>
          </a:p>
        </p:txBody>
      </p:sp>
      <p:sp>
        <p:nvSpPr>
          <p:cNvPr id="21506" name="スライド番号プレースホルダ 3"/>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B34ECB8D-A38B-40FD-8C41-56BBCEF2ACA7}" type="slidenum">
              <a:rPr lang="en-US" altLang="ja-JP" sz="1200"/>
              <a:pPr algn="r"/>
              <a:t>7</a:t>
            </a:fld>
            <a:endParaRPr lang="en-US" altLang="ja-JP" sz="1200"/>
          </a:p>
        </p:txBody>
      </p:sp>
      <p:sp>
        <p:nvSpPr>
          <p:cNvPr id="21507" name="Rectangle 2"/>
          <p:cNvSpPr>
            <a:spLocks noGrp="1" noChangeArrowheads="1"/>
          </p:cNvSpPr>
          <p:nvPr>
            <p:ph type="title" idx="4294967295"/>
          </p:nvPr>
        </p:nvSpPr>
        <p:spPr/>
        <p:txBody>
          <a:bodyPr/>
          <a:lstStyle/>
          <a:p>
            <a:r>
              <a:rPr lang="en-US" altLang="ja-JP" dirty="0" smtClean="0"/>
              <a:t>Drive Trace Indexes (SAE J2951)</a:t>
            </a:r>
          </a:p>
        </p:txBody>
      </p:sp>
      <p:sp>
        <p:nvSpPr>
          <p:cNvPr id="21508" name="Rectangle 3"/>
          <p:cNvSpPr>
            <a:spLocks noGrp="1" noChangeArrowheads="1"/>
          </p:cNvSpPr>
          <p:nvPr>
            <p:ph type="body" idx="4294967295"/>
          </p:nvPr>
        </p:nvSpPr>
        <p:spPr>
          <a:xfrm>
            <a:off x="457200" y="665591"/>
            <a:ext cx="8229600" cy="6021388"/>
          </a:xfrm>
        </p:spPr>
        <p:txBody>
          <a:bodyPr/>
          <a:lstStyle/>
          <a:p>
            <a:pPr>
              <a:buFont typeface="Wingdings" pitchFamily="2" charset="2"/>
              <a:buChar char="l"/>
            </a:pPr>
            <a:r>
              <a:rPr lang="en-US" altLang="ja-JP" sz="1600" b="1" u="sng" dirty="0" smtClean="0"/>
              <a:t>Energy Rating (ER)</a:t>
            </a:r>
          </a:p>
          <a:p>
            <a:pPr marL="625475" lvl="1" indent="0">
              <a:buFont typeface="Wingdings" pitchFamily="2" charset="2"/>
              <a:buNone/>
            </a:pPr>
            <a:r>
              <a:rPr lang="en-US" altLang="ja-JP" sz="1400" dirty="0" smtClean="0"/>
              <a:t>is defined as the percent difference between the total driven and target cycle energy.</a:t>
            </a:r>
          </a:p>
          <a:p>
            <a:pPr>
              <a:buFont typeface="Wingdings" pitchFamily="2" charset="2"/>
              <a:buChar char="l"/>
            </a:pPr>
            <a:r>
              <a:rPr lang="en-US" altLang="ja-JP" sz="1600" b="1" u="sng" dirty="0" smtClean="0"/>
              <a:t>Distance Rating (DR)</a:t>
            </a:r>
          </a:p>
          <a:p>
            <a:pPr marL="625475" lvl="1" indent="0">
              <a:buFont typeface="Wingdings" pitchFamily="2" charset="2"/>
              <a:buNone/>
            </a:pPr>
            <a:r>
              <a:rPr lang="en-US" altLang="ja-JP" sz="1400" dirty="0" smtClean="0"/>
              <a:t>is defined as the percent difference between the total driven and scheduled distance.</a:t>
            </a:r>
          </a:p>
          <a:p>
            <a:pPr>
              <a:buFont typeface="Wingdings" pitchFamily="2" charset="2"/>
              <a:buChar char="l"/>
            </a:pPr>
            <a:r>
              <a:rPr lang="en-US" altLang="ja-JP" sz="1600" b="1" u="sng" dirty="0" smtClean="0"/>
              <a:t>Energy Economy Rating (EER)</a:t>
            </a:r>
          </a:p>
          <a:p>
            <a:pPr marL="625475" lvl="1" indent="0">
              <a:buFont typeface="Wingdings" pitchFamily="2" charset="2"/>
              <a:buNone/>
            </a:pPr>
            <a:r>
              <a:rPr lang="en-US" altLang="ja-JP" sz="1400" dirty="0" smtClean="0"/>
              <a:t>is defined as the percentage difference between the distance per unit cycle energy for the driven and target traces. Since fuel economy is a measure of the distance traveled per unit of fuel consumed, the effect of distance driven must also be considered in an assessment of a drive quality that is intended to correlate with fuel economy.</a:t>
            </a:r>
          </a:p>
          <a:p>
            <a:pPr>
              <a:buFont typeface="Wingdings" pitchFamily="2" charset="2"/>
              <a:buChar char="l"/>
            </a:pPr>
            <a:r>
              <a:rPr lang="en-US" altLang="ja-JP" sz="1600" b="1" u="sng" dirty="0" smtClean="0"/>
              <a:t>Absolute Speed Change Rating (ASCR)</a:t>
            </a:r>
          </a:p>
          <a:p>
            <a:pPr marL="625475" lvl="1" indent="0">
              <a:buFont typeface="Wingdings" pitchFamily="2" charset="2"/>
              <a:buNone/>
            </a:pPr>
            <a:r>
              <a:rPr lang="en-US" altLang="ja-JP" sz="1400" dirty="0" smtClean="0"/>
              <a:t>is defined as the percentage difference between the ASC for the driven and target traces. It provides an indicator of the "smoothness" of the driven trace relative to the scheduled trace. A driven trace that is "smoother" will have a lower ASC than the scheduled trace and so will result in a negative ASCR.</a:t>
            </a:r>
          </a:p>
          <a:p>
            <a:pPr>
              <a:buFont typeface="Wingdings" pitchFamily="2" charset="2"/>
              <a:buChar char="l"/>
            </a:pPr>
            <a:r>
              <a:rPr lang="en-US" altLang="ja-JP" sz="1600" b="1" u="sng" dirty="0" smtClean="0"/>
              <a:t>Inertial Work Rating (IWR)</a:t>
            </a:r>
          </a:p>
          <a:p>
            <a:pPr marL="625475" lvl="1" indent="0">
              <a:buFont typeface="Wingdings" pitchFamily="2" charset="2"/>
              <a:buNone/>
            </a:pPr>
            <a:r>
              <a:rPr lang="en-US" altLang="ja-JP" sz="1400" dirty="0" smtClean="0"/>
              <a:t>is defined as the percentage difference between the inertial work for the driven and target traces. It can indicate when the drive style might substantially impact the overall efficiency of the engine, such that a metric based strictly on cycle energy might not fully characterize observed deviations from expected emission rates.</a:t>
            </a:r>
          </a:p>
          <a:p>
            <a:pPr>
              <a:buFont typeface="Wingdings" pitchFamily="2" charset="2"/>
              <a:buChar char="l"/>
            </a:pPr>
            <a:r>
              <a:rPr lang="en-US" altLang="ja-JP" sz="1600" b="1" u="sng" dirty="0" smtClean="0"/>
              <a:t>Root Mean Squared Speed Error (RMSSE)</a:t>
            </a:r>
          </a:p>
          <a:p>
            <a:pPr marL="625475" lvl="1" indent="0">
              <a:buFont typeface="Wingdings" pitchFamily="2" charset="2"/>
              <a:buNone/>
            </a:pPr>
            <a:r>
              <a:rPr lang="en-US" altLang="ja-JP" sz="1400" dirty="0" smtClean="0"/>
              <a:t>provides the driver’s performance in meeting the schedule speed trace throughout the test cycle in terms of the Root Mean Squared Speed Error. The value is always a positive number with lower values (closer to zero) indicating better performance. </a:t>
            </a:r>
            <a:r>
              <a:rPr lang="en-US" altLang="ja-JP" sz="1400" u="sng" dirty="0" smtClean="0">
                <a:solidFill>
                  <a:srgbClr val="FF0000"/>
                </a:solidFill>
              </a:rPr>
              <a:t>RMSSE has units of kilometer per hour (km/h) in this study</a:t>
            </a:r>
            <a:r>
              <a:rPr lang="en-US" altLang="ja-JP" sz="1400" dirty="0" smtClean="0">
                <a:solidFill>
                  <a:srgbClr val="FF0000"/>
                </a:solidFill>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4D781CFA-84C6-4179-AC04-5C59511FE408}" type="slidenum">
              <a:rPr lang="en-US" altLang="ja-JP" sz="1200"/>
              <a:pPr algn="r"/>
              <a:t>8</a:t>
            </a:fld>
            <a:endParaRPr lang="en-US" altLang="ja-JP" sz="1200"/>
          </a:p>
        </p:txBody>
      </p:sp>
      <p:sp>
        <p:nvSpPr>
          <p:cNvPr id="22530" name="スライド番号プレースホルダ 3"/>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2BFF3086-9973-49CD-9123-E00FD1DFD6E6}" type="slidenum">
              <a:rPr lang="en-US" altLang="ja-JP" sz="1200"/>
              <a:pPr algn="r"/>
              <a:t>8</a:t>
            </a:fld>
            <a:endParaRPr lang="en-US" altLang="ja-JP" sz="1200"/>
          </a:p>
        </p:txBody>
      </p:sp>
      <p:sp>
        <p:nvSpPr>
          <p:cNvPr id="22531" name="Rectangle 2"/>
          <p:cNvSpPr>
            <a:spLocks noGrp="1" noChangeArrowheads="1"/>
          </p:cNvSpPr>
          <p:nvPr>
            <p:ph type="title" idx="4294967295"/>
          </p:nvPr>
        </p:nvSpPr>
        <p:spPr/>
        <p:txBody>
          <a:bodyPr/>
          <a:lstStyle/>
          <a:p>
            <a:r>
              <a:rPr lang="en-US" altLang="ja-JP" smtClean="0"/>
              <a:t>Overview of Test</a:t>
            </a:r>
          </a:p>
        </p:txBody>
      </p:sp>
      <p:sp>
        <p:nvSpPr>
          <p:cNvPr id="22532" name="Rectangle 3"/>
          <p:cNvSpPr>
            <a:spLocks noGrp="1" noChangeArrowheads="1"/>
          </p:cNvSpPr>
          <p:nvPr>
            <p:ph type="body" idx="4294967295"/>
          </p:nvPr>
        </p:nvSpPr>
        <p:spPr>
          <a:xfrm>
            <a:off x="395288" y="836613"/>
            <a:ext cx="8362950" cy="3168650"/>
          </a:xfrm>
        </p:spPr>
        <p:txBody>
          <a:bodyPr/>
          <a:lstStyle/>
          <a:p>
            <a:r>
              <a:rPr lang="en-US" altLang="ja-JP" sz="2000" dirty="0" smtClean="0"/>
              <a:t>The study of the driving trace index of Electrified vehicles</a:t>
            </a:r>
            <a:endParaRPr lang="ja-JP" altLang="en-US" sz="2000" dirty="0" smtClean="0"/>
          </a:p>
          <a:p>
            <a:pPr lvl="1">
              <a:buFontTx/>
              <a:buChar char="•"/>
            </a:pPr>
            <a:r>
              <a:rPr lang="en-US" altLang="ja-JP" sz="1800" dirty="0" smtClean="0"/>
              <a:t>Purpose: Check the influence of driving style and Consider the appropriate criteria</a:t>
            </a:r>
            <a:endParaRPr lang="ja-JP" altLang="en-US" sz="1800" dirty="0" smtClean="0"/>
          </a:p>
          <a:p>
            <a:pPr lvl="1">
              <a:buFontTx/>
              <a:buChar char="•"/>
            </a:pPr>
            <a:r>
              <a:rPr lang="en-US" altLang="ja-JP" sz="1800" dirty="0" smtClean="0"/>
              <a:t>Test vehicles</a:t>
            </a:r>
            <a:r>
              <a:rPr lang="ja-JP" altLang="en-US" sz="1800" dirty="0" smtClean="0"/>
              <a:t>： </a:t>
            </a:r>
            <a:r>
              <a:rPr lang="en-US" altLang="ja-JP" sz="1800" dirty="0" smtClean="0"/>
              <a:t>1 EV and 1 OVC-HEV</a:t>
            </a:r>
          </a:p>
          <a:p>
            <a:pPr lvl="1">
              <a:buFontTx/>
              <a:buChar char="•"/>
            </a:pPr>
            <a:r>
              <a:rPr lang="en-US" altLang="ja-JP" sz="1800" dirty="0" smtClean="0"/>
              <a:t>Test cycle: WLTC 4-phase</a:t>
            </a:r>
          </a:p>
          <a:p>
            <a:pPr lvl="1">
              <a:buFontTx/>
              <a:buChar char="•"/>
            </a:pPr>
            <a:r>
              <a:rPr lang="en-US" altLang="ja-JP" sz="1800" dirty="0" smtClean="0"/>
              <a:t>Driving style: </a:t>
            </a:r>
          </a:p>
          <a:p>
            <a:pPr lvl="2">
              <a:buFontTx/>
              <a:buChar char="•"/>
            </a:pPr>
            <a:r>
              <a:rPr lang="en-US" altLang="ja-JP" sz="1600" dirty="0" smtClean="0"/>
              <a:t>Normal (trace target speed as much as possible)</a:t>
            </a:r>
          </a:p>
          <a:p>
            <a:pPr lvl="2">
              <a:buFontTx/>
              <a:buChar char="•"/>
            </a:pPr>
            <a:r>
              <a:rPr lang="en-US" altLang="ja-JP" sz="1600" dirty="0" smtClean="0"/>
              <a:t>Smooth (Smooth acceleration and Smooth deceleration)</a:t>
            </a:r>
          </a:p>
          <a:p>
            <a:pPr lvl="2">
              <a:buFontTx/>
              <a:buChar char="•"/>
            </a:pPr>
            <a:r>
              <a:rPr lang="en-US" altLang="ja-JP" sz="1600" dirty="0" smtClean="0"/>
              <a:t>Rough  (Aggressive acceleration, Rough behavior and High deceleration)</a:t>
            </a:r>
            <a:endParaRPr lang="ja-JP" altLang="en-US" sz="1600" dirty="0" smtClean="0"/>
          </a:p>
        </p:txBody>
      </p:sp>
      <p:pic>
        <p:nvPicPr>
          <p:cNvPr id="22533" name="Picture 4"/>
          <p:cNvPicPr>
            <a:picLocks noChangeAspect="1" noChangeArrowheads="1"/>
          </p:cNvPicPr>
          <p:nvPr/>
        </p:nvPicPr>
        <p:blipFill>
          <a:blip r:embed="rId2"/>
          <a:srcRect/>
          <a:stretch>
            <a:fillRect/>
          </a:stretch>
        </p:blipFill>
        <p:spPr bwMode="auto">
          <a:xfrm>
            <a:off x="468313" y="4276725"/>
            <a:ext cx="3898900" cy="2376488"/>
          </a:xfrm>
          <a:prstGeom prst="rect">
            <a:avLst/>
          </a:prstGeom>
          <a:noFill/>
          <a:ln w="9525">
            <a:noFill/>
            <a:miter lim="800000"/>
            <a:headEnd/>
            <a:tailEnd/>
          </a:ln>
        </p:spPr>
      </p:pic>
      <p:pic>
        <p:nvPicPr>
          <p:cNvPr id="22534" name="Picture 5"/>
          <p:cNvPicPr>
            <a:picLocks noChangeAspect="1" noChangeArrowheads="1"/>
          </p:cNvPicPr>
          <p:nvPr/>
        </p:nvPicPr>
        <p:blipFill>
          <a:blip r:embed="rId2"/>
          <a:srcRect/>
          <a:stretch>
            <a:fillRect/>
          </a:stretch>
        </p:blipFill>
        <p:spPr bwMode="auto">
          <a:xfrm>
            <a:off x="4849813" y="4276725"/>
            <a:ext cx="3898900" cy="2376488"/>
          </a:xfrm>
          <a:prstGeom prst="rect">
            <a:avLst/>
          </a:prstGeom>
          <a:noFill/>
          <a:ln w="9525">
            <a:noFill/>
            <a:miter lim="800000"/>
            <a:headEnd/>
            <a:tailEnd/>
          </a:ln>
        </p:spPr>
      </p:pic>
      <p:sp>
        <p:nvSpPr>
          <p:cNvPr id="22535" name="Freeform 6"/>
          <p:cNvSpPr>
            <a:spLocks/>
          </p:cNvSpPr>
          <p:nvPr/>
        </p:nvSpPr>
        <p:spPr bwMode="auto">
          <a:xfrm>
            <a:off x="827088" y="4670425"/>
            <a:ext cx="3457575" cy="1622425"/>
          </a:xfrm>
          <a:custGeom>
            <a:avLst/>
            <a:gdLst>
              <a:gd name="T0" fmla="*/ 0 w 2178"/>
              <a:gd name="T1" fmla="*/ 2147483647 h 1022"/>
              <a:gd name="T2" fmla="*/ 2147483647 w 2178"/>
              <a:gd name="T3" fmla="*/ 2147483647 h 1022"/>
              <a:gd name="T4" fmla="*/ 2147483647 w 2178"/>
              <a:gd name="T5" fmla="*/ 2147483647 h 1022"/>
              <a:gd name="T6" fmla="*/ 2147483647 w 2178"/>
              <a:gd name="T7" fmla="*/ 2147483647 h 1022"/>
              <a:gd name="T8" fmla="*/ 2147483647 w 2178"/>
              <a:gd name="T9" fmla="*/ 0 h 1022"/>
              <a:gd name="T10" fmla="*/ 2147483647 w 2178"/>
              <a:gd name="T11" fmla="*/ 2147483647 h 1022"/>
              <a:gd name="T12" fmla="*/ 2147483647 w 2178"/>
              <a:gd name="T13" fmla="*/ 2147483647 h 1022"/>
              <a:gd name="T14" fmla="*/ 2147483647 w 2178"/>
              <a:gd name="T15" fmla="*/ 2147483647 h 1022"/>
              <a:gd name="T16" fmla="*/ 2147483647 w 2178"/>
              <a:gd name="T17" fmla="*/ 2147483647 h 1022"/>
              <a:gd name="T18" fmla="*/ 2147483647 w 2178"/>
              <a:gd name="T19" fmla="*/ 2147483647 h 1022"/>
              <a:gd name="T20" fmla="*/ 2147483647 w 2178"/>
              <a:gd name="T21" fmla="*/ 2147483647 h 1022"/>
              <a:gd name="T22" fmla="*/ 2147483647 w 2178"/>
              <a:gd name="T23" fmla="*/ 2147483647 h 1022"/>
              <a:gd name="T24" fmla="*/ 2147483647 w 2178"/>
              <a:gd name="T25" fmla="*/ 2147483647 h 1022"/>
              <a:gd name="T26" fmla="*/ 2147483647 w 2178"/>
              <a:gd name="T27" fmla="*/ 2147483647 h 1022"/>
              <a:gd name="T28" fmla="*/ 2147483647 w 2178"/>
              <a:gd name="T29" fmla="*/ 2147483647 h 1022"/>
              <a:gd name="T30" fmla="*/ 2147483647 w 2178"/>
              <a:gd name="T31" fmla="*/ 2147483647 h 1022"/>
              <a:gd name="T32" fmla="*/ 2147483647 w 2178"/>
              <a:gd name="T33" fmla="*/ 2147483647 h 1022"/>
              <a:gd name="T34" fmla="*/ 2147483647 w 2178"/>
              <a:gd name="T35" fmla="*/ 2147483647 h 10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178"/>
              <a:gd name="T55" fmla="*/ 0 h 1022"/>
              <a:gd name="T56" fmla="*/ 2178 w 2178"/>
              <a:gd name="T57" fmla="*/ 1022 h 102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178" h="1022">
                <a:moveTo>
                  <a:pt x="0" y="1022"/>
                </a:moveTo>
                <a:lnTo>
                  <a:pt x="182" y="1022"/>
                </a:lnTo>
                <a:cubicBezTo>
                  <a:pt x="243" y="916"/>
                  <a:pt x="303" y="546"/>
                  <a:pt x="363" y="387"/>
                </a:cubicBezTo>
                <a:lnTo>
                  <a:pt x="545" y="69"/>
                </a:lnTo>
                <a:lnTo>
                  <a:pt x="592" y="0"/>
                </a:lnTo>
                <a:lnTo>
                  <a:pt x="658" y="3"/>
                </a:lnTo>
                <a:lnTo>
                  <a:pt x="839" y="517"/>
                </a:lnTo>
                <a:lnTo>
                  <a:pt x="985" y="687"/>
                </a:lnTo>
                <a:lnTo>
                  <a:pt x="1043" y="697"/>
                </a:lnTo>
                <a:lnTo>
                  <a:pt x="1089" y="659"/>
                </a:lnTo>
                <a:lnTo>
                  <a:pt x="1243" y="456"/>
                </a:lnTo>
                <a:lnTo>
                  <a:pt x="1324" y="240"/>
                </a:lnTo>
                <a:lnTo>
                  <a:pt x="1406" y="115"/>
                </a:lnTo>
                <a:lnTo>
                  <a:pt x="1452" y="115"/>
                </a:lnTo>
                <a:lnTo>
                  <a:pt x="1588" y="251"/>
                </a:lnTo>
                <a:lnTo>
                  <a:pt x="1724" y="795"/>
                </a:lnTo>
                <a:lnTo>
                  <a:pt x="1815" y="1022"/>
                </a:lnTo>
                <a:lnTo>
                  <a:pt x="2178" y="1022"/>
                </a:lnTo>
              </a:path>
            </a:pathLst>
          </a:custGeom>
          <a:noFill/>
          <a:ln w="28575">
            <a:solidFill>
              <a:srgbClr val="0000FF"/>
            </a:solidFill>
            <a:round/>
            <a:headEnd/>
            <a:tailEnd/>
          </a:ln>
        </p:spPr>
        <p:txBody>
          <a:bodyPr/>
          <a:lstStyle/>
          <a:p>
            <a:endParaRPr lang="ja-JP" altLang="en-US"/>
          </a:p>
        </p:txBody>
      </p:sp>
      <p:sp>
        <p:nvSpPr>
          <p:cNvPr id="22536" name="Text Box 7"/>
          <p:cNvSpPr txBox="1">
            <a:spLocks noChangeArrowheads="1"/>
          </p:cNvSpPr>
          <p:nvPr/>
        </p:nvSpPr>
        <p:spPr bwMode="auto">
          <a:xfrm>
            <a:off x="1258888" y="5999163"/>
            <a:ext cx="1873250" cy="238125"/>
          </a:xfrm>
          <a:prstGeom prst="rect">
            <a:avLst/>
          </a:prstGeom>
          <a:noFill/>
          <a:ln w="9525">
            <a:noFill/>
            <a:miter lim="800000"/>
            <a:headEnd/>
            <a:tailEnd/>
          </a:ln>
        </p:spPr>
        <p:txBody>
          <a:bodyPr>
            <a:spAutoFit/>
          </a:bodyPr>
          <a:lstStyle/>
          <a:p>
            <a:pPr>
              <a:lnSpc>
                <a:spcPct val="60000"/>
              </a:lnSpc>
              <a:spcBef>
                <a:spcPct val="50000"/>
              </a:spcBef>
            </a:pPr>
            <a:r>
              <a:rPr lang="en-US" altLang="ja-JP" sz="1600">
                <a:solidFill>
                  <a:srgbClr val="0000FF"/>
                </a:solidFill>
              </a:rPr>
              <a:t>Low acceleration</a:t>
            </a:r>
          </a:p>
        </p:txBody>
      </p:sp>
      <p:sp>
        <p:nvSpPr>
          <p:cNvPr id="22537" name="Freeform 8"/>
          <p:cNvSpPr>
            <a:spLocks/>
          </p:cNvSpPr>
          <p:nvPr/>
        </p:nvSpPr>
        <p:spPr bwMode="auto">
          <a:xfrm>
            <a:off x="5219700" y="4530725"/>
            <a:ext cx="2819400" cy="1787525"/>
          </a:xfrm>
          <a:custGeom>
            <a:avLst/>
            <a:gdLst>
              <a:gd name="T0" fmla="*/ 0 w 1776"/>
              <a:gd name="T1" fmla="*/ 2147483647 h 1126"/>
              <a:gd name="T2" fmla="*/ 2147483647 w 1776"/>
              <a:gd name="T3" fmla="*/ 2147483647 h 1126"/>
              <a:gd name="T4" fmla="*/ 2147483647 w 1776"/>
              <a:gd name="T5" fmla="*/ 2147483647 h 1126"/>
              <a:gd name="T6" fmla="*/ 2147483647 w 1776"/>
              <a:gd name="T7" fmla="*/ 2147483647 h 1126"/>
              <a:gd name="T8" fmla="*/ 2147483647 w 1776"/>
              <a:gd name="T9" fmla="*/ 2147483647 h 1126"/>
              <a:gd name="T10" fmla="*/ 2147483647 w 1776"/>
              <a:gd name="T11" fmla="*/ 2147483647 h 1126"/>
              <a:gd name="T12" fmla="*/ 2147483647 w 1776"/>
              <a:gd name="T13" fmla="*/ 0 h 1126"/>
              <a:gd name="T14" fmla="*/ 2147483647 w 1776"/>
              <a:gd name="T15" fmla="*/ 2147483647 h 1126"/>
              <a:gd name="T16" fmla="*/ 2147483647 w 1776"/>
              <a:gd name="T17" fmla="*/ 2147483647 h 1126"/>
              <a:gd name="T18" fmla="*/ 2147483647 w 1776"/>
              <a:gd name="T19" fmla="*/ 2147483647 h 1126"/>
              <a:gd name="T20" fmla="*/ 2147483647 w 1776"/>
              <a:gd name="T21" fmla="*/ 2147483647 h 1126"/>
              <a:gd name="T22" fmla="*/ 2147483647 w 1776"/>
              <a:gd name="T23" fmla="*/ 2147483647 h 1126"/>
              <a:gd name="T24" fmla="*/ 2147483647 w 1776"/>
              <a:gd name="T25" fmla="*/ 2147483647 h 1126"/>
              <a:gd name="T26" fmla="*/ 2147483647 w 1776"/>
              <a:gd name="T27" fmla="*/ 2147483647 h 1126"/>
              <a:gd name="T28" fmla="*/ 2147483647 w 1776"/>
              <a:gd name="T29" fmla="*/ 2147483647 h 1126"/>
              <a:gd name="T30" fmla="*/ 2147483647 w 1776"/>
              <a:gd name="T31" fmla="*/ 2147483647 h 1126"/>
              <a:gd name="T32" fmla="*/ 2147483647 w 1776"/>
              <a:gd name="T33" fmla="*/ 2147483647 h 1126"/>
              <a:gd name="T34" fmla="*/ 2147483647 w 1776"/>
              <a:gd name="T35" fmla="*/ 2147483647 h 1126"/>
              <a:gd name="T36" fmla="*/ 2147483647 w 1776"/>
              <a:gd name="T37" fmla="*/ 2147483647 h 1126"/>
              <a:gd name="T38" fmla="*/ 2147483647 w 1776"/>
              <a:gd name="T39" fmla="*/ 2147483647 h 1126"/>
              <a:gd name="T40" fmla="*/ 2147483647 w 1776"/>
              <a:gd name="T41" fmla="*/ 2147483647 h 1126"/>
              <a:gd name="T42" fmla="*/ 2147483647 w 1776"/>
              <a:gd name="T43" fmla="*/ 2147483647 h 1126"/>
              <a:gd name="T44" fmla="*/ 2147483647 w 1776"/>
              <a:gd name="T45" fmla="*/ 2147483647 h 1126"/>
              <a:gd name="T46" fmla="*/ 2147483647 w 1776"/>
              <a:gd name="T47" fmla="*/ 2147483647 h 1126"/>
              <a:gd name="T48" fmla="*/ 2147483647 w 1776"/>
              <a:gd name="T49" fmla="*/ 2147483647 h 1126"/>
              <a:gd name="T50" fmla="*/ 2147483647 w 1776"/>
              <a:gd name="T51" fmla="*/ 2147483647 h 1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76"/>
              <a:gd name="T79" fmla="*/ 0 h 1126"/>
              <a:gd name="T80" fmla="*/ 1776 w 1776"/>
              <a:gd name="T81" fmla="*/ 1126 h 112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76" h="1126">
                <a:moveTo>
                  <a:pt x="0" y="1110"/>
                </a:moveTo>
                <a:lnTo>
                  <a:pt x="243" y="1114"/>
                </a:lnTo>
                <a:lnTo>
                  <a:pt x="306" y="706"/>
                </a:lnTo>
                <a:lnTo>
                  <a:pt x="348" y="415"/>
                </a:lnTo>
                <a:lnTo>
                  <a:pt x="446" y="450"/>
                </a:lnTo>
                <a:lnTo>
                  <a:pt x="545" y="67"/>
                </a:lnTo>
                <a:lnTo>
                  <a:pt x="673" y="0"/>
                </a:lnTo>
                <a:lnTo>
                  <a:pt x="800" y="617"/>
                </a:lnTo>
                <a:lnTo>
                  <a:pt x="860" y="592"/>
                </a:lnTo>
                <a:lnTo>
                  <a:pt x="880" y="738"/>
                </a:lnTo>
                <a:lnTo>
                  <a:pt x="891" y="733"/>
                </a:lnTo>
                <a:lnTo>
                  <a:pt x="951" y="688"/>
                </a:lnTo>
                <a:lnTo>
                  <a:pt x="976" y="859"/>
                </a:lnTo>
                <a:lnTo>
                  <a:pt x="1032" y="763"/>
                </a:lnTo>
                <a:lnTo>
                  <a:pt x="1077" y="814"/>
                </a:lnTo>
                <a:lnTo>
                  <a:pt x="1122" y="655"/>
                </a:lnTo>
                <a:lnTo>
                  <a:pt x="1219" y="713"/>
                </a:lnTo>
                <a:lnTo>
                  <a:pt x="1281" y="271"/>
                </a:lnTo>
                <a:lnTo>
                  <a:pt x="1396" y="127"/>
                </a:lnTo>
                <a:lnTo>
                  <a:pt x="1461" y="263"/>
                </a:lnTo>
                <a:lnTo>
                  <a:pt x="1509" y="193"/>
                </a:lnTo>
                <a:lnTo>
                  <a:pt x="1608" y="288"/>
                </a:lnTo>
                <a:lnTo>
                  <a:pt x="1643" y="723"/>
                </a:lnTo>
                <a:lnTo>
                  <a:pt x="1694" y="723"/>
                </a:lnTo>
                <a:lnTo>
                  <a:pt x="1739" y="1107"/>
                </a:lnTo>
                <a:lnTo>
                  <a:pt x="1776" y="1126"/>
                </a:lnTo>
              </a:path>
            </a:pathLst>
          </a:custGeom>
          <a:noFill/>
          <a:ln w="28575">
            <a:solidFill>
              <a:srgbClr val="FF0000"/>
            </a:solidFill>
            <a:round/>
            <a:headEnd/>
            <a:tailEnd/>
          </a:ln>
        </p:spPr>
        <p:txBody>
          <a:bodyPr/>
          <a:lstStyle/>
          <a:p>
            <a:endParaRPr lang="ja-JP" altLang="en-US"/>
          </a:p>
        </p:txBody>
      </p:sp>
      <p:sp>
        <p:nvSpPr>
          <p:cNvPr id="22538" name="Text Box 9"/>
          <p:cNvSpPr txBox="1">
            <a:spLocks noChangeArrowheads="1"/>
          </p:cNvSpPr>
          <p:nvPr/>
        </p:nvSpPr>
        <p:spPr bwMode="auto">
          <a:xfrm>
            <a:off x="7308850" y="5278438"/>
            <a:ext cx="1800225" cy="238125"/>
          </a:xfrm>
          <a:prstGeom prst="rect">
            <a:avLst/>
          </a:prstGeom>
          <a:noFill/>
          <a:ln w="9525">
            <a:noFill/>
            <a:miter lim="800000"/>
            <a:headEnd/>
            <a:tailEnd/>
          </a:ln>
        </p:spPr>
        <p:txBody>
          <a:bodyPr>
            <a:spAutoFit/>
          </a:bodyPr>
          <a:lstStyle/>
          <a:p>
            <a:pPr algn="ctr">
              <a:lnSpc>
                <a:spcPct val="60000"/>
              </a:lnSpc>
              <a:spcBef>
                <a:spcPct val="50000"/>
              </a:spcBef>
            </a:pPr>
            <a:r>
              <a:rPr lang="en-US" altLang="ja-JP" sz="1600">
                <a:solidFill>
                  <a:srgbClr val="FF0000"/>
                </a:solidFill>
              </a:rPr>
              <a:t>High deceleration</a:t>
            </a:r>
            <a:endParaRPr lang="ja-JP" altLang="en-US" sz="1600">
              <a:solidFill>
                <a:srgbClr val="FF0000"/>
              </a:solidFill>
            </a:endParaRPr>
          </a:p>
        </p:txBody>
      </p:sp>
      <p:sp>
        <p:nvSpPr>
          <p:cNvPr id="22539" name="Text Box 10"/>
          <p:cNvSpPr txBox="1">
            <a:spLocks noChangeArrowheads="1"/>
          </p:cNvSpPr>
          <p:nvPr/>
        </p:nvSpPr>
        <p:spPr bwMode="auto">
          <a:xfrm>
            <a:off x="5148263" y="4414838"/>
            <a:ext cx="1368425" cy="238125"/>
          </a:xfrm>
          <a:prstGeom prst="rect">
            <a:avLst/>
          </a:prstGeom>
          <a:noFill/>
          <a:ln w="9525">
            <a:noFill/>
            <a:miter lim="800000"/>
            <a:headEnd/>
            <a:tailEnd/>
          </a:ln>
        </p:spPr>
        <p:txBody>
          <a:bodyPr>
            <a:spAutoFit/>
          </a:bodyPr>
          <a:lstStyle/>
          <a:p>
            <a:pPr>
              <a:lnSpc>
                <a:spcPct val="60000"/>
              </a:lnSpc>
              <a:spcBef>
                <a:spcPct val="50000"/>
              </a:spcBef>
            </a:pPr>
            <a:r>
              <a:rPr lang="en-US" altLang="ja-JP" sz="1600">
                <a:solidFill>
                  <a:srgbClr val="FF0000"/>
                </a:solidFill>
              </a:rPr>
              <a:t>Fluctuate</a:t>
            </a:r>
          </a:p>
        </p:txBody>
      </p:sp>
      <p:sp>
        <p:nvSpPr>
          <p:cNvPr id="22540" name="Text Box 11"/>
          <p:cNvSpPr txBox="1">
            <a:spLocks noChangeArrowheads="1"/>
          </p:cNvSpPr>
          <p:nvPr/>
        </p:nvSpPr>
        <p:spPr bwMode="auto">
          <a:xfrm>
            <a:off x="5580063" y="5999163"/>
            <a:ext cx="1944687" cy="238125"/>
          </a:xfrm>
          <a:prstGeom prst="rect">
            <a:avLst/>
          </a:prstGeom>
          <a:noFill/>
          <a:ln w="9525">
            <a:noFill/>
            <a:miter lim="800000"/>
            <a:headEnd/>
            <a:tailEnd/>
          </a:ln>
        </p:spPr>
        <p:txBody>
          <a:bodyPr>
            <a:spAutoFit/>
          </a:bodyPr>
          <a:lstStyle/>
          <a:p>
            <a:pPr>
              <a:lnSpc>
                <a:spcPct val="60000"/>
              </a:lnSpc>
              <a:spcBef>
                <a:spcPct val="50000"/>
              </a:spcBef>
            </a:pPr>
            <a:r>
              <a:rPr lang="en-US" altLang="ja-JP" sz="1600">
                <a:solidFill>
                  <a:srgbClr val="FF0000"/>
                </a:solidFill>
              </a:rPr>
              <a:t>High acceleration</a:t>
            </a:r>
          </a:p>
        </p:txBody>
      </p:sp>
      <p:sp>
        <p:nvSpPr>
          <p:cNvPr id="22541" name="Text Box 12"/>
          <p:cNvSpPr txBox="1">
            <a:spLocks noChangeArrowheads="1"/>
          </p:cNvSpPr>
          <p:nvPr/>
        </p:nvSpPr>
        <p:spPr bwMode="auto">
          <a:xfrm>
            <a:off x="2916238" y="5302250"/>
            <a:ext cx="1943100" cy="238125"/>
          </a:xfrm>
          <a:prstGeom prst="rect">
            <a:avLst/>
          </a:prstGeom>
          <a:noFill/>
          <a:ln w="9525">
            <a:noFill/>
            <a:miter lim="800000"/>
            <a:headEnd/>
            <a:tailEnd/>
          </a:ln>
        </p:spPr>
        <p:txBody>
          <a:bodyPr>
            <a:spAutoFit/>
          </a:bodyPr>
          <a:lstStyle/>
          <a:p>
            <a:pPr>
              <a:lnSpc>
                <a:spcPct val="60000"/>
              </a:lnSpc>
              <a:spcBef>
                <a:spcPct val="50000"/>
              </a:spcBef>
            </a:pPr>
            <a:r>
              <a:rPr lang="en-US" altLang="ja-JP" sz="1600">
                <a:solidFill>
                  <a:srgbClr val="0000FF"/>
                </a:solidFill>
              </a:rPr>
              <a:t>Low deceleration</a:t>
            </a:r>
          </a:p>
        </p:txBody>
      </p:sp>
      <p:sp>
        <p:nvSpPr>
          <p:cNvPr id="22542" name="Text Box 13"/>
          <p:cNvSpPr txBox="1">
            <a:spLocks noChangeArrowheads="1"/>
          </p:cNvSpPr>
          <p:nvPr/>
        </p:nvSpPr>
        <p:spPr bwMode="auto">
          <a:xfrm>
            <a:off x="755650" y="3910013"/>
            <a:ext cx="3095625" cy="366712"/>
          </a:xfrm>
          <a:prstGeom prst="rect">
            <a:avLst/>
          </a:prstGeom>
          <a:noFill/>
          <a:ln w="9525">
            <a:noFill/>
            <a:miter lim="800000"/>
            <a:headEnd/>
            <a:tailEnd/>
          </a:ln>
        </p:spPr>
        <p:txBody>
          <a:bodyPr>
            <a:spAutoFit/>
          </a:bodyPr>
          <a:lstStyle/>
          <a:p>
            <a:pPr>
              <a:spcBef>
                <a:spcPct val="50000"/>
              </a:spcBef>
              <a:buSzPct val="90000"/>
              <a:buFont typeface="Wingdings" pitchFamily="2" charset="2"/>
              <a:buChar char="u"/>
            </a:pPr>
            <a:r>
              <a:rPr lang="en-US" altLang="ja-JP"/>
              <a:t>Smooth driving</a:t>
            </a:r>
          </a:p>
        </p:txBody>
      </p:sp>
      <p:sp>
        <p:nvSpPr>
          <p:cNvPr id="22543" name="Text Box 14"/>
          <p:cNvSpPr txBox="1">
            <a:spLocks noChangeArrowheads="1"/>
          </p:cNvSpPr>
          <p:nvPr/>
        </p:nvSpPr>
        <p:spPr bwMode="auto">
          <a:xfrm>
            <a:off x="5076825" y="3910013"/>
            <a:ext cx="3095625" cy="366712"/>
          </a:xfrm>
          <a:prstGeom prst="rect">
            <a:avLst/>
          </a:prstGeom>
          <a:noFill/>
          <a:ln w="9525">
            <a:noFill/>
            <a:miter lim="800000"/>
            <a:headEnd/>
            <a:tailEnd/>
          </a:ln>
        </p:spPr>
        <p:txBody>
          <a:bodyPr>
            <a:spAutoFit/>
          </a:bodyPr>
          <a:lstStyle/>
          <a:p>
            <a:pPr>
              <a:spcBef>
                <a:spcPct val="50000"/>
              </a:spcBef>
              <a:buSzPct val="90000"/>
              <a:buFont typeface="Wingdings" pitchFamily="2" charset="2"/>
              <a:buChar char="u"/>
            </a:pPr>
            <a:r>
              <a:rPr lang="en-US" altLang="ja-JP"/>
              <a:t>Rough driving</a:t>
            </a:r>
          </a:p>
        </p:txBody>
      </p:sp>
      <p:sp>
        <p:nvSpPr>
          <p:cNvPr id="22544" name="Text Box 7"/>
          <p:cNvSpPr txBox="1">
            <a:spLocks noChangeArrowheads="1"/>
          </p:cNvSpPr>
          <p:nvPr/>
        </p:nvSpPr>
        <p:spPr bwMode="auto">
          <a:xfrm>
            <a:off x="827088" y="4486275"/>
            <a:ext cx="1873250" cy="238125"/>
          </a:xfrm>
          <a:prstGeom prst="rect">
            <a:avLst/>
          </a:prstGeom>
          <a:noFill/>
          <a:ln w="9525">
            <a:noFill/>
            <a:miter lim="800000"/>
            <a:headEnd/>
            <a:tailEnd/>
          </a:ln>
        </p:spPr>
        <p:txBody>
          <a:bodyPr>
            <a:spAutoFit/>
          </a:bodyPr>
          <a:lstStyle/>
          <a:p>
            <a:pPr>
              <a:lnSpc>
                <a:spcPct val="60000"/>
              </a:lnSpc>
              <a:spcBef>
                <a:spcPct val="50000"/>
              </a:spcBef>
            </a:pPr>
            <a:r>
              <a:rPr lang="en-US" altLang="ja-JP" sz="1600">
                <a:solidFill>
                  <a:srgbClr val="0000FF"/>
                </a:solidFill>
              </a:rPr>
              <a:t>Smooth</a:t>
            </a:r>
          </a:p>
        </p:txBody>
      </p:sp>
      <p:sp>
        <p:nvSpPr>
          <p:cNvPr id="18" name="Text Box 18"/>
          <p:cNvSpPr txBox="1">
            <a:spLocks noChangeArrowheads="1"/>
          </p:cNvSpPr>
          <p:nvPr/>
        </p:nvSpPr>
        <p:spPr bwMode="auto">
          <a:xfrm>
            <a:off x="2591696" y="2456163"/>
            <a:ext cx="4824412" cy="338554"/>
          </a:xfrm>
          <a:prstGeom prst="rect">
            <a:avLst/>
          </a:prstGeom>
          <a:noFill/>
          <a:ln w="9525">
            <a:noFill/>
            <a:miter lim="800000"/>
            <a:headEnd/>
            <a:tailEnd/>
          </a:ln>
        </p:spPr>
        <p:txBody>
          <a:bodyPr wrap="square">
            <a:spAutoFit/>
          </a:bodyPr>
          <a:lstStyle/>
          <a:p>
            <a:pPr>
              <a:spcBef>
                <a:spcPct val="50000"/>
              </a:spcBef>
            </a:pPr>
            <a:r>
              <a:rPr lang="en-US" altLang="ja-JP" sz="1600" b="1" dirty="0" smtClean="0">
                <a:solidFill>
                  <a:srgbClr val="FF0000"/>
                </a:solidFill>
              </a:rPr>
              <a:t>(note) </a:t>
            </a:r>
            <a:r>
              <a:rPr lang="en-US" altLang="ja-JP" sz="1600" b="1" dirty="0">
                <a:solidFill>
                  <a:srgbClr val="FF0000"/>
                </a:solidFill>
              </a:rPr>
              <a:t>All </a:t>
            </a:r>
            <a:r>
              <a:rPr lang="en-US" altLang="ja-JP" sz="1600" b="1" dirty="0" smtClean="0">
                <a:solidFill>
                  <a:srgbClr val="FF0000"/>
                </a:solidFill>
              </a:rPr>
              <a:t>test </a:t>
            </a:r>
            <a:r>
              <a:rPr lang="en-US" altLang="ja-JP" sz="1600" b="1" dirty="0">
                <a:solidFill>
                  <a:srgbClr val="FF0000"/>
                </a:solidFill>
              </a:rPr>
              <a:t>are within drive trace tolerance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9"/>
          <p:cNvSpPr txBox="1">
            <a:spLocks noGrp="1" noChangeArrowheads="1"/>
          </p:cNvSpPr>
          <p:nvPr/>
        </p:nvSpPr>
        <p:spPr bwMode="auto">
          <a:xfrm>
            <a:off x="8610600" y="6635750"/>
            <a:ext cx="533400" cy="228600"/>
          </a:xfrm>
          <a:prstGeom prst="rect">
            <a:avLst/>
          </a:prstGeom>
          <a:noFill/>
          <a:ln w="9525">
            <a:noFill/>
            <a:miter lim="800000"/>
            <a:headEnd/>
            <a:tailEnd/>
          </a:ln>
        </p:spPr>
        <p:txBody>
          <a:bodyPr/>
          <a:lstStyle/>
          <a:p>
            <a:pPr algn="r"/>
            <a:fld id="{5E8A7F5E-A9A1-480C-BBE9-2192BA9C7A22}" type="slidenum">
              <a:rPr lang="en-US" altLang="ja-JP" sz="1200"/>
              <a:pPr algn="r"/>
              <a:t>9</a:t>
            </a:fld>
            <a:endParaRPr lang="en-US" altLang="ja-JP" sz="1200"/>
          </a:p>
        </p:txBody>
      </p:sp>
      <p:sp>
        <p:nvSpPr>
          <p:cNvPr id="23554" name="スライド番号プレースホルダ 2"/>
          <p:cNvSpPr txBox="1">
            <a:spLocks noGrp="1"/>
          </p:cNvSpPr>
          <p:nvPr/>
        </p:nvSpPr>
        <p:spPr bwMode="auto">
          <a:xfrm>
            <a:off x="8610600" y="6635750"/>
            <a:ext cx="533400" cy="228600"/>
          </a:xfrm>
          <a:prstGeom prst="rect">
            <a:avLst/>
          </a:prstGeom>
          <a:noFill/>
          <a:ln w="9525">
            <a:noFill/>
            <a:miter lim="800000"/>
            <a:headEnd/>
            <a:tailEnd/>
          </a:ln>
        </p:spPr>
        <p:txBody>
          <a:bodyPr/>
          <a:lstStyle/>
          <a:p>
            <a:pPr algn="r"/>
            <a:fld id="{073888B3-4D74-4685-8138-2A8999B0772F}" type="slidenum">
              <a:rPr lang="en-US" altLang="ja-JP" sz="1200"/>
              <a:pPr algn="r"/>
              <a:t>9</a:t>
            </a:fld>
            <a:endParaRPr lang="en-US" altLang="ja-JP" sz="1200"/>
          </a:p>
        </p:txBody>
      </p:sp>
      <p:sp>
        <p:nvSpPr>
          <p:cNvPr id="23555" name="Rectangle 2"/>
          <p:cNvSpPr>
            <a:spLocks noGrp="1" noChangeArrowheads="1"/>
          </p:cNvSpPr>
          <p:nvPr>
            <p:ph type="title" idx="4294967295"/>
          </p:nvPr>
        </p:nvSpPr>
        <p:spPr/>
        <p:txBody>
          <a:bodyPr/>
          <a:lstStyle/>
          <a:p>
            <a:r>
              <a:rPr lang="en-US" altLang="ja-JP" smtClean="0"/>
              <a:t>Test sequence for OVC-HEVs</a:t>
            </a:r>
            <a:r>
              <a:rPr lang="ja-JP" altLang="en-US" smtClean="0"/>
              <a:t>　</a:t>
            </a:r>
            <a:r>
              <a:rPr lang="en-US" altLang="ja-JP" smtClean="0"/>
              <a:t>CD</a:t>
            </a:r>
            <a:r>
              <a:rPr lang="ja-JP" altLang="en-US" smtClean="0"/>
              <a:t>～</a:t>
            </a:r>
            <a:r>
              <a:rPr lang="en-US" altLang="ja-JP" smtClean="0"/>
              <a:t>CS Test</a:t>
            </a:r>
          </a:p>
        </p:txBody>
      </p:sp>
      <p:pic>
        <p:nvPicPr>
          <p:cNvPr id="23556" name="Picture 3"/>
          <p:cNvPicPr>
            <a:picLocks noChangeAspect="1" noChangeArrowheads="1"/>
          </p:cNvPicPr>
          <p:nvPr/>
        </p:nvPicPr>
        <p:blipFill>
          <a:blip r:embed="rId2"/>
          <a:srcRect/>
          <a:stretch>
            <a:fillRect/>
          </a:stretch>
        </p:blipFill>
        <p:spPr bwMode="auto">
          <a:xfrm>
            <a:off x="5284788" y="1782763"/>
            <a:ext cx="2600325" cy="1808162"/>
          </a:xfrm>
          <a:prstGeom prst="rect">
            <a:avLst/>
          </a:prstGeom>
          <a:noFill/>
          <a:ln w="9525">
            <a:noFill/>
            <a:miter lim="800000"/>
            <a:headEnd/>
            <a:tailEnd/>
          </a:ln>
        </p:spPr>
      </p:pic>
      <p:pic>
        <p:nvPicPr>
          <p:cNvPr id="23557" name="Picture 4"/>
          <p:cNvPicPr>
            <a:picLocks noChangeAspect="1" noChangeArrowheads="1"/>
          </p:cNvPicPr>
          <p:nvPr/>
        </p:nvPicPr>
        <p:blipFill>
          <a:blip r:embed="rId3"/>
          <a:srcRect/>
          <a:stretch>
            <a:fillRect/>
          </a:stretch>
        </p:blipFill>
        <p:spPr bwMode="auto">
          <a:xfrm>
            <a:off x="1219200" y="1744663"/>
            <a:ext cx="4360863" cy="1971675"/>
          </a:xfrm>
          <a:prstGeom prst="rect">
            <a:avLst/>
          </a:prstGeom>
          <a:noFill/>
          <a:ln w="9525">
            <a:noFill/>
            <a:miter lim="800000"/>
            <a:headEnd/>
            <a:tailEnd/>
          </a:ln>
        </p:spPr>
      </p:pic>
      <p:sp>
        <p:nvSpPr>
          <p:cNvPr id="23558" name="Rectangle 5"/>
          <p:cNvSpPr>
            <a:spLocks noChangeArrowheads="1"/>
          </p:cNvSpPr>
          <p:nvPr/>
        </p:nvSpPr>
        <p:spPr bwMode="auto">
          <a:xfrm>
            <a:off x="1258888" y="950913"/>
            <a:ext cx="1152525" cy="288925"/>
          </a:xfrm>
          <a:prstGeom prst="rect">
            <a:avLst/>
          </a:prstGeom>
          <a:solidFill>
            <a:srgbClr val="CCFFCC"/>
          </a:solidFill>
          <a:ln w="19050">
            <a:solidFill>
              <a:schemeClr val="tx1"/>
            </a:solidFill>
            <a:miter lim="800000"/>
            <a:headEnd/>
            <a:tailEnd/>
          </a:ln>
        </p:spPr>
        <p:txBody>
          <a:bodyPr wrap="none" anchor="ctr"/>
          <a:lstStyle/>
          <a:p>
            <a:pPr algn="ctr"/>
            <a:r>
              <a:rPr lang="en-US" altLang="ja-JP"/>
              <a:t>day 1</a:t>
            </a:r>
          </a:p>
        </p:txBody>
      </p:sp>
      <p:sp>
        <p:nvSpPr>
          <p:cNvPr id="23559" name="Rectangle 6"/>
          <p:cNvSpPr>
            <a:spLocks noChangeArrowheads="1"/>
          </p:cNvSpPr>
          <p:nvPr/>
        </p:nvSpPr>
        <p:spPr bwMode="auto">
          <a:xfrm>
            <a:off x="2411413" y="950913"/>
            <a:ext cx="5040312" cy="288925"/>
          </a:xfrm>
          <a:prstGeom prst="rect">
            <a:avLst/>
          </a:prstGeom>
          <a:solidFill>
            <a:srgbClr val="CCFFCC"/>
          </a:solidFill>
          <a:ln w="19050">
            <a:solidFill>
              <a:schemeClr val="tx1"/>
            </a:solidFill>
            <a:miter lim="800000"/>
            <a:headEnd/>
            <a:tailEnd/>
          </a:ln>
        </p:spPr>
        <p:txBody>
          <a:bodyPr wrap="none" anchor="ctr"/>
          <a:lstStyle/>
          <a:p>
            <a:pPr algn="ctr"/>
            <a:r>
              <a:rPr lang="en-US" altLang="ja-JP"/>
              <a:t>day 2</a:t>
            </a:r>
            <a:r>
              <a:rPr lang="ja-JP" altLang="en-US"/>
              <a:t>　（</a:t>
            </a:r>
            <a:r>
              <a:rPr lang="en-US" altLang="ja-JP"/>
              <a:t>Normal</a:t>
            </a:r>
            <a:r>
              <a:rPr lang="ja-JP" altLang="en-US"/>
              <a:t>）</a:t>
            </a:r>
          </a:p>
        </p:txBody>
      </p:sp>
      <p:sp>
        <p:nvSpPr>
          <p:cNvPr id="23560" name="Rectangle 7"/>
          <p:cNvSpPr>
            <a:spLocks noChangeArrowheads="1"/>
          </p:cNvSpPr>
          <p:nvPr/>
        </p:nvSpPr>
        <p:spPr bwMode="auto">
          <a:xfrm>
            <a:off x="2411413" y="1239838"/>
            <a:ext cx="2592387" cy="288925"/>
          </a:xfrm>
          <a:prstGeom prst="rect">
            <a:avLst/>
          </a:prstGeom>
          <a:solidFill>
            <a:srgbClr val="00FFFF"/>
          </a:solidFill>
          <a:ln w="9525">
            <a:solidFill>
              <a:schemeClr val="tx1"/>
            </a:solidFill>
            <a:miter lim="800000"/>
            <a:headEnd/>
            <a:tailEnd/>
          </a:ln>
        </p:spPr>
        <p:txBody>
          <a:bodyPr wrap="none" anchor="ctr"/>
          <a:lstStyle/>
          <a:p>
            <a:pPr algn="ctr"/>
            <a:r>
              <a:rPr lang="en-US" altLang="ja-JP"/>
              <a:t>CD</a:t>
            </a:r>
            <a:r>
              <a:rPr lang="ja-JP" altLang="en-US"/>
              <a:t> </a:t>
            </a:r>
            <a:r>
              <a:rPr lang="en-US" altLang="ja-JP"/>
              <a:t>test</a:t>
            </a:r>
          </a:p>
        </p:txBody>
      </p:sp>
      <p:sp>
        <p:nvSpPr>
          <p:cNvPr id="23561" name="Rectangle 8"/>
          <p:cNvSpPr>
            <a:spLocks noChangeArrowheads="1"/>
          </p:cNvSpPr>
          <p:nvPr/>
        </p:nvSpPr>
        <p:spPr bwMode="auto">
          <a:xfrm>
            <a:off x="5003800" y="1239838"/>
            <a:ext cx="1152525" cy="288925"/>
          </a:xfrm>
          <a:prstGeom prst="rect">
            <a:avLst/>
          </a:prstGeom>
          <a:solidFill>
            <a:srgbClr val="CCFFFF"/>
          </a:solidFill>
          <a:ln w="9525">
            <a:solidFill>
              <a:schemeClr val="tx1"/>
            </a:solidFill>
            <a:miter lim="800000"/>
            <a:headEnd/>
            <a:tailEnd/>
          </a:ln>
        </p:spPr>
        <p:txBody>
          <a:bodyPr wrap="none" anchor="ctr"/>
          <a:lstStyle/>
          <a:p>
            <a:pPr algn="ctr"/>
            <a:r>
              <a:rPr lang="en-US" altLang="ja-JP"/>
              <a:t>Soak</a:t>
            </a:r>
            <a:endParaRPr lang="ja-JP" altLang="en-US"/>
          </a:p>
        </p:txBody>
      </p:sp>
      <p:sp>
        <p:nvSpPr>
          <p:cNvPr id="23562" name="Rectangle 9"/>
          <p:cNvSpPr>
            <a:spLocks noChangeArrowheads="1"/>
          </p:cNvSpPr>
          <p:nvPr/>
        </p:nvSpPr>
        <p:spPr bwMode="auto">
          <a:xfrm>
            <a:off x="6156325" y="1239838"/>
            <a:ext cx="647700" cy="288925"/>
          </a:xfrm>
          <a:prstGeom prst="rect">
            <a:avLst/>
          </a:prstGeom>
          <a:solidFill>
            <a:srgbClr val="00FFFF"/>
          </a:solidFill>
          <a:ln w="9525">
            <a:solidFill>
              <a:schemeClr val="tx1"/>
            </a:solidFill>
            <a:miter lim="800000"/>
            <a:headEnd/>
            <a:tailEnd/>
          </a:ln>
        </p:spPr>
        <p:txBody>
          <a:bodyPr wrap="none" anchor="ctr"/>
          <a:lstStyle/>
          <a:p>
            <a:pPr algn="ctr"/>
            <a:r>
              <a:rPr lang="en-US" altLang="ja-JP"/>
              <a:t>CS</a:t>
            </a:r>
          </a:p>
        </p:txBody>
      </p:sp>
      <p:sp>
        <p:nvSpPr>
          <p:cNvPr id="23563" name="Rectangle 11"/>
          <p:cNvSpPr>
            <a:spLocks noChangeArrowheads="1"/>
          </p:cNvSpPr>
          <p:nvPr/>
        </p:nvSpPr>
        <p:spPr bwMode="auto">
          <a:xfrm>
            <a:off x="1763713" y="1241425"/>
            <a:ext cx="647700" cy="288925"/>
          </a:xfrm>
          <a:prstGeom prst="rect">
            <a:avLst/>
          </a:prstGeom>
          <a:solidFill>
            <a:srgbClr val="FFFF00"/>
          </a:solidFill>
          <a:ln w="9525">
            <a:solidFill>
              <a:schemeClr val="tx1"/>
            </a:solidFill>
            <a:miter lim="800000"/>
            <a:headEnd/>
            <a:tailEnd/>
          </a:ln>
        </p:spPr>
        <p:txBody>
          <a:bodyPr wrap="none" anchor="ctr"/>
          <a:lstStyle/>
          <a:p>
            <a:pPr algn="ctr"/>
            <a:r>
              <a:rPr lang="en-US" altLang="ja-JP" sz="1200"/>
              <a:t>Charge</a:t>
            </a:r>
          </a:p>
        </p:txBody>
      </p:sp>
      <p:sp>
        <p:nvSpPr>
          <p:cNvPr id="23564" name="Rectangle 12"/>
          <p:cNvSpPr>
            <a:spLocks noChangeArrowheads="1"/>
          </p:cNvSpPr>
          <p:nvPr/>
        </p:nvSpPr>
        <p:spPr bwMode="auto">
          <a:xfrm>
            <a:off x="6804025" y="1241425"/>
            <a:ext cx="647700" cy="288925"/>
          </a:xfrm>
          <a:prstGeom prst="rect">
            <a:avLst/>
          </a:prstGeom>
          <a:solidFill>
            <a:srgbClr val="FFFF00"/>
          </a:solidFill>
          <a:ln w="9525">
            <a:solidFill>
              <a:schemeClr val="tx1"/>
            </a:solidFill>
            <a:miter lim="800000"/>
            <a:headEnd/>
            <a:tailEnd/>
          </a:ln>
        </p:spPr>
        <p:txBody>
          <a:bodyPr wrap="none" anchor="ctr"/>
          <a:lstStyle/>
          <a:p>
            <a:pPr algn="ctr"/>
            <a:r>
              <a:rPr lang="en-US" altLang="ja-JP" sz="1200"/>
              <a:t>Charge</a:t>
            </a:r>
          </a:p>
        </p:txBody>
      </p:sp>
      <p:pic>
        <p:nvPicPr>
          <p:cNvPr id="23565" name="Picture 13"/>
          <p:cNvPicPr>
            <a:picLocks noChangeAspect="1" noChangeArrowheads="1"/>
          </p:cNvPicPr>
          <p:nvPr/>
        </p:nvPicPr>
        <p:blipFill>
          <a:blip r:embed="rId2"/>
          <a:srcRect/>
          <a:stretch>
            <a:fillRect/>
          </a:stretch>
        </p:blipFill>
        <p:spPr bwMode="auto">
          <a:xfrm>
            <a:off x="5357813" y="4664075"/>
            <a:ext cx="2600325" cy="1808163"/>
          </a:xfrm>
          <a:prstGeom prst="rect">
            <a:avLst/>
          </a:prstGeom>
          <a:noFill/>
          <a:ln w="9525">
            <a:noFill/>
            <a:miter lim="800000"/>
            <a:headEnd/>
            <a:tailEnd/>
          </a:ln>
        </p:spPr>
      </p:pic>
      <p:pic>
        <p:nvPicPr>
          <p:cNvPr id="23566" name="Picture 14"/>
          <p:cNvPicPr>
            <a:picLocks noChangeAspect="1" noChangeArrowheads="1"/>
          </p:cNvPicPr>
          <p:nvPr/>
        </p:nvPicPr>
        <p:blipFill>
          <a:blip r:embed="rId3"/>
          <a:srcRect l="25197"/>
          <a:stretch>
            <a:fillRect/>
          </a:stretch>
        </p:blipFill>
        <p:spPr bwMode="auto">
          <a:xfrm>
            <a:off x="2390775" y="4625975"/>
            <a:ext cx="3262313" cy="1971675"/>
          </a:xfrm>
          <a:prstGeom prst="rect">
            <a:avLst/>
          </a:prstGeom>
          <a:noFill/>
          <a:ln w="9525">
            <a:noFill/>
            <a:miter lim="800000"/>
            <a:headEnd/>
            <a:tailEnd/>
          </a:ln>
        </p:spPr>
      </p:pic>
      <p:sp>
        <p:nvSpPr>
          <p:cNvPr id="23567" name="Rectangle 15"/>
          <p:cNvSpPr>
            <a:spLocks noChangeArrowheads="1"/>
          </p:cNvSpPr>
          <p:nvPr/>
        </p:nvSpPr>
        <p:spPr bwMode="auto">
          <a:xfrm>
            <a:off x="2484438" y="3832225"/>
            <a:ext cx="5040312" cy="288925"/>
          </a:xfrm>
          <a:prstGeom prst="rect">
            <a:avLst/>
          </a:prstGeom>
          <a:solidFill>
            <a:srgbClr val="CCFFCC"/>
          </a:solidFill>
          <a:ln w="19050">
            <a:solidFill>
              <a:schemeClr val="tx1"/>
            </a:solidFill>
            <a:miter lim="800000"/>
            <a:headEnd/>
            <a:tailEnd/>
          </a:ln>
        </p:spPr>
        <p:txBody>
          <a:bodyPr wrap="none" anchor="ctr"/>
          <a:lstStyle/>
          <a:p>
            <a:pPr algn="ctr"/>
            <a:r>
              <a:rPr lang="en-US" altLang="ja-JP"/>
              <a:t>day 3~</a:t>
            </a:r>
            <a:r>
              <a:rPr lang="ja-JP" altLang="en-US"/>
              <a:t>　（</a:t>
            </a:r>
            <a:r>
              <a:rPr lang="en-US" altLang="ja-JP"/>
              <a:t>Smooth/Rough</a:t>
            </a:r>
            <a:r>
              <a:rPr lang="ja-JP" altLang="en-US"/>
              <a:t>）</a:t>
            </a:r>
          </a:p>
        </p:txBody>
      </p:sp>
      <p:sp>
        <p:nvSpPr>
          <p:cNvPr id="23568" name="Rectangle 16"/>
          <p:cNvSpPr>
            <a:spLocks noChangeArrowheads="1"/>
          </p:cNvSpPr>
          <p:nvPr/>
        </p:nvSpPr>
        <p:spPr bwMode="auto">
          <a:xfrm>
            <a:off x="2484438" y="4121150"/>
            <a:ext cx="2592387" cy="288925"/>
          </a:xfrm>
          <a:prstGeom prst="rect">
            <a:avLst/>
          </a:prstGeom>
          <a:solidFill>
            <a:srgbClr val="00FFFF"/>
          </a:solidFill>
          <a:ln w="9525">
            <a:solidFill>
              <a:schemeClr val="tx1"/>
            </a:solidFill>
            <a:miter lim="800000"/>
            <a:headEnd/>
            <a:tailEnd/>
          </a:ln>
        </p:spPr>
        <p:txBody>
          <a:bodyPr wrap="none" anchor="ctr"/>
          <a:lstStyle/>
          <a:p>
            <a:pPr algn="ctr"/>
            <a:r>
              <a:rPr lang="en-US" altLang="ja-JP"/>
              <a:t>CD test</a:t>
            </a:r>
            <a:endParaRPr lang="ja-JP" altLang="en-US"/>
          </a:p>
        </p:txBody>
      </p:sp>
      <p:sp>
        <p:nvSpPr>
          <p:cNvPr id="23569" name="Rectangle 17"/>
          <p:cNvSpPr>
            <a:spLocks noChangeArrowheads="1"/>
          </p:cNvSpPr>
          <p:nvPr/>
        </p:nvSpPr>
        <p:spPr bwMode="auto">
          <a:xfrm>
            <a:off x="5076825" y="4121150"/>
            <a:ext cx="1152525" cy="288925"/>
          </a:xfrm>
          <a:prstGeom prst="rect">
            <a:avLst/>
          </a:prstGeom>
          <a:solidFill>
            <a:srgbClr val="CCFFFF"/>
          </a:solidFill>
          <a:ln w="9525">
            <a:solidFill>
              <a:schemeClr val="tx1"/>
            </a:solidFill>
            <a:miter lim="800000"/>
            <a:headEnd/>
            <a:tailEnd/>
          </a:ln>
        </p:spPr>
        <p:txBody>
          <a:bodyPr wrap="none" anchor="ctr"/>
          <a:lstStyle/>
          <a:p>
            <a:pPr algn="ctr"/>
            <a:r>
              <a:rPr lang="en-US" altLang="ja-JP"/>
              <a:t>Soak</a:t>
            </a:r>
            <a:endParaRPr lang="ja-JP" altLang="en-US"/>
          </a:p>
        </p:txBody>
      </p:sp>
      <p:sp>
        <p:nvSpPr>
          <p:cNvPr id="23570" name="Rectangle 18"/>
          <p:cNvSpPr>
            <a:spLocks noChangeArrowheads="1"/>
          </p:cNvSpPr>
          <p:nvPr/>
        </p:nvSpPr>
        <p:spPr bwMode="auto">
          <a:xfrm>
            <a:off x="6229350" y="4121150"/>
            <a:ext cx="647700" cy="288925"/>
          </a:xfrm>
          <a:prstGeom prst="rect">
            <a:avLst/>
          </a:prstGeom>
          <a:solidFill>
            <a:srgbClr val="00FFFF"/>
          </a:solidFill>
          <a:ln w="9525">
            <a:solidFill>
              <a:schemeClr val="tx1"/>
            </a:solidFill>
            <a:miter lim="800000"/>
            <a:headEnd/>
            <a:tailEnd/>
          </a:ln>
        </p:spPr>
        <p:txBody>
          <a:bodyPr wrap="none" anchor="ctr"/>
          <a:lstStyle/>
          <a:p>
            <a:pPr algn="ctr"/>
            <a:r>
              <a:rPr lang="en-US" altLang="ja-JP"/>
              <a:t>CS</a:t>
            </a:r>
          </a:p>
        </p:txBody>
      </p:sp>
      <p:sp>
        <p:nvSpPr>
          <p:cNvPr id="23571" name="Rectangle 19"/>
          <p:cNvSpPr>
            <a:spLocks noChangeArrowheads="1"/>
          </p:cNvSpPr>
          <p:nvPr/>
        </p:nvSpPr>
        <p:spPr bwMode="auto">
          <a:xfrm>
            <a:off x="6877050" y="4122738"/>
            <a:ext cx="647700" cy="288925"/>
          </a:xfrm>
          <a:prstGeom prst="rect">
            <a:avLst/>
          </a:prstGeom>
          <a:solidFill>
            <a:srgbClr val="FFFF00"/>
          </a:solidFill>
          <a:ln w="9525">
            <a:solidFill>
              <a:schemeClr val="tx1"/>
            </a:solidFill>
            <a:miter lim="800000"/>
            <a:headEnd/>
            <a:tailEnd/>
          </a:ln>
        </p:spPr>
        <p:txBody>
          <a:bodyPr wrap="none" anchor="ctr"/>
          <a:lstStyle/>
          <a:p>
            <a:pPr algn="ctr"/>
            <a:r>
              <a:rPr lang="en-US" altLang="ja-JP" sz="1200"/>
              <a:t>Charge</a:t>
            </a:r>
          </a:p>
        </p:txBody>
      </p:sp>
      <p:sp>
        <p:nvSpPr>
          <p:cNvPr id="23572" name="Freeform 20"/>
          <p:cNvSpPr>
            <a:spLocks/>
          </p:cNvSpPr>
          <p:nvPr/>
        </p:nvSpPr>
        <p:spPr bwMode="auto">
          <a:xfrm>
            <a:off x="1908175" y="2105025"/>
            <a:ext cx="6408738" cy="2921000"/>
          </a:xfrm>
          <a:custGeom>
            <a:avLst/>
            <a:gdLst>
              <a:gd name="T0" fmla="*/ 2147483647 w 4037"/>
              <a:gd name="T1" fmla="*/ 0 h 1840"/>
              <a:gd name="T2" fmla="*/ 2147483647 w 4037"/>
              <a:gd name="T3" fmla="*/ 0 h 1840"/>
              <a:gd name="T4" fmla="*/ 2147483647 w 4037"/>
              <a:gd name="T5" fmla="*/ 2147483647 h 1840"/>
              <a:gd name="T6" fmla="*/ 0 w 4037"/>
              <a:gd name="T7" fmla="*/ 2147483647 h 1840"/>
              <a:gd name="T8" fmla="*/ 2147483647 w 4037"/>
              <a:gd name="T9" fmla="*/ 2147483647 h 1840"/>
              <a:gd name="T10" fmla="*/ 2147483647 w 4037"/>
              <a:gd name="T11" fmla="*/ 2147483647 h 1840"/>
              <a:gd name="T12" fmla="*/ 0 60000 65536"/>
              <a:gd name="T13" fmla="*/ 0 60000 65536"/>
              <a:gd name="T14" fmla="*/ 0 60000 65536"/>
              <a:gd name="T15" fmla="*/ 0 60000 65536"/>
              <a:gd name="T16" fmla="*/ 0 60000 65536"/>
              <a:gd name="T17" fmla="*/ 0 60000 65536"/>
              <a:gd name="T18" fmla="*/ 0 w 4037"/>
              <a:gd name="T19" fmla="*/ 0 h 1840"/>
              <a:gd name="T20" fmla="*/ 4037 w 4037"/>
              <a:gd name="T21" fmla="*/ 1840 h 1840"/>
            </a:gdLst>
            <a:ahLst/>
            <a:cxnLst>
              <a:cxn ang="T12">
                <a:pos x="T0" y="T1"/>
              </a:cxn>
              <a:cxn ang="T13">
                <a:pos x="T2" y="T3"/>
              </a:cxn>
              <a:cxn ang="T14">
                <a:pos x="T4" y="T5"/>
              </a:cxn>
              <a:cxn ang="T15">
                <a:pos x="T6" y="T7"/>
              </a:cxn>
              <a:cxn ang="T16">
                <a:pos x="T8" y="T9"/>
              </a:cxn>
              <a:cxn ang="T17">
                <a:pos x="T10" y="T11"/>
              </a:cxn>
            </a:cxnLst>
            <a:rect l="T18" t="T19" r="T20" b="T21"/>
            <a:pathLst>
              <a:path w="4037" h="1840">
                <a:moveTo>
                  <a:pt x="3356" y="0"/>
                </a:moveTo>
                <a:lnTo>
                  <a:pt x="4037" y="0"/>
                </a:lnTo>
                <a:lnTo>
                  <a:pt x="4037" y="998"/>
                </a:lnTo>
                <a:lnTo>
                  <a:pt x="0" y="998"/>
                </a:lnTo>
                <a:lnTo>
                  <a:pt x="1" y="1840"/>
                </a:lnTo>
                <a:lnTo>
                  <a:pt x="309" y="1840"/>
                </a:lnTo>
              </a:path>
            </a:pathLst>
          </a:custGeom>
          <a:noFill/>
          <a:ln w="19050">
            <a:solidFill>
              <a:srgbClr val="FFCC00"/>
            </a:solidFill>
            <a:round/>
            <a:headEnd/>
            <a:tailEnd type="triangle" w="med" len="med"/>
          </a:ln>
        </p:spPr>
        <p:txBody>
          <a:bodyPr/>
          <a:lstStyle/>
          <a:p>
            <a:endParaRPr lang="ja-JP" altLang="en-US"/>
          </a:p>
        </p:txBody>
      </p:sp>
      <p:sp>
        <p:nvSpPr>
          <p:cNvPr id="23573" name="Rectangle 21"/>
          <p:cNvSpPr>
            <a:spLocks noChangeArrowheads="1"/>
          </p:cNvSpPr>
          <p:nvPr/>
        </p:nvSpPr>
        <p:spPr bwMode="auto">
          <a:xfrm>
            <a:off x="1258888" y="1239838"/>
            <a:ext cx="504825" cy="288925"/>
          </a:xfrm>
          <a:prstGeom prst="rect">
            <a:avLst/>
          </a:prstGeom>
          <a:solidFill>
            <a:srgbClr val="99CCFF"/>
          </a:solidFill>
          <a:ln w="9525">
            <a:solidFill>
              <a:schemeClr val="tx1"/>
            </a:solidFill>
            <a:miter lim="800000"/>
            <a:headEnd/>
            <a:tailEnd/>
          </a:ln>
        </p:spPr>
        <p:txBody>
          <a:bodyPr wrap="none" anchor="ctr"/>
          <a:lstStyle/>
          <a:p>
            <a:pPr algn="ctr"/>
            <a:r>
              <a:rPr lang="en-US" altLang="ja-JP" sz="1200"/>
              <a:t>Pre-con.</a:t>
            </a:r>
          </a:p>
        </p:txBody>
      </p:sp>
      <p:sp>
        <p:nvSpPr>
          <p:cNvPr id="23574" name="Rectangle 22"/>
          <p:cNvSpPr>
            <a:spLocks noChangeArrowheads="1"/>
          </p:cNvSpPr>
          <p:nvPr/>
        </p:nvSpPr>
        <p:spPr bwMode="auto">
          <a:xfrm>
            <a:off x="1908175" y="3305175"/>
            <a:ext cx="503238" cy="142875"/>
          </a:xfrm>
          <a:prstGeom prst="rect">
            <a:avLst/>
          </a:prstGeom>
          <a:solidFill>
            <a:schemeClr val="bg1"/>
          </a:solidFill>
          <a:ln w="9525">
            <a:noFill/>
            <a:miter lim="800000"/>
            <a:headEnd/>
            <a:tailEnd/>
          </a:ln>
        </p:spPr>
        <p:txBody>
          <a:bodyPr wrap="none" anchor="ctr"/>
          <a:lstStyle/>
          <a:p>
            <a:pPr algn="ctr"/>
            <a:r>
              <a:rPr lang="en-US" altLang="ja-JP" sz="700"/>
              <a:t>Charging</a:t>
            </a:r>
          </a:p>
        </p:txBody>
      </p:sp>
    </p:spTree>
  </p:cSld>
  <p:clrMapOvr>
    <a:masterClrMapping/>
  </p:clrMapOvr>
</p:sld>
</file>

<file path=ppt/theme/theme1.xml><?xml version="1.0" encoding="utf-8"?>
<a:theme xmlns:a="http://schemas.openxmlformats.org/drawingml/2006/main" name="JARI">
  <a:themeElements>
    <a:clrScheme name="JARI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JARI">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JARI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JARI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JARI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JARI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JARI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JARI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JARI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JARI</Template>
  <TotalTime>4532</TotalTime>
  <Words>1714</Words>
  <Application>Microsoft Office PowerPoint</Application>
  <PresentationFormat>画面に合わせる (4:3)</PresentationFormat>
  <Paragraphs>450</Paragraphs>
  <Slides>33</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33</vt:i4>
      </vt:variant>
    </vt:vector>
  </HeadingPairs>
  <TitlesOfParts>
    <vt:vector size="41" baseType="lpstr">
      <vt:lpstr>Meiryo UI</vt:lpstr>
      <vt:lpstr>ＭＳ Ｐゴシック</vt:lpstr>
      <vt:lpstr>ＭＳ Ｐ明朝</vt:lpstr>
      <vt:lpstr>Arial</vt:lpstr>
      <vt:lpstr>Times New Roman</vt:lpstr>
      <vt:lpstr>Wingdings</vt:lpstr>
      <vt:lpstr>JARI</vt:lpstr>
      <vt:lpstr>数式</vt:lpstr>
      <vt:lpstr>Study on Drive Trace Index of Electrified Vehicles</vt:lpstr>
      <vt:lpstr>PowerPoint プレゼンテーション</vt:lpstr>
      <vt:lpstr>PowerPoint プレゼンテーション</vt:lpstr>
      <vt:lpstr>PowerPoint プレゼンテーション</vt:lpstr>
      <vt:lpstr>PowerPoint プレゼンテーション</vt:lpstr>
      <vt:lpstr>Appendix</vt:lpstr>
      <vt:lpstr>Drive Trace Indexes (SAE J2951)</vt:lpstr>
      <vt:lpstr>Overview of Test</vt:lpstr>
      <vt:lpstr>Test sequence for OVC-HEVs　CD～CS Test</vt:lpstr>
      <vt:lpstr>Test sequence for EVs</vt:lpstr>
      <vt:lpstr>Vehicle specification</vt:lpstr>
      <vt:lpstr>PowerPoint プレゼンテーション</vt:lpstr>
      <vt:lpstr>Number of driving cycles under CD condition</vt:lpstr>
      <vt:lpstr>Drive Trace Indexes</vt:lpstr>
      <vt:lpstr>Influence on CO2</vt:lpstr>
      <vt:lpstr>The utility factor-weighted charge-depleting CO2</vt:lpstr>
      <vt:lpstr>The utility factor-weighted mass emission of CO2 </vt:lpstr>
      <vt:lpstr>All-electric range (AER)</vt:lpstr>
      <vt:lpstr>Engine start timing in 1st cycle (AER)</vt:lpstr>
      <vt:lpstr>Equivalent all-electric range (EAER)</vt:lpstr>
      <vt:lpstr>The actual charge-depleting range (RCDA)</vt:lpstr>
      <vt:lpstr>The charge-depleting cycle range (RCDC)</vt:lpstr>
      <vt:lpstr>The electric energy consumption of the applicable WLTP test cycle based on                                 the recharged electric energy from the mains and the equivalent all-electric range (EC)</vt:lpstr>
      <vt:lpstr>The utility factor-weighted charge-depleting electric energy consumption based on                        the recharged electric energy from the mains (ECAC,CD)</vt:lpstr>
      <vt:lpstr>The utility factor-weighted electric energy consumption(ECAC,weighted)</vt:lpstr>
      <vt:lpstr>Comparison of vehicles on CO2_CS</vt:lpstr>
      <vt:lpstr>PowerPoint プレゼンテーション</vt:lpstr>
      <vt:lpstr>Drive Trace Index</vt:lpstr>
      <vt:lpstr>Electric energy Consumption (EC)</vt:lpstr>
      <vt:lpstr>Pure Electric Range (PER) </vt:lpstr>
      <vt:lpstr>PowerPoint プレゼンテーション</vt:lpstr>
      <vt:lpstr>Relationship between indexes and CO2 </vt:lpstr>
      <vt:lpstr>Relationship between Indexes and CO2 </vt:lpstr>
    </vt:vector>
  </TitlesOfParts>
  <Company>JARI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平成28年度　自工会　WLTP受託試験</dc:title>
  <dc:creator>thaniu</dc:creator>
  <cp:lastModifiedBy>川野大輔</cp:lastModifiedBy>
  <cp:revision>107</cp:revision>
  <dcterms:created xsi:type="dcterms:W3CDTF">2016-06-27T06:48:51Z</dcterms:created>
  <dcterms:modified xsi:type="dcterms:W3CDTF">2016-12-29T00:51:14Z</dcterms:modified>
</cp:coreProperties>
</file>