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256" r:id="rId2"/>
    <p:sldId id="732" r:id="rId3"/>
    <p:sldId id="821" r:id="rId4"/>
    <p:sldId id="872" r:id="rId5"/>
    <p:sldId id="873" r:id="rId6"/>
    <p:sldId id="882" r:id="rId7"/>
    <p:sldId id="841" r:id="rId8"/>
    <p:sldId id="844" r:id="rId9"/>
    <p:sldId id="874" r:id="rId10"/>
    <p:sldId id="875" r:id="rId11"/>
    <p:sldId id="851" r:id="rId12"/>
    <p:sldId id="876" r:id="rId13"/>
    <p:sldId id="877" r:id="rId14"/>
    <p:sldId id="878" r:id="rId15"/>
    <p:sldId id="879" r:id="rId16"/>
    <p:sldId id="880" r:id="rId17"/>
    <p:sldId id="881" r:id="rId18"/>
    <p:sldId id="883" r:id="rId19"/>
    <p:sldId id="832" r:id="rId20"/>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9900"/>
    <a:srgbClr val="000099"/>
    <a:srgbClr val="CC0000"/>
    <a:srgbClr val="CC6600"/>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89732" autoAdjust="0"/>
  </p:normalViewPr>
  <p:slideViewPr>
    <p:cSldViewPr>
      <p:cViewPr varScale="1">
        <p:scale>
          <a:sx n="83" d="100"/>
          <a:sy n="83" d="100"/>
        </p:scale>
        <p:origin x="126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Klicken Sie, um die Formate des Vorlagentextes zu bearbeiten</a:t>
            </a:r>
          </a:p>
          <a:p>
            <a:pPr lvl="1"/>
            <a:r>
              <a:rPr lang="en-GB" noProof="0"/>
              <a:t>Zweite Ebene</a:t>
            </a:r>
          </a:p>
          <a:p>
            <a:pPr lvl="2"/>
            <a:r>
              <a:rPr lang="en-GB" noProof="0"/>
              <a:t>Dritte Ebene</a:t>
            </a:r>
          </a:p>
          <a:p>
            <a:pPr lvl="3"/>
            <a:r>
              <a:rPr lang="en-GB" noProof="0"/>
              <a:t>Vierte Ebene</a:t>
            </a:r>
          </a:p>
          <a:p>
            <a:pPr lvl="4"/>
            <a:r>
              <a:rPr lang="en-GB" noProof="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Klicken Sie, um die Formate des Vorlagentextes zu bearbeiten</a:t>
            </a:r>
          </a:p>
          <a:p>
            <a:pPr lvl="1"/>
            <a:r>
              <a:rPr lang="en-GB"/>
              <a:t>Zweite Ebene</a:t>
            </a:r>
          </a:p>
          <a:p>
            <a:pPr lvl="2"/>
            <a:r>
              <a:rPr lang="en-GB"/>
              <a:t>Dritte Ebene</a:t>
            </a:r>
          </a:p>
          <a:p>
            <a:pPr lvl="3"/>
            <a:r>
              <a:rPr lang="en-GB"/>
              <a:t>Vierte Ebene</a:t>
            </a:r>
          </a:p>
          <a:p>
            <a:pPr lvl="4"/>
            <a:r>
              <a:rPr lang="en-GB"/>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dirty="0"/>
              <a:t>WLTP-17- 08e Rev1</a:t>
            </a:r>
            <a:endParaRPr lang="en-GB" dirty="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dirty="0">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4061789"/>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sz="2400" b="1" dirty="0">
                <a:solidFill>
                  <a:srgbClr val="009900"/>
                </a:solidFill>
                <a:latin typeface="Arial" panose="020B0604020202020204" pitchFamily="34" charset="0"/>
              </a:rPr>
              <a:t>Heinz Steven</a:t>
            </a: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a:solidFill>
                  <a:srgbClr val="009900"/>
                </a:solidFill>
                <a:latin typeface="Arial" panose="020B0604020202020204" pitchFamily="34" charset="0"/>
              </a:rPr>
              <a:t>10.01.2017</a:t>
            </a:r>
          </a:p>
        </p:txBody>
      </p:sp>
      <p:sp>
        <p:nvSpPr>
          <p:cNvPr id="7" name="Rectangle 17"/>
          <p:cNvSpPr>
            <a:spLocks noChangeArrowheads="1"/>
          </p:cNvSpPr>
          <p:nvPr/>
        </p:nvSpPr>
        <p:spPr bwMode="auto">
          <a:xfrm>
            <a:off x="168275" y="1850533"/>
            <a:ext cx="8750300" cy="32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a:solidFill>
                  <a:srgbClr val="000099"/>
                </a:solidFill>
                <a:latin typeface="Arial" panose="020B0604020202020204" pitchFamily="34" charset="0"/>
              </a:rPr>
              <a:t>Cycle / Gearshifting</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r>
              <a:rPr lang="en-US" sz="2800" b="1" dirty="0">
                <a:solidFill>
                  <a:srgbClr val="000099"/>
                </a:solidFill>
                <a:latin typeface="Arial" panose="020B0604020202020204" pitchFamily="34" charset="0"/>
              </a:rPr>
              <a:t>Status report about the work of the task force on cycle and gearshift issues</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endParaRPr lang="en-US" sz="2800" b="1" dirty="0">
              <a:solidFill>
                <a:srgbClr val="000099"/>
              </a:solidFill>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Annex 2, Paragraph 3.5, Determination of possible gears to be used</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indent="-536575"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sentence should read: </a:t>
            </a:r>
          </a:p>
          <a:p>
            <a:pPr marL="895350" lvl="1" indent="0" eaLnBrk="1" hangingPunct="1">
              <a:spcAft>
                <a:spcPct val="20000"/>
              </a:spcAft>
              <a:buNone/>
            </a:pPr>
            <a:r>
              <a:rPr lang="en-US" sz="2400" b="1" dirty="0">
                <a:latin typeface="Arial" panose="020B0604020202020204" pitchFamily="34" charset="0"/>
              </a:rPr>
              <a:t>If paragraph 3.5 (b) </a:t>
            </a:r>
            <a:r>
              <a:rPr lang="en-US" sz="2400" b="1" dirty="0" err="1">
                <a:latin typeface="Arial" panose="020B0604020202020204" pitchFamily="34" charset="0"/>
              </a:rPr>
              <a:t>P</a:t>
            </a:r>
            <a:r>
              <a:rPr lang="en-US" sz="2400" b="1" baseline="-25000" dirty="0" err="1">
                <a:latin typeface="Arial" panose="020B0604020202020204" pitchFamily="34" charset="0"/>
              </a:rPr>
              <a:t>available,i,j</a:t>
            </a:r>
            <a:r>
              <a:rPr lang="en-US" sz="2400" b="1" dirty="0">
                <a:latin typeface="Arial" panose="020B0604020202020204" pitchFamily="34" charset="0"/>
              </a:rPr>
              <a:t> ≥ </a:t>
            </a:r>
            <a:r>
              <a:rPr lang="en-US" sz="2400" b="1" dirty="0" err="1">
                <a:latin typeface="Arial" panose="020B0604020202020204" pitchFamily="34" charset="0"/>
              </a:rPr>
              <a:t>P</a:t>
            </a:r>
            <a:r>
              <a:rPr lang="en-US" sz="2400" b="1" baseline="-25000" dirty="0" err="1">
                <a:latin typeface="Arial" panose="020B0604020202020204" pitchFamily="34" charset="0"/>
              </a:rPr>
              <a:t>required,j</a:t>
            </a:r>
            <a:r>
              <a:rPr lang="en-US" sz="2400" b="1" dirty="0">
                <a:latin typeface="Arial" panose="020B0604020202020204" pitchFamily="34" charset="0"/>
              </a:rPr>
              <a:t> can only be fulfilled in gear n</a:t>
            </a:r>
            <a:r>
              <a:rPr lang="en-US" sz="2400" b="1" baseline="-25000" dirty="0">
                <a:latin typeface="Arial" panose="020B0604020202020204" pitchFamily="34" charset="0"/>
              </a:rPr>
              <a:t>g-1</a:t>
            </a:r>
            <a:r>
              <a:rPr lang="en-US" sz="2400" b="1" dirty="0">
                <a:latin typeface="Arial" panose="020B0604020202020204" pitchFamily="34" charset="0"/>
              </a:rPr>
              <a:t>, when paragraph 3.3 (a) cannot be fulfilled, because the corresponding engine speed exceeds n</a:t>
            </a:r>
            <a:r>
              <a:rPr lang="en-US" sz="2400" b="1" baseline="-25000" dirty="0">
                <a:latin typeface="Arial" panose="020B0604020202020204" pitchFamily="34" charset="0"/>
              </a:rPr>
              <a:t>max_95</a:t>
            </a:r>
            <a:r>
              <a:rPr lang="en-US" sz="2400" b="1" dirty="0">
                <a:latin typeface="Arial" panose="020B0604020202020204" pitchFamily="34" charset="0"/>
              </a:rPr>
              <a:t>, this shall be accepted as long as the engine speed does not exceed </a:t>
            </a:r>
            <a:r>
              <a:rPr lang="en-US" sz="2400" b="1" dirty="0" err="1">
                <a:latin typeface="Arial" panose="020B0604020202020204" pitchFamily="34" charset="0"/>
              </a:rPr>
              <a:t>n</a:t>
            </a:r>
            <a:r>
              <a:rPr lang="en-US" sz="2400" b="1" baseline="-25000" dirty="0" err="1">
                <a:latin typeface="Arial" panose="020B0604020202020204" pitchFamily="34" charset="0"/>
              </a:rPr>
              <a:t>rated</a:t>
            </a:r>
            <a:r>
              <a:rPr lang="en-US" sz="2400" b="1" dirty="0">
                <a:latin typeface="Arial" panose="020B0604020202020204" pitchFamily="34" charset="0"/>
              </a:rPr>
              <a:t>.</a:t>
            </a:r>
            <a:endParaRPr lang="en-US" sz="2400" b="1" baseline="-25000" dirty="0">
              <a:latin typeface="Arial" panose="020B0604020202020204" pitchFamily="34" charset="0"/>
            </a:endParaRPr>
          </a:p>
          <a:p>
            <a:pPr marL="628650" lvl="1" indent="-444500" eaLnBrk="1" hangingPunct="1">
              <a:spcAft>
                <a:spcPct val="20000"/>
              </a:spcAft>
              <a:buFont typeface="Arial" panose="020B0604020202020204" pitchFamily="34" charset="0"/>
              <a:buChar char="•"/>
              <a:tabLst>
                <a:tab pos="2605088" algn="l"/>
              </a:tabLst>
            </a:pPr>
            <a:r>
              <a:rPr lang="en-US" sz="2400" b="1" dirty="0">
                <a:solidFill>
                  <a:srgbClr val="000099"/>
                </a:solidFill>
                <a:latin typeface="Arial" panose="020B0604020202020204" pitchFamily="34" charset="0"/>
              </a:rPr>
              <a:t>Justification: The restriction to the second highest 	gear is necessary, otherwise the upper 	limit would always be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rated</a:t>
            </a:r>
            <a:r>
              <a:rPr lang="en-US" sz="2400" b="1" dirty="0">
                <a:solidFill>
                  <a:srgbClr val="000099"/>
                </a:solidFill>
                <a:latin typeface="Arial" panose="020B0604020202020204" pitchFamily="34" charset="0"/>
              </a:rPr>
              <a:t>.</a:t>
            </a:r>
          </a:p>
          <a:p>
            <a:pPr marL="628650" lvl="1" indent="-444500" eaLnBrk="1" hangingPunct="1">
              <a:spcAft>
                <a:spcPct val="20000"/>
              </a:spcAft>
              <a:buFont typeface="Arial" panose="020B0604020202020204" pitchFamily="34" charset="0"/>
              <a:buChar char="•"/>
              <a:tabLst>
                <a:tab pos="2605088" algn="l"/>
              </a:tabLst>
            </a:pPr>
            <a:r>
              <a:rPr lang="en-US" sz="2400" b="1" dirty="0">
                <a:solidFill>
                  <a:srgbClr val="000099"/>
                </a:solidFill>
                <a:latin typeface="Arial" panose="020B0604020202020204" pitchFamily="34" charset="0"/>
              </a:rPr>
              <a:t>This proposal was accepted by the group.</a:t>
            </a:r>
          </a:p>
          <a:p>
            <a:pPr marL="628650" lvl="1" indent="-444500" eaLnBrk="1" hangingPunct="1">
              <a:spcAft>
                <a:spcPct val="20000"/>
              </a:spcAft>
              <a:buFont typeface="Arial" panose="020B0604020202020204" pitchFamily="34" charset="0"/>
              <a:buChar char="•"/>
              <a:tabLst>
                <a:tab pos="2605088" algn="l"/>
              </a:tabLst>
            </a:pPr>
            <a:r>
              <a:rPr lang="en-US" sz="2400" b="1" dirty="0">
                <a:solidFill>
                  <a:srgbClr val="000099"/>
                </a:solidFill>
                <a:latin typeface="Arial" panose="020B0604020202020204" pitchFamily="34" charset="0"/>
              </a:rPr>
              <a:t>A revised text was already sent to the drafting coordinator. </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0212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Definition of </a:t>
            </a:r>
            <a:r>
              <a:rPr lang="en-US" sz="3200" b="1" dirty="0" err="1">
                <a:solidFill>
                  <a:srgbClr val="009900"/>
                </a:solidFill>
                <a:latin typeface="Arial" panose="020B0604020202020204" pitchFamily="34" charset="0"/>
              </a:rPr>
              <a:t>n</a:t>
            </a:r>
            <a:r>
              <a:rPr lang="en-US" sz="3200" b="1" baseline="-25000" dirty="0" err="1">
                <a:solidFill>
                  <a:srgbClr val="009900"/>
                </a:solidFill>
                <a:latin typeface="Arial" panose="020B0604020202020204" pitchFamily="34" charset="0"/>
              </a:rPr>
              <a:t>min_drive</a:t>
            </a:r>
            <a:endParaRPr lang="en-GB" sz="3200" b="1" baseline="-25000"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 modified version of the latest VCC/</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compromise proposal would have been necessary, in order to have a basis for further discussions. But no proposal was sent to 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prior to the web-telco.</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status of the discussions within ACEA could be </a:t>
            </a:r>
            <a:r>
              <a:rPr lang="en-US" sz="2400" b="1" dirty="0" err="1">
                <a:solidFill>
                  <a:srgbClr val="000099"/>
                </a:solidFill>
                <a:latin typeface="Arial" panose="020B0604020202020204" pitchFamily="34" charset="0"/>
              </a:rPr>
              <a:t>summarised</a:t>
            </a:r>
            <a:r>
              <a:rPr lang="en-US" sz="2400" b="1" dirty="0">
                <a:solidFill>
                  <a:srgbClr val="000099"/>
                </a:solidFill>
                <a:latin typeface="Arial" panose="020B0604020202020204" pitchFamily="34" charset="0"/>
              </a:rPr>
              <a:t> as follows:</a:t>
            </a:r>
          </a:p>
          <a:p>
            <a:pPr marL="534988" lvl="1" indent="4763" defTabSz="895350" eaLnBrk="1" hangingPunct="1">
              <a:spcAft>
                <a:spcPct val="20000"/>
              </a:spcAft>
              <a:buNone/>
            </a:pPr>
            <a:r>
              <a:rPr lang="en-US" sz="2400" b="1" dirty="0">
                <a:solidFill>
                  <a:srgbClr val="000099"/>
                </a:solidFill>
                <a:latin typeface="Arial" panose="020B0604020202020204" pitchFamily="34" charset="0"/>
              </a:rPr>
              <a:t>ACEA currently has no common position, there are two remaining options:</a:t>
            </a:r>
          </a:p>
          <a:p>
            <a:pPr marL="992188" lvl="2" indent="-438150" defTabSz="895350" eaLnBrk="1" hangingPunct="1">
              <a:spcAft>
                <a:spcPct val="20000"/>
              </a:spcAft>
              <a:buFont typeface="Wingdings" panose="05000000000000000000" pitchFamily="2" charset="2"/>
              <a:buChar char="Ø"/>
            </a:pPr>
            <a:r>
              <a:rPr lang="en-US" sz="2000" b="1" dirty="0">
                <a:solidFill>
                  <a:srgbClr val="009900"/>
                </a:solidFill>
                <a:latin typeface="Arial" panose="020B0604020202020204" pitchFamily="34" charset="0"/>
              </a:rPr>
              <a:t>Option 1: leave the definition as it is,</a:t>
            </a:r>
          </a:p>
          <a:p>
            <a:pPr marL="992188" lvl="2" indent="-438150" defTabSz="895350" eaLnBrk="1" hangingPunct="1">
              <a:spcAft>
                <a:spcPct val="20000"/>
              </a:spcAft>
              <a:buFont typeface="Wingdings" panose="05000000000000000000" pitchFamily="2" charset="2"/>
              <a:buChar char="Ø"/>
            </a:pPr>
            <a:r>
              <a:rPr lang="en-US" sz="2000" b="1" dirty="0">
                <a:solidFill>
                  <a:srgbClr val="009900"/>
                </a:solidFill>
                <a:latin typeface="Arial" panose="020B0604020202020204" pitchFamily="34" charset="0"/>
              </a:rPr>
              <a:t>Option 2: use the VCC/</a:t>
            </a:r>
            <a:r>
              <a:rPr lang="en-US" sz="2000" b="1" dirty="0" err="1">
                <a:solidFill>
                  <a:srgbClr val="009900"/>
                </a:solidFill>
                <a:latin typeface="Arial" panose="020B0604020202020204" pitchFamily="34" charset="0"/>
              </a:rPr>
              <a:t>convenor</a:t>
            </a:r>
            <a:r>
              <a:rPr lang="en-US" sz="2000" b="1" dirty="0">
                <a:solidFill>
                  <a:srgbClr val="009900"/>
                </a:solidFill>
                <a:latin typeface="Arial" panose="020B0604020202020204" pitchFamily="34" charset="0"/>
              </a:rPr>
              <a:t> proposal with target accelerations based on torque to mass ratio and power to mass ratio (</a:t>
            </a:r>
            <a:r>
              <a:rPr lang="en-US" sz="2000" b="1" dirty="0" err="1">
                <a:solidFill>
                  <a:srgbClr val="009900"/>
                </a:solidFill>
                <a:latin typeface="Arial" panose="020B0604020202020204" pitchFamily="34" charset="0"/>
              </a:rPr>
              <a:t>a</a:t>
            </a:r>
            <a:r>
              <a:rPr lang="en-US" sz="2000" b="1" baseline="-25000" dirty="0" err="1">
                <a:solidFill>
                  <a:srgbClr val="009900"/>
                </a:solidFill>
                <a:latin typeface="Arial" panose="020B0604020202020204" pitchFamily="34" charset="0"/>
              </a:rPr>
              <a:t>req</a:t>
            </a:r>
            <a:r>
              <a:rPr lang="en-US" sz="2000" b="1" dirty="0">
                <a:solidFill>
                  <a:srgbClr val="009900"/>
                </a:solidFill>
                <a:latin typeface="Arial" panose="020B0604020202020204" pitchFamily="34" charset="0"/>
              </a:rPr>
              <a:t> = 6*</a:t>
            </a:r>
            <a:r>
              <a:rPr lang="en-US" sz="2000" b="1" dirty="0" err="1">
                <a:solidFill>
                  <a:srgbClr val="009900"/>
                </a:solidFill>
                <a:latin typeface="Arial" panose="020B0604020202020204" pitchFamily="34" charset="0"/>
              </a:rPr>
              <a:t>T</a:t>
            </a:r>
            <a:r>
              <a:rPr lang="en-US" sz="2000" b="1" baseline="-25000" dirty="0" err="1">
                <a:solidFill>
                  <a:srgbClr val="009900"/>
                </a:solidFill>
                <a:latin typeface="Arial" panose="020B0604020202020204" pitchFamily="34" charset="0"/>
              </a:rPr>
              <a:t>max</a:t>
            </a:r>
            <a:r>
              <a:rPr lang="en-US" sz="2000" b="1" dirty="0">
                <a:solidFill>
                  <a:srgbClr val="009900"/>
                </a:solidFill>
                <a:latin typeface="Arial" panose="020B0604020202020204" pitchFamily="34" charset="0"/>
              </a:rPr>
              <a:t>/</a:t>
            </a:r>
            <a:r>
              <a:rPr lang="en-US" sz="2000" b="1" dirty="0" err="1">
                <a:solidFill>
                  <a:srgbClr val="009900"/>
                </a:solidFill>
                <a:latin typeface="Arial" panose="020B0604020202020204" pitchFamily="34" charset="0"/>
              </a:rPr>
              <a:t>m</a:t>
            </a:r>
            <a:r>
              <a:rPr lang="en-US" sz="2000" b="1" baseline="-25000" dirty="0" err="1">
                <a:solidFill>
                  <a:srgbClr val="009900"/>
                </a:solidFill>
                <a:latin typeface="Arial" panose="020B0604020202020204" pitchFamily="34" charset="0"/>
              </a:rPr>
              <a:t>test</a:t>
            </a:r>
            <a:r>
              <a:rPr lang="en-US" sz="2000" b="1" dirty="0">
                <a:solidFill>
                  <a:srgbClr val="009900"/>
                </a:solidFill>
                <a:latin typeface="Arial" panose="020B0604020202020204" pitchFamily="34" charset="0"/>
              </a:rPr>
              <a:t> + 15*</a:t>
            </a:r>
            <a:r>
              <a:rPr lang="en-US" sz="2000" b="1" dirty="0" err="1">
                <a:solidFill>
                  <a:srgbClr val="009900"/>
                </a:solidFill>
                <a:latin typeface="Arial" panose="020B0604020202020204" pitchFamily="34" charset="0"/>
              </a:rPr>
              <a:t>P</a:t>
            </a:r>
            <a:r>
              <a:rPr lang="en-US" sz="2000" b="1" baseline="-25000" dirty="0" err="1">
                <a:solidFill>
                  <a:srgbClr val="009900"/>
                </a:solidFill>
                <a:latin typeface="Arial" panose="020B0604020202020204" pitchFamily="34" charset="0"/>
              </a:rPr>
              <a:t>max</a:t>
            </a:r>
            <a:r>
              <a:rPr lang="en-US" sz="2000" b="1" dirty="0">
                <a:solidFill>
                  <a:srgbClr val="009900"/>
                </a:solidFill>
                <a:latin typeface="Arial" panose="020B0604020202020204" pitchFamily="34" charset="0"/>
              </a:rPr>
              <a:t>/</a:t>
            </a:r>
            <a:r>
              <a:rPr lang="en-US" sz="2000" b="1" dirty="0" err="1">
                <a:solidFill>
                  <a:srgbClr val="009900"/>
                </a:solidFill>
                <a:latin typeface="Arial" panose="020B0604020202020204" pitchFamily="34" charset="0"/>
              </a:rPr>
              <a:t>m</a:t>
            </a:r>
            <a:r>
              <a:rPr lang="en-US" sz="2000" b="1" baseline="-25000" dirty="0" err="1">
                <a:solidFill>
                  <a:srgbClr val="009900"/>
                </a:solidFill>
                <a:latin typeface="Arial" panose="020B0604020202020204" pitchFamily="34" charset="0"/>
              </a:rPr>
              <a:t>test</a:t>
            </a:r>
            <a:r>
              <a:rPr lang="en-US" sz="2000" b="1" dirty="0">
                <a:solidFill>
                  <a:srgbClr val="009900"/>
                </a:solidFill>
                <a:latin typeface="Arial" panose="020B0604020202020204" pitchFamily="34" charset="0"/>
              </a:rPr>
              <a:t> + 0,4), but replace the coefficients 6 and 15 by 4 and 16.</a:t>
            </a: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49819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Definition of </a:t>
            </a:r>
            <a:r>
              <a:rPr lang="en-US" sz="3200" b="1" dirty="0" err="1">
                <a:latin typeface="Arial" panose="020B0604020202020204" pitchFamily="34" charset="0"/>
              </a:rPr>
              <a:t>n</a:t>
            </a:r>
            <a:r>
              <a:rPr lang="en-US" sz="3200" b="1" baseline="-25000" dirty="0" err="1">
                <a:latin typeface="Arial" panose="020B0604020202020204" pitchFamily="34" charset="0"/>
              </a:rPr>
              <a:t>min_drive</a:t>
            </a:r>
            <a:endParaRPr lang="en-GB" sz="3200" b="1" baseline="-25000"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Japanese colleagues stated, that they assessed option 2 with the coefficients 6 and 15 and could not accept it. But since they did not yet assess this option with the coefficients 4 and 16, they were asked to check it. </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Japanese colleagues promised to do so, but asked 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to provide the development database, which was used by ACEA.</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And the Japanese colleagues repeated their preference for having both options as options in the GTR to be chosen by the manufacturer.</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04354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Definition of </a:t>
            </a:r>
            <a:r>
              <a:rPr lang="en-US" sz="3200" b="1" dirty="0" err="1">
                <a:latin typeface="Arial" panose="020B0604020202020204" pitchFamily="34" charset="0"/>
              </a:rPr>
              <a:t>n</a:t>
            </a:r>
            <a:r>
              <a:rPr lang="en-US" sz="3200" b="1" baseline="-25000" dirty="0" err="1">
                <a:latin typeface="Arial" panose="020B0604020202020204" pitchFamily="34" charset="0"/>
              </a:rPr>
              <a:t>min_drive</a:t>
            </a:r>
            <a:endParaRPr lang="en-GB" sz="3200" b="1" baseline="-25000"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One group member further mentioned that a compromise would be necessary prior to the next IWG meeting in January 2017, in order to ensure the adoption for the EU legislation.</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Therefore 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proposed to leave the issue open in his report to the IWG and to provide a revised version of his report prior to the next IWG, in case an agreement could be achieved.</a:t>
            </a:r>
          </a:p>
          <a:p>
            <a:pPr marL="534988" lvl="1" indent="-438150" defTabSz="895350" eaLnBrk="1" hangingPunct="1">
              <a:spcAft>
                <a:spcPct val="20000"/>
              </a:spcAft>
              <a:buFont typeface="Arial" panose="020B0604020202020204" pitchFamily="34" charset="0"/>
              <a:buChar char="•"/>
            </a:pPr>
            <a:r>
              <a:rPr lang="en-US" sz="2400" b="1" dirty="0">
                <a:solidFill>
                  <a:srgbClr val="FF00FF"/>
                </a:solidFill>
                <a:latin typeface="Arial" panose="020B0604020202020204" pitchFamily="34" charset="0"/>
              </a:rPr>
              <a:t>Since the group did not find such a compromise, it is proposed to close this item and leave the definition of </a:t>
            </a:r>
            <a:r>
              <a:rPr lang="en-US" sz="2400" b="1" dirty="0" err="1">
                <a:solidFill>
                  <a:srgbClr val="FF00FF"/>
                </a:solidFill>
                <a:latin typeface="Arial" panose="020B0604020202020204" pitchFamily="34" charset="0"/>
              </a:rPr>
              <a:t>n</a:t>
            </a:r>
            <a:r>
              <a:rPr lang="en-US" sz="2400" b="1" baseline="-25000" dirty="0" err="1">
                <a:solidFill>
                  <a:srgbClr val="FF00FF"/>
                </a:solidFill>
                <a:latin typeface="Arial" panose="020B0604020202020204" pitchFamily="34" charset="0"/>
              </a:rPr>
              <a:t>min_drive</a:t>
            </a:r>
            <a:r>
              <a:rPr lang="en-US" sz="2400" b="1" dirty="0">
                <a:solidFill>
                  <a:srgbClr val="FF00FF"/>
                </a:solidFill>
                <a:latin typeface="Arial" panose="020B0604020202020204" pitchFamily="34" charset="0"/>
              </a:rPr>
              <a:t> unchanged.</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13635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Round Robin tests for GS calculation tools</a:t>
            </a:r>
            <a:endParaRPr lang="en-GB" sz="3200" b="1"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At the last meeting Christoph </a:t>
            </a:r>
            <a:r>
              <a:rPr lang="en-US" sz="2400" b="1" dirty="0" err="1">
                <a:solidFill>
                  <a:srgbClr val="000099"/>
                </a:solidFill>
                <a:latin typeface="Arial" panose="020B0604020202020204" pitchFamily="34" charset="0"/>
              </a:rPr>
              <a:t>Lueginger</a:t>
            </a:r>
            <a:r>
              <a:rPr lang="en-US" sz="2400" b="1" dirty="0">
                <a:solidFill>
                  <a:srgbClr val="000099"/>
                </a:solidFill>
                <a:latin typeface="Arial" panose="020B0604020202020204" pitchFamily="34" charset="0"/>
              </a:rPr>
              <a:t> proposed a round robin test for gearshift calculation tools in order to check the tools as well as the common understanding of the text in annex 2. </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proposal was welcomed by the TF but the </a:t>
            </a:r>
            <a:r>
              <a:rPr lang="en-US" sz="2400" b="1" dirty="0" err="1">
                <a:solidFill>
                  <a:srgbClr val="000099"/>
                </a:solidFill>
                <a:latin typeface="Arial" panose="020B0604020202020204" pitchFamily="34" charset="0"/>
              </a:rPr>
              <a:t>organisation</a:t>
            </a:r>
            <a:r>
              <a:rPr lang="en-US" sz="2400" b="1" dirty="0">
                <a:solidFill>
                  <a:srgbClr val="000099"/>
                </a:solidFill>
                <a:latin typeface="Arial" panose="020B0604020202020204" pitchFamily="34" charset="0"/>
              </a:rPr>
              <a:t> could not yet be started due to lack of time.</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Christoph </a:t>
            </a:r>
            <a:r>
              <a:rPr lang="en-US" sz="2400" b="1" dirty="0" err="1">
                <a:solidFill>
                  <a:srgbClr val="000099"/>
                </a:solidFill>
                <a:latin typeface="Arial" panose="020B0604020202020204" pitchFamily="34" charset="0"/>
              </a:rPr>
              <a:t>Lueginger</a:t>
            </a:r>
            <a:r>
              <a:rPr lang="en-US" sz="2400" b="1" dirty="0">
                <a:solidFill>
                  <a:srgbClr val="000099"/>
                </a:solidFill>
                <a:latin typeface="Arial" panose="020B0604020202020204" pitchFamily="34" charset="0"/>
              </a:rPr>
              <a:t> and 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a:t>
            </a:r>
            <a:r>
              <a:rPr lang="en-US" sz="2400" b="1" dirty="0" err="1">
                <a:solidFill>
                  <a:srgbClr val="000099"/>
                </a:solidFill>
                <a:latin typeface="Arial" panose="020B0604020202020204" pitchFamily="34" charset="0"/>
              </a:rPr>
              <a:t>apologised</a:t>
            </a:r>
            <a:r>
              <a:rPr lang="en-US" sz="2400" b="1" dirty="0">
                <a:solidFill>
                  <a:srgbClr val="000099"/>
                </a:solidFill>
                <a:latin typeface="Arial" panose="020B0604020202020204" pitchFamily="34" charset="0"/>
              </a:rPr>
              <a:t> for the delayed start of the </a:t>
            </a:r>
            <a:r>
              <a:rPr lang="en-US" sz="2400" b="1" dirty="0" err="1">
                <a:solidFill>
                  <a:srgbClr val="000099"/>
                </a:solidFill>
                <a:latin typeface="Arial" panose="020B0604020202020204" pitchFamily="34" charset="0"/>
              </a:rPr>
              <a:t>organisation</a:t>
            </a:r>
            <a:r>
              <a:rPr lang="en-US" sz="2400" b="1" dirty="0">
                <a:solidFill>
                  <a:srgbClr val="000099"/>
                </a:solidFill>
                <a:latin typeface="Arial" panose="020B0604020202020204" pitchFamily="34" charset="0"/>
              </a:rPr>
              <a:t> of the round robin test. </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Japanese colleagues asked, whether a participation could be skipped, if the ACCESS based gearshift calculation tool would be used, since the tool will anyway be included in the test. </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34923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Round Robin tests for GS calculation tools</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That is the case, but it was mentioned that example vehicles for the round robin test from Japan would be highly appreciated. </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It was also pointed out, that – at least for European participants - a GTR version and a EU legislation version would be included, in case, there will be differences in the prescriptions between the latest GTR text and the EU legislation.</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70703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Downshifts during decelerations down to standstill</a:t>
            </a:r>
            <a:endParaRPr lang="en-GB" sz="3200" b="1"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issue was brought up and added to the agenda by Nick Ichikawa. He proposed the following modification for final decelerations to standstill of each short trip: </a:t>
            </a:r>
          </a:p>
          <a:p>
            <a:pPr marL="534988" lvl="1" indent="-438150" defTabSz="895350" eaLnBrk="1" hangingPunct="1">
              <a:spcAft>
                <a:spcPct val="20000"/>
              </a:spcAft>
              <a:buFont typeface="Arial" panose="020B0604020202020204" pitchFamily="34" charset="0"/>
              <a:buChar char="•"/>
            </a:pPr>
            <a:r>
              <a:rPr lang="en-US" sz="2400" b="1" dirty="0">
                <a:latin typeface="Arial" panose="020B0604020202020204" pitchFamily="34" charset="0"/>
              </a:rPr>
              <a:t>The gear used just before the deceleration starts should be kept with the clutch engaged during the deceleration until the engine speed drops below </a:t>
            </a:r>
            <a:r>
              <a:rPr lang="en-US" sz="2400" b="1" dirty="0" err="1">
                <a:latin typeface="Arial" panose="020B0604020202020204" pitchFamily="34" charset="0"/>
              </a:rPr>
              <a:t>n</a:t>
            </a:r>
            <a:r>
              <a:rPr lang="en-US" sz="2400" b="1" baseline="-25000" dirty="0" err="1">
                <a:latin typeface="Arial" panose="020B0604020202020204" pitchFamily="34" charset="0"/>
              </a:rPr>
              <a:t>min_drive</a:t>
            </a:r>
            <a:r>
              <a:rPr lang="en-US" sz="2400" b="1" dirty="0">
                <a:latin typeface="Arial" panose="020B0604020202020204" pitchFamily="34" charset="0"/>
              </a:rPr>
              <a:t>. For the rest of the deceleration phase either the gear lever shall be set to neutral with the clutch engaged or the gear shall be kept with the clutch disengaged.</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5562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Downshifts during decelerations down to standstill</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One group member expressed objections, because this would not reflect normal practical use and reminded the group that the use of the 1</a:t>
            </a:r>
            <a:r>
              <a:rPr lang="en-US" sz="2400" b="1" baseline="30000" dirty="0">
                <a:solidFill>
                  <a:srgbClr val="000099"/>
                </a:solidFill>
                <a:latin typeface="Arial" panose="020B0604020202020204" pitchFamily="34" charset="0"/>
              </a:rPr>
              <a:t>st</a:t>
            </a:r>
            <a:r>
              <a:rPr lang="en-US" sz="2400" b="1" dirty="0">
                <a:solidFill>
                  <a:srgbClr val="000099"/>
                </a:solidFill>
                <a:latin typeface="Arial" panose="020B0604020202020204" pitchFamily="34" charset="0"/>
              </a:rPr>
              <a:t> and 2</a:t>
            </a:r>
            <a:r>
              <a:rPr lang="en-US" sz="2400" b="1" baseline="30000" dirty="0">
                <a:solidFill>
                  <a:srgbClr val="000099"/>
                </a:solidFill>
                <a:latin typeface="Arial" panose="020B0604020202020204" pitchFamily="34" charset="0"/>
              </a:rPr>
              <a:t>nd</a:t>
            </a:r>
            <a:r>
              <a:rPr lang="en-US" sz="2400" b="1" dirty="0">
                <a:solidFill>
                  <a:srgbClr val="000099"/>
                </a:solidFill>
                <a:latin typeface="Arial" panose="020B0604020202020204" pitchFamily="34" charset="0"/>
              </a:rPr>
              <a:t> gear is already prohibited (the 1</a:t>
            </a:r>
            <a:r>
              <a:rPr lang="en-US" sz="2400" b="1" baseline="30000" dirty="0">
                <a:solidFill>
                  <a:srgbClr val="000099"/>
                </a:solidFill>
                <a:latin typeface="Arial" panose="020B0604020202020204" pitchFamily="34" charset="0"/>
              </a:rPr>
              <a:t>st</a:t>
            </a:r>
            <a:r>
              <a:rPr lang="en-US" sz="2400" b="1" dirty="0">
                <a:solidFill>
                  <a:srgbClr val="000099"/>
                </a:solidFill>
                <a:latin typeface="Arial" panose="020B0604020202020204" pitchFamily="34" charset="0"/>
              </a:rPr>
              <a:t> gear in any case, the 2</a:t>
            </a:r>
            <a:r>
              <a:rPr lang="en-US" sz="2400" b="1" baseline="30000" dirty="0">
                <a:solidFill>
                  <a:srgbClr val="000099"/>
                </a:solidFill>
                <a:latin typeface="Arial" panose="020B0604020202020204" pitchFamily="34" charset="0"/>
              </a:rPr>
              <a:t>nd</a:t>
            </a:r>
            <a:r>
              <a:rPr lang="en-US" sz="2400" b="1" dirty="0">
                <a:solidFill>
                  <a:srgbClr val="000099"/>
                </a:solidFill>
                <a:latin typeface="Arial" panose="020B0604020202020204" pitchFamily="34" charset="0"/>
              </a:rPr>
              <a:t> gear in most cases) by the current provisions.</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Nick Ichikawa was asked to provide example files with a comparison of the current gear use and his proposal and he promised to provide these.</a:t>
            </a:r>
          </a:p>
          <a:p>
            <a:pPr marL="534988" lvl="1" indent="-438150"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made a similar proposal as for agenda point 5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min_drive</a:t>
            </a:r>
            <a:r>
              <a:rPr lang="en-US" sz="2400" b="1" dirty="0">
                <a:solidFill>
                  <a:srgbClr val="000099"/>
                </a:solidFill>
                <a:latin typeface="Arial" panose="020B0604020202020204" pitchFamily="34" charset="0"/>
              </a:rPr>
              <a:t>): To leave the issue open in his report to the IWG and provide a revised version of his report prior to the next IWG, in case Ichikawa’s proposal could be accepted.</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23570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Downshifts during decelerations down to standstill</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lvl="1" indent="-438150" defTabSz="895350" eaLnBrk="1" hangingPunct="1">
              <a:spcAft>
                <a:spcPct val="20000"/>
              </a:spcAft>
              <a:buFont typeface="Arial" panose="020B0604020202020204" pitchFamily="34" charset="0"/>
              <a:buChar char="•"/>
            </a:pPr>
            <a:r>
              <a:rPr lang="en-US" sz="2400" b="1" dirty="0">
                <a:solidFill>
                  <a:srgbClr val="FF00FF"/>
                </a:solidFill>
                <a:latin typeface="Arial" panose="020B0604020202020204" pitchFamily="34" charset="0"/>
              </a:rPr>
              <a:t>Meanwhile example files were send to the </a:t>
            </a:r>
            <a:r>
              <a:rPr lang="en-US" sz="2400" b="1" dirty="0" err="1">
                <a:solidFill>
                  <a:srgbClr val="FF00FF"/>
                </a:solidFill>
                <a:latin typeface="Arial" panose="020B0604020202020204" pitchFamily="34" charset="0"/>
              </a:rPr>
              <a:t>convenor</a:t>
            </a:r>
            <a:r>
              <a:rPr lang="en-US" sz="2400" b="1" dirty="0">
                <a:solidFill>
                  <a:srgbClr val="FF00FF"/>
                </a:solidFill>
                <a:latin typeface="Arial" panose="020B0604020202020204" pitchFamily="34" charset="0"/>
              </a:rPr>
              <a:t> but so shortly before the IWG that they could not be distributed to the GSTF in due time.</a:t>
            </a:r>
          </a:p>
          <a:p>
            <a:pPr marL="534988" lvl="1" indent="-438150" defTabSz="895350" eaLnBrk="1" hangingPunct="1">
              <a:spcAft>
                <a:spcPct val="20000"/>
              </a:spcAft>
              <a:buFont typeface="Arial" panose="020B0604020202020204" pitchFamily="34" charset="0"/>
              <a:buChar char="•"/>
            </a:pPr>
            <a:r>
              <a:rPr lang="en-US" sz="2400" b="1" dirty="0">
                <a:solidFill>
                  <a:srgbClr val="FF00FF"/>
                </a:solidFill>
                <a:latin typeface="Arial" panose="020B0604020202020204" pitchFamily="34" charset="0"/>
              </a:rPr>
              <a:t>But, since the example files could demonstrate the need for further consideration, it is proposed to leave this item on the agenda of the GSTF and work on an amendment proposal for IWG #18.</a:t>
            </a:r>
          </a:p>
          <a:p>
            <a:pPr marL="534988" lvl="1" indent="-438150" defTabSz="895350" eaLnBrk="1" hangingPunct="1">
              <a:spcAft>
                <a:spcPct val="20000"/>
              </a:spcAft>
              <a:buFont typeface="Arial" panose="020B0604020202020204" pitchFamily="34" charset="0"/>
              <a:buChar char="•"/>
            </a:pPr>
            <a:r>
              <a:rPr lang="en-US" sz="2400" b="1" dirty="0">
                <a:solidFill>
                  <a:srgbClr val="FF00FF"/>
                </a:solidFill>
                <a:latin typeface="Arial" panose="020B0604020202020204" pitchFamily="34" charset="0"/>
              </a:rPr>
              <a:t>In addition to that further amendments for the text in annex 2 might be necessary in order to make the requirements more </a:t>
            </a:r>
            <a:r>
              <a:rPr lang="en-US" sz="2400" b="1" dirty="0" err="1">
                <a:solidFill>
                  <a:srgbClr val="FF00FF"/>
                </a:solidFill>
                <a:latin typeface="Arial" panose="020B0604020202020204" pitchFamily="34" charset="0"/>
              </a:rPr>
              <a:t>precises</a:t>
            </a:r>
            <a:r>
              <a:rPr lang="en-US" sz="2400" b="1" dirty="0">
                <a:solidFill>
                  <a:srgbClr val="FF00FF"/>
                </a:solidFill>
                <a:latin typeface="Arial" panose="020B0604020202020204" pitchFamily="34" charset="0"/>
              </a:rPr>
              <a:t>.</a:t>
            </a:r>
          </a:p>
          <a:p>
            <a:pPr marL="534988" lvl="1" indent="-438150" defTabSz="895350" eaLnBrk="1" hangingPunct="1">
              <a:spcAft>
                <a:spcPct val="20000"/>
              </a:spcAft>
              <a:buFont typeface="Arial" panose="020B0604020202020204" pitchFamily="34" charset="0"/>
              <a:buChar char="•"/>
            </a:pPr>
            <a:r>
              <a:rPr lang="en-US" sz="2400" b="1" dirty="0">
                <a:solidFill>
                  <a:srgbClr val="FF00FF"/>
                </a:solidFill>
                <a:latin typeface="Arial" panose="020B0604020202020204" pitchFamily="34" charset="0"/>
              </a:rPr>
              <a:t>As an example, it needs to be stated that </a:t>
            </a:r>
            <a:r>
              <a:rPr lang="en-US" sz="2400" b="1" dirty="0" err="1">
                <a:solidFill>
                  <a:srgbClr val="FF00FF"/>
                </a:solidFill>
                <a:latin typeface="Arial" panose="020B0604020202020204" pitchFamily="34" charset="0"/>
              </a:rPr>
              <a:t>n</a:t>
            </a:r>
            <a:r>
              <a:rPr lang="en-US" sz="2400" b="1" baseline="-25000" dirty="0" err="1">
                <a:solidFill>
                  <a:srgbClr val="FF00FF"/>
                </a:solidFill>
                <a:latin typeface="Arial" panose="020B0604020202020204" pitchFamily="34" charset="0"/>
              </a:rPr>
              <a:t>min_drive</a:t>
            </a:r>
            <a:r>
              <a:rPr lang="en-US" sz="2400" b="1" dirty="0">
                <a:solidFill>
                  <a:srgbClr val="FF00FF"/>
                </a:solidFill>
                <a:latin typeface="Arial" panose="020B0604020202020204" pitchFamily="34" charset="0"/>
              </a:rPr>
              <a:t> as lower  limit for the </a:t>
            </a:r>
            <a:r>
              <a:rPr lang="en-US" sz="2400" b="1" dirty="0" err="1">
                <a:solidFill>
                  <a:srgbClr val="FF00FF"/>
                </a:solidFill>
                <a:latin typeface="Arial" panose="020B0604020202020204" pitchFamily="34" charset="0"/>
              </a:rPr>
              <a:t>P</a:t>
            </a:r>
            <a:r>
              <a:rPr lang="en-US" sz="2400" b="1" baseline="-25000" dirty="0" err="1">
                <a:solidFill>
                  <a:srgbClr val="FF00FF"/>
                </a:solidFill>
                <a:latin typeface="Arial" panose="020B0604020202020204" pitchFamily="34" charset="0"/>
              </a:rPr>
              <a:t>wot</a:t>
            </a:r>
            <a:r>
              <a:rPr lang="en-US" sz="2400" b="1" dirty="0">
                <a:solidFill>
                  <a:srgbClr val="FF00FF"/>
                </a:solidFill>
                <a:latin typeface="Arial" panose="020B0604020202020204" pitchFamily="34" charset="0"/>
              </a:rPr>
              <a:t> curve is </a:t>
            </a:r>
            <a:r>
              <a:rPr lang="en-US" sz="2400" b="1" dirty="0" err="1">
                <a:solidFill>
                  <a:srgbClr val="FF00FF"/>
                </a:solidFill>
                <a:latin typeface="Arial" panose="020B0604020202020204" pitchFamily="34" charset="0"/>
              </a:rPr>
              <a:t>n</a:t>
            </a:r>
            <a:r>
              <a:rPr lang="en-US" sz="2400" b="1" baseline="-25000" dirty="0" err="1">
                <a:solidFill>
                  <a:srgbClr val="FF00FF"/>
                </a:solidFill>
                <a:latin typeface="Arial" panose="020B0604020202020204" pitchFamily="34" charset="0"/>
              </a:rPr>
              <a:t>min_drive</a:t>
            </a:r>
            <a:r>
              <a:rPr lang="en-US" sz="2400" b="1" baseline="-25000" dirty="0">
                <a:solidFill>
                  <a:srgbClr val="FF00FF"/>
                </a:solidFill>
                <a:latin typeface="Arial" panose="020B0604020202020204" pitchFamily="34" charset="0"/>
              </a:rPr>
              <a:t> </a:t>
            </a:r>
            <a:r>
              <a:rPr lang="en-US" sz="2400" b="1" dirty="0">
                <a:solidFill>
                  <a:srgbClr val="FF00FF"/>
                </a:solidFill>
                <a:latin typeface="Arial" panose="020B0604020202020204" pitchFamily="34" charset="0"/>
              </a:rPr>
              <a:t>as defined in paragraph 2 (k) of annex 2 and not a higher value that might be chosen by </a:t>
            </a:r>
            <a:r>
              <a:rPr lang="en-US" sz="2400" b="1">
                <a:solidFill>
                  <a:srgbClr val="FF00FF"/>
                </a:solidFill>
                <a:latin typeface="Arial" panose="020B0604020202020204" pitchFamily="34" charset="0"/>
              </a:rPr>
              <a:t>the manufacturer.</a:t>
            </a:r>
            <a:endParaRPr lang="en-US" sz="2400" b="1" dirty="0">
              <a:solidFill>
                <a:srgbClr val="FF00FF"/>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4752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fr-FR" sz="3200" b="1" dirty="0">
                <a:latin typeface="Arial" panose="020B0604020202020204" pitchFamily="34" charset="0"/>
              </a:rPr>
              <a:t>End</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algn="ctr" eaLnBrk="1" hangingPunct="1">
              <a:spcAft>
                <a:spcPct val="20000"/>
              </a:spcAft>
              <a:buNone/>
            </a:pPr>
            <a:r>
              <a:rPr lang="en-US" sz="2400" b="1" dirty="0">
                <a:solidFill>
                  <a:srgbClr val="000099"/>
                </a:solidFill>
                <a:latin typeface="Arial" panose="020B0604020202020204" pitchFamily="34" charset="0"/>
              </a:rPr>
              <a:t>Thank you for your attention!</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96337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Audio-web telco at 16.12.2016</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dirty="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dirty="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dirty="0">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dirty="0">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21952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eaLnBrk="1" hangingPunct="1">
              <a:spcAft>
                <a:spcPct val="20000"/>
              </a:spcAft>
              <a:buNone/>
            </a:pPr>
            <a:r>
              <a:rPr lang="de-DE" sz="2400" b="1" dirty="0">
                <a:solidFill>
                  <a:srgbClr val="000099"/>
                </a:solidFill>
                <a:latin typeface="Arial" panose="020B0604020202020204" pitchFamily="34" charset="0"/>
              </a:rPr>
              <a:t>After WLTP IWG #16 at 05. to 07.10.2016 the </a:t>
            </a:r>
            <a:r>
              <a:rPr lang="en-GB" sz="2400" b="1" dirty="0">
                <a:solidFill>
                  <a:srgbClr val="000099"/>
                </a:solidFill>
                <a:latin typeface="Arial" panose="020B0604020202020204" pitchFamily="34" charset="0"/>
              </a:rPr>
              <a:t>gearshift</a:t>
            </a:r>
            <a:r>
              <a:rPr lang="de-DE" sz="2400" b="1" dirty="0">
                <a:solidFill>
                  <a:srgbClr val="000099"/>
                </a:solidFill>
                <a:latin typeface="Arial" panose="020B0604020202020204" pitchFamily="34" charset="0"/>
              </a:rPr>
              <a:t> </a:t>
            </a:r>
            <a:r>
              <a:rPr lang="en-GB" sz="2400" b="1" dirty="0">
                <a:solidFill>
                  <a:srgbClr val="000099"/>
                </a:solidFill>
                <a:latin typeface="Arial" panose="020B0604020202020204" pitchFamily="34" charset="0"/>
              </a:rPr>
              <a:t>issues</a:t>
            </a:r>
            <a:r>
              <a:rPr lang="de-DE" sz="2400" b="1" dirty="0">
                <a:solidFill>
                  <a:srgbClr val="000099"/>
                </a:solidFill>
                <a:latin typeface="Arial" panose="020B0604020202020204" pitchFamily="34" charset="0"/>
              </a:rPr>
              <a:t> </a:t>
            </a:r>
            <a:r>
              <a:rPr lang="en-GB" sz="2400" b="1" dirty="0">
                <a:solidFill>
                  <a:srgbClr val="000099"/>
                </a:solidFill>
                <a:latin typeface="Arial" panose="020B0604020202020204" pitchFamily="34" charset="0"/>
              </a:rPr>
              <a:t>task</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force</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had</a:t>
            </a:r>
            <a:r>
              <a:rPr lang="de-DE" sz="2400" b="1" dirty="0">
                <a:solidFill>
                  <a:srgbClr val="000099"/>
                </a:solidFill>
                <a:latin typeface="Arial" panose="020B0604020202020204" pitchFamily="34" charset="0"/>
              </a:rPr>
              <a:t> an audio-web </a:t>
            </a:r>
            <a:r>
              <a:rPr lang="de-DE" sz="2400" b="1" dirty="0" err="1">
                <a:solidFill>
                  <a:srgbClr val="000099"/>
                </a:solidFill>
                <a:latin typeface="Arial" panose="020B0604020202020204" pitchFamily="34" charset="0"/>
              </a:rPr>
              <a:t>telco</a:t>
            </a:r>
            <a:r>
              <a:rPr lang="de-DE" sz="2400" b="1" dirty="0">
                <a:solidFill>
                  <a:srgbClr val="000099"/>
                </a:solidFill>
                <a:latin typeface="Arial" panose="020B0604020202020204" pitchFamily="34" charset="0"/>
              </a:rPr>
              <a:t> at 16.12.2016 </a:t>
            </a:r>
            <a:r>
              <a:rPr lang="de-DE" sz="2400" b="1" dirty="0" err="1">
                <a:solidFill>
                  <a:srgbClr val="000099"/>
                </a:solidFill>
                <a:latin typeface="Arial" panose="020B0604020202020204" pitchFamily="34" charset="0"/>
              </a:rPr>
              <a:t>where</a:t>
            </a:r>
            <a:r>
              <a:rPr lang="de-DE" sz="2400" b="1" dirty="0">
                <a:solidFill>
                  <a:srgbClr val="000099"/>
                </a:solidFill>
                <a:latin typeface="Arial" panose="020B0604020202020204" pitchFamily="34" charset="0"/>
              </a:rPr>
              <a:t> the </a:t>
            </a:r>
            <a:r>
              <a:rPr lang="de-DE" sz="2400" b="1" dirty="0" err="1">
                <a:solidFill>
                  <a:srgbClr val="000099"/>
                </a:solidFill>
                <a:latin typeface="Arial" panose="020B0604020202020204" pitchFamily="34" charset="0"/>
              </a:rPr>
              <a:t>following</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items</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were</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discussed</a:t>
            </a:r>
            <a:r>
              <a:rPr lang="de-DE" sz="2400" b="1" dirty="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Annex 1, Combination of downscaling and speed cap,</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Annex 2, paragraph 3.4 Calculation of available power – ASM (deletion of the word “exponential”),</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Annex 2, Paragraph 3.5, Determination of possible gears to be used,</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Definition of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min_drive</a:t>
            </a:r>
            <a:r>
              <a:rPr lang="en-US" sz="2400" b="1" dirty="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Round Robin tests for GS calculation tools,</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Downshifts during decelerations down to standstill.</a:t>
            </a: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5591">
                                            <p:txEl>
                                              <p:pRg st="6" end="6"/>
                                            </p:txEl>
                                          </p:spTgt>
                                        </p:tgtEl>
                                        <p:attrNameLst>
                                          <p:attrName>style.visibility</p:attrName>
                                        </p:attrNameLst>
                                      </p:cBhvr>
                                      <p:to>
                                        <p:strVal val="visible"/>
                                      </p:to>
                                    </p:set>
                                    <p:anim calcmode="lin" valueType="num">
                                      <p:cBhvr additive="base">
                                        <p:cTn id="43" dur="500" fill="hold"/>
                                        <p:tgtEl>
                                          <p:spTgt spid="1955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55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Annex 1, Combination of downscaling and speed cap</a:t>
            </a:r>
            <a:endParaRPr lang="en-GB" sz="3200" b="1" baseline="-25000"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None/>
            </a:pPr>
            <a:r>
              <a:rPr lang="en-US" sz="2400" b="1" dirty="0">
                <a:solidFill>
                  <a:srgbClr val="000099"/>
                </a:solidFill>
                <a:latin typeface="Arial" panose="020B0604020202020204" pitchFamily="34" charset="0"/>
              </a:rPr>
              <a:t>(a)	The new updated gearshift calculation tool applies downscaling first and then the speed cap on the downscaled cycle. This is in line with the rank order of the paragraphs in annex 1.</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After a short discussion this item was adopted by the group. </a:t>
            </a:r>
          </a:p>
          <a:p>
            <a:pPr marL="628650" lvl="1" eaLnBrk="1" hangingPunct="1">
              <a:spcAft>
                <a:spcPct val="20000"/>
              </a:spcAft>
              <a:buNone/>
            </a:pPr>
            <a:r>
              <a:rPr lang="en-US" sz="2400" b="1" dirty="0">
                <a:solidFill>
                  <a:srgbClr val="000099"/>
                </a:solidFill>
                <a:latin typeface="Arial" panose="020B0604020202020204" pitchFamily="34" charset="0"/>
              </a:rPr>
              <a:t>(b)	Which cycle version, if for a class 3 vehicle the maximum speed according to annex 2 would be &gt;&gt; 120 km/h and a speed cap &lt; 120 km/h is applied: class 3-1 or class 3-2. </a:t>
            </a:r>
          </a:p>
          <a:p>
            <a:pPr marL="628650" lvl="1" eaLnBrk="1" hangingPunct="1">
              <a:spcAft>
                <a:spcPct val="20000"/>
              </a:spcAft>
              <a:buFont typeface="Arial" panose="020B0604020202020204" pitchFamily="34" charset="0"/>
              <a:buChar char="•"/>
            </a:pPr>
            <a:r>
              <a:rPr lang="en-US" sz="2400" b="1" dirty="0" err="1">
                <a:solidFill>
                  <a:srgbClr val="000099"/>
                </a:solidFill>
                <a:latin typeface="Arial" panose="020B0604020202020204" pitchFamily="34" charset="0"/>
              </a:rPr>
              <a:t>Convenors</a:t>
            </a:r>
            <a:r>
              <a:rPr lang="en-US" sz="2400" b="1" dirty="0">
                <a:solidFill>
                  <a:srgbClr val="000099"/>
                </a:solidFill>
                <a:latin typeface="Arial" panose="020B0604020202020204" pitchFamily="34" charset="0"/>
              </a:rPr>
              <a:t> proposal: class 3-2, because there is no need for such vehicles to reduce the dynamics of the cycle.</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6324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Annex 1, Combination of downscaling and speed cap</a:t>
            </a:r>
            <a:endParaRPr lang="en-GB" sz="3200" b="1" baseline="-25000"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discussion about this item </a:t>
            </a:r>
            <a:r>
              <a:rPr lang="en-US" sz="2400" b="1" dirty="0" err="1">
                <a:solidFill>
                  <a:srgbClr val="000099"/>
                </a:solidFill>
                <a:latin typeface="Arial" panose="020B0604020202020204" pitchFamily="34" charset="0"/>
              </a:rPr>
              <a:t>focussed</a:t>
            </a:r>
            <a:r>
              <a:rPr lang="en-US" sz="2400" b="1" dirty="0">
                <a:solidFill>
                  <a:srgbClr val="000099"/>
                </a:solidFill>
                <a:latin typeface="Arial" panose="020B0604020202020204" pitchFamily="34" charset="0"/>
              </a:rPr>
              <a:t> on the questions how the maximum speed is defined and about the difference between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in annex 1 and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in annex 2. </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a:t>
            </a:r>
            <a:r>
              <a:rPr lang="en-US" sz="2400" b="1" dirty="0" err="1">
                <a:solidFill>
                  <a:srgbClr val="000099"/>
                </a:solidFill>
                <a:latin typeface="Arial" panose="020B0604020202020204" pitchFamily="34" charset="0"/>
              </a:rPr>
              <a:t>convenor</a:t>
            </a:r>
            <a:r>
              <a:rPr lang="en-US" sz="2400" b="1" dirty="0">
                <a:solidFill>
                  <a:srgbClr val="000099"/>
                </a:solidFill>
                <a:latin typeface="Arial" panose="020B0604020202020204" pitchFamily="34" charset="0"/>
              </a:rPr>
              <a:t> made clear that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in annex 2 is calculated for the individual test vehicle as (indirectly) defined in annex 2, paragraph 2 (</a:t>
            </a:r>
            <a:r>
              <a:rPr lang="en-US" sz="2400" b="1" dirty="0" err="1">
                <a:solidFill>
                  <a:srgbClr val="000099"/>
                </a:solidFill>
                <a:latin typeface="Arial" panose="020B0604020202020204" pitchFamily="34" charset="0"/>
              </a:rPr>
              <a:t>i</a:t>
            </a:r>
            <a:r>
              <a:rPr lang="en-US" sz="2400" b="1" dirty="0">
                <a:solidFill>
                  <a:srgbClr val="000099"/>
                </a:solidFill>
                <a:latin typeface="Arial" panose="020B0604020202020204" pitchFamily="34" charset="0"/>
              </a:rPr>
              <a:t>). </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Annex 2, paragraph 2 (</a:t>
            </a:r>
            <a:r>
              <a:rPr lang="en-US" sz="2400" b="1" dirty="0" err="1">
                <a:solidFill>
                  <a:srgbClr val="000099"/>
                </a:solidFill>
                <a:latin typeface="Arial" panose="020B0604020202020204" pitchFamily="34" charset="0"/>
              </a:rPr>
              <a:t>i</a:t>
            </a:r>
            <a:r>
              <a:rPr lang="en-US" sz="2400" b="1" dirty="0">
                <a:solidFill>
                  <a:srgbClr val="000099"/>
                </a:solidFill>
                <a:latin typeface="Arial" panose="020B0604020202020204" pitchFamily="34" charset="0"/>
              </a:rPr>
              <a:t>) specifies the gear in which the maximum speed is reached, but not explicitly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itself. And the calculation is based on the equivalence of the road load power and the available power. So, the design of the drivetrain and the road load for the individual test vehicle is taken into account.</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12817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Annex 1, Combination of downscaling and speed cap</a:t>
            </a:r>
            <a:endParaRPr lang="en-GB" sz="3200" b="1" baseline="-25000"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Japanese colleagues made clear that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in annex 1, which is used as borderline (120 km/h) between the class 3a and class 3b cycle is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as defined in paragraph 3.7.2 of the GTR.</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paragraph reads: </a:t>
            </a:r>
            <a:r>
              <a:rPr lang="en-US" sz="2400" b="1" dirty="0">
                <a:latin typeface="Arial" panose="020B0604020202020204" pitchFamily="34" charset="0"/>
              </a:rPr>
              <a:t>"Maximum speed" (</a:t>
            </a:r>
            <a:r>
              <a:rPr lang="en-US" sz="2400" b="1" dirty="0" err="1">
                <a:latin typeface="Arial" panose="020B0604020202020204" pitchFamily="34" charset="0"/>
              </a:rPr>
              <a:t>v</a:t>
            </a:r>
            <a:r>
              <a:rPr lang="en-US" sz="2400" b="1" baseline="-25000" dirty="0" err="1">
                <a:latin typeface="Arial" panose="020B0604020202020204" pitchFamily="34" charset="0"/>
              </a:rPr>
              <a:t>max</a:t>
            </a:r>
            <a:r>
              <a:rPr lang="en-US" sz="2400" b="1" dirty="0">
                <a:latin typeface="Arial" panose="020B0604020202020204" pitchFamily="34" charset="0"/>
              </a:rPr>
              <a:t>) means the maximum speed of a vehicle as defined by the Contracting Party. In the absence of a definition, the maximum speed shall be declared by the manufacturer according to Regulation No. 68. </a:t>
            </a:r>
            <a:r>
              <a:rPr lang="en-US" sz="2400" b="1" dirty="0">
                <a:solidFill>
                  <a:srgbClr val="000099"/>
                </a:solidFill>
                <a:latin typeface="Arial" panose="020B0604020202020204" pitchFamily="34" charset="0"/>
              </a:rPr>
              <a:t>But the reference to this paragraph is missing in annex 1.</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It was decided to better specify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in annex 1 as well as in annex 2 but to leave the decision on the question, which cycle version should be used in case of a speed cap, to the IWG.</a:t>
            </a:r>
          </a:p>
          <a:p>
            <a:pPr marL="628650" lvl="1"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30865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Annex 1, Combination of downscaling and speed cap</a:t>
            </a:r>
            <a:endParaRPr lang="en-GB" sz="3200" b="1" baseline="-25000"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 revised text for annex 1 and annex 2 regarding </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was already sent to the drafting coordinator.</a:t>
            </a:r>
          </a:p>
          <a:p>
            <a:pPr marL="628650" lvl="1"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36515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Annex 2, paragraph 3.4 Calculation of available power - ASM</a:t>
            </a:r>
            <a:endParaRPr lang="en-GB" sz="3200" b="1" baseline="-25000"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current explanation of ASM is as follows:</a:t>
            </a:r>
          </a:p>
          <a:p>
            <a:pPr marL="989013" lvl="1" indent="0" defTabSz="895350" eaLnBrk="1" hangingPunct="1">
              <a:spcAft>
                <a:spcPct val="20000"/>
              </a:spcAft>
              <a:buNone/>
            </a:pPr>
            <a:r>
              <a:rPr lang="en-US" sz="2400" b="1" dirty="0">
                <a:latin typeface="Arial" panose="020B0604020202020204" pitchFamily="34" charset="0"/>
              </a:rPr>
              <a:t>ASM	is an additional </a:t>
            </a:r>
            <a:r>
              <a:rPr lang="en-US" sz="2400" b="1" dirty="0">
                <a:solidFill>
                  <a:srgbClr val="FF0000"/>
                </a:solidFill>
                <a:latin typeface="Arial" panose="020B0604020202020204" pitchFamily="34" charset="0"/>
              </a:rPr>
              <a:t>exponential</a:t>
            </a:r>
            <a:r>
              <a:rPr lang="en-US" sz="2400" b="1" dirty="0">
                <a:latin typeface="Arial" panose="020B0604020202020204" pitchFamily="34" charset="0"/>
              </a:rPr>
              <a:t> power safety margin, which may be applied at the request of the manufacturer.</a:t>
            </a:r>
          </a:p>
          <a:p>
            <a:pPr marL="628650" lvl="1" indent="-452438"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word “exponential” needs to be deleted, as already requested by the Japanese colleagues.</a:t>
            </a:r>
          </a:p>
          <a:p>
            <a:pPr marL="628650" lvl="1" indent="-452438"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proposal was accepted by the group without further discussions.</a:t>
            </a:r>
          </a:p>
          <a:p>
            <a:pPr marL="628650" lvl="1" indent="-452438" defTabSz="895350"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 revised text was already sent to the drafting coordinator.</a:t>
            </a:r>
          </a:p>
          <a:p>
            <a:pPr marL="628650" lvl="1" indent="-452438" defTabSz="895350"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21419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solidFill>
                  <a:srgbClr val="009900"/>
                </a:solidFill>
                <a:latin typeface="Arial" panose="020B0604020202020204" pitchFamily="34" charset="0"/>
              </a:rPr>
              <a:t>Annex 2, Paragraph 3.5, Determination of possible gears to be used</a:t>
            </a:r>
            <a:endParaRPr lang="en-GB" sz="3200" b="1" dirty="0">
              <a:solidFill>
                <a:srgbClr val="009900"/>
              </a:solidFill>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Paragraph 3.5 reads:</a:t>
            </a:r>
          </a:p>
          <a:p>
            <a:pPr marL="895350" lvl="1" indent="0" eaLnBrk="1" hangingPunct="1">
              <a:spcAft>
                <a:spcPct val="20000"/>
              </a:spcAft>
              <a:buNone/>
            </a:pPr>
            <a:r>
              <a:rPr lang="en-US" sz="2400" b="1" dirty="0">
                <a:latin typeface="Arial" panose="020B0604020202020204" pitchFamily="34" charset="0"/>
              </a:rPr>
              <a:t>The possible gears to be used shall be determined by the following conditions:</a:t>
            </a:r>
          </a:p>
          <a:p>
            <a:pPr marL="1431925" lvl="1" indent="-536575" eaLnBrk="1" hangingPunct="1">
              <a:spcAft>
                <a:spcPct val="20000"/>
              </a:spcAft>
              <a:buNone/>
            </a:pPr>
            <a:r>
              <a:rPr lang="en-US" sz="2400" b="1" dirty="0">
                <a:latin typeface="Arial" panose="020B0604020202020204" pitchFamily="34" charset="0"/>
              </a:rPr>
              <a:t>(a)	The conditions of paragraph 3.3. are fulfilled, and</a:t>
            </a:r>
          </a:p>
          <a:p>
            <a:pPr marL="1431925" lvl="1" indent="-536575" eaLnBrk="1" hangingPunct="1">
              <a:spcAft>
                <a:spcPct val="20000"/>
              </a:spcAft>
              <a:buNone/>
            </a:pPr>
            <a:r>
              <a:rPr lang="en-US" sz="2400" b="1" dirty="0">
                <a:latin typeface="Arial" panose="020B0604020202020204" pitchFamily="34" charset="0"/>
              </a:rPr>
              <a:t>(b)	If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 </a:t>
            </a:r>
            <a:r>
              <a:rPr lang="en-US" sz="2400" b="1" dirty="0" err="1">
                <a:latin typeface="Arial" panose="020B0604020202020204" pitchFamily="34" charset="0"/>
              </a:rPr>
              <a:t>n</a:t>
            </a:r>
            <a:r>
              <a:rPr lang="en-US" sz="2400" b="1" baseline="-25000" dirty="0" err="1">
                <a:latin typeface="Arial" panose="020B0604020202020204" pitchFamily="34" charset="0"/>
              </a:rPr>
              <a:t>min_drive</a:t>
            </a:r>
            <a:r>
              <a:rPr lang="en-US" sz="2400" b="1" dirty="0">
                <a:latin typeface="Arial" panose="020B0604020202020204" pitchFamily="34" charset="0"/>
              </a:rPr>
              <a:t> of </a:t>
            </a:r>
            <a:r>
              <a:rPr lang="en-US" sz="2400" b="1" dirty="0" err="1">
                <a:latin typeface="Arial" panose="020B0604020202020204" pitchFamily="34" charset="0"/>
              </a:rPr>
              <a:t>n</a:t>
            </a:r>
            <a:r>
              <a:rPr lang="en-US" sz="2400" b="1" baseline="-25000" dirty="0" err="1">
                <a:latin typeface="Arial" panose="020B0604020202020204" pitchFamily="34" charset="0"/>
              </a:rPr>
              <a:t>gear</a:t>
            </a:r>
            <a:r>
              <a:rPr lang="en-US" sz="2400" b="1" dirty="0">
                <a:latin typeface="Arial" panose="020B0604020202020204" pitchFamily="34" charset="0"/>
              </a:rPr>
              <a:t> &gt; 2, </a:t>
            </a:r>
            <a:r>
              <a:rPr lang="en-US" sz="2400" b="1" dirty="0" err="1">
                <a:latin typeface="Arial" panose="020B0604020202020204" pitchFamily="34" charset="0"/>
              </a:rPr>
              <a:t>P</a:t>
            </a:r>
            <a:r>
              <a:rPr lang="en-US" sz="2400" b="1" baseline="-25000" dirty="0" err="1">
                <a:latin typeface="Arial" panose="020B0604020202020204" pitchFamily="34" charset="0"/>
              </a:rPr>
              <a:t>available_i,j</a:t>
            </a:r>
            <a:r>
              <a:rPr lang="en-US" sz="2400" b="1" dirty="0">
                <a:latin typeface="Arial" panose="020B0604020202020204" pitchFamily="34" charset="0"/>
              </a:rPr>
              <a:t> ≥ </a:t>
            </a:r>
            <a:r>
              <a:rPr lang="en-US" sz="2400" b="1" dirty="0" err="1">
                <a:latin typeface="Arial" panose="020B0604020202020204" pitchFamily="34" charset="0"/>
              </a:rPr>
              <a:t>P</a:t>
            </a:r>
            <a:r>
              <a:rPr lang="en-US" sz="2400" b="1" baseline="-25000" dirty="0" err="1">
                <a:latin typeface="Arial" panose="020B0604020202020204" pitchFamily="34" charset="0"/>
              </a:rPr>
              <a:t>required,j</a:t>
            </a:r>
            <a:endParaRPr lang="en-US" sz="2400" b="1" baseline="-25000" dirty="0">
              <a:latin typeface="Arial" panose="020B0604020202020204" pitchFamily="34" charset="0"/>
            </a:endParaRPr>
          </a:p>
          <a:p>
            <a:pPr marL="628650" lvl="1" indent="-536575" eaLnBrk="1" hangingPunct="1">
              <a:spcAft>
                <a:spcPct val="20000"/>
              </a:spcAft>
              <a:buNone/>
            </a:pPr>
            <a:r>
              <a:rPr lang="en-US" sz="2400" b="1" dirty="0">
                <a:solidFill>
                  <a:srgbClr val="000099"/>
                </a:solidFill>
                <a:latin typeface="Arial" panose="020B0604020202020204" pitchFamily="34" charset="0"/>
              </a:rPr>
              <a:t>(b) should read: </a:t>
            </a:r>
          </a:p>
          <a:p>
            <a:pPr marL="1431925" lvl="1" indent="-536575" eaLnBrk="1" hangingPunct="1">
              <a:spcAft>
                <a:spcPct val="20000"/>
              </a:spcAft>
              <a:buAutoNum type="alphaLcParenBoth" startAt="2"/>
            </a:pPr>
            <a:r>
              <a:rPr lang="en-US" sz="2400" b="1" dirty="0">
                <a:latin typeface="Arial" panose="020B0604020202020204" pitchFamily="34" charset="0"/>
              </a:rPr>
              <a:t>If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 minimum engine speed of the </a:t>
            </a:r>
            <a:r>
              <a:rPr lang="en-US" sz="2400" b="1" dirty="0" err="1">
                <a:latin typeface="Arial" panose="020B0604020202020204" pitchFamily="34" charset="0"/>
              </a:rPr>
              <a:t>P</a:t>
            </a:r>
            <a:r>
              <a:rPr lang="en-US" sz="2400" b="1" baseline="-25000" dirty="0" err="1">
                <a:latin typeface="Arial" panose="020B0604020202020204" pitchFamily="34" charset="0"/>
              </a:rPr>
              <a:t>wot</a:t>
            </a:r>
            <a:r>
              <a:rPr lang="en-US" sz="2400" b="1" dirty="0">
                <a:latin typeface="Arial" panose="020B0604020202020204" pitchFamily="34" charset="0"/>
              </a:rPr>
              <a:t> curve (see paragraph 2 (h) of this annex), </a:t>
            </a:r>
            <a:r>
              <a:rPr lang="en-US" sz="2400" b="1" dirty="0" err="1">
                <a:latin typeface="Arial" panose="020B0604020202020204" pitchFamily="34" charset="0"/>
              </a:rPr>
              <a:t>P</a:t>
            </a:r>
            <a:r>
              <a:rPr lang="en-US" sz="2400" b="1" baseline="-25000" dirty="0" err="1">
                <a:latin typeface="Arial" panose="020B0604020202020204" pitchFamily="34" charset="0"/>
              </a:rPr>
              <a:t>available_i,j</a:t>
            </a:r>
            <a:r>
              <a:rPr lang="en-US" sz="2400" b="1" dirty="0">
                <a:latin typeface="Arial" panose="020B0604020202020204" pitchFamily="34" charset="0"/>
              </a:rPr>
              <a:t> ≥ </a:t>
            </a:r>
            <a:r>
              <a:rPr lang="en-US" sz="2400" b="1" dirty="0" err="1">
                <a:latin typeface="Arial" panose="020B0604020202020204" pitchFamily="34" charset="0"/>
              </a:rPr>
              <a:t>P</a:t>
            </a:r>
            <a:r>
              <a:rPr lang="en-US" sz="2400" b="1" baseline="-25000" dirty="0" err="1">
                <a:latin typeface="Arial" panose="020B0604020202020204" pitchFamily="34" charset="0"/>
              </a:rPr>
              <a:t>required,j</a:t>
            </a:r>
            <a:endParaRPr lang="en-US" sz="2400" b="1" baseline="-25000" dirty="0">
              <a:latin typeface="Arial" panose="020B0604020202020204" pitchFamily="34" charset="0"/>
            </a:endParaRPr>
          </a:p>
          <a:p>
            <a:pPr marL="628650" lvl="1" indent="-444500" eaLnBrk="1" hangingPunct="1">
              <a:spcAft>
                <a:spcPct val="20000"/>
              </a:spcAft>
              <a:buFont typeface="Arial" panose="020B0604020202020204" pitchFamily="34" charset="0"/>
              <a:buChar char="•"/>
              <a:tabLst>
                <a:tab pos="2605088" algn="l"/>
              </a:tabLst>
            </a:pPr>
            <a:r>
              <a:rPr lang="en-US" sz="2400" b="1" dirty="0">
                <a:solidFill>
                  <a:srgbClr val="000099"/>
                </a:solidFill>
                <a:latin typeface="Arial" panose="020B0604020202020204" pitchFamily="34" charset="0"/>
              </a:rPr>
              <a:t>Justification: If </a:t>
            </a:r>
            <a:r>
              <a:rPr lang="en-US" sz="2400" b="1" dirty="0" err="1">
                <a:solidFill>
                  <a:srgbClr val="000099"/>
                </a:solidFill>
                <a:latin typeface="Arial" panose="020B0604020202020204" pitchFamily="34" charset="0"/>
              </a:rPr>
              <a:t>P</a:t>
            </a:r>
            <a:r>
              <a:rPr lang="en-US" sz="2400" b="1" baseline="-25000" dirty="0" err="1">
                <a:solidFill>
                  <a:srgbClr val="000099"/>
                </a:solidFill>
                <a:latin typeface="Arial" panose="020B0604020202020204" pitchFamily="34" charset="0"/>
              </a:rPr>
              <a:t>wot</a:t>
            </a:r>
            <a:r>
              <a:rPr lang="en-US" sz="2400" b="1" dirty="0">
                <a:solidFill>
                  <a:srgbClr val="000099"/>
                </a:solidFill>
                <a:latin typeface="Arial" panose="020B0604020202020204" pitchFamily="34" charset="0"/>
              </a:rPr>
              <a:t> is provided at lower speeds than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min_drive</a:t>
            </a:r>
            <a:r>
              <a:rPr lang="en-US" sz="2400" b="1" dirty="0">
                <a:solidFill>
                  <a:srgbClr val="000099"/>
                </a:solidFill>
                <a:latin typeface="Arial" panose="020B0604020202020204" pitchFamily="34" charset="0"/>
              </a:rPr>
              <a:t>, the available power check 	should start at this speed. </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09882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5591">
                                            <p:txEl>
                                              <p:pRg st="6" end="6"/>
                                            </p:txEl>
                                          </p:spTgt>
                                        </p:tgtEl>
                                        <p:attrNameLst>
                                          <p:attrName>style.visibility</p:attrName>
                                        </p:attrNameLst>
                                      </p:cBhvr>
                                      <p:to>
                                        <p:strVal val="visible"/>
                                      </p:to>
                                    </p:set>
                                    <p:anim calcmode="lin" valueType="num">
                                      <p:cBhvr additive="base">
                                        <p:cTn id="43" dur="500" fill="hold"/>
                                        <p:tgtEl>
                                          <p:spTgt spid="1955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55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Annex 2, Paragraph 3.5, Determination of possible gears to be used</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After a discussion about the influence of this modification on the gear use and after the clarification of some misunderstandings this proposal was accepted by the group.</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 revised text was already sent to the drafting coordinator.</a:t>
            </a:r>
          </a:p>
          <a:p>
            <a:pPr marL="62865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Paragraph 3.5 is continued with the following text:</a:t>
            </a:r>
          </a:p>
          <a:p>
            <a:pPr marL="895350" lvl="1" indent="0" eaLnBrk="1" hangingPunct="1">
              <a:spcAft>
                <a:spcPct val="20000"/>
              </a:spcAft>
              <a:buNone/>
            </a:pPr>
            <a:r>
              <a:rPr lang="en-US" sz="2400" b="1" dirty="0">
                <a:latin typeface="Arial" panose="020B0604020202020204" pitchFamily="34" charset="0"/>
              </a:rPr>
              <a:t>If in (b) </a:t>
            </a:r>
            <a:r>
              <a:rPr lang="en-US" sz="2400" b="1" dirty="0" err="1">
                <a:latin typeface="Arial" panose="020B0604020202020204" pitchFamily="34" charset="0"/>
              </a:rPr>
              <a:t>P</a:t>
            </a:r>
            <a:r>
              <a:rPr lang="en-US" sz="2400" b="1" baseline="-25000" dirty="0" err="1">
                <a:latin typeface="Arial" panose="020B0604020202020204" pitchFamily="34" charset="0"/>
              </a:rPr>
              <a:t>available,i,j</a:t>
            </a:r>
            <a:r>
              <a:rPr lang="en-US" sz="2400" b="1" dirty="0">
                <a:latin typeface="Arial" panose="020B0604020202020204" pitchFamily="34" charset="0"/>
              </a:rPr>
              <a:t> ≥ </a:t>
            </a:r>
            <a:r>
              <a:rPr lang="en-US" sz="2400" b="1" dirty="0" err="1">
                <a:latin typeface="Arial" panose="020B0604020202020204" pitchFamily="34" charset="0"/>
              </a:rPr>
              <a:t>P</a:t>
            </a:r>
            <a:r>
              <a:rPr lang="en-US" sz="2400" b="1" baseline="-25000" dirty="0" err="1">
                <a:latin typeface="Arial" panose="020B0604020202020204" pitchFamily="34" charset="0"/>
              </a:rPr>
              <a:t>required,j</a:t>
            </a:r>
            <a:r>
              <a:rPr lang="en-US" sz="2400" b="1" dirty="0">
                <a:latin typeface="Arial" panose="020B0604020202020204" pitchFamily="34" charset="0"/>
              </a:rPr>
              <a:t> can only be fulfilled by using a gear where paragraph 3.3.(a) of this annex cannot be fulfilled because the corresponding engine speed exceeds n</a:t>
            </a:r>
            <a:r>
              <a:rPr lang="en-US" sz="2400" b="1" baseline="-25000" dirty="0">
                <a:latin typeface="Arial" panose="020B0604020202020204" pitchFamily="34" charset="0"/>
              </a:rPr>
              <a:t>max_95</a:t>
            </a:r>
            <a:r>
              <a:rPr lang="en-US" sz="2400" b="1" dirty="0">
                <a:latin typeface="Arial" panose="020B0604020202020204" pitchFamily="34" charset="0"/>
              </a:rPr>
              <a:t>, this shall be accepted as long as the engine speed does not exceed </a:t>
            </a:r>
            <a:r>
              <a:rPr lang="en-US" sz="2400" b="1" dirty="0" err="1">
                <a:latin typeface="Arial" panose="020B0604020202020204" pitchFamily="34" charset="0"/>
              </a:rPr>
              <a:t>n</a:t>
            </a:r>
            <a:r>
              <a:rPr lang="en-US" sz="2400" b="1" baseline="-25000" dirty="0" err="1">
                <a:latin typeface="Arial" panose="020B0604020202020204" pitchFamily="34" charset="0"/>
              </a:rPr>
              <a:t>rated</a:t>
            </a:r>
            <a:r>
              <a:rPr lang="en-US" sz="2400" b="1" dirty="0">
                <a:latin typeface="Arial" panose="020B0604020202020204" pitchFamily="34" charset="0"/>
              </a:rPr>
              <a:t>.</a:t>
            </a:r>
            <a:endParaRPr lang="en-US" sz="2400" b="1" baseline="-25000" dirty="0">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472487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1620</Words>
  <Application>Microsoft Office PowerPoint</Application>
  <PresentationFormat>Bildschirmpräsentation (4:3)</PresentationFormat>
  <Paragraphs>111</Paragraphs>
  <Slides>19</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19</vt:i4>
      </vt:variant>
    </vt:vector>
  </HeadingPairs>
  <TitlesOfParts>
    <vt:vector size="23" baseType="lpstr">
      <vt:lpstr>Arial</vt:lpstr>
      <vt:lpstr>Times New Roman</vt:lpstr>
      <vt:lpstr>Wingdings</vt:lpstr>
      <vt:lpstr>TÜV1</vt:lpstr>
      <vt:lpstr>WLTP-17- 08e Rev1</vt:lpstr>
      <vt:lpstr>Audio-web telco at 16.12.2016</vt:lpstr>
      <vt:lpstr>Annex 1, Combination of downscaling and speed cap</vt:lpstr>
      <vt:lpstr>Annex 1, Combination of downscaling and speed cap</vt:lpstr>
      <vt:lpstr>Annex 1, Combination of downscaling and speed cap</vt:lpstr>
      <vt:lpstr>Annex 1, Combination of downscaling and speed cap</vt:lpstr>
      <vt:lpstr>Annex 2, paragraph 3.4 Calculation of available power - ASM</vt:lpstr>
      <vt:lpstr>Annex 2, Paragraph 3.5, Determination of possible gears to be used</vt:lpstr>
      <vt:lpstr>Annex 2, Paragraph 3.5, Determination of possible gears to be used</vt:lpstr>
      <vt:lpstr>Annex 2, Paragraph 3.5, Determination of possible gears to be used</vt:lpstr>
      <vt:lpstr>Definition of nmin_drive</vt:lpstr>
      <vt:lpstr>Definition of nmin_drive</vt:lpstr>
      <vt:lpstr>Definition of nmin_drive</vt:lpstr>
      <vt:lpstr>Round Robin tests for GS calculation tools</vt:lpstr>
      <vt:lpstr>Round Robin tests for GS calculation tools</vt:lpstr>
      <vt:lpstr>Downshifts during decelerations down to standstill</vt:lpstr>
      <vt:lpstr>Downshifts during decelerations down to standstill</vt:lpstr>
      <vt:lpstr>Downshifts during decelerations down to standstill</vt:lpstr>
      <vt:lpstr>End</vt:lpstr>
    </vt:vector>
  </TitlesOfParts>
  <Company>FiGE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Heinz Steven</cp:lastModifiedBy>
  <cp:revision>676</cp:revision>
  <dcterms:created xsi:type="dcterms:W3CDTF">2000-09-19T12:38:45Z</dcterms:created>
  <dcterms:modified xsi:type="dcterms:W3CDTF">2017-01-10T07:50:07Z</dcterms:modified>
</cp:coreProperties>
</file>