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5" r:id="rId3"/>
    <p:sldId id="266" r:id="rId4"/>
    <p:sldId id="267" r:id="rId5"/>
    <p:sldId id="264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ias Naegeli" initials="MaN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0" autoAdjust="0"/>
    <p:restoredTop sz="94671" autoAdjust="0"/>
  </p:normalViewPr>
  <p:slideViewPr>
    <p:cSldViewPr>
      <p:cViewPr varScale="1">
        <p:scale>
          <a:sx n="77" d="100"/>
          <a:sy n="77" d="100"/>
        </p:scale>
        <p:origin x="190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E2DF1-2923-4ABB-8D98-925602C7BEF9}" type="datetimeFigureOut">
              <a:rPr kumimoji="1" lang="ja-JP" altLang="en-US" smtClean="0"/>
              <a:t>2017/1/11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9D604-F260-48E7-B9EF-372953010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67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2017/1/11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44674"/>
            <a:ext cx="7772400" cy="324050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ja-JP" altLang="en-US" sz="4000" dirty="0" smtClean="0"/>
              <a:t>Progress report </a:t>
            </a:r>
            <a:r>
              <a:rPr lang="en-US" altLang="ja-JP" sz="4000" dirty="0" smtClean="0"/>
              <a:t>of </a:t>
            </a:r>
            <a:br>
              <a:rPr lang="en-US" altLang="ja-JP" sz="4000" dirty="0" smtClean="0"/>
            </a:br>
            <a:r>
              <a:rPr lang="en-US" altLang="ja-JP" sz="4000" dirty="0" smtClean="0"/>
              <a:t>Sub Group EV</a:t>
            </a:r>
            <a:br>
              <a:rPr lang="en-US" altLang="ja-JP" sz="4000" dirty="0" smtClean="0"/>
            </a:br>
            <a:r>
              <a:rPr lang="ja-JP" altLang="en-US" sz="4000" dirty="0" smtClean="0"/>
              <a:t> </a:t>
            </a:r>
            <a:r>
              <a:rPr lang="ja-JP" altLang="en-US" sz="3600" dirty="0" smtClean="0"/>
              <a:t>(WLTP-</a:t>
            </a:r>
            <a:r>
              <a:rPr lang="en-US" altLang="ja-JP" sz="3600" dirty="0" smtClean="0"/>
              <a:t>17</a:t>
            </a:r>
            <a:r>
              <a:rPr lang="ja-JP" altLang="en-US" sz="3600" dirty="0" smtClean="0"/>
              <a:t>-</a:t>
            </a:r>
            <a:r>
              <a:rPr lang="en-US" altLang="ja-JP" sz="3600" dirty="0" smtClean="0"/>
              <a:t>12</a:t>
            </a:r>
            <a:r>
              <a:rPr lang="ja-JP" altLang="en-US" sz="3600" dirty="0" smtClean="0"/>
              <a:t>e)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17</a:t>
            </a:r>
            <a:r>
              <a:rPr lang="en-US" altLang="ja-JP" sz="3600" baseline="30000" dirty="0" smtClean="0"/>
              <a:t>th</a:t>
            </a:r>
            <a:r>
              <a:rPr lang="en-US" altLang="ja-JP" sz="3600" dirty="0" smtClean="0"/>
              <a:t> WLTP IWG</a:t>
            </a:r>
            <a:br>
              <a:rPr lang="en-US" altLang="ja-JP" sz="3600" dirty="0" smtClean="0"/>
            </a:br>
            <a:r>
              <a:rPr lang="en-US" altLang="ja-JP" sz="3600" dirty="0" smtClean="0"/>
              <a:t>10 January 2017</a:t>
            </a:r>
            <a:endParaRPr lang="ja-JP" altLang="en-US" sz="3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1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/>
          </p:cNvSpPr>
          <p:nvPr/>
        </p:nvSpPr>
        <p:spPr bwMode="auto">
          <a:xfrm>
            <a:off x="251520" y="44624"/>
            <a:ext cx="7772400" cy="5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4000" dirty="0" smtClean="0"/>
              <a:t>1. Summary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893412"/>
              </p:ext>
            </p:extLst>
          </p:nvPr>
        </p:nvGraphicFramePr>
        <p:xfrm>
          <a:off x="323528" y="636712"/>
          <a:ext cx="8424936" cy="5442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0"/>
                <a:gridCol w="1872208"/>
                <a:gridCol w="3096344"/>
                <a:gridCol w="792088"/>
                <a:gridCol w="1944216"/>
              </a:tblGrid>
              <a:tr h="2880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remarks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Continue to collaborate with EVE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and develop the test procedure.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EVE IWG was</a:t>
                      </a:r>
                      <a:r>
                        <a:rPr lang="ja-JP" alt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approved proposal time schedule on system power by AC3.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Draft GTR will be available in June 2018.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Classification, Downscaling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Normalization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Has made a decision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not to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apply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Normalization.</a:t>
                      </a:r>
                    </a:p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Drive trace index was evaluated.</a:t>
                      </a:r>
                    </a:p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Possible indexes and concrete criteria will be proposed during 18</a:t>
                      </a:r>
                      <a:r>
                        <a:rPr lang="en-US" sz="14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IWG.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Study the applicability to HEV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(low temp./high altitude)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Collaborate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with Low Temp. TF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TOR was presented at WLTP IWG 17 meeting.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 issues (range) will be discussed in SG EV.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3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(auxiliary device)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Collaborate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with Low Temp. TF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Post processing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Adapted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CLOSED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7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/>
          </p:cNvSpPr>
          <p:nvPr/>
        </p:nvSpPr>
        <p:spPr bwMode="auto">
          <a:xfrm>
            <a:off x="251520" y="44624"/>
            <a:ext cx="7772400" cy="5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4000" dirty="0" smtClean="0"/>
              <a:t>1. Summary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11361"/>
              </p:ext>
            </p:extLst>
          </p:nvPr>
        </p:nvGraphicFramePr>
        <p:xfrm>
          <a:off x="323528" y="636712"/>
          <a:ext cx="8424936" cy="42064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0"/>
                <a:gridCol w="1872208"/>
                <a:gridCol w="3096344"/>
                <a:gridCol w="792088"/>
                <a:gridCol w="1944216"/>
              </a:tblGrid>
              <a:tr h="2880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remarks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374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EV takes responsible for battery durability in the durability TF.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EV </a:t>
                      </a: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will continue to collaborate with EVE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and develop the test procedure.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study </a:t>
                      </a: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on battery </a:t>
                      </a:r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20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progress.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Continue to follow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OBD TF.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4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FCHV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OVC-FCHVs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proposal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from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ACEA is still under discussion and topic will be shifted to Phase 2b.</a:t>
                      </a:r>
                    </a:p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JP will scrutinize ACEA proposal by the next SG EV meeting.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OVC-FCHV</a:t>
                      </a: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/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Flow Method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5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amendment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ACEA proposed to add the phase with the first engine start to the </a:t>
                      </a:r>
                      <a:r>
                        <a:rPr lang="en-US" altLang="ja-JP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UBEcity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determination. 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JP will check ACEA proposal.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37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eft Arrow 20"/>
          <p:cNvSpPr/>
          <p:nvPr/>
        </p:nvSpPr>
        <p:spPr>
          <a:xfrm>
            <a:off x="2209800" y="3733800"/>
            <a:ext cx="5029200" cy="266700"/>
          </a:xfrm>
          <a:prstGeom prst="leftArrow">
            <a:avLst>
              <a:gd name="adj1" fmla="val 76629"/>
              <a:gd name="adj2" fmla="val 4667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smtClean="0"/>
              <a:t>Method                                                               HEV  Systempower</a:t>
            </a:r>
            <a:endParaRPr lang="en-US" sz="1400" b="1" dirty="0"/>
          </a:p>
        </p:txBody>
      </p:sp>
      <p:sp>
        <p:nvSpPr>
          <p:cNvPr id="14" name="Right Arrow 13"/>
          <p:cNvSpPr/>
          <p:nvPr/>
        </p:nvSpPr>
        <p:spPr>
          <a:xfrm>
            <a:off x="2209800" y="3429000"/>
            <a:ext cx="5029200" cy="304800"/>
          </a:xfrm>
          <a:prstGeom prst="rightArrow">
            <a:avLst>
              <a:gd name="adj1" fmla="val 71509"/>
              <a:gd name="adj2" fmla="val 47311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Requirement</a:t>
            </a:r>
            <a:r>
              <a:rPr lang="de-DE" sz="1400" b="1" dirty="0"/>
              <a:t> </a:t>
            </a:r>
            <a:r>
              <a:rPr lang="de-DE" sz="1400" b="1" dirty="0" smtClean="0"/>
              <a:t>                                                  HEV Systempower</a:t>
            </a:r>
            <a:endParaRPr lang="en-US" sz="14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685800" y="3200400"/>
            <a:ext cx="1524000" cy="1143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WLTP</a:t>
            </a:r>
            <a:br>
              <a:rPr lang="de-DE" b="1" dirty="0" smtClean="0"/>
            </a:br>
            <a:r>
              <a:rPr lang="de-DE" b="1" dirty="0" smtClean="0"/>
              <a:t>IWG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7239000" y="3200400"/>
            <a:ext cx="1524000" cy="1143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EVE</a:t>
            </a:r>
            <a:br>
              <a:rPr lang="de-DE" b="1" dirty="0" smtClean="0"/>
            </a:br>
            <a:r>
              <a:rPr lang="de-DE" b="1" dirty="0" smtClean="0"/>
              <a:t>IWG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627356" y="1447800"/>
            <a:ext cx="1676400" cy="8382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WLTP </a:t>
            </a:r>
            <a:br>
              <a:rPr lang="de-DE" dirty="0" smtClean="0"/>
            </a:br>
            <a:r>
              <a:rPr lang="de-DE" sz="1600" dirty="0" smtClean="0"/>
              <a:t>TF Low-Temp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627356" y="5248922"/>
            <a:ext cx="1676400" cy="8382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WLTP </a:t>
            </a:r>
            <a:br>
              <a:rPr lang="de-DE" dirty="0" smtClean="0"/>
            </a:br>
            <a:r>
              <a:rPr lang="de-DE" sz="1600" dirty="0" smtClean="0"/>
              <a:t>TF Durability</a:t>
            </a:r>
            <a:endParaRPr lang="en-US" sz="1600" dirty="0"/>
          </a:p>
        </p:txBody>
      </p:sp>
      <p:sp>
        <p:nvSpPr>
          <p:cNvPr id="8" name="Hexagon 7"/>
          <p:cNvSpPr/>
          <p:nvPr/>
        </p:nvSpPr>
        <p:spPr>
          <a:xfrm>
            <a:off x="3581400" y="3048000"/>
            <a:ext cx="1600200" cy="1295400"/>
          </a:xfrm>
          <a:prstGeom prst="hex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WLTP</a:t>
            </a:r>
            <a:br>
              <a:rPr lang="de-DE" dirty="0" smtClean="0"/>
            </a:br>
            <a:r>
              <a:rPr lang="de-DE" dirty="0" smtClean="0"/>
              <a:t>SG-EV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624000" y="3162300"/>
            <a:ext cx="2615000" cy="266700"/>
          </a:xfrm>
          <a:prstGeom prst="rightArrow">
            <a:avLst>
              <a:gd name="adj1" fmla="val 80154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Requirement</a:t>
            </a:r>
            <a:r>
              <a:rPr lang="de-DE" sz="1400" b="1" dirty="0"/>
              <a:t> </a:t>
            </a:r>
            <a:r>
              <a:rPr lang="de-DE" sz="1400" b="1" dirty="0" smtClean="0"/>
              <a:t>Battery Durability</a:t>
            </a:r>
            <a:endParaRPr lang="en-US" sz="1400" b="1" dirty="0"/>
          </a:p>
        </p:txBody>
      </p:sp>
      <p:sp>
        <p:nvSpPr>
          <p:cNvPr id="12" name="Right Arrow 11"/>
          <p:cNvSpPr/>
          <p:nvPr/>
        </p:nvSpPr>
        <p:spPr>
          <a:xfrm rot="2280840">
            <a:off x="2099531" y="2217547"/>
            <a:ext cx="1766682" cy="745380"/>
          </a:xfrm>
          <a:prstGeom prst="rightArrow">
            <a:avLst>
              <a:gd name="adj1" fmla="val 71509"/>
              <a:gd name="adj2" fmla="val 4731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Delegate</a:t>
            </a:r>
            <a:br>
              <a:rPr lang="de-DE" sz="1400" b="1" dirty="0" smtClean="0"/>
            </a:br>
            <a:r>
              <a:rPr lang="de-DE" sz="1400" b="1" dirty="0" smtClean="0"/>
              <a:t>-PEV Range</a:t>
            </a:r>
            <a:endParaRPr lang="en-US" sz="1400" b="1" dirty="0"/>
          </a:p>
        </p:txBody>
      </p:sp>
      <p:sp>
        <p:nvSpPr>
          <p:cNvPr id="13" name="Right Arrow 12"/>
          <p:cNvSpPr/>
          <p:nvPr/>
        </p:nvSpPr>
        <p:spPr>
          <a:xfrm rot="19325705">
            <a:off x="2133541" y="4558916"/>
            <a:ext cx="2000438" cy="838200"/>
          </a:xfrm>
          <a:prstGeom prst="rightArrow">
            <a:avLst>
              <a:gd name="adj1" fmla="val 71509"/>
              <a:gd name="adj2" fmla="val 4731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/>
              <a:t>Delegate</a:t>
            </a:r>
            <a:br>
              <a:rPr lang="de-DE" sz="1400" b="1" dirty="0" smtClean="0"/>
            </a:br>
            <a:r>
              <a:rPr lang="de-DE" sz="1400" b="1" dirty="0" smtClean="0"/>
              <a:t>-Battery Durability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215738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EV Communication in the UNECE Framework </a:t>
            </a:r>
            <a:endParaRPr lang="en-US" b="1" u="sng" dirty="0"/>
          </a:p>
        </p:txBody>
      </p:sp>
      <p:sp>
        <p:nvSpPr>
          <p:cNvPr id="18" name="Flowchart: Data 17"/>
          <p:cNvSpPr/>
          <p:nvPr/>
        </p:nvSpPr>
        <p:spPr>
          <a:xfrm>
            <a:off x="6934200" y="1447800"/>
            <a:ext cx="2209800" cy="914400"/>
          </a:xfrm>
          <a:prstGeom prst="flowChartInputOutpu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ISO </a:t>
            </a:r>
            <a:br>
              <a:rPr lang="de-DE" dirty="0" smtClean="0"/>
            </a:br>
            <a:r>
              <a:rPr lang="de-DE" sz="1400" dirty="0" smtClean="0"/>
              <a:t>Workinggroup</a:t>
            </a:r>
            <a:br>
              <a:rPr lang="de-DE" sz="1400" dirty="0" smtClean="0"/>
            </a:br>
            <a:r>
              <a:rPr lang="de-DE" sz="1400" dirty="0" smtClean="0"/>
              <a:t>HEV systempower</a:t>
            </a:r>
            <a:endParaRPr lang="en-US" sz="1400" dirty="0"/>
          </a:p>
        </p:txBody>
      </p:sp>
      <p:sp>
        <p:nvSpPr>
          <p:cNvPr id="19" name="Up Arrow 18"/>
          <p:cNvSpPr/>
          <p:nvPr/>
        </p:nvSpPr>
        <p:spPr>
          <a:xfrm>
            <a:off x="7543800" y="2362200"/>
            <a:ext cx="381000" cy="838200"/>
          </a:xfrm>
          <a:prstGeom prst="up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8153400" y="2362200"/>
            <a:ext cx="381000" cy="838200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21"/>
          <p:cNvSpPr/>
          <p:nvPr/>
        </p:nvSpPr>
        <p:spPr>
          <a:xfrm>
            <a:off x="4917488" y="3962400"/>
            <a:ext cx="2705100" cy="299624"/>
          </a:xfrm>
          <a:prstGeom prst="leftArrow">
            <a:avLst>
              <a:gd name="adj1" fmla="val 76214"/>
              <a:gd name="adj2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Durability research results</a:t>
            </a:r>
            <a:endParaRPr lang="en-US" sz="1400" b="1" dirty="0"/>
          </a:p>
        </p:txBody>
      </p:sp>
      <p:sp>
        <p:nvSpPr>
          <p:cNvPr id="24" name="Left Arrow 23"/>
          <p:cNvSpPr/>
          <p:nvPr/>
        </p:nvSpPr>
        <p:spPr>
          <a:xfrm>
            <a:off x="2209800" y="4000500"/>
            <a:ext cx="2289944" cy="266700"/>
          </a:xfrm>
          <a:prstGeom prst="leftArrow">
            <a:avLst>
              <a:gd name="adj1" fmla="val 76629"/>
              <a:gd name="adj2" fmla="val 4667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b="1" dirty="0" smtClean="0"/>
              <a:t>Low Temp range Method</a:t>
            </a:r>
            <a:endParaRPr lang="en-US" sz="1400" b="1" dirty="0"/>
          </a:p>
        </p:txBody>
      </p:sp>
      <p:sp>
        <p:nvSpPr>
          <p:cNvPr id="3" name="Up Arrow 2"/>
          <p:cNvSpPr/>
          <p:nvPr/>
        </p:nvSpPr>
        <p:spPr>
          <a:xfrm>
            <a:off x="1143000" y="2286000"/>
            <a:ext cx="533400" cy="914400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6200000">
            <a:off x="771427" y="2585368"/>
            <a:ext cx="127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</a:rPr>
              <a:t>Requirement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Up Arrow 24"/>
          <p:cNvSpPr/>
          <p:nvPr/>
        </p:nvSpPr>
        <p:spPr>
          <a:xfrm rot="10800000">
            <a:off x="1219200" y="4335328"/>
            <a:ext cx="533400" cy="914400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847627" y="4384705"/>
            <a:ext cx="127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</a:rPr>
              <a:t>Requirement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7029451" y="2547551"/>
            <a:ext cx="1409700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</a:rPr>
              <a:t>Requirement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7622561" y="2338181"/>
            <a:ext cx="1409700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</a:rPr>
              <a:t>Method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1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直線矢印コネクタ 66"/>
          <p:cNvCxnSpPr/>
          <p:nvPr/>
        </p:nvCxnSpPr>
        <p:spPr>
          <a:xfrm>
            <a:off x="4974231" y="1196752"/>
            <a:ext cx="0" cy="5144727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0" name="正方形/長方形 10"/>
          <p:cNvSpPr>
            <a:spLocks noChangeArrowheads="1"/>
          </p:cNvSpPr>
          <p:nvPr/>
        </p:nvSpPr>
        <p:spPr bwMode="auto">
          <a:xfrm>
            <a:off x="179512" y="116632"/>
            <a:ext cx="298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 smtClean="0"/>
              <a:t>2. </a:t>
            </a:r>
            <a:r>
              <a:rPr lang="en-US" altLang="ja-JP" sz="3600" dirty="0"/>
              <a:t>Next Actions</a:t>
            </a:r>
            <a:endParaRPr lang="ja-JP" altLang="en-US" sz="3600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442216"/>
              </p:ext>
            </p:extLst>
          </p:nvPr>
        </p:nvGraphicFramePr>
        <p:xfrm>
          <a:off x="539552" y="908720"/>
          <a:ext cx="8136904" cy="5461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  <a:gridCol w="2376264"/>
                <a:gridCol w="1368152"/>
                <a:gridCol w="1224136"/>
                <a:gridCol w="1296144"/>
                <a:gridCol w="1296144"/>
              </a:tblGrid>
              <a:tr h="2880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2016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2018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2019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Normalization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(low temp./high altitude)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(auxiliary device)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Post processing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74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0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4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FCV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55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amendment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星 5 1"/>
          <p:cNvSpPr/>
          <p:nvPr/>
        </p:nvSpPr>
        <p:spPr>
          <a:xfrm>
            <a:off x="6541912" y="1329477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星 5 4"/>
          <p:cNvSpPr/>
          <p:nvPr/>
        </p:nvSpPr>
        <p:spPr>
          <a:xfrm>
            <a:off x="7512571" y="134982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 5 6"/>
          <p:cNvSpPr/>
          <p:nvPr/>
        </p:nvSpPr>
        <p:spPr>
          <a:xfrm>
            <a:off x="7512571" y="2060848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星 5 9"/>
          <p:cNvSpPr/>
          <p:nvPr/>
        </p:nvSpPr>
        <p:spPr>
          <a:xfrm>
            <a:off x="4041623" y="390324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5 10"/>
          <p:cNvSpPr/>
          <p:nvPr/>
        </p:nvSpPr>
        <p:spPr>
          <a:xfrm>
            <a:off x="7521624" y="446305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5 11"/>
          <p:cNvSpPr/>
          <p:nvPr/>
        </p:nvSpPr>
        <p:spPr>
          <a:xfrm>
            <a:off x="7538893" y="500476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星 5 12"/>
          <p:cNvSpPr/>
          <p:nvPr/>
        </p:nvSpPr>
        <p:spPr>
          <a:xfrm>
            <a:off x="6186039" y="5464986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星 5 13"/>
          <p:cNvSpPr/>
          <p:nvPr/>
        </p:nvSpPr>
        <p:spPr>
          <a:xfrm>
            <a:off x="7528166" y="593426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779912" y="1349405"/>
            <a:ext cx="2682676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948264" y="1349405"/>
            <a:ext cx="612189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10"/>
          <p:cNvSpPr>
            <a:spLocks noChangeArrowheads="1"/>
          </p:cNvSpPr>
          <p:nvPr/>
        </p:nvSpPr>
        <p:spPr bwMode="auto">
          <a:xfrm>
            <a:off x="6421724" y="1589767"/>
            <a:ext cx="212742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200" dirty="0" smtClean="0"/>
              <a:t>Consider classification</a:t>
            </a:r>
          </a:p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200" dirty="0" smtClean="0"/>
              <a:t>threshold and downscale ratio</a:t>
            </a:r>
            <a:endParaRPr lang="ja-JP" altLang="en-US" sz="1200" dirty="0"/>
          </a:p>
        </p:txBody>
      </p:sp>
      <p:sp>
        <p:nvSpPr>
          <p:cNvPr id="24" name="星 5 23"/>
          <p:cNvSpPr/>
          <p:nvPr/>
        </p:nvSpPr>
        <p:spPr>
          <a:xfrm>
            <a:off x="7511897" y="2710456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星 5 24"/>
          <p:cNvSpPr/>
          <p:nvPr/>
        </p:nvSpPr>
        <p:spPr>
          <a:xfrm>
            <a:off x="7506324" y="3447260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3797946" y="2035966"/>
            <a:ext cx="605781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10"/>
          <p:cNvSpPr>
            <a:spLocks noChangeArrowheads="1"/>
          </p:cNvSpPr>
          <p:nvPr/>
        </p:nvSpPr>
        <p:spPr bwMode="auto">
          <a:xfrm>
            <a:off x="4837548" y="2018563"/>
            <a:ext cx="1520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additional study</a:t>
            </a:r>
            <a:endParaRPr lang="ja-JP" altLang="en-US" sz="1600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4520426" y="2035966"/>
            <a:ext cx="3040027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10"/>
          <p:cNvSpPr>
            <a:spLocks noChangeArrowheads="1"/>
          </p:cNvSpPr>
          <p:nvPr/>
        </p:nvSpPr>
        <p:spPr bwMode="auto">
          <a:xfrm>
            <a:off x="6214559" y="2079414"/>
            <a:ext cx="2782795" cy="290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 “Indexes” </a:t>
            </a:r>
            <a:endParaRPr lang="ja-JP" altLang="en-US" sz="1600" dirty="0"/>
          </a:p>
        </p:txBody>
      </p:sp>
      <p:sp>
        <p:nvSpPr>
          <p:cNvPr id="34" name="大かっこ 33"/>
          <p:cNvSpPr/>
          <p:nvPr/>
        </p:nvSpPr>
        <p:spPr>
          <a:xfrm>
            <a:off x="7482137" y="5925211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3758518" y="5999435"/>
            <a:ext cx="76190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10"/>
          <p:cNvSpPr>
            <a:spLocks noChangeArrowheads="1"/>
          </p:cNvSpPr>
          <p:nvPr/>
        </p:nvSpPr>
        <p:spPr bwMode="auto">
          <a:xfrm>
            <a:off x="3585302" y="5966970"/>
            <a:ext cx="9909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Amend_1</a:t>
            </a:r>
            <a:endParaRPr lang="ja-JP" altLang="en-US" sz="1600" dirty="0"/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5103031" y="5966970"/>
            <a:ext cx="2457422" cy="7583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10"/>
          <p:cNvSpPr>
            <a:spLocks noChangeArrowheads="1"/>
          </p:cNvSpPr>
          <p:nvPr/>
        </p:nvSpPr>
        <p:spPr bwMode="auto">
          <a:xfrm>
            <a:off x="5309999" y="6002925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4654468" y="5527525"/>
            <a:ext cx="1429700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10"/>
          <p:cNvSpPr>
            <a:spLocks noChangeArrowheads="1"/>
          </p:cNvSpPr>
          <p:nvPr/>
        </p:nvSpPr>
        <p:spPr bwMode="auto">
          <a:xfrm>
            <a:off x="3130379" y="5464986"/>
            <a:ext cx="10522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OVC-FCHV</a:t>
            </a:r>
            <a:endParaRPr lang="ja-JP" altLang="en-US" sz="1600" dirty="0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4403727" y="4982812"/>
            <a:ext cx="3202229" cy="21949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10"/>
          <p:cNvSpPr>
            <a:spLocks noChangeArrowheads="1"/>
          </p:cNvSpPr>
          <p:nvPr/>
        </p:nvSpPr>
        <p:spPr bwMode="auto">
          <a:xfrm>
            <a:off x="5018958" y="4975339"/>
            <a:ext cx="26497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OBD TF</a:t>
            </a:r>
          </a:p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takes care of EV unique items</a:t>
            </a:r>
            <a:endParaRPr lang="ja-JP" altLang="en-US" sz="1600" dirty="0"/>
          </a:p>
        </p:txBody>
      </p:sp>
      <p:cxnSp>
        <p:nvCxnSpPr>
          <p:cNvPr id="45" name="直線矢印コネクタ 44"/>
          <p:cNvCxnSpPr/>
          <p:nvPr/>
        </p:nvCxnSpPr>
        <p:spPr>
          <a:xfrm flipV="1">
            <a:off x="5056965" y="3419411"/>
            <a:ext cx="2489157" cy="5059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10"/>
          <p:cNvSpPr>
            <a:spLocks noChangeArrowheads="1"/>
          </p:cNvSpPr>
          <p:nvPr/>
        </p:nvSpPr>
        <p:spPr bwMode="auto">
          <a:xfrm>
            <a:off x="5428779" y="3444320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7" name="直線矢印コネクタ 46"/>
          <p:cNvCxnSpPr/>
          <p:nvPr/>
        </p:nvCxnSpPr>
        <p:spPr>
          <a:xfrm flipV="1">
            <a:off x="5057525" y="2772314"/>
            <a:ext cx="2502928" cy="8614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10"/>
          <p:cNvSpPr>
            <a:spLocks noChangeArrowheads="1"/>
          </p:cNvSpPr>
          <p:nvPr/>
        </p:nvSpPr>
        <p:spPr bwMode="auto">
          <a:xfrm>
            <a:off x="5429339" y="2800779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3731118" y="4077072"/>
            <a:ext cx="253003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10"/>
          <p:cNvSpPr>
            <a:spLocks noChangeArrowheads="1"/>
          </p:cNvSpPr>
          <p:nvPr/>
        </p:nvSpPr>
        <p:spPr bwMode="auto">
          <a:xfrm>
            <a:off x="4318334" y="3904721"/>
            <a:ext cx="966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complete</a:t>
            </a:r>
            <a:endParaRPr lang="ja-JP" altLang="en-US" sz="1600" dirty="0"/>
          </a:p>
        </p:txBody>
      </p:sp>
      <p:cxnSp>
        <p:nvCxnSpPr>
          <p:cNvPr id="52" name="直線矢印コネクタ 51"/>
          <p:cNvCxnSpPr/>
          <p:nvPr/>
        </p:nvCxnSpPr>
        <p:spPr>
          <a:xfrm>
            <a:off x="3758518" y="4463054"/>
            <a:ext cx="2599896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星 5 53"/>
          <p:cNvSpPr/>
          <p:nvPr/>
        </p:nvSpPr>
        <p:spPr>
          <a:xfrm>
            <a:off x="6541912" y="4296497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6948264" y="4463054"/>
            <a:ext cx="59785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10"/>
          <p:cNvSpPr>
            <a:spLocks noChangeArrowheads="1"/>
          </p:cNvSpPr>
          <p:nvPr/>
        </p:nvSpPr>
        <p:spPr bwMode="auto">
          <a:xfrm>
            <a:off x="5783503" y="4610657"/>
            <a:ext cx="19687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decision for next step</a:t>
            </a:r>
            <a:endParaRPr lang="ja-JP" altLang="en-US" sz="1600" dirty="0"/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4284237" y="3412736"/>
            <a:ext cx="77272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10"/>
          <p:cNvSpPr>
            <a:spLocks noChangeArrowheads="1"/>
          </p:cNvSpPr>
          <p:nvPr/>
        </p:nvSpPr>
        <p:spPr bwMode="auto">
          <a:xfrm>
            <a:off x="3654966" y="3439649"/>
            <a:ext cx="12245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TF</a:t>
            </a:r>
            <a:endParaRPr lang="ja-JP" altLang="en-US" sz="1600" dirty="0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4269712" y="2772314"/>
            <a:ext cx="77272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10"/>
          <p:cNvSpPr>
            <a:spLocks noChangeArrowheads="1"/>
          </p:cNvSpPr>
          <p:nvPr/>
        </p:nvSpPr>
        <p:spPr bwMode="auto">
          <a:xfrm>
            <a:off x="3648200" y="2773126"/>
            <a:ext cx="12245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TF</a:t>
            </a:r>
            <a:endParaRPr lang="ja-JP" altLang="en-US" sz="1600" dirty="0"/>
          </a:p>
        </p:txBody>
      </p:sp>
      <p:sp>
        <p:nvSpPr>
          <p:cNvPr id="56" name="星 5 55"/>
          <p:cNvSpPr/>
          <p:nvPr/>
        </p:nvSpPr>
        <p:spPr>
          <a:xfrm>
            <a:off x="4184629" y="5452393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10"/>
          <p:cNvSpPr>
            <a:spLocks noChangeArrowheads="1"/>
          </p:cNvSpPr>
          <p:nvPr/>
        </p:nvSpPr>
        <p:spPr bwMode="auto">
          <a:xfrm>
            <a:off x="4421291" y="5510290"/>
            <a:ext cx="957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proposal </a:t>
            </a:r>
            <a:endParaRPr lang="ja-JP" altLang="en-US" sz="1600" dirty="0"/>
          </a:p>
        </p:txBody>
      </p:sp>
      <p:sp>
        <p:nvSpPr>
          <p:cNvPr id="64" name="正方形/長方形 10"/>
          <p:cNvSpPr>
            <a:spLocks noChangeArrowheads="1"/>
          </p:cNvSpPr>
          <p:nvPr/>
        </p:nvSpPr>
        <p:spPr bwMode="auto">
          <a:xfrm>
            <a:off x="6462588" y="5489637"/>
            <a:ext cx="10978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finalization</a:t>
            </a:r>
            <a:endParaRPr lang="ja-JP" altLang="en-US" sz="1600" dirty="0"/>
          </a:p>
        </p:txBody>
      </p:sp>
      <p:sp>
        <p:nvSpPr>
          <p:cNvPr id="53" name="星 5 52"/>
          <p:cNvSpPr/>
          <p:nvPr/>
        </p:nvSpPr>
        <p:spPr>
          <a:xfrm>
            <a:off x="4574772" y="592104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星 5 64"/>
          <p:cNvSpPr/>
          <p:nvPr/>
        </p:nvSpPr>
        <p:spPr>
          <a:xfrm>
            <a:off x="4323972" y="214713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4971796" y="692720"/>
            <a:ext cx="0" cy="216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10"/>
          <p:cNvSpPr>
            <a:spLocks noChangeArrowheads="1"/>
          </p:cNvSpPr>
          <p:nvPr/>
        </p:nvSpPr>
        <p:spPr bwMode="auto">
          <a:xfrm>
            <a:off x="4179228" y="387588"/>
            <a:ext cx="168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solidFill>
                  <a:srgbClr val="FF0000"/>
                </a:solidFill>
              </a:rPr>
              <a:t>We are now here!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68" name="正方形/長方形 10"/>
          <p:cNvSpPr>
            <a:spLocks noChangeArrowheads="1"/>
          </p:cNvSpPr>
          <p:nvPr/>
        </p:nvSpPr>
        <p:spPr bwMode="auto">
          <a:xfrm>
            <a:off x="3574925" y="1386380"/>
            <a:ext cx="12245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EVE</a:t>
            </a:r>
            <a:endParaRPr lang="ja-JP" altLang="en-US" sz="1600" dirty="0"/>
          </a:p>
        </p:txBody>
      </p:sp>
      <p:sp>
        <p:nvSpPr>
          <p:cNvPr id="69" name="正方形/長方形 10"/>
          <p:cNvSpPr>
            <a:spLocks noChangeArrowheads="1"/>
          </p:cNvSpPr>
          <p:nvPr/>
        </p:nvSpPr>
        <p:spPr bwMode="auto">
          <a:xfrm>
            <a:off x="3384871" y="4465478"/>
            <a:ext cx="154716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EVE and TF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849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388</Words>
  <Application>Microsoft Office PowerPoint</Application>
  <PresentationFormat>画面に合わせる (4:3)</PresentationFormat>
  <Paragraphs>130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Meiryo UI</vt:lpstr>
      <vt:lpstr>ＭＳ Ｐゴシック</vt:lpstr>
      <vt:lpstr>Arial</vt:lpstr>
      <vt:lpstr>Calibri</vt:lpstr>
      <vt:lpstr>Office テーマ</vt:lpstr>
      <vt:lpstr>Progress report of  Sub Group EV  (WLTP-17-12e)  17th WLTP IWG 10 January 2017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MIZUSHIMA NORIFUMI</cp:lastModifiedBy>
  <cp:revision>152</cp:revision>
  <cp:lastPrinted>2015-06-01T04:21:41Z</cp:lastPrinted>
  <dcterms:created xsi:type="dcterms:W3CDTF">2015-06-01T01:22:46Z</dcterms:created>
  <dcterms:modified xsi:type="dcterms:W3CDTF">2017-01-10T15:31:19Z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