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1.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notesSlides/notesSlide10.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notesSlides/notesSlide11.xml" ContentType="application/vnd.openxmlformats-officedocument.presentationml.notesSlide+xml"/>
  <Override PartName="/ppt/charts/chart10.xml" ContentType="application/vnd.openxmlformats-officedocument.drawingml.chart+xml"/>
  <Override PartName="/ppt/drawings/drawing1.xml" ContentType="application/vnd.openxmlformats-officedocument.drawingml.chartshape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1.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85" r:id="rId2"/>
    <p:sldId id="286" r:id="rId3"/>
    <p:sldId id="287" r:id="rId4"/>
    <p:sldId id="275" r:id="rId5"/>
    <p:sldId id="269" r:id="rId6"/>
    <p:sldId id="270" r:id="rId7"/>
    <p:sldId id="271" r:id="rId8"/>
    <p:sldId id="261" r:id="rId9"/>
    <p:sldId id="260" r:id="rId10"/>
    <p:sldId id="272" r:id="rId11"/>
    <p:sldId id="284" r:id="rId12"/>
    <p:sldId id="274" r:id="rId13"/>
    <p:sldId id="276" r:id="rId14"/>
    <p:sldId id="278" r:id="rId15"/>
    <p:sldId id="280" r:id="rId16"/>
    <p:sldId id="279" r:id="rId17"/>
    <p:sldId id="281" r:id="rId18"/>
    <p:sldId id="282" r:id="rId19"/>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FFFFFB"/>
    <a:srgbClr val="BBBBBB"/>
    <a:srgbClr val="797B73"/>
    <a:srgbClr val="434343"/>
    <a:srgbClr val="8C8C25"/>
    <a:srgbClr val="969928"/>
    <a:srgbClr val="C8D7D4"/>
    <a:srgbClr val="BBCBC8"/>
    <a:srgbClr val="D8E8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95622" autoAdjust="0"/>
  </p:normalViewPr>
  <p:slideViewPr>
    <p:cSldViewPr>
      <p:cViewPr varScale="1">
        <p:scale>
          <a:sx n="79" d="100"/>
          <a:sy n="79" d="100"/>
        </p:scale>
        <p:origin x="1296" y="43"/>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p:scale>
          <a:sx n="140" d="100"/>
          <a:sy n="140" d="100"/>
        </p:scale>
        <p:origin x="-1464" y="20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I:\JATA&#26989;&#21209;&#25991;&#26360;&#20445;&#31649;&#12501;&#12457;&#12523;&#12480;&#12540;\&#12471;&#12515;&#12471;&#12480;&#12452;&#12490;&#12514;&#38306;&#36899;&#12398;&#30740;&#31350;&#12392;&#30330;&#34920;\&#31532;&#65301;&#22577;&#36554;&#20001;&#25304;&#26463;&#26041;&#27861;&#12398;&#12479;&#12452;&#12516;&#25613;&#22833;&#24433;&#38911;&#12513;&#12459;&#12491;&#12474;&#12512;&#65288;2016&#26149;&#23395;&#22823;&#20250;&#65289;\016&#26149;&#23395;&#22823;&#20250;&#30330;&#34920;&#29992;&#35299;&#26512;&#12487;&#12540;&#12479;&#12501;&#12449;&#12452;&#12523;&#32676;\016.3.20&#23450;&#36895;&#24230;&#25269;&#25239;&#21147;&#31561;&#12398;&#28204;&#23450;&#21450;&#12403;&#35336;&#31639;&#35299;&#26512;&#32080;&#26524;.xlsx" TargetMode="External"/></Relationships>
</file>

<file path=ppt/charts/_rels/chart11.xml.rels><?xml version="1.0" encoding="UTF-8" standalone="yes"?>
<Relationships xmlns="http://schemas.openxmlformats.org/package/2006/relationships"><Relationship Id="rId3" Type="http://schemas.openxmlformats.org/officeDocument/2006/relationships/oleObject" Target="file:///I:\JATA&#26989;&#21209;&#25991;&#26360;\JSAE&#33258;&#25216;&#20250;&#12471;&#12515;&#12471;&#12480;&#12452;&#20998;&#31185;&#20250;&#31532;&#65298;&#12473;&#12486;&#12540;&#12472;\&#35506;&#38988;&#26908;&#35342;Gr&#20250;&#35696;\&#12459;&#12525;&#12540;&#12521;&#12395;&#12424;&#12427;HORIBA&#12391;&#12398;&#23455;&#39443;\&#22528;&#22580;&#12391;&#12398;&#23455;&#39443;&#32080;&#26524;\&#36554;&#20001;&#12525;&#12473;&#20181;&#20107;&#19968;&#35239;.xlsx" TargetMode="External"/><Relationship Id="rId2" Type="http://schemas.microsoft.com/office/2011/relationships/chartColorStyle" Target="colors4.xml"/><Relationship Id="rId1" Type="http://schemas.microsoft.com/office/2011/relationships/chartStyle" Target="style4.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openxmlformats.org/officeDocument/2006/relationships/oleObject" Target="file:///C:\Noda%20Data%20Area\JATA&#26989;&#21209;&#29992;&#25991;&#26360;&#12398;&#20445;&#31649;&#31665;\&#12471;&#12515;&#12471;&#12480;&#12452;&#12490;&#12514;&#38306;&#36899;&#12398;&#30740;&#31350;&#12392;&#30330;&#34920;\&#31532;&#65301;&#22577;&#36554;&#20001;&#25304;&#26463;&#26041;&#27861;&#12398;&#12479;&#12452;&#12516;&#25613;&#22833;&#24433;&#38911;&#12513;&#12459;&#12491;&#12474;&#12512;&#65288;2016&#26149;&#23395;&#22823;&#20250;&#65289;\016&#26149;&#23395;&#22823;&#20250;&#30330;&#34920;&#29992;&#35299;&#26512;&#12487;&#12540;&#12479;&#12501;&#12449;&#12452;&#12523;&#32676;\016.3.28&#33258;&#36208;&#12514;&#12540;&#12489;&#36208;&#34892;&#26178;&#12398;&#20181;&#20107;&#37327;&#35336;&#31639;.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1" Type="http://schemas.openxmlformats.org/officeDocument/2006/relationships/oleObject" Target="file:///I:\JATA&#26989;&#21209;&#25991;&#26360;&#20445;&#31649;&#12501;&#12457;&#12523;&#12480;&#12540;\&#12471;&#12515;&#12471;&#12480;&#12452;&#12490;&#12514;&#38306;&#36899;&#12398;&#30740;&#31350;&#12392;&#30330;&#34920;\&#31532;&#65300;&#22577;&#36554;&#20001;&#25304;&#26463;&#27861;&#12398;&#24433;&#38911;&#65288;2015&#24180;&#24230;&#33258;&#25216;&#20250;&#31179;&#23395;&#22823;&#20250;&#65289;\&#21069;&#21047;&#12426;&#21407;&#31295;&#20316;&#25104;&#29992;\&#21069;&#21047;&#12426;&#25522;&#36617;&#22259;&#34920;&#12398;&#20803;&#12501;&#12449;&#12452;&#12523;&#38598;\015.8.4&#21488;&#19978;&#24816;&#34892;&#12395;&#12424;&#12427;&#12371;&#12429;&#12364;&#12426;&#25269;&#25239;&#28204;&#23450;&#32080;&#26524;.xls"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I:\JATA&#26989;&#21209;&#25991;&#26360;&#20445;&#31649;&#12501;&#12457;&#12523;&#12480;&#12540;\&#12471;&#12515;&#12471;&#12480;&#12452;&#12490;&#12514;&#38306;&#36899;&#12398;&#30740;&#31350;&#12392;&#30330;&#34920;\&#31532;&#65300;&#22577;&#36554;&#20001;&#25304;&#26463;&#27861;&#12398;&#24433;&#38911;&#65288;2015&#24180;&#24230;&#33258;&#25216;&#20250;&#31179;&#23395;&#22823;&#20250;&#65289;\&#21069;&#21047;&#12426;&#21407;&#31295;&#20316;&#25104;&#29992;\&#21069;&#21047;&#12426;&#25522;&#36617;&#22259;&#34920;&#12398;&#20803;&#12501;&#12449;&#12452;&#12523;&#38598;\015.8.4&#21488;&#19978;&#24816;&#34892;&#12395;&#12424;&#12427;&#12371;&#12429;&#12364;&#12426;&#25269;&#25239;&#28204;&#23450;&#32080;&#26524;.xls"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I:\JATA&#26989;&#21209;&#25991;&#26360;&#20445;&#31649;&#12501;&#12457;&#12523;&#12480;&#12540;\&#12471;&#12515;&#12471;&#12480;&#12452;&#12490;&#12514;&#38306;&#36899;&#12398;&#30740;&#31350;&#12392;&#30330;&#34920;\&#31532;&#65300;&#22577;&#36554;&#20001;&#25304;&#26463;&#27861;&#12398;&#24433;&#38911;&#65288;2015&#24180;&#24230;&#33258;&#25216;&#20250;&#31179;&#23395;&#22823;&#20250;&#65289;\&#21069;&#21047;&#12426;&#21407;&#31295;&#20316;&#25104;&#29992;\&#21069;&#21047;&#12426;&#25522;&#36617;&#22259;&#34920;&#12398;&#20803;&#12501;&#12449;&#12452;&#12523;&#38598;\&#23450;&#36895;&#24230;&#25269;&#25239;&#21147;&#28204;&#23450;&#32080;&#26524;&#12464;&#12521;&#12501;&#29992;.xls"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I:\JATA&#26989;&#21209;&#25991;&#26360;&#20445;&#31649;&#12501;&#12457;&#12523;&#12480;&#12540;\&#12471;&#12515;&#12471;&#12480;&#12452;&#12490;&#12514;&#38306;&#36899;&#12398;&#30740;&#31350;&#12392;&#30330;&#34920;\&#31532;&#65300;&#22577;&#36554;&#20001;&#25304;&#26463;&#27861;&#12398;&#24433;&#38911;&#65288;2015&#24180;&#24230;&#33258;&#25216;&#20250;&#31179;&#23395;&#22823;&#20250;&#65289;\&#21069;&#21047;&#12426;&#21407;&#31295;&#20316;&#25104;&#29992;\&#21069;&#21047;&#12426;&#25522;&#36617;&#22259;&#34920;&#12398;&#20803;&#12501;&#12449;&#12452;&#12523;&#38598;\&#23450;&#36895;&#24230;&#25269;&#25239;&#21147;&#28204;&#23450;&#32080;&#26524;&#12464;&#12521;&#12501;&#29992;.xls"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I:\JATA&#26989;&#21209;&#25991;&#26360;&#20445;&#31649;&#12501;&#12457;&#12523;&#12480;&#12540;\&#12471;&#12515;&#12471;&#12480;&#12452;&#12490;&#12514;&#38306;&#36899;&#12398;&#30740;&#31350;&#12392;&#30330;&#34920;\&#31532;&#65300;&#22577;&#36554;&#20001;&#25304;&#26463;&#27861;&#12398;&#24433;&#38911;&#65288;2015&#24180;&#24230;&#33258;&#25216;&#20250;&#31179;&#23395;&#22823;&#20250;&#65289;\&#21069;&#21047;&#12426;&#21407;&#31295;&#20316;&#25104;&#29992;\&#21069;&#21047;&#12426;&#25522;&#36617;&#22259;&#34920;&#12398;&#20803;&#12501;&#12449;&#12452;&#12523;&#38598;\&#23450;&#36895;&#24230;&#25269;&#25239;&#21147;&#28204;&#23450;&#32080;&#26524;&#12464;&#12521;&#12501;&#29992;.xls"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I:\JATA&#26989;&#21209;&#25991;&#26360;&#20445;&#31649;&#12501;&#12457;&#12523;&#12480;&#12540;\&#12471;&#12515;&#12471;&#12480;&#12452;&#12490;&#12514;&#38306;&#36899;&#12398;&#30740;&#31350;&#12392;&#30330;&#34920;\&#31532;&#65300;&#22577;&#36554;&#20001;&#25304;&#26463;&#27861;&#12398;&#24433;&#38911;&#65288;2015&#24180;&#24230;&#33258;&#25216;&#20250;&#31179;&#23395;&#22823;&#20250;&#65289;\&#21069;&#21047;&#12426;&#21407;&#31295;&#20316;&#25104;&#29992;\&#21069;&#21047;&#12426;&#25522;&#36617;&#22259;&#34920;&#12398;&#20803;&#12501;&#12449;&#12452;&#12523;&#38598;\&#23450;&#36895;&#24230;&#25269;&#25239;&#21147;&#28204;&#23450;&#32080;&#26524;&#12464;&#12521;&#12501;&#29992;.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marL="342900" indent="-342900">
              <a:buAutoNum type="alphaLcParenBoth"/>
              <a:defRPr sz="1600" b="0" i="0" u="none" strike="noStrike" kern="1200" spc="0" baseline="0">
                <a:solidFill>
                  <a:schemeClr val="tx1">
                    <a:lumMod val="65000"/>
                    <a:lumOff val="35000"/>
                  </a:schemeClr>
                </a:solidFill>
                <a:latin typeface="+mn-lt"/>
                <a:ea typeface="+mn-ea"/>
                <a:cs typeface="+mn-cs"/>
              </a:defRPr>
            </a:pPr>
            <a:r>
              <a:rPr lang="en-US" altLang="ja-JP" sz="1600" baseline="0" dirty="0" smtClean="0"/>
              <a:t>A</a:t>
            </a:r>
            <a:r>
              <a:rPr lang="ja-JP" altLang="en-US" sz="1600" baseline="0" dirty="0" smtClean="0"/>
              <a:t>車の測定結果</a:t>
            </a:r>
            <a:endParaRPr lang="en-US" altLang="ja-JP" sz="1600" baseline="0" dirty="0" smtClean="0"/>
          </a:p>
          <a:p>
            <a:pPr marL="342900" indent="-342900">
              <a:buAutoNum type="alphaLcParenBoth"/>
              <a:defRPr sz="1600"/>
            </a:pPr>
            <a:endParaRPr lang="en-US" altLang="ja-JP" sz="1600" dirty="0" smtClean="0"/>
          </a:p>
        </c:rich>
      </c:tx>
      <c:layout>
        <c:manualLayout>
          <c:xMode val="edge"/>
          <c:yMode val="edge"/>
          <c:x val="0.33253522727121998"/>
          <c:y val="3.8231135824045186E-2"/>
        </c:manualLayout>
      </c:layout>
      <c:overlay val="0"/>
      <c:spPr>
        <a:noFill/>
        <a:ln>
          <a:noFill/>
        </a:ln>
        <a:effectLst/>
      </c:spPr>
      <c:txPr>
        <a:bodyPr rot="0" spcFirstLastPara="1" vertOverflow="ellipsis" vert="horz" wrap="square" anchor="ctr" anchorCtr="1"/>
        <a:lstStyle/>
        <a:p>
          <a:pPr marL="342900" indent="-342900">
            <a:buAutoNum type="alphaLcParenBoth"/>
            <a:defRPr sz="16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1683011811023622"/>
          <c:y val="0.11165262875291855"/>
          <c:w val="0.77580993000874887"/>
          <c:h val="0.70786117979866103"/>
        </c:manualLayout>
      </c:layout>
      <c:scatterChart>
        <c:scatterStyle val="lineMarker"/>
        <c:varyColors val="0"/>
        <c:ser>
          <c:idx val="3"/>
          <c:order val="0"/>
          <c:tx>
            <c:v>２点クロス（張力調整なし）</c:v>
          </c:tx>
          <c:spPr>
            <a:ln w="12700" cap="rnd">
              <a:solidFill>
                <a:schemeClr val="tx1"/>
              </a:solidFill>
              <a:round/>
            </a:ln>
            <a:effectLst/>
          </c:spPr>
          <c:marker>
            <c:symbol val="diamond"/>
            <c:size val="7"/>
            <c:spPr>
              <a:solidFill>
                <a:srgbClr val="FF0000"/>
              </a:solidFill>
              <a:ln w="9525">
                <a:solidFill>
                  <a:schemeClr val="tx1"/>
                </a:solidFill>
              </a:ln>
              <a:effectLst/>
            </c:spPr>
          </c:marker>
          <c:xVal>
            <c:numRef>
              <c:f>Sheet3!$D$4:$M$4</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Sheet3!$D$19:$M$19</c:f>
              <c:numCache>
                <c:formatCode>0.00</c:formatCode>
                <c:ptCount val="10"/>
                <c:pt idx="0">
                  <c:v>206.65103100000002</c:v>
                </c:pt>
                <c:pt idx="1">
                  <c:v>206.60096000000001</c:v>
                </c:pt>
                <c:pt idx="2">
                  <c:v>200.084991</c:v>
                </c:pt>
                <c:pt idx="3">
                  <c:v>204.80148300000002</c:v>
                </c:pt>
                <c:pt idx="4">
                  <c:v>208.89662200000001</c:v>
                </c:pt>
                <c:pt idx="5">
                  <c:v>212.756775</c:v>
                </c:pt>
                <c:pt idx="6">
                  <c:v>217.67363700000001</c:v>
                </c:pt>
                <c:pt idx="7">
                  <c:v>224.93483700000002</c:v>
                </c:pt>
                <c:pt idx="8">
                  <c:v>230.89419599999999</c:v>
                </c:pt>
                <c:pt idx="9">
                  <c:v>237.27681799999999</c:v>
                </c:pt>
              </c:numCache>
            </c:numRef>
          </c:yVal>
          <c:smooth val="0"/>
        </c:ser>
        <c:ser>
          <c:idx val="0"/>
          <c:order val="1"/>
          <c:tx>
            <c:v>４点拘束</c:v>
          </c:tx>
          <c:spPr>
            <a:ln w="12700" cap="rnd">
              <a:solidFill>
                <a:schemeClr val="tx1"/>
              </a:solidFill>
              <a:round/>
            </a:ln>
            <a:effectLst/>
          </c:spPr>
          <c:marker>
            <c:symbol val="circle"/>
            <c:size val="7"/>
            <c:spPr>
              <a:solidFill>
                <a:srgbClr val="FFFF00"/>
              </a:solidFill>
              <a:ln w="9525">
                <a:solidFill>
                  <a:schemeClr val="tx1"/>
                </a:solidFill>
              </a:ln>
              <a:effectLst/>
            </c:spPr>
          </c:marker>
          <c:xVal>
            <c:numRef>
              <c:f>Sheet3!$D$4:$M$4</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Sheet3!$D$7:$M$7</c:f>
              <c:numCache>
                <c:formatCode>0.00</c:formatCode>
                <c:ptCount val="10"/>
                <c:pt idx="0">
                  <c:v>201.192036</c:v>
                </c:pt>
                <c:pt idx="1">
                  <c:v>199.68258300000002</c:v>
                </c:pt>
                <c:pt idx="2">
                  <c:v>194.38597800000002</c:v>
                </c:pt>
                <c:pt idx="3">
                  <c:v>198.32354000000001</c:v>
                </c:pt>
                <c:pt idx="4">
                  <c:v>206.76838600000002</c:v>
                </c:pt>
                <c:pt idx="5">
                  <c:v>210.27856400000002</c:v>
                </c:pt>
                <c:pt idx="6">
                  <c:v>212.81747799999999</c:v>
                </c:pt>
                <c:pt idx="7">
                  <c:v>219.28610200000003</c:v>
                </c:pt>
                <c:pt idx="8">
                  <c:v>223.69429400000001</c:v>
                </c:pt>
                <c:pt idx="9">
                  <c:v>228.75659100000001</c:v>
                </c:pt>
              </c:numCache>
            </c:numRef>
          </c:yVal>
          <c:smooth val="0"/>
        </c:ser>
        <c:ser>
          <c:idx val="1"/>
          <c:order val="2"/>
          <c:tx>
            <c:v>３点拘束</c:v>
          </c:tx>
          <c:spPr>
            <a:ln w="12700" cap="rnd">
              <a:solidFill>
                <a:schemeClr val="tx1"/>
              </a:solidFill>
              <a:round/>
            </a:ln>
            <a:effectLst/>
          </c:spPr>
          <c:marker>
            <c:symbol val="circle"/>
            <c:size val="7"/>
            <c:spPr>
              <a:solidFill>
                <a:schemeClr val="accent2"/>
              </a:solidFill>
              <a:ln w="9525">
                <a:solidFill>
                  <a:schemeClr val="tx1"/>
                </a:solidFill>
              </a:ln>
              <a:effectLst/>
            </c:spPr>
          </c:marker>
          <c:xVal>
            <c:numRef>
              <c:f>Sheet3!$D$4:$M$4</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Sheet3!$D$11:$M$11</c:f>
              <c:numCache>
                <c:formatCode>0.00</c:formatCode>
                <c:ptCount val="10"/>
                <c:pt idx="0">
                  <c:v>194.469009</c:v>
                </c:pt>
                <c:pt idx="1">
                  <c:v>192.85434699999999</c:v>
                </c:pt>
                <c:pt idx="2">
                  <c:v>186.23015599999999</c:v>
                </c:pt>
                <c:pt idx="3">
                  <c:v>191.03918099999999</c:v>
                </c:pt>
                <c:pt idx="4">
                  <c:v>194.858135</c:v>
                </c:pt>
                <c:pt idx="5">
                  <c:v>198.86698100000001</c:v>
                </c:pt>
                <c:pt idx="6">
                  <c:v>204.10504900000001</c:v>
                </c:pt>
                <c:pt idx="7">
                  <c:v>211.01360700000001</c:v>
                </c:pt>
                <c:pt idx="8">
                  <c:v>216.46343999999999</c:v>
                </c:pt>
                <c:pt idx="9">
                  <c:v>222.700546</c:v>
                </c:pt>
              </c:numCache>
            </c:numRef>
          </c:yVal>
          <c:smooth val="0"/>
        </c:ser>
        <c:ser>
          <c:idx val="2"/>
          <c:order val="3"/>
          <c:tx>
            <c:v>２点ストレート拘束</c:v>
          </c:tx>
          <c:spPr>
            <a:ln w="12700" cap="rnd">
              <a:solidFill>
                <a:schemeClr val="tx1"/>
              </a:solidFill>
              <a:round/>
            </a:ln>
            <a:effectLst/>
          </c:spPr>
          <c:marker>
            <c:symbol val="circle"/>
            <c:size val="7"/>
            <c:spPr>
              <a:solidFill>
                <a:srgbClr val="00B0F0"/>
              </a:solidFill>
              <a:ln w="9525">
                <a:solidFill>
                  <a:schemeClr val="accent3"/>
                </a:solidFill>
              </a:ln>
              <a:effectLst/>
            </c:spPr>
          </c:marker>
          <c:xVal>
            <c:numRef>
              <c:f>Sheet3!$D$4:$M$4</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Sheet3!$D$15:$M$15</c:f>
              <c:numCache>
                <c:formatCode>0.00</c:formatCode>
                <c:ptCount val="10"/>
                <c:pt idx="0">
                  <c:v>192.120891</c:v>
                </c:pt>
                <c:pt idx="1">
                  <c:v>191.10142500000001</c:v>
                </c:pt>
                <c:pt idx="2">
                  <c:v>184.50913600000001</c:v>
                </c:pt>
                <c:pt idx="3">
                  <c:v>189.30063999999999</c:v>
                </c:pt>
                <c:pt idx="4">
                  <c:v>192.724819</c:v>
                </c:pt>
                <c:pt idx="5">
                  <c:v>196.24259499999999</c:v>
                </c:pt>
                <c:pt idx="6">
                  <c:v>201.13915299999999</c:v>
                </c:pt>
                <c:pt idx="7">
                  <c:v>207.66207800000001</c:v>
                </c:pt>
                <c:pt idx="8">
                  <c:v>213.405857</c:v>
                </c:pt>
                <c:pt idx="9">
                  <c:v>219.563244</c:v>
                </c:pt>
              </c:numCache>
            </c:numRef>
          </c:yVal>
          <c:smooth val="0"/>
        </c:ser>
        <c:ser>
          <c:idx val="4"/>
          <c:order val="4"/>
          <c:tx>
            <c:v>２点クロス（張力調整あり）</c:v>
          </c:tx>
          <c:spPr>
            <a:ln w="12700" cap="rnd">
              <a:solidFill>
                <a:schemeClr val="tx1"/>
              </a:solidFill>
              <a:round/>
            </a:ln>
            <a:effectLst/>
          </c:spPr>
          <c:marker>
            <c:symbol val="triangle"/>
            <c:size val="7"/>
            <c:spPr>
              <a:solidFill>
                <a:srgbClr val="00B050"/>
              </a:solidFill>
              <a:ln w="9525">
                <a:solidFill>
                  <a:schemeClr val="tx1"/>
                </a:solidFill>
              </a:ln>
              <a:effectLst/>
            </c:spPr>
          </c:marker>
          <c:xVal>
            <c:numRef>
              <c:f>Sheet3!$D$4:$M$4</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Sheet3!$D$23:$M$23</c:f>
              <c:numCache>
                <c:formatCode>0.00</c:formatCode>
                <c:ptCount val="10"/>
                <c:pt idx="0">
                  <c:v>197.04973200000001</c:v>
                </c:pt>
                <c:pt idx="1">
                  <c:v>195.96798000000001</c:v>
                </c:pt>
                <c:pt idx="2">
                  <c:v>189.587513</c:v>
                </c:pt>
                <c:pt idx="3">
                  <c:v>194.69863100000001</c:v>
                </c:pt>
                <c:pt idx="4">
                  <c:v>198.316169</c:v>
                </c:pt>
                <c:pt idx="5">
                  <c:v>202.578858</c:v>
                </c:pt>
                <c:pt idx="6">
                  <c:v>208.84020199999998</c:v>
                </c:pt>
                <c:pt idx="7">
                  <c:v>214.665886</c:v>
                </c:pt>
                <c:pt idx="8">
                  <c:v>220.59027100000003</c:v>
                </c:pt>
                <c:pt idx="9">
                  <c:v>226.21579700000001</c:v>
                </c:pt>
              </c:numCache>
            </c:numRef>
          </c:yVal>
          <c:smooth val="0"/>
        </c:ser>
        <c:dLbls>
          <c:showLegendKey val="0"/>
          <c:showVal val="0"/>
          <c:showCatName val="0"/>
          <c:showSerName val="0"/>
          <c:showPercent val="0"/>
          <c:showBubbleSize val="0"/>
        </c:dLbls>
        <c:axId val="121742320"/>
        <c:axId val="121742712"/>
      </c:scatterChart>
      <c:valAx>
        <c:axId val="121742320"/>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ja-JP" altLang="en-US" sz="1200" dirty="0"/>
                  <a:t>車速　</a:t>
                </a:r>
                <a:r>
                  <a:rPr lang="en-US" altLang="ja-JP" sz="1200" dirty="0"/>
                  <a:t>(km/h)</a:t>
                </a:r>
                <a:endParaRPr lang="ja-JP" altLang="en-US" sz="1200" dirty="0"/>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in"/>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ja-JP"/>
          </a:p>
        </c:txPr>
        <c:crossAx val="121742712"/>
        <c:crosses val="autoZero"/>
        <c:crossBetween val="midCat"/>
      </c:valAx>
      <c:valAx>
        <c:axId val="121742712"/>
        <c:scaling>
          <c:orientation val="minMax"/>
          <c:max val="240"/>
          <c:min val="170"/>
        </c:scaling>
        <c:delete val="0"/>
        <c:axPos val="l"/>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ja-JP" altLang="en-US" sz="1200" dirty="0"/>
                  <a:t>ころがり抵抗　</a:t>
                </a:r>
                <a:r>
                  <a:rPr lang="en-US" altLang="ja-JP" sz="1200" dirty="0"/>
                  <a:t>(N)</a:t>
                </a:r>
                <a:endParaRPr lang="ja-JP" altLang="en-US" sz="1200" dirty="0"/>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ja-JP"/>
            </a:p>
          </c:txPr>
        </c:title>
        <c:numFmt formatCode="#,##0_);[Red]\(#,##0\)" sourceLinked="0"/>
        <c:majorTickMark val="in"/>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ja-JP"/>
          </a:p>
        </c:txPr>
        <c:crossAx val="121742320"/>
        <c:crosses val="autoZero"/>
        <c:crossBetween val="midCat"/>
      </c:valAx>
      <c:spPr>
        <a:noFill/>
        <a:ln>
          <a:solidFill>
            <a:schemeClr val="tx1"/>
          </a:solidFill>
        </a:ln>
        <a:effectLst/>
      </c:spPr>
    </c:plotArea>
    <c:legend>
      <c:legendPos val="b"/>
      <c:layout>
        <c:manualLayout>
          <c:xMode val="edge"/>
          <c:yMode val="edge"/>
          <c:x val="0.54635407416178239"/>
          <c:y val="0.54114797045704399"/>
          <c:w val="0.39493734335839592"/>
          <c:h val="0.26284015199345917"/>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solidFill>
      <a:schemeClr val="bg1"/>
    </a:solidFill>
    <a:ln w="9525" cap="flat" cmpd="sng" algn="ctr">
      <a:noFill/>
      <a:round/>
    </a:ln>
    <a:effectLst/>
  </c:spPr>
  <c:txPr>
    <a:bodyPr/>
    <a:lstStyle/>
    <a:p>
      <a:pPr>
        <a:defRPr/>
      </a:pPr>
      <a:endParaRPr lang="ja-JP"/>
    </a:p>
  </c:txPr>
  <c:externalData r:id="rId4">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1"/>
          <c:order val="0"/>
          <c:tx>
            <c:v>４点標準</c:v>
          </c:tx>
          <c:xVal>
            <c:numRef>
              <c:f>試験③!$B$11:$B$15</c:f>
              <c:numCache>
                <c:formatCode>0_ </c:formatCode>
                <c:ptCount val="5"/>
                <c:pt idx="0">
                  <c:v>20.110363</c:v>
                </c:pt>
                <c:pt idx="1">
                  <c:v>40.154384999999998</c:v>
                </c:pt>
                <c:pt idx="2">
                  <c:v>59.881568999999999</c:v>
                </c:pt>
                <c:pt idx="3">
                  <c:v>79.960723999999999</c:v>
                </c:pt>
                <c:pt idx="4">
                  <c:v>100.304626</c:v>
                </c:pt>
              </c:numCache>
            </c:numRef>
          </c:xVal>
          <c:yVal>
            <c:numRef>
              <c:f>試験③!$Z$11:$Z$15</c:f>
              <c:numCache>
                <c:formatCode>#,##0_ ;[Red]\-#,##0\ </c:formatCode>
                <c:ptCount val="5"/>
                <c:pt idx="0">
                  <c:v>204.58118612975971</c:v>
                </c:pt>
                <c:pt idx="1">
                  <c:v>197.39630004177712</c:v>
                </c:pt>
                <c:pt idx="2">
                  <c:v>199.9908380686237</c:v>
                </c:pt>
                <c:pt idx="3">
                  <c:v>202.30285956382608</c:v>
                </c:pt>
                <c:pt idx="4">
                  <c:v>188.34119637039396</c:v>
                </c:pt>
              </c:numCache>
            </c:numRef>
          </c:yVal>
          <c:smooth val="0"/>
          <c:extLst xmlns:c16r2="http://schemas.microsoft.com/office/drawing/2015/06/chart">
            <c:ext xmlns:c16="http://schemas.microsoft.com/office/drawing/2014/chart" uri="{C3380CC4-5D6E-409C-BE32-E72D297353CC}">
              <c16:uniqueId val="{00000000-F658-467C-8AF5-F4B618146003}"/>
            </c:ext>
          </c:extLst>
        </c:ser>
        <c:ser>
          <c:idx val="4"/>
          <c:order val="1"/>
          <c:tx>
            <c:v>３点拘束</c:v>
          </c:tx>
          <c:xVal>
            <c:numRef>
              <c:f>試験⑦!$B$11:$B$15</c:f>
              <c:numCache>
                <c:formatCode>0_ </c:formatCode>
                <c:ptCount val="5"/>
                <c:pt idx="0">
                  <c:v>20.044574999999998</c:v>
                </c:pt>
                <c:pt idx="1">
                  <c:v>39.784095999999998</c:v>
                </c:pt>
                <c:pt idx="2">
                  <c:v>59.622776000000002</c:v>
                </c:pt>
                <c:pt idx="3">
                  <c:v>79.709038000000007</c:v>
                </c:pt>
                <c:pt idx="4">
                  <c:v>99.734673000000001</c:v>
                </c:pt>
              </c:numCache>
            </c:numRef>
          </c:xVal>
          <c:yVal>
            <c:numRef>
              <c:f>試験⑦!$Z$11:$Z$15</c:f>
              <c:numCache>
                <c:formatCode>#,##0_ ;[Red]\-#,##0\ </c:formatCode>
                <c:ptCount val="5"/>
                <c:pt idx="0">
                  <c:v>2775.4244979411133</c:v>
                </c:pt>
                <c:pt idx="1">
                  <c:v>2773.9652987693453</c:v>
                </c:pt>
                <c:pt idx="2">
                  <c:v>2785.8293414848604</c:v>
                </c:pt>
                <c:pt idx="3">
                  <c:v>2794.4865137140505</c:v>
                </c:pt>
                <c:pt idx="4">
                  <c:v>2806.1769475486913</c:v>
                </c:pt>
              </c:numCache>
            </c:numRef>
          </c:yVal>
          <c:smooth val="0"/>
          <c:extLst xmlns:c16r2="http://schemas.microsoft.com/office/drawing/2015/06/chart">
            <c:ext xmlns:c16="http://schemas.microsoft.com/office/drawing/2014/chart" uri="{C3380CC4-5D6E-409C-BE32-E72D297353CC}">
              <c16:uniqueId val="{00000001-F658-467C-8AF5-F4B618146003}"/>
            </c:ext>
          </c:extLst>
        </c:ser>
        <c:ser>
          <c:idx val="0"/>
          <c:order val="2"/>
          <c:tx>
            <c:v>２点ストレート</c:v>
          </c:tx>
          <c:spPr>
            <a:ln w="12700" cap="rnd">
              <a:solidFill>
                <a:schemeClr val="tx1"/>
              </a:solidFill>
              <a:round/>
            </a:ln>
            <a:effectLst/>
          </c:spPr>
          <c:marker>
            <c:symbol val="circle"/>
            <c:size val="8"/>
            <c:spPr>
              <a:solidFill>
                <a:schemeClr val="bg1"/>
              </a:solidFill>
              <a:ln w="9525">
                <a:solidFill>
                  <a:schemeClr val="accent1"/>
                </a:solidFill>
              </a:ln>
              <a:effectLst/>
            </c:spPr>
          </c:marker>
          <c:xVal>
            <c:numRef>
              <c:f>試験⑧!$B$11:$B$15</c:f>
              <c:numCache>
                <c:formatCode>0_ </c:formatCode>
                <c:ptCount val="5"/>
                <c:pt idx="0">
                  <c:v>19.881233000000002</c:v>
                </c:pt>
                <c:pt idx="1">
                  <c:v>40.221057999999999</c:v>
                </c:pt>
                <c:pt idx="2">
                  <c:v>59.749274999999997</c:v>
                </c:pt>
                <c:pt idx="3">
                  <c:v>79.722908000000004</c:v>
                </c:pt>
                <c:pt idx="4">
                  <c:v>99.87133</c:v>
                </c:pt>
              </c:numCache>
            </c:numRef>
          </c:xVal>
          <c:yVal>
            <c:numRef>
              <c:f>試験⑧!$Z$11:$Z$15</c:f>
              <c:numCache>
                <c:formatCode>#,##0_ ;[Red]\-#,##0\ </c:formatCode>
                <c:ptCount val="5"/>
                <c:pt idx="0">
                  <c:v>244.89316025671349</c:v>
                </c:pt>
                <c:pt idx="1">
                  <c:v>253.76564790751127</c:v>
                </c:pt>
                <c:pt idx="2">
                  <c:v>262.69417442214274</c:v>
                </c:pt>
                <c:pt idx="3">
                  <c:v>287.1577600769034</c:v>
                </c:pt>
                <c:pt idx="4">
                  <c:v>326.54890986701628</c:v>
                </c:pt>
              </c:numCache>
            </c:numRef>
          </c:yVal>
          <c:smooth val="0"/>
          <c:extLst xmlns:c16r2="http://schemas.microsoft.com/office/drawing/2015/06/chart">
            <c:ext xmlns:c16="http://schemas.microsoft.com/office/drawing/2014/chart" uri="{C3380CC4-5D6E-409C-BE32-E72D297353CC}">
              <c16:uniqueId val="{00000002-F658-467C-8AF5-F4B618146003}"/>
            </c:ext>
          </c:extLst>
        </c:ser>
        <c:ser>
          <c:idx val="2"/>
          <c:order val="3"/>
          <c:tx>
            <c:v>２点クロス（アンバランス）</c:v>
          </c:tx>
          <c:xVal>
            <c:numRef>
              <c:f>試験⑨!$B$11:$B$15</c:f>
              <c:numCache>
                <c:formatCode>0_ </c:formatCode>
                <c:ptCount val="5"/>
                <c:pt idx="0">
                  <c:v>19.749931</c:v>
                </c:pt>
                <c:pt idx="1">
                  <c:v>39.893504999999998</c:v>
                </c:pt>
                <c:pt idx="2">
                  <c:v>59.928581000000001</c:v>
                </c:pt>
                <c:pt idx="3">
                  <c:v>79.702315999999996</c:v>
                </c:pt>
                <c:pt idx="4">
                  <c:v>99.758018000000007</c:v>
                </c:pt>
              </c:numCache>
            </c:numRef>
          </c:xVal>
          <c:yVal>
            <c:numRef>
              <c:f>試験⑨!$Z$11:$Z$15</c:f>
              <c:numCache>
                <c:formatCode>#,##0_ ;[Red]\-#,##0\ </c:formatCode>
                <c:ptCount val="5"/>
                <c:pt idx="0">
                  <c:v>6175.6562271868061</c:v>
                </c:pt>
                <c:pt idx="1">
                  <c:v>6230.5515671839366</c:v>
                </c:pt>
                <c:pt idx="2">
                  <c:v>6230.3959216280218</c:v>
                </c:pt>
                <c:pt idx="3">
                  <c:v>6207.5645909123723</c:v>
                </c:pt>
                <c:pt idx="4">
                  <c:v>6176.2837294983983</c:v>
                </c:pt>
              </c:numCache>
            </c:numRef>
          </c:yVal>
          <c:smooth val="0"/>
          <c:extLst xmlns:c16r2="http://schemas.microsoft.com/office/drawing/2015/06/chart">
            <c:ext xmlns:c16="http://schemas.microsoft.com/office/drawing/2014/chart" uri="{C3380CC4-5D6E-409C-BE32-E72D297353CC}">
              <c16:uniqueId val="{00000003-F658-467C-8AF5-F4B618146003}"/>
            </c:ext>
          </c:extLst>
        </c:ser>
        <c:ser>
          <c:idx val="3"/>
          <c:order val="4"/>
          <c:tx>
            <c:v>２点クロス（バランス）</c:v>
          </c:tx>
          <c:xVal>
            <c:numRef>
              <c:f>試験⑩!$B$11:$B$15</c:f>
              <c:numCache>
                <c:formatCode>0_ </c:formatCode>
                <c:ptCount val="5"/>
                <c:pt idx="0">
                  <c:v>20.263207999999999</c:v>
                </c:pt>
                <c:pt idx="1">
                  <c:v>39.983516999999999</c:v>
                </c:pt>
                <c:pt idx="2">
                  <c:v>60.184176999999998</c:v>
                </c:pt>
                <c:pt idx="3">
                  <c:v>79.834701999999993</c:v>
                </c:pt>
                <c:pt idx="4">
                  <c:v>100.06100499999999</c:v>
                </c:pt>
              </c:numCache>
            </c:numRef>
          </c:xVal>
          <c:yVal>
            <c:numRef>
              <c:f>試験⑩!$Z$11:$Z$15</c:f>
              <c:numCache>
                <c:formatCode>#,##0_ ;[Red]\-#,##0\ </c:formatCode>
                <c:ptCount val="5"/>
                <c:pt idx="0">
                  <c:v>1181.3120499088686</c:v>
                </c:pt>
                <c:pt idx="1">
                  <c:v>1194.6739837092175</c:v>
                </c:pt>
                <c:pt idx="2">
                  <c:v>1190.4926806875947</c:v>
                </c:pt>
                <c:pt idx="3">
                  <c:v>1168.0543911736868</c:v>
                </c:pt>
                <c:pt idx="4">
                  <c:v>1158.3872271659961</c:v>
                </c:pt>
              </c:numCache>
            </c:numRef>
          </c:yVal>
          <c:smooth val="0"/>
          <c:extLst xmlns:c16r2="http://schemas.microsoft.com/office/drawing/2015/06/chart">
            <c:ext xmlns:c16="http://schemas.microsoft.com/office/drawing/2014/chart" uri="{C3380CC4-5D6E-409C-BE32-E72D297353CC}">
              <c16:uniqueId val="{00000004-F658-467C-8AF5-F4B618146003}"/>
            </c:ext>
          </c:extLst>
        </c:ser>
        <c:dLbls>
          <c:showLegendKey val="0"/>
          <c:showVal val="0"/>
          <c:showCatName val="0"/>
          <c:showSerName val="0"/>
          <c:showPercent val="0"/>
          <c:showBubbleSize val="0"/>
        </c:dLbls>
        <c:axId val="173065448"/>
        <c:axId val="173386952"/>
      </c:scatterChart>
      <c:valAx>
        <c:axId val="173065448"/>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r>
                  <a:rPr lang="en-US" altLang="ja-JP" sz="1400" dirty="0">
                    <a:solidFill>
                      <a:schemeClr val="tx1"/>
                    </a:solidFill>
                  </a:rPr>
                  <a:t>Vehicle Speed  (km/h)</a:t>
                </a:r>
                <a:endParaRPr lang="ja-JP" altLang="en-US" sz="1400" dirty="0">
                  <a:solidFill>
                    <a:schemeClr val="tx1"/>
                  </a:solidFill>
                </a:endParaRPr>
              </a:p>
            </c:rich>
          </c:tx>
          <c:layout>
            <c:manualLayout>
              <c:xMode val="edge"/>
              <c:yMode val="edge"/>
              <c:x val="0.45268602294278432"/>
              <c:y val="0.91308528249062981"/>
            </c:manualLayout>
          </c:layout>
          <c:overlay val="0"/>
          <c:spPr>
            <a:noFill/>
            <a:ln w="25400">
              <a:noFill/>
            </a:ln>
          </c:spPr>
        </c:title>
        <c:numFmt formatCode="0_ " sourceLinked="1"/>
        <c:majorTickMark val="in"/>
        <c:minorTickMark val="none"/>
        <c:tickLblPos val="nextTo"/>
        <c:spPr>
          <a:noFill/>
          <a:ln w="15875" cap="flat" cmpd="sng" algn="ctr">
            <a:solidFill>
              <a:schemeClr val="tx1"/>
            </a:solidFill>
            <a:round/>
          </a:ln>
          <a:effectLst/>
        </c:spPr>
        <c:txPr>
          <a:bodyPr rot="0" vert="horz"/>
          <a:lstStyle/>
          <a:p>
            <a:pPr>
              <a:defRPr sz="1200" b="0" i="0" u="none" strike="noStrike" baseline="0">
                <a:solidFill>
                  <a:schemeClr val="tx1"/>
                </a:solidFill>
                <a:latin typeface="ＭＳ Ｐゴシック"/>
                <a:ea typeface="ＭＳ Ｐゴシック"/>
                <a:cs typeface="ＭＳ Ｐゴシック"/>
              </a:defRPr>
            </a:pPr>
            <a:endParaRPr lang="ja-JP"/>
          </a:p>
        </c:txPr>
        <c:crossAx val="173386952"/>
        <c:crosses val="autoZero"/>
        <c:crossBetween val="midCat"/>
      </c:valAx>
      <c:valAx>
        <c:axId val="173386952"/>
        <c:scaling>
          <c:orientation val="minMax"/>
          <c:max val="7000"/>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mn-lt"/>
                    <a:ea typeface="+mn-ea"/>
                    <a:cs typeface="+mn-cs"/>
                  </a:defRPr>
                </a:pPr>
                <a:r>
                  <a:rPr lang="en-US" altLang="ja-JP" sz="1400" dirty="0">
                    <a:solidFill>
                      <a:schemeClr val="tx1"/>
                    </a:solidFill>
                  </a:rPr>
                  <a:t>Yaw moment (Nm)</a:t>
                </a:r>
                <a:endParaRPr lang="ja-JP" altLang="en-US" sz="1400" dirty="0">
                  <a:solidFill>
                    <a:schemeClr val="tx1"/>
                  </a:solidFill>
                </a:endParaRPr>
              </a:p>
            </c:rich>
          </c:tx>
          <c:layout>
            <c:manualLayout>
              <c:xMode val="edge"/>
              <c:yMode val="edge"/>
              <c:x val="1.1042097998619738E-2"/>
              <c:y val="0.25283205274624077"/>
            </c:manualLayout>
          </c:layout>
          <c:overlay val="0"/>
          <c:spPr>
            <a:noFill/>
            <a:ln w="25400">
              <a:noFill/>
            </a:ln>
          </c:spPr>
        </c:title>
        <c:numFmt formatCode="#,##0_ " sourceLinked="0"/>
        <c:majorTickMark val="none"/>
        <c:minorTickMark val="none"/>
        <c:tickLblPos val="nextTo"/>
        <c:spPr>
          <a:noFill/>
          <a:ln w="1587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ja-JP"/>
          </a:p>
        </c:txPr>
        <c:crossAx val="173065448"/>
        <c:crosses val="autoZero"/>
        <c:crossBetween val="midCat"/>
      </c:valAx>
      <c:spPr>
        <a:solidFill>
          <a:schemeClr val="bg1"/>
        </a:solidFill>
        <a:ln>
          <a:solidFill>
            <a:schemeClr val="tx1"/>
          </a:solidFill>
        </a:ln>
        <a:effectLst/>
      </c:spPr>
    </c:plotArea>
    <c:plotVisOnly val="1"/>
    <c:dispBlanksAs val="gap"/>
    <c:showDLblsOverMax val="0"/>
  </c:chart>
  <c:spPr>
    <a:noFill/>
    <a:ln w="9525">
      <a:noFill/>
    </a:ln>
  </c:spPr>
  <c:txPr>
    <a:bodyPr/>
    <a:lstStyle/>
    <a:p>
      <a:pPr>
        <a:defRPr/>
      </a:pPr>
      <a:endParaRPr lang="ja-JP"/>
    </a:p>
  </c:txPr>
  <c:externalData r:id="rId1">
    <c:autoUpdate val="0"/>
  </c:externalData>
  <c:userShapes r:id="rId2"/>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108004435103926"/>
          <c:y val="3.0959594233119395E-2"/>
          <c:w val="0.86997706649360884"/>
          <c:h val="0.68965350003845716"/>
        </c:manualLayout>
      </c:layout>
      <c:barChart>
        <c:barDir val="col"/>
        <c:grouping val="stacked"/>
        <c:varyColors val="0"/>
        <c:ser>
          <c:idx val="0"/>
          <c:order val="0"/>
          <c:spPr>
            <a:solidFill>
              <a:schemeClr val="accent1"/>
            </a:solidFill>
            <a:ln>
              <a:noFill/>
            </a:ln>
            <a:effectLst/>
          </c:spPr>
          <c:invertIfNegative val="0"/>
          <c:cat>
            <c:strRef>
              <c:f>Sheet1!$A$4:$A$9</c:f>
              <c:strCache>
                <c:ptCount val="6"/>
                <c:pt idx="0">
                  <c:v>チェーン＋ハブ</c:v>
                </c:pt>
                <c:pt idx="1">
                  <c:v>ホイールハブ</c:v>
                </c:pt>
                <c:pt idx="2">
                  <c:v>２点チェーン</c:v>
                </c:pt>
                <c:pt idx="3">
                  <c:v>４点チェーン</c:v>
                </c:pt>
                <c:pt idx="4">
                  <c:v>バー平行</c:v>
                </c:pt>
                <c:pt idx="5">
                  <c:v>バー対角</c:v>
                </c:pt>
              </c:strCache>
            </c:strRef>
          </c:cat>
          <c:val>
            <c:numRef>
              <c:f>Sheet1!$B$4:$B$9</c:f>
              <c:numCache>
                <c:formatCode>0.0_ </c:formatCode>
                <c:ptCount val="6"/>
                <c:pt idx="0">
                  <c:v>1171.7675602102142</c:v>
                </c:pt>
                <c:pt idx="1">
                  <c:v>1201.4252593639349</c:v>
                </c:pt>
                <c:pt idx="2">
                  <c:v>1175.4588411089007</c:v>
                </c:pt>
                <c:pt idx="3">
                  <c:v>1170.8713327099929</c:v>
                </c:pt>
                <c:pt idx="4">
                  <c:v>1189.1012470968831</c:v>
                </c:pt>
                <c:pt idx="5">
                  <c:v>1189.1111944738718</c:v>
                </c:pt>
              </c:numCache>
            </c:numRef>
          </c:val>
          <c:extLst xmlns:c16r2="http://schemas.microsoft.com/office/drawing/2015/06/chart">
            <c:ext xmlns:c16="http://schemas.microsoft.com/office/drawing/2014/chart" uri="{C3380CC4-5D6E-409C-BE32-E72D297353CC}">
              <c16:uniqueId val="{00000000-3552-47E4-A602-E5195EAEF009}"/>
            </c:ext>
          </c:extLst>
        </c:ser>
        <c:dLbls>
          <c:showLegendKey val="0"/>
          <c:showVal val="0"/>
          <c:showCatName val="0"/>
          <c:showSerName val="0"/>
          <c:showPercent val="0"/>
          <c:showBubbleSize val="0"/>
        </c:dLbls>
        <c:gapWidth val="150"/>
        <c:overlap val="100"/>
        <c:axId val="173388520"/>
        <c:axId val="173384208"/>
      </c:barChart>
      <c:catAx>
        <c:axId val="173388520"/>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0" spcFirstLastPara="1" vertOverflow="ellipsis" vert="eaVert"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ja-JP"/>
          </a:p>
        </c:txPr>
        <c:crossAx val="173384208"/>
        <c:crosses val="autoZero"/>
        <c:auto val="1"/>
        <c:lblAlgn val="ctr"/>
        <c:lblOffset val="100"/>
        <c:noMultiLvlLbl val="0"/>
      </c:catAx>
      <c:valAx>
        <c:axId val="173384208"/>
        <c:scaling>
          <c:orientation val="minMax"/>
          <c:max val="1250"/>
          <c:min val="1000"/>
        </c:scaling>
        <c:delete val="0"/>
        <c:axPos val="l"/>
        <c:majorGridlines>
          <c:spPr>
            <a:ln w="9525" cap="flat" cmpd="sng" algn="ctr">
              <a:solidFill>
                <a:schemeClr val="bg1">
                  <a:lumMod val="50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sz="1200" dirty="0" smtClean="0"/>
                  <a:t>Total Cycle Energy</a:t>
                </a:r>
                <a:r>
                  <a:rPr lang="ja-JP" altLang="en-US" sz="1200" dirty="0"/>
                  <a:t>　（</a:t>
                </a:r>
                <a:r>
                  <a:rPr lang="ja-JP" altLang="en-US" sz="1200" dirty="0" err="1"/>
                  <a:t>ｋ</a:t>
                </a:r>
                <a:r>
                  <a:rPr lang="en-US" altLang="ja-JP" sz="1200" dirty="0"/>
                  <a:t>J)</a:t>
                </a:r>
                <a:endParaRPr lang="ja-JP" altLang="en-US" sz="1200" dirty="0"/>
              </a:p>
            </c:rich>
          </c:tx>
          <c:layout>
            <c:manualLayout>
              <c:xMode val="edge"/>
              <c:yMode val="edge"/>
              <c:x val="1.1889679976362746E-2"/>
              <c:y val="0.2537547110150154"/>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0_ " sourceLinked="0"/>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ja-JP"/>
          </a:p>
        </c:txPr>
        <c:crossAx val="173388520"/>
        <c:crosses val="autoZero"/>
        <c:crossBetween val="between"/>
      </c:valAx>
      <c:spPr>
        <a:solidFill>
          <a:schemeClr val="bg1"/>
        </a:solidFill>
        <a:ln>
          <a:solidFill>
            <a:schemeClr val="tx1"/>
          </a:solidFill>
        </a:ln>
        <a:effectLst/>
      </c:spPr>
    </c:plotArea>
    <c:plotVisOnly val="1"/>
    <c:dispBlanksAs val="gap"/>
    <c:showDLblsOverMax val="0"/>
  </c:chart>
  <c:spPr>
    <a:noFill/>
    <a:ln w="9525" cap="flat" cmpd="sng" algn="ctr">
      <a:solidFill>
        <a:schemeClr val="tx1">
          <a:lumMod val="15000"/>
          <a:lumOff val="85000"/>
        </a:schemeClr>
      </a:solidFill>
      <a:round/>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US" altLang="ja-JP" sz="1600" dirty="0" smtClean="0"/>
              <a:t>(b) B</a:t>
            </a:r>
            <a:r>
              <a:rPr lang="ja-JP" altLang="en-US" sz="1600" dirty="0" smtClean="0"/>
              <a:t>車の測定結果</a:t>
            </a:r>
            <a:endParaRPr lang="en-US" altLang="ja-JP" sz="1600" dirty="0" smtClean="0"/>
          </a:p>
        </c:rich>
      </c:tx>
      <c:layout>
        <c:manualLayout>
          <c:xMode val="edge"/>
          <c:yMode val="edge"/>
          <c:x val="0.3932985564304462"/>
          <c:y val="3.7950664136622389E-2"/>
        </c:manualLayout>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16799562554680664"/>
          <c:y val="0.12018426570708797"/>
          <c:w val="0.77611548556430443"/>
          <c:h val="0.7072151265737191"/>
        </c:manualLayout>
      </c:layout>
      <c:scatterChart>
        <c:scatterStyle val="lineMarker"/>
        <c:varyColors val="0"/>
        <c:ser>
          <c:idx val="4"/>
          <c:order val="0"/>
          <c:tx>
            <c:v>２点クロス（張力調整なし）</c:v>
          </c:tx>
          <c:spPr>
            <a:ln w="12700" cap="rnd">
              <a:solidFill>
                <a:schemeClr val="tx1"/>
              </a:solidFill>
              <a:round/>
            </a:ln>
            <a:effectLst/>
          </c:spPr>
          <c:marker>
            <c:symbol val="diamond"/>
            <c:size val="9"/>
            <c:spPr>
              <a:solidFill>
                <a:srgbClr val="FF0000"/>
              </a:solidFill>
              <a:ln w="9525">
                <a:solidFill>
                  <a:schemeClr val="tx1"/>
                </a:solidFill>
              </a:ln>
              <a:effectLst/>
            </c:spPr>
          </c:marker>
          <c:xVal>
            <c:numRef>
              <c:f>'走行抵抗（ASR定速度)'!$D$40:$M$40</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'走行抵抗（ASR定速度)'!$D$55:$M$55</c:f>
              <c:numCache>
                <c:formatCode>General</c:formatCode>
                <c:ptCount val="10"/>
                <c:pt idx="0">
                  <c:v>144.92816199999999</c:v>
                </c:pt>
                <c:pt idx="1">
                  <c:v>127.359375</c:v>
                </c:pt>
                <c:pt idx="2">
                  <c:v>139.714676</c:v>
                </c:pt>
                <c:pt idx="3">
                  <c:v>145.07858300000001</c:v>
                </c:pt>
                <c:pt idx="4">
                  <c:v>149.23940999999999</c:v>
                </c:pt>
                <c:pt idx="5">
                  <c:v>153.44206199999999</c:v>
                </c:pt>
                <c:pt idx="6">
                  <c:v>160.09712200000001</c:v>
                </c:pt>
                <c:pt idx="7">
                  <c:v>165.432266</c:v>
                </c:pt>
                <c:pt idx="8">
                  <c:v>171.58943199999999</c:v>
                </c:pt>
                <c:pt idx="9">
                  <c:v>177.16435200000001</c:v>
                </c:pt>
              </c:numCache>
            </c:numRef>
          </c:yVal>
          <c:smooth val="0"/>
        </c:ser>
        <c:ser>
          <c:idx val="0"/>
          <c:order val="1"/>
          <c:tx>
            <c:v>４点拘束</c:v>
          </c:tx>
          <c:spPr>
            <a:ln w="12700" cap="rnd">
              <a:solidFill>
                <a:schemeClr val="tx1"/>
              </a:solidFill>
              <a:round/>
            </a:ln>
            <a:effectLst/>
          </c:spPr>
          <c:marker>
            <c:symbol val="circle"/>
            <c:size val="7"/>
            <c:spPr>
              <a:solidFill>
                <a:srgbClr val="FFFF00"/>
              </a:solidFill>
              <a:ln w="9525">
                <a:solidFill>
                  <a:schemeClr val="tx1"/>
                </a:solidFill>
              </a:ln>
              <a:effectLst/>
            </c:spPr>
          </c:marker>
          <c:xVal>
            <c:numRef>
              <c:f>'走行抵抗（ASR定速度)'!$D$40:$M$40</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'走行抵抗（ASR定速度)'!$D$43:$M$43</c:f>
              <c:numCache>
                <c:formatCode>General</c:formatCode>
                <c:ptCount val="10"/>
                <c:pt idx="0">
                  <c:v>147.97569300000001</c:v>
                </c:pt>
                <c:pt idx="1">
                  <c:v>120.59691599999999</c:v>
                </c:pt>
                <c:pt idx="2">
                  <c:v>132.15898100000001</c:v>
                </c:pt>
                <c:pt idx="3">
                  <c:v>138.00666799999999</c:v>
                </c:pt>
                <c:pt idx="4">
                  <c:v>142.43588299999999</c:v>
                </c:pt>
                <c:pt idx="5">
                  <c:v>147.325684</c:v>
                </c:pt>
                <c:pt idx="6">
                  <c:v>152.685608</c:v>
                </c:pt>
                <c:pt idx="7">
                  <c:v>159.627151</c:v>
                </c:pt>
                <c:pt idx="8">
                  <c:v>166.216568</c:v>
                </c:pt>
                <c:pt idx="9">
                  <c:v>171.82281499999999</c:v>
                </c:pt>
              </c:numCache>
            </c:numRef>
          </c:yVal>
          <c:smooth val="0"/>
        </c:ser>
        <c:ser>
          <c:idx val="1"/>
          <c:order val="2"/>
          <c:tx>
            <c:v>３点拘束</c:v>
          </c:tx>
          <c:spPr>
            <a:ln w="12700" cap="rnd">
              <a:solidFill>
                <a:schemeClr val="tx1"/>
              </a:solidFill>
              <a:round/>
            </a:ln>
            <a:effectLst/>
          </c:spPr>
          <c:marker>
            <c:symbol val="circle"/>
            <c:size val="7"/>
            <c:spPr>
              <a:solidFill>
                <a:schemeClr val="accent2"/>
              </a:solidFill>
              <a:ln w="9525">
                <a:solidFill>
                  <a:schemeClr val="accent2"/>
                </a:solidFill>
              </a:ln>
              <a:effectLst/>
            </c:spPr>
          </c:marker>
          <c:xVal>
            <c:numRef>
              <c:f>'走行抵抗（ASR定速度)'!$D$40:$M$40</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'走行抵抗（ASR定速度)'!$D$46:$M$46</c:f>
              <c:numCache>
                <c:formatCode>General</c:formatCode>
                <c:ptCount val="10"/>
                <c:pt idx="0">
                  <c:v>146.71121199999999</c:v>
                </c:pt>
                <c:pt idx="1">
                  <c:v>118.975731</c:v>
                </c:pt>
                <c:pt idx="2">
                  <c:v>129.93490600000001</c:v>
                </c:pt>
                <c:pt idx="3">
                  <c:v>135.75332599999999</c:v>
                </c:pt>
                <c:pt idx="4">
                  <c:v>140.14883399999999</c:v>
                </c:pt>
                <c:pt idx="5">
                  <c:v>144.68627900000001</c:v>
                </c:pt>
                <c:pt idx="6">
                  <c:v>151.09896900000001</c:v>
                </c:pt>
                <c:pt idx="7">
                  <c:v>156.62266500000001</c:v>
                </c:pt>
                <c:pt idx="8">
                  <c:v>162.608994</c:v>
                </c:pt>
                <c:pt idx="9">
                  <c:v>168.967972</c:v>
                </c:pt>
              </c:numCache>
            </c:numRef>
          </c:yVal>
          <c:smooth val="0"/>
        </c:ser>
        <c:ser>
          <c:idx val="2"/>
          <c:order val="3"/>
          <c:tx>
            <c:v>２点ストレート拘束</c:v>
          </c:tx>
          <c:spPr>
            <a:ln w="12700" cap="rnd">
              <a:solidFill>
                <a:schemeClr val="tx1"/>
              </a:solidFill>
              <a:round/>
            </a:ln>
            <a:effectLst/>
          </c:spPr>
          <c:marker>
            <c:symbol val="circle"/>
            <c:size val="8"/>
            <c:spPr>
              <a:solidFill>
                <a:srgbClr val="00B0F0"/>
              </a:solidFill>
              <a:ln w="9525">
                <a:solidFill>
                  <a:schemeClr val="tx1"/>
                </a:solidFill>
              </a:ln>
              <a:effectLst/>
            </c:spPr>
          </c:marker>
          <c:xVal>
            <c:numRef>
              <c:f>'走行抵抗（ASR定速度)'!$D$40:$M$40</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'走行抵抗（ASR定速度)'!$D$49:$M$49</c:f>
              <c:numCache>
                <c:formatCode>General</c:formatCode>
                <c:ptCount val="10"/>
                <c:pt idx="0">
                  <c:v>146.858597</c:v>
                </c:pt>
                <c:pt idx="1">
                  <c:v>119.405823</c:v>
                </c:pt>
                <c:pt idx="2">
                  <c:v>130.95066800000001</c:v>
                </c:pt>
                <c:pt idx="3">
                  <c:v>136.42364499999999</c:v>
                </c:pt>
                <c:pt idx="4">
                  <c:v>141.12768600000001</c:v>
                </c:pt>
                <c:pt idx="5">
                  <c:v>145.634567</c:v>
                </c:pt>
                <c:pt idx="6">
                  <c:v>151.67317199999999</c:v>
                </c:pt>
                <c:pt idx="7">
                  <c:v>158.097916</c:v>
                </c:pt>
                <c:pt idx="8">
                  <c:v>164.07409699999999</c:v>
                </c:pt>
                <c:pt idx="9">
                  <c:v>170.29161099999999</c:v>
                </c:pt>
              </c:numCache>
            </c:numRef>
          </c:yVal>
          <c:smooth val="0"/>
        </c:ser>
        <c:ser>
          <c:idx val="3"/>
          <c:order val="4"/>
          <c:tx>
            <c:v>２点クロス（張力調整あり）</c:v>
          </c:tx>
          <c:spPr>
            <a:ln w="19050" cap="rnd">
              <a:solidFill>
                <a:schemeClr val="accent4"/>
              </a:solidFill>
              <a:round/>
            </a:ln>
            <a:effectLst/>
          </c:spPr>
          <c:marker>
            <c:symbol val="triangle"/>
            <c:size val="8"/>
            <c:spPr>
              <a:solidFill>
                <a:srgbClr val="00B050"/>
              </a:solidFill>
              <a:ln w="12700">
                <a:solidFill>
                  <a:schemeClr val="tx1"/>
                </a:solidFill>
              </a:ln>
              <a:effectLst/>
            </c:spPr>
          </c:marker>
          <c:xVal>
            <c:numRef>
              <c:f>'走行抵抗（ASR定速度)'!$D$40:$M$40</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'走行抵抗（ASR定速度)'!$D$52:$M$52</c:f>
              <c:numCache>
                <c:formatCode>General</c:formatCode>
                <c:ptCount val="10"/>
                <c:pt idx="0">
                  <c:v>148.74844400000001</c:v>
                </c:pt>
                <c:pt idx="1">
                  <c:v>119.969269</c:v>
                </c:pt>
                <c:pt idx="2">
                  <c:v>130.83242799999999</c:v>
                </c:pt>
                <c:pt idx="3">
                  <c:v>135.928955</c:v>
                </c:pt>
                <c:pt idx="4">
                  <c:v>140.633118</c:v>
                </c:pt>
                <c:pt idx="5">
                  <c:v>145.670593</c:v>
                </c:pt>
                <c:pt idx="6">
                  <c:v>151.52963299999999</c:v>
                </c:pt>
                <c:pt idx="7">
                  <c:v>157.13473500000001</c:v>
                </c:pt>
                <c:pt idx="8">
                  <c:v>163.319717</c:v>
                </c:pt>
                <c:pt idx="9">
                  <c:v>169.103409</c:v>
                </c:pt>
              </c:numCache>
            </c:numRef>
          </c:yVal>
          <c:smooth val="0"/>
        </c:ser>
        <c:dLbls>
          <c:showLegendKey val="0"/>
          <c:showVal val="0"/>
          <c:showCatName val="0"/>
          <c:showSerName val="0"/>
          <c:showPercent val="0"/>
          <c:showBubbleSize val="0"/>
        </c:dLbls>
        <c:axId val="121744280"/>
        <c:axId val="121741536"/>
      </c:scatterChart>
      <c:valAx>
        <c:axId val="121744280"/>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ja-JP" altLang="en-US" sz="1200" dirty="0"/>
                  <a:t>車速　</a:t>
                </a:r>
                <a:r>
                  <a:rPr lang="en-US" altLang="ja-JP" sz="1200" dirty="0"/>
                  <a:t>(km/h)</a:t>
                </a:r>
                <a:endParaRPr lang="ja-JP" altLang="en-US" sz="1200" dirty="0"/>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in"/>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ja-JP"/>
          </a:p>
        </c:txPr>
        <c:crossAx val="121741536"/>
        <c:crosses val="autoZero"/>
        <c:crossBetween val="midCat"/>
      </c:valAx>
      <c:valAx>
        <c:axId val="121741536"/>
        <c:scaling>
          <c:orientation val="minMax"/>
          <c:max val="180"/>
          <c:min val="110"/>
        </c:scaling>
        <c:delete val="0"/>
        <c:axPos val="l"/>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ja-JP" altLang="en-US" sz="1200" dirty="0"/>
                  <a:t>ころがり抵抗　（</a:t>
                </a:r>
                <a:r>
                  <a:rPr lang="en-US" altLang="ja-JP" sz="1200" dirty="0"/>
                  <a:t>N)</a:t>
                </a:r>
                <a:endParaRPr lang="ja-JP" altLang="en-US" sz="1200" dirty="0"/>
              </a:p>
            </c:rich>
          </c:tx>
          <c:layout>
            <c:manualLayout>
              <c:xMode val="edge"/>
              <c:yMode val="edge"/>
              <c:x val="2.7777777777777776E-2"/>
              <c:y val="0.2178573314009373"/>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in"/>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ja-JP"/>
          </a:p>
        </c:txPr>
        <c:crossAx val="121744280"/>
        <c:crosses val="autoZero"/>
        <c:crossBetween val="midCat"/>
      </c:valAx>
      <c:spPr>
        <a:noFill/>
        <a:ln w="12700">
          <a:solidFill>
            <a:schemeClr val="tx1"/>
          </a:solidFill>
        </a:ln>
        <a:effectLst/>
      </c:spPr>
    </c:plotArea>
    <c:legend>
      <c:legendPos val="b"/>
      <c:layout>
        <c:manualLayout>
          <c:xMode val="edge"/>
          <c:yMode val="edge"/>
          <c:x val="0.47647222222222224"/>
          <c:y val="0.52069709336257952"/>
          <c:w val="0.4485277777777778"/>
          <c:h val="0.26667172874678924"/>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solidFill>
      <a:schemeClr val="bg1"/>
    </a:solidFill>
    <a:ln w="9525" cap="flat" cmpd="sng" algn="ctr">
      <a:noFill/>
      <a:round/>
    </a:ln>
    <a:effectLst/>
  </c:spPr>
  <c:txPr>
    <a:bodyPr/>
    <a:lstStyle/>
    <a:p>
      <a:pPr>
        <a:defRPr/>
      </a:pPr>
      <a:endParaRPr lang="ja-JP"/>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467270901114923"/>
          <c:y val="0.12187957133241831"/>
          <c:w val="0.64985973736922764"/>
          <c:h val="0.66695026612884512"/>
        </c:manualLayout>
      </c:layout>
      <c:barChart>
        <c:barDir val="col"/>
        <c:grouping val="stacked"/>
        <c:varyColors val="0"/>
        <c:ser>
          <c:idx val="1"/>
          <c:order val="0"/>
          <c:tx>
            <c:strRef>
              <c:f>自走モード走行時のローラ仕事量!$B$9</c:f>
              <c:strCache>
                <c:ptCount val="1"/>
                <c:pt idx="0">
                  <c:v>RL調整後の自走モード試験での外部仕事量（実測）</c:v>
                </c:pt>
              </c:strCache>
            </c:strRef>
          </c:tx>
          <c:spPr>
            <a:solidFill>
              <a:srgbClr val="0070C0"/>
            </a:solidFill>
            <a:ln>
              <a:solidFill>
                <a:schemeClr val="tx1"/>
              </a:solidFill>
            </a:ln>
            <a:effectLst/>
          </c:spPr>
          <c:invertIfNegative val="0"/>
          <c:cat>
            <c:strRef>
              <c:f>自走モード走行時のローラ仕事量!$C$4:$I$4</c:f>
              <c:strCache>
                <c:ptCount val="7"/>
                <c:pt idx="0">
                  <c:v>４点拘束</c:v>
                </c:pt>
                <c:pt idx="1">
                  <c:v>上向き４点拘束
</c:v>
                </c:pt>
                <c:pt idx="2">
                  <c:v>下向き４点拘束</c:v>
                </c:pt>
                <c:pt idx="3">
                  <c:v>３点拘束</c:v>
                </c:pt>
                <c:pt idx="4">
                  <c:v>２点ストレート</c:v>
                </c:pt>
                <c:pt idx="5">
                  <c:v>２点クロス（無調整）</c:v>
                </c:pt>
                <c:pt idx="6">
                  <c:v>２点クロス（調整有）</c:v>
                </c:pt>
              </c:strCache>
            </c:strRef>
          </c:cat>
          <c:val>
            <c:numRef>
              <c:f>自走モード走行時のローラ仕事量!$C$9:$I$9</c:f>
              <c:numCache>
                <c:formatCode>0.0_ </c:formatCode>
                <c:ptCount val="7"/>
                <c:pt idx="0">
                  <c:v>2768.86</c:v>
                </c:pt>
                <c:pt idx="1">
                  <c:v>2796.21</c:v>
                </c:pt>
                <c:pt idx="2">
                  <c:v>2722.04</c:v>
                </c:pt>
                <c:pt idx="3">
                  <c:v>2746.18</c:v>
                </c:pt>
                <c:pt idx="4">
                  <c:v>2780.31</c:v>
                </c:pt>
                <c:pt idx="5">
                  <c:v>2760.31</c:v>
                </c:pt>
                <c:pt idx="6">
                  <c:v>2774.15</c:v>
                </c:pt>
              </c:numCache>
            </c:numRef>
          </c:val>
          <c:extLst xmlns:c16r2="http://schemas.microsoft.com/office/drawing/2015/06/chart">
            <c:ext xmlns:c16="http://schemas.microsoft.com/office/drawing/2014/chart" uri="{C3380CC4-5D6E-409C-BE32-E72D297353CC}">
              <c16:uniqueId val="{00000000-6F90-4F7B-90AA-4BEB0101161A}"/>
            </c:ext>
          </c:extLst>
        </c:ser>
        <c:ser>
          <c:idx val="0"/>
          <c:order val="1"/>
          <c:tx>
            <c:strRef>
              <c:f>自走モード走行時のローラ仕事量!$B$6</c:f>
              <c:strCache>
                <c:ptCount val="1"/>
                <c:pt idx="0">
                  <c:v>車両側抵抗分に減速補正した仕事量（ASRでの実測）</c:v>
                </c:pt>
              </c:strCache>
            </c:strRef>
          </c:tx>
          <c:spPr>
            <a:solidFill>
              <a:schemeClr val="accent2">
                <a:lumMod val="20000"/>
                <a:lumOff val="80000"/>
              </a:schemeClr>
            </a:solidFill>
            <a:ln>
              <a:solidFill>
                <a:schemeClr val="tx1"/>
              </a:solidFill>
            </a:ln>
            <a:effectLst/>
          </c:spPr>
          <c:invertIfNegative val="0"/>
          <c:cat>
            <c:strRef>
              <c:f>自走モード走行時のローラ仕事量!$C$4:$I$4</c:f>
              <c:strCache>
                <c:ptCount val="7"/>
                <c:pt idx="0">
                  <c:v>４点拘束</c:v>
                </c:pt>
                <c:pt idx="1">
                  <c:v>上向き４点拘束
</c:v>
                </c:pt>
                <c:pt idx="2">
                  <c:v>下向き４点拘束</c:v>
                </c:pt>
                <c:pt idx="3">
                  <c:v>３点拘束</c:v>
                </c:pt>
                <c:pt idx="4">
                  <c:v>２点ストレート</c:v>
                </c:pt>
                <c:pt idx="5">
                  <c:v>２点クロス（無調整）</c:v>
                </c:pt>
                <c:pt idx="6">
                  <c:v>２点クロス（調整有）</c:v>
                </c:pt>
              </c:strCache>
            </c:strRef>
          </c:cat>
          <c:val>
            <c:numRef>
              <c:f>自走モード走行時のローラ仕事量!$C$6:$I$6</c:f>
              <c:numCache>
                <c:formatCode>0.0_ </c:formatCode>
                <c:ptCount val="7"/>
                <c:pt idx="0">
                  <c:v>1264.27</c:v>
                </c:pt>
                <c:pt idx="1">
                  <c:v>1304.83</c:v>
                </c:pt>
                <c:pt idx="2">
                  <c:v>1334.79</c:v>
                </c:pt>
                <c:pt idx="3">
                  <c:v>1246.45</c:v>
                </c:pt>
                <c:pt idx="4">
                  <c:v>1261.81</c:v>
                </c:pt>
                <c:pt idx="5">
                  <c:v>1331.46</c:v>
                </c:pt>
                <c:pt idx="6">
                  <c:v>1276.8699999999999</c:v>
                </c:pt>
              </c:numCache>
            </c:numRef>
          </c:val>
          <c:extLst xmlns:c16r2="http://schemas.microsoft.com/office/drawing/2015/06/chart">
            <c:ext xmlns:c16="http://schemas.microsoft.com/office/drawing/2014/chart" uri="{C3380CC4-5D6E-409C-BE32-E72D297353CC}">
              <c16:uniqueId val="{00000001-6F90-4F7B-90AA-4BEB0101161A}"/>
            </c:ext>
          </c:extLst>
        </c:ser>
        <c:dLbls>
          <c:showLegendKey val="0"/>
          <c:showVal val="0"/>
          <c:showCatName val="0"/>
          <c:showSerName val="0"/>
          <c:showPercent val="0"/>
          <c:showBubbleSize val="0"/>
        </c:dLbls>
        <c:gapWidth val="150"/>
        <c:overlap val="100"/>
        <c:axId val="121740752"/>
        <c:axId val="121743496"/>
      </c:barChart>
      <c:catAx>
        <c:axId val="121740752"/>
        <c:scaling>
          <c:orientation val="minMax"/>
        </c:scaling>
        <c:delete val="1"/>
        <c:axPos val="b"/>
        <c:numFmt formatCode="General" sourceLinked="1"/>
        <c:majorTickMark val="none"/>
        <c:minorTickMark val="none"/>
        <c:tickLblPos val="nextTo"/>
        <c:crossAx val="121743496"/>
        <c:crosses val="autoZero"/>
        <c:auto val="1"/>
        <c:lblAlgn val="ctr"/>
        <c:lblOffset val="100"/>
        <c:noMultiLvlLbl val="0"/>
      </c:catAx>
      <c:valAx>
        <c:axId val="121743496"/>
        <c:scaling>
          <c:orientation val="minMax"/>
          <c:max val="500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sz="1200" dirty="0"/>
                  <a:t>Workload for JC08  (kJ)</a:t>
                </a:r>
                <a:endParaRPr lang="ja-JP" altLang="en-US" sz="1200" dirty="0"/>
              </a:p>
            </c:rich>
          </c:tx>
          <c:layout>
            <c:manualLayout>
              <c:xMode val="edge"/>
              <c:yMode val="edge"/>
              <c:x val="2.7574858051635214E-2"/>
              <c:y val="0.31535178612469184"/>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0_ "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crossAx val="121740752"/>
        <c:crosses val="autoZero"/>
        <c:crossBetween val="between"/>
      </c:valAx>
      <c:spPr>
        <a:solidFill>
          <a:schemeClr val="bg1"/>
        </a:solidFill>
        <a:ln>
          <a:solidFill>
            <a:schemeClr val="tx1"/>
          </a:solidFill>
        </a:ln>
        <a:effectLst/>
      </c:spPr>
    </c:plotArea>
    <c:plotVisOnly val="1"/>
    <c:dispBlanksAs val="gap"/>
    <c:showDLblsOverMax val="0"/>
  </c:chart>
  <c:spPr>
    <a:noFill/>
    <a:ln w="9525" cap="flat" cmpd="sng" algn="ctr">
      <a:noFill/>
      <a:round/>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521168069370058"/>
          <c:y val="0.17366122565864833"/>
          <c:w val="0.76861699979810216"/>
          <c:h val="0.65288610385418755"/>
        </c:manualLayout>
      </c:layout>
      <c:scatterChart>
        <c:scatterStyle val="smoothMarker"/>
        <c:varyColors val="0"/>
        <c:ser>
          <c:idx val="0"/>
          <c:order val="0"/>
          <c:tx>
            <c:strRef>
              <c:f>'メカロス(RL修正前）'!$B$5</c:f>
              <c:strCache>
                <c:ptCount val="1"/>
                <c:pt idx="0">
                  <c:v>4 points (low tension)</c:v>
                </c:pt>
              </c:strCache>
            </c:strRef>
          </c:tx>
          <c:marker>
            <c:symbol val="none"/>
          </c:marker>
          <c:xVal>
            <c:numRef>
              <c:f>'メカロス(RL修正前）'!$A$9:$A$18</c:f>
              <c:numCache>
                <c:formatCode>General</c:formatCode>
                <c:ptCount val="10"/>
                <c:pt idx="0">
                  <c:v>100</c:v>
                </c:pt>
                <c:pt idx="1">
                  <c:v>90</c:v>
                </c:pt>
                <c:pt idx="2">
                  <c:v>80</c:v>
                </c:pt>
                <c:pt idx="3">
                  <c:v>70</c:v>
                </c:pt>
                <c:pt idx="4">
                  <c:v>60</c:v>
                </c:pt>
                <c:pt idx="5">
                  <c:v>50</c:v>
                </c:pt>
                <c:pt idx="6">
                  <c:v>40</c:v>
                </c:pt>
                <c:pt idx="7">
                  <c:v>30</c:v>
                </c:pt>
                <c:pt idx="8">
                  <c:v>20</c:v>
                </c:pt>
                <c:pt idx="9">
                  <c:v>10</c:v>
                </c:pt>
              </c:numCache>
            </c:numRef>
          </c:xVal>
          <c:yVal>
            <c:numRef>
              <c:f>'メカロス(RL修正前）'!$B$9:$B$18</c:f>
              <c:numCache>
                <c:formatCode>0_ </c:formatCode>
                <c:ptCount val="10"/>
                <c:pt idx="0">
                  <c:v>240</c:v>
                </c:pt>
                <c:pt idx="1">
                  <c:v>228.66666666666666</c:v>
                </c:pt>
                <c:pt idx="2">
                  <c:v>221.33333333333334</c:v>
                </c:pt>
                <c:pt idx="3">
                  <c:v>214.66666666666666</c:v>
                </c:pt>
                <c:pt idx="4">
                  <c:v>211.33333333333334</c:v>
                </c:pt>
                <c:pt idx="5">
                  <c:v>204</c:v>
                </c:pt>
                <c:pt idx="6">
                  <c:v>200</c:v>
                </c:pt>
                <c:pt idx="7">
                  <c:v>194.66666666666666</c:v>
                </c:pt>
                <c:pt idx="8">
                  <c:v>202.66666666666666</c:v>
                </c:pt>
                <c:pt idx="9">
                  <c:v>215.33333333333334</c:v>
                </c:pt>
              </c:numCache>
            </c:numRef>
          </c:yVal>
          <c:smooth val="1"/>
          <c:extLst xmlns:c16r2="http://schemas.microsoft.com/office/drawing/2015/06/chart">
            <c:ext xmlns:c16="http://schemas.microsoft.com/office/drawing/2014/chart" uri="{C3380CC4-5D6E-409C-BE32-E72D297353CC}">
              <c16:uniqueId val="{00000000-3484-4286-9731-0AF787EB198C}"/>
            </c:ext>
          </c:extLst>
        </c:ser>
        <c:ser>
          <c:idx val="1"/>
          <c:order val="1"/>
          <c:tx>
            <c:strRef>
              <c:f>'メカロス(RL修正前）'!$C$5</c:f>
              <c:strCache>
                <c:ptCount val="1"/>
                <c:pt idx="0">
                  <c:v>4 points (high tension)</c:v>
                </c:pt>
              </c:strCache>
            </c:strRef>
          </c:tx>
          <c:marker>
            <c:symbol val="none"/>
          </c:marker>
          <c:xVal>
            <c:numRef>
              <c:f>'メカロス(RL修正前）'!$A$9:$A$18</c:f>
              <c:numCache>
                <c:formatCode>General</c:formatCode>
                <c:ptCount val="10"/>
                <c:pt idx="0">
                  <c:v>100</c:v>
                </c:pt>
                <c:pt idx="1">
                  <c:v>90</c:v>
                </c:pt>
                <c:pt idx="2">
                  <c:v>80</c:v>
                </c:pt>
                <c:pt idx="3">
                  <c:v>70</c:v>
                </c:pt>
                <c:pt idx="4">
                  <c:v>60</c:v>
                </c:pt>
                <c:pt idx="5">
                  <c:v>50</c:v>
                </c:pt>
                <c:pt idx="6">
                  <c:v>40</c:v>
                </c:pt>
                <c:pt idx="7">
                  <c:v>30</c:v>
                </c:pt>
                <c:pt idx="8">
                  <c:v>20</c:v>
                </c:pt>
                <c:pt idx="9">
                  <c:v>10</c:v>
                </c:pt>
              </c:numCache>
            </c:numRef>
          </c:xVal>
          <c:yVal>
            <c:numRef>
              <c:f>'メカロス(RL修正前）'!$C$9:$C$18</c:f>
              <c:numCache>
                <c:formatCode>0_ </c:formatCode>
                <c:ptCount val="10"/>
                <c:pt idx="0">
                  <c:v>234.66666666666669</c:v>
                </c:pt>
                <c:pt idx="1">
                  <c:v>225.33333333333334</c:v>
                </c:pt>
                <c:pt idx="2">
                  <c:v>219.33333333333334</c:v>
                </c:pt>
                <c:pt idx="3">
                  <c:v>212</c:v>
                </c:pt>
                <c:pt idx="4">
                  <c:v>206.66666666666666</c:v>
                </c:pt>
                <c:pt idx="5">
                  <c:v>202</c:v>
                </c:pt>
                <c:pt idx="6">
                  <c:v>200</c:v>
                </c:pt>
                <c:pt idx="7">
                  <c:v>196</c:v>
                </c:pt>
                <c:pt idx="8">
                  <c:v>204</c:v>
                </c:pt>
                <c:pt idx="9">
                  <c:v>218</c:v>
                </c:pt>
              </c:numCache>
            </c:numRef>
          </c:yVal>
          <c:smooth val="1"/>
          <c:extLst xmlns:c16r2="http://schemas.microsoft.com/office/drawing/2015/06/chart">
            <c:ext xmlns:c16="http://schemas.microsoft.com/office/drawing/2014/chart" uri="{C3380CC4-5D6E-409C-BE32-E72D297353CC}">
              <c16:uniqueId val="{00000001-3484-4286-9731-0AF787EB198C}"/>
            </c:ext>
          </c:extLst>
        </c:ser>
        <c:ser>
          <c:idx val="2"/>
          <c:order val="2"/>
          <c:tx>
            <c:strRef>
              <c:f>'メカロス(RL修正前）'!$D$5</c:f>
              <c:strCache>
                <c:ptCount val="1"/>
                <c:pt idx="0">
                  <c:v>4 points (standard tension)</c:v>
                </c:pt>
              </c:strCache>
            </c:strRef>
          </c:tx>
          <c:marker>
            <c:symbol val="none"/>
          </c:marker>
          <c:xVal>
            <c:numRef>
              <c:f>'メカロス(RL修正前）'!$A$9:$A$18</c:f>
              <c:numCache>
                <c:formatCode>General</c:formatCode>
                <c:ptCount val="10"/>
                <c:pt idx="0">
                  <c:v>100</c:v>
                </c:pt>
                <c:pt idx="1">
                  <c:v>90</c:v>
                </c:pt>
                <c:pt idx="2">
                  <c:v>80</c:v>
                </c:pt>
                <c:pt idx="3">
                  <c:v>70</c:v>
                </c:pt>
                <c:pt idx="4">
                  <c:v>60</c:v>
                </c:pt>
                <c:pt idx="5">
                  <c:v>50</c:v>
                </c:pt>
                <c:pt idx="6">
                  <c:v>40</c:v>
                </c:pt>
                <c:pt idx="7">
                  <c:v>30</c:v>
                </c:pt>
                <c:pt idx="8">
                  <c:v>20</c:v>
                </c:pt>
                <c:pt idx="9">
                  <c:v>10</c:v>
                </c:pt>
              </c:numCache>
            </c:numRef>
          </c:xVal>
          <c:yVal>
            <c:numRef>
              <c:f>'メカロス(RL修正前）'!$D$9:$D$18</c:f>
              <c:numCache>
                <c:formatCode>0_ </c:formatCode>
                <c:ptCount val="10"/>
                <c:pt idx="0">
                  <c:v>229.33333333333331</c:v>
                </c:pt>
                <c:pt idx="1">
                  <c:v>218.66666666666666</c:v>
                </c:pt>
                <c:pt idx="2">
                  <c:v>212.66666666666666</c:v>
                </c:pt>
                <c:pt idx="3">
                  <c:v>204.66666666666666</c:v>
                </c:pt>
                <c:pt idx="4">
                  <c:v>200</c:v>
                </c:pt>
                <c:pt idx="5">
                  <c:v>194</c:v>
                </c:pt>
                <c:pt idx="6">
                  <c:v>192</c:v>
                </c:pt>
                <c:pt idx="7">
                  <c:v>186.66666666666666</c:v>
                </c:pt>
                <c:pt idx="8">
                  <c:v>195.33333333333334</c:v>
                </c:pt>
                <c:pt idx="9">
                  <c:v>210.66666666666666</c:v>
                </c:pt>
              </c:numCache>
            </c:numRef>
          </c:yVal>
          <c:smooth val="1"/>
          <c:extLst xmlns:c16r2="http://schemas.microsoft.com/office/drawing/2015/06/chart">
            <c:ext xmlns:c16="http://schemas.microsoft.com/office/drawing/2014/chart" uri="{C3380CC4-5D6E-409C-BE32-E72D297353CC}">
              <c16:uniqueId val="{00000002-3484-4286-9731-0AF787EB198C}"/>
            </c:ext>
          </c:extLst>
        </c:ser>
        <c:ser>
          <c:idx val="3"/>
          <c:order val="3"/>
          <c:tx>
            <c:strRef>
              <c:f>'メカロス(RL修正前）'!$E$5</c:f>
              <c:strCache>
                <c:ptCount val="1"/>
                <c:pt idx="0">
                  <c:v>4 points (upward)</c:v>
                </c:pt>
              </c:strCache>
            </c:strRef>
          </c:tx>
          <c:marker>
            <c:symbol val="none"/>
          </c:marker>
          <c:xVal>
            <c:numRef>
              <c:f>'メカロス(RL修正前）'!$A$9:$A$18</c:f>
              <c:numCache>
                <c:formatCode>General</c:formatCode>
                <c:ptCount val="10"/>
                <c:pt idx="0">
                  <c:v>100</c:v>
                </c:pt>
                <c:pt idx="1">
                  <c:v>90</c:v>
                </c:pt>
                <c:pt idx="2">
                  <c:v>80</c:v>
                </c:pt>
                <c:pt idx="3">
                  <c:v>70</c:v>
                </c:pt>
                <c:pt idx="4">
                  <c:v>60</c:v>
                </c:pt>
                <c:pt idx="5">
                  <c:v>50</c:v>
                </c:pt>
                <c:pt idx="6">
                  <c:v>40</c:v>
                </c:pt>
                <c:pt idx="7">
                  <c:v>30</c:v>
                </c:pt>
                <c:pt idx="8">
                  <c:v>20</c:v>
                </c:pt>
                <c:pt idx="9">
                  <c:v>10</c:v>
                </c:pt>
              </c:numCache>
            </c:numRef>
          </c:xVal>
          <c:yVal>
            <c:numRef>
              <c:f>'メカロス(RL修正前）'!$E$9:$E$18</c:f>
              <c:numCache>
                <c:formatCode>0_ </c:formatCode>
                <c:ptCount val="10"/>
                <c:pt idx="0">
                  <c:v>226</c:v>
                </c:pt>
                <c:pt idx="1">
                  <c:v>216</c:v>
                </c:pt>
                <c:pt idx="2">
                  <c:v>210</c:v>
                </c:pt>
                <c:pt idx="3">
                  <c:v>202.66666666666666</c:v>
                </c:pt>
                <c:pt idx="4">
                  <c:v>197.33333333333334</c:v>
                </c:pt>
                <c:pt idx="5">
                  <c:v>192</c:v>
                </c:pt>
                <c:pt idx="6">
                  <c:v>189.33333333333334</c:v>
                </c:pt>
                <c:pt idx="7">
                  <c:v>184</c:v>
                </c:pt>
                <c:pt idx="8">
                  <c:v>194</c:v>
                </c:pt>
                <c:pt idx="9">
                  <c:v>208</c:v>
                </c:pt>
              </c:numCache>
            </c:numRef>
          </c:yVal>
          <c:smooth val="1"/>
          <c:extLst xmlns:c16r2="http://schemas.microsoft.com/office/drawing/2015/06/chart">
            <c:ext xmlns:c16="http://schemas.microsoft.com/office/drawing/2014/chart" uri="{C3380CC4-5D6E-409C-BE32-E72D297353CC}">
              <c16:uniqueId val="{00000003-3484-4286-9731-0AF787EB198C}"/>
            </c:ext>
          </c:extLst>
        </c:ser>
        <c:ser>
          <c:idx val="4"/>
          <c:order val="4"/>
          <c:tx>
            <c:strRef>
              <c:f>'メカロス(RL修正前）'!$F$5</c:f>
              <c:strCache>
                <c:ptCount val="1"/>
                <c:pt idx="0">
                  <c:v>4 points (downward)</c:v>
                </c:pt>
              </c:strCache>
            </c:strRef>
          </c:tx>
          <c:marker>
            <c:symbol val="none"/>
          </c:marker>
          <c:xVal>
            <c:numRef>
              <c:f>'メカロス(RL修正前）'!$A$9:$A$18</c:f>
              <c:numCache>
                <c:formatCode>General</c:formatCode>
                <c:ptCount val="10"/>
                <c:pt idx="0">
                  <c:v>100</c:v>
                </c:pt>
                <c:pt idx="1">
                  <c:v>90</c:v>
                </c:pt>
                <c:pt idx="2">
                  <c:v>80</c:v>
                </c:pt>
                <c:pt idx="3">
                  <c:v>70</c:v>
                </c:pt>
                <c:pt idx="4">
                  <c:v>60</c:v>
                </c:pt>
                <c:pt idx="5">
                  <c:v>50</c:v>
                </c:pt>
                <c:pt idx="6">
                  <c:v>40</c:v>
                </c:pt>
                <c:pt idx="7">
                  <c:v>30</c:v>
                </c:pt>
                <c:pt idx="8">
                  <c:v>20</c:v>
                </c:pt>
                <c:pt idx="9">
                  <c:v>10</c:v>
                </c:pt>
              </c:numCache>
            </c:numRef>
          </c:xVal>
          <c:yVal>
            <c:numRef>
              <c:f>'メカロス(RL修正前）'!$F$9:$F$18</c:f>
              <c:numCache>
                <c:formatCode>0_ </c:formatCode>
                <c:ptCount val="10"/>
                <c:pt idx="0">
                  <c:v>244.66666666666669</c:v>
                </c:pt>
                <c:pt idx="1">
                  <c:v>232.66666666666669</c:v>
                </c:pt>
                <c:pt idx="2">
                  <c:v>225.33333333333334</c:v>
                </c:pt>
                <c:pt idx="3">
                  <c:v>218</c:v>
                </c:pt>
                <c:pt idx="4">
                  <c:v>210</c:v>
                </c:pt>
                <c:pt idx="5">
                  <c:v>204</c:v>
                </c:pt>
                <c:pt idx="6">
                  <c:v>202</c:v>
                </c:pt>
                <c:pt idx="7">
                  <c:v>196</c:v>
                </c:pt>
                <c:pt idx="8">
                  <c:v>205.33333333333334</c:v>
                </c:pt>
                <c:pt idx="9">
                  <c:v>219.33333333333334</c:v>
                </c:pt>
              </c:numCache>
            </c:numRef>
          </c:yVal>
          <c:smooth val="1"/>
          <c:extLst xmlns:c16r2="http://schemas.microsoft.com/office/drawing/2015/06/chart">
            <c:ext xmlns:c16="http://schemas.microsoft.com/office/drawing/2014/chart" uri="{C3380CC4-5D6E-409C-BE32-E72D297353CC}">
              <c16:uniqueId val="{00000004-3484-4286-9731-0AF787EB198C}"/>
            </c:ext>
          </c:extLst>
        </c:ser>
        <c:dLbls>
          <c:showLegendKey val="0"/>
          <c:showVal val="0"/>
          <c:showCatName val="0"/>
          <c:showSerName val="0"/>
          <c:showPercent val="0"/>
          <c:showBubbleSize val="0"/>
        </c:dLbls>
        <c:axId val="173069760"/>
        <c:axId val="173064272"/>
      </c:scatterChart>
      <c:valAx>
        <c:axId val="173069760"/>
        <c:scaling>
          <c:orientation val="minMax"/>
          <c:max val="120"/>
          <c:min val="0"/>
        </c:scaling>
        <c:delete val="0"/>
        <c:axPos val="b"/>
        <c:majorGridlines>
          <c:spPr>
            <a:ln w="9525" cap="flat" cmpd="sng" algn="ctr">
              <a:solidFill>
                <a:schemeClr val="tx1">
                  <a:lumMod val="15000"/>
                  <a:lumOff val="85000"/>
                </a:schemeClr>
              </a:solidFill>
              <a:round/>
            </a:ln>
            <a:effectLst/>
          </c:spPr>
        </c:majorGridlines>
        <c:title>
          <c:tx>
            <c:rich>
              <a:bodyPr/>
              <a:lstStyle/>
              <a:p>
                <a:pPr>
                  <a:defRPr b="0"/>
                </a:pPr>
                <a:r>
                  <a:rPr lang="en-US" altLang="ja-JP" sz="1400" b="0">
                    <a:latin typeface="Times New Roman" panose="02020603050405020304" pitchFamily="18" charset="0"/>
                    <a:cs typeface="Times New Roman" panose="02020603050405020304" pitchFamily="18" charset="0"/>
                  </a:rPr>
                  <a:t>Vehicle speed (km/h)</a:t>
                </a:r>
                <a:endParaRPr lang="ja-JP" altLang="en-US" sz="1400" b="0">
                  <a:latin typeface="Times New Roman" panose="02020603050405020304" pitchFamily="18" charset="0"/>
                  <a:cs typeface="Times New Roman" panose="02020603050405020304" pitchFamily="18" charset="0"/>
                </a:endParaRPr>
              </a:p>
            </c:rich>
          </c:tx>
          <c:overlay val="0"/>
        </c:title>
        <c:numFmt formatCode="General" sourceLinked="1"/>
        <c:majorTickMark val="none"/>
        <c:minorTickMark val="none"/>
        <c:tickLblPos val="nextTo"/>
        <c:spPr>
          <a:noFill/>
          <a:ln w="9525" cap="flat" cmpd="sng" algn="ctr">
            <a:solidFill>
              <a:schemeClr val="tx1"/>
            </a:solidFill>
            <a:round/>
          </a:ln>
          <a:effectLst/>
        </c:spPr>
        <c:txPr>
          <a:bodyPr rot="0" vert="horz"/>
          <a:lstStyle/>
          <a:p>
            <a:pPr>
              <a:defRPr sz="1200" b="0" i="0" u="none" strike="noStrike" baseline="0">
                <a:solidFill>
                  <a:srgbClr val="333333"/>
                </a:solidFill>
                <a:latin typeface="Times New Roman" panose="02020603050405020304" pitchFamily="18" charset="0"/>
                <a:ea typeface="ＭＳ Ｐゴシック"/>
                <a:cs typeface="Times New Roman" panose="02020603050405020304" pitchFamily="18" charset="0"/>
              </a:defRPr>
            </a:pPr>
            <a:endParaRPr lang="ja-JP"/>
          </a:p>
        </c:txPr>
        <c:crossAx val="173064272"/>
        <c:crosses val="autoZero"/>
        <c:crossBetween val="midCat"/>
        <c:majorUnit val="20"/>
      </c:valAx>
      <c:valAx>
        <c:axId val="173064272"/>
        <c:scaling>
          <c:orientation val="minMax"/>
          <c:min val="150"/>
        </c:scaling>
        <c:delete val="0"/>
        <c:axPos val="l"/>
        <c:majorGridlines>
          <c:spPr>
            <a:ln w="9525" cap="flat" cmpd="sng" algn="ctr">
              <a:solidFill>
                <a:schemeClr val="tx1">
                  <a:lumMod val="15000"/>
                  <a:lumOff val="85000"/>
                </a:schemeClr>
              </a:solidFill>
              <a:round/>
            </a:ln>
            <a:effectLst/>
          </c:spPr>
        </c:majorGridlines>
        <c:numFmt formatCode="0_ "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ja-JP"/>
          </a:p>
        </c:txPr>
        <c:crossAx val="173069760"/>
        <c:crosses val="autoZero"/>
        <c:crossBetween val="midCat"/>
        <c:majorUnit val="10"/>
      </c:valAx>
      <c:spPr>
        <a:noFill/>
        <a:ln w="9525">
          <a:solidFill>
            <a:schemeClr val="tx1"/>
          </a:solidFill>
        </a:ln>
      </c:spPr>
    </c:plotArea>
    <c:legend>
      <c:legendPos val="t"/>
      <c:layout>
        <c:manualLayout>
          <c:xMode val="edge"/>
          <c:yMode val="edge"/>
          <c:x val="0.13161266655312012"/>
          <c:y val="4.5088566827697261E-2"/>
          <c:w val="0.81664155541289452"/>
          <c:h val="0.1167479427390417"/>
        </c:manualLayout>
      </c:layout>
      <c:overlay val="0"/>
      <c:spPr>
        <a:noFill/>
        <a:ln w="25400">
          <a:noFill/>
        </a:ln>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solidFill>
      <a:schemeClr val="bg1"/>
    </a:solidFill>
    <a:ln w="9525" cap="flat" cmpd="sng" algn="ctr">
      <a:noFill/>
      <a:round/>
    </a:ln>
    <a:effectLst/>
  </c:spPr>
  <c:txPr>
    <a:bodyPr/>
    <a:lstStyle/>
    <a:p>
      <a:pPr>
        <a:defRPr/>
      </a:pPr>
      <a:endParaRPr lang="ja-JP"/>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961712174964396"/>
          <c:y val="0.17312480954916631"/>
          <c:w val="0.82076577637097692"/>
          <c:h val="0.64352199877454341"/>
        </c:manualLayout>
      </c:layout>
      <c:scatterChart>
        <c:scatterStyle val="smoothMarker"/>
        <c:varyColors val="0"/>
        <c:ser>
          <c:idx val="0"/>
          <c:order val="0"/>
          <c:tx>
            <c:strRef>
              <c:f>RL修正後!$B$2</c:f>
              <c:strCache>
                <c:ptCount val="1"/>
                <c:pt idx="0">
                  <c:v>4 points (low tension)</c:v>
                </c:pt>
              </c:strCache>
            </c:strRef>
          </c:tx>
          <c:spPr>
            <a:effectLst/>
          </c:spPr>
          <c:marker>
            <c:symbol val="none"/>
          </c:marker>
          <c:xVal>
            <c:numRef>
              <c:f>RL修正後!$A$6:$A$15</c:f>
              <c:numCache>
                <c:formatCode>General</c:formatCode>
                <c:ptCount val="10"/>
                <c:pt idx="0">
                  <c:v>100</c:v>
                </c:pt>
                <c:pt idx="1">
                  <c:v>90</c:v>
                </c:pt>
                <c:pt idx="2">
                  <c:v>80</c:v>
                </c:pt>
                <c:pt idx="3">
                  <c:v>70</c:v>
                </c:pt>
                <c:pt idx="4">
                  <c:v>60</c:v>
                </c:pt>
                <c:pt idx="5">
                  <c:v>50</c:v>
                </c:pt>
                <c:pt idx="6">
                  <c:v>40</c:v>
                </c:pt>
                <c:pt idx="7">
                  <c:v>30</c:v>
                </c:pt>
                <c:pt idx="8">
                  <c:v>20</c:v>
                </c:pt>
                <c:pt idx="9">
                  <c:v>10</c:v>
                </c:pt>
              </c:numCache>
            </c:numRef>
          </c:xVal>
          <c:yVal>
            <c:numRef>
              <c:f>RL修正後!$B$6:$B$15</c:f>
              <c:numCache>
                <c:formatCode>0_ </c:formatCode>
                <c:ptCount val="10"/>
                <c:pt idx="0">
                  <c:v>240</c:v>
                </c:pt>
                <c:pt idx="1">
                  <c:v>228.66666666666666</c:v>
                </c:pt>
                <c:pt idx="2">
                  <c:v>221.33333333333334</c:v>
                </c:pt>
                <c:pt idx="3">
                  <c:v>214.66666666666666</c:v>
                </c:pt>
                <c:pt idx="4">
                  <c:v>211.33333333333334</c:v>
                </c:pt>
                <c:pt idx="5">
                  <c:v>204</c:v>
                </c:pt>
                <c:pt idx="6">
                  <c:v>200</c:v>
                </c:pt>
                <c:pt idx="7">
                  <c:v>194.66666666666666</c:v>
                </c:pt>
                <c:pt idx="8">
                  <c:v>202.66666666666666</c:v>
                </c:pt>
                <c:pt idx="9">
                  <c:v>215.33333333333334</c:v>
                </c:pt>
              </c:numCache>
            </c:numRef>
          </c:yVal>
          <c:smooth val="1"/>
          <c:extLst xmlns:c16r2="http://schemas.microsoft.com/office/drawing/2015/06/chart">
            <c:ext xmlns:c16="http://schemas.microsoft.com/office/drawing/2014/chart" uri="{C3380CC4-5D6E-409C-BE32-E72D297353CC}">
              <c16:uniqueId val="{00000000-37CA-4ED9-94AE-90CE12662854}"/>
            </c:ext>
          </c:extLst>
        </c:ser>
        <c:ser>
          <c:idx val="1"/>
          <c:order val="1"/>
          <c:tx>
            <c:strRef>
              <c:f>RL修正後!$C$2</c:f>
              <c:strCache>
                <c:ptCount val="1"/>
                <c:pt idx="0">
                  <c:v>4 points (high tension)</c:v>
                </c:pt>
              </c:strCache>
            </c:strRef>
          </c:tx>
          <c:spPr>
            <a:effectLst/>
          </c:spPr>
          <c:marker>
            <c:symbol val="none"/>
          </c:marker>
          <c:xVal>
            <c:numRef>
              <c:f>RL修正後!$A$6:$A$15</c:f>
              <c:numCache>
                <c:formatCode>General</c:formatCode>
                <c:ptCount val="10"/>
                <c:pt idx="0">
                  <c:v>100</c:v>
                </c:pt>
                <c:pt idx="1">
                  <c:v>90</c:v>
                </c:pt>
                <c:pt idx="2">
                  <c:v>80</c:v>
                </c:pt>
                <c:pt idx="3">
                  <c:v>70</c:v>
                </c:pt>
                <c:pt idx="4">
                  <c:v>60</c:v>
                </c:pt>
                <c:pt idx="5">
                  <c:v>50</c:v>
                </c:pt>
                <c:pt idx="6">
                  <c:v>40</c:v>
                </c:pt>
                <c:pt idx="7">
                  <c:v>30</c:v>
                </c:pt>
                <c:pt idx="8">
                  <c:v>20</c:v>
                </c:pt>
                <c:pt idx="9">
                  <c:v>10</c:v>
                </c:pt>
              </c:numCache>
            </c:numRef>
          </c:xVal>
          <c:yVal>
            <c:numRef>
              <c:f>RL修正後!$C$6:$C$15</c:f>
              <c:numCache>
                <c:formatCode>0_ </c:formatCode>
                <c:ptCount val="10"/>
                <c:pt idx="0">
                  <c:v>240.66666666666669</c:v>
                </c:pt>
                <c:pt idx="1">
                  <c:v>230.33333333333334</c:v>
                </c:pt>
                <c:pt idx="2">
                  <c:v>223.33333333333334</c:v>
                </c:pt>
                <c:pt idx="3">
                  <c:v>217</c:v>
                </c:pt>
                <c:pt idx="4">
                  <c:v>213.66666666666666</c:v>
                </c:pt>
                <c:pt idx="5">
                  <c:v>207</c:v>
                </c:pt>
                <c:pt idx="6">
                  <c:v>203</c:v>
                </c:pt>
                <c:pt idx="7">
                  <c:v>198</c:v>
                </c:pt>
                <c:pt idx="8">
                  <c:v>204</c:v>
                </c:pt>
                <c:pt idx="9">
                  <c:v>219</c:v>
                </c:pt>
              </c:numCache>
            </c:numRef>
          </c:yVal>
          <c:smooth val="1"/>
          <c:extLst xmlns:c16r2="http://schemas.microsoft.com/office/drawing/2015/06/chart">
            <c:ext xmlns:c16="http://schemas.microsoft.com/office/drawing/2014/chart" uri="{C3380CC4-5D6E-409C-BE32-E72D297353CC}">
              <c16:uniqueId val="{00000001-37CA-4ED9-94AE-90CE12662854}"/>
            </c:ext>
          </c:extLst>
        </c:ser>
        <c:ser>
          <c:idx val="2"/>
          <c:order val="2"/>
          <c:tx>
            <c:strRef>
              <c:f>RL修正後!$D$2</c:f>
              <c:strCache>
                <c:ptCount val="1"/>
                <c:pt idx="0">
                  <c:v>4 points (standard tension)</c:v>
                </c:pt>
              </c:strCache>
            </c:strRef>
          </c:tx>
          <c:spPr>
            <a:effectLst/>
          </c:spPr>
          <c:marker>
            <c:symbol val="none"/>
          </c:marker>
          <c:xVal>
            <c:numRef>
              <c:f>RL修正後!$A$6:$A$15</c:f>
              <c:numCache>
                <c:formatCode>General</c:formatCode>
                <c:ptCount val="10"/>
                <c:pt idx="0">
                  <c:v>100</c:v>
                </c:pt>
                <c:pt idx="1">
                  <c:v>90</c:v>
                </c:pt>
                <c:pt idx="2">
                  <c:v>80</c:v>
                </c:pt>
                <c:pt idx="3">
                  <c:v>70</c:v>
                </c:pt>
                <c:pt idx="4">
                  <c:v>60</c:v>
                </c:pt>
                <c:pt idx="5">
                  <c:v>50</c:v>
                </c:pt>
                <c:pt idx="6">
                  <c:v>40</c:v>
                </c:pt>
                <c:pt idx="7">
                  <c:v>30</c:v>
                </c:pt>
                <c:pt idx="8">
                  <c:v>20</c:v>
                </c:pt>
                <c:pt idx="9">
                  <c:v>10</c:v>
                </c:pt>
              </c:numCache>
            </c:numRef>
          </c:xVal>
          <c:yVal>
            <c:numRef>
              <c:f>RL修正後!$D$6:$D$15</c:f>
              <c:numCache>
                <c:formatCode>0_ </c:formatCode>
                <c:ptCount val="10"/>
                <c:pt idx="0">
                  <c:v>235.33333333333331</c:v>
                </c:pt>
                <c:pt idx="1">
                  <c:v>223.66666666666666</c:v>
                </c:pt>
                <c:pt idx="2">
                  <c:v>216.66666666666666</c:v>
                </c:pt>
                <c:pt idx="3">
                  <c:v>210.66666666666666</c:v>
                </c:pt>
                <c:pt idx="4">
                  <c:v>208</c:v>
                </c:pt>
                <c:pt idx="5">
                  <c:v>199</c:v>
                </c:pt>
                <c:pt idx="6">
                  <c:v>196</c:v>
                </c:pt>
                <c:pt idx="7">
                  <c:v>192.66666666666666</c:v>
                </c:pt>
                <c:pt idx="8">
                  <c:v>200.33333333333334</c:v>
                </c:pt>
                <c:pt idx="9">
                  <c:v>215.66666666666666</c:v>
                </c:pt>
              </c:numCache>
            </c:numRef>
          </c:yVal>
          <c:smooth val="1"/>
          <c:extLst xmlns:c16r2="http://schemas.microsoft.com/office/drawing/2015/06/chart">
            <c:ext xmlns:c16="http://schemas.microsoft.com/office/drawing/2014/chart" uri="{C3380CC4-5D6E-409C-BE32-E72D297353CC}">
              <c16:uniqueId val="{00000002-37CA-4ED9-94AE-90CE12662854}"/>
            </c:ext>
          </c:extLst>
        </c:ser>
        <c:ser>
          <c:idx val="3"/>
          <c:order val="3"/>
          <c:tx>
            <c:strRef>
              <c:f>RL修正後!$E$2</c:f>
              <c:strCache>
                <c:ptCount val="1"/>
                <c:pt idx="0">
                  <c:v>4 points (upward)</c:v>
                </c:pt>
              </c:strCache>
            </c:strRef>
          </c:tx>
          <c:spPr>
            <a:effectLst/>
          </c:spPr>
          <c:marker>
            <c:symbol val="none"/>
          </c:marker>
          <c:xVal>
            <c:numRef>
              <c:f>RL修正後!$A$6:$A$15</c:f>
              <c:numCache>
                <c:formatCode>General</c:formatCode>
                <c:ptCount val="10"/>
                <c:pt idx="0">
                  <c:v>100</c:v>
                </c:pt>
                <c:pt idx="1">
                  <c:v>90</c:v>
                </c:pt>
                <c:pt idx="2">
                  <c:v>80</c:v>
                </c:pt>
                <c:pt idx="3">
                  <c:v>70</c:v>
                </c:pt>
                <c:pt idx="4">
                  <c:v>60</c:v>
                </c:pt>
                <c:pt idx="5">
                  <c:v>50</c:v>
                </c:pt>
                <c:pt idx="6">
                  <c:v>40</c:v>
                </c:pt>
                <c:pt idx="7">
                  <c:v>30</c:v>
                </c:pt>
                <c:pt idx="8">
                  <c:v>20</c:v>
                </c:pt>
                <c:pt idx="9">
                  <c:v>10</c:v>
                </c:pt>
              </c:numCache>
            </c:numRef>
          </c:xVal>
          <c:yVal>
            <c:numRef>
              <c:f>RL修正後!$E$6:$E$15</c:f>
              <c:numCache>
                <c:formatCode>0_ </c:formatCode>
                <c:ptCount val="10"/>
                <c:pt idx="0">
                  <c:v>238</c:v>
                </c:pt>
                <c:pt idx="1">
                  <c:v>227</c:v>
                </c:pt>
                <c:pt idx="2">
                  <c:v>220</c:v>
                </c:pt>
                <c:pt idx="3">
                  <c:v>213.66666666666666</c:v>
                </c:pt>
                <c:pt idx="4">
                  <c:v>210.33333333333334</c:v>
                </c:pt>
                <c:pt idx="5">
                  <c:v>203</c:v>
                </c:pt>
                <c:pt idx="6">
                  <c:v>199.33333333333334</c:v>
                </c:pt>
                <c:pt idx="7">
                  <c:v>193</c:v>
                </c:pt>
                <c:pt idx="8">
                  <c:v>201</c:v>
                </c:pt>
                <c:pt idx="9">
                  <c:v>215</c:v>
                </c:pt>
              </c:numCache>
            </c:numRef>
          </c:yVal>
          <c:smooth val="1"/>
          <c:extLst xmlns:c16r2="http://schemas.microsoft.com/office/drawing/2015/06/chart">
            <c:ext xmlns:c16="http://schemas.microsoft.com/office/drawing/2014/chart" uri="{C3380CC4-5D6E-409C-BE32-E72D297353CC}">
              <c16:uniqueId val="{00000003-37CA-4ED9-94AE-90CE12662854}"/>
            </c:ext>
          </c:extLst>
        </c:ser>
        <c:ser>
          <c:idx val="4"/>
          <c:order val="4"/>
          <c:tx>
            <c:strRef>
              <c:f>RL修正後!$F$2</c:f>
              <c:strCache>
                <c:ptCount val="1"/>
                <c:pt idx="0">
                  <c:v>4 points (downward)</c:v>
                </c:pt>
              </c:strCache>
            </c:strRef>
          </c:tx>
          <c:spPr>
            <a:effectLst/>
          </c:spPr>
          <c:marker>
            <c:symbol val="none"/>
          </c:marker>
          <c:xVal>
            <c:numRef>
              <c:f>RL修正後!$A$6:$A$15</c:f>
              <c:numCache>
                <c:formatCode>General</c:formatCode>
                <c:ptCount val="10"/>
                <c:pt idx="0">
                  <c:v>100</c:v>
                </c:pt>
                <c:pt idx="1">
                  <c:v>90</c:v>
                </c:pt>
                <c:pt idx="2">
                  <c:v>80</c:v>
                </c:pt>
                <c:pt idx="3">
                  <c:v>70</c:v>
                </c:pt>
                <c:pt idx="4">
                  <c:v>60</c:v>
                </c:pt>
                <c:pt idx="5">
                  <c:v>50</c:v>
                </c:pt>
                <c:pt idx="6">
                  <c:v>40</c:v>
                </c:pt>
                <c:pt idx="7">
                  <c:v>30</c:v>
                </c:pt>
                <c:pt idx="8">
                  <c:v>20</c:v>
                </c:pt>
                <c:pt idx="9">
                  <c:v>10</c:v>
                </c:pt>
              </c:numCache>
            </c:numRef>
          </c:xVal>
          <c:yVal>
            <c:numRef>
              <c:f>RL修正後!$F$6:$F$15</c:f>
              <c:numCache>
                <c:formatCode>0_ </c:formatCode>
                <c:ptCount val="10"/>
                <c:pt idx="0">
                  <c:v>244.66666666666669</c:v>
                </c:pt>
                <c:pt idx="1">
                  <c:v>232.66666666666669</c:v>
                </c:pt>
                <c:pt idx="2">
                  <c:v>225.33333333333334</c:v>
                </c:pt>
                <c:pt idx="3">
                  <c:v>218</c:v>
                </c:pt>
                <c:pt idx="4">
                  <c:v>210</c:v>
                </c:pt>
                <c:pt idx="5">
                  <c:v>204</c:v>
                </c:pt>
                <c:pt idx="6">
                  <c:v>202</c:v>
                </c:pt>
                <c:pt idx="7">
                  <c:v>196</c:v>
                </c:pt>
                <c:pt idx="8">
                  <c:v>205.33333333333334</c:v>
                </c:pt>
                <c:pt idx="9">
                  <c:v>219.33333333333334</c:v>
                </c:pt>
              </c:numCache>
            </c:numRef>
          </c:yVal>
          <c:smooth val="1"/>
          <c:extLst xmlns:c16r2="http://schemas.microsoft.com/office/drawing/2015/06/chart">
            <c:ext xmlns:c16="http://schemas.microsoft.com/office/drawing/2014/chart" uri="{C3380CC4-5D6E-409C-BE32-E72D297353CC}">
              <c16:uniqueId val="{00000004-37CA-4ED9-94AE-90CE12662854}"/>
            </c:ext>
          </c:extLst>
        </c:ser>
        <c:dLbls>
          <c:showLegendKey val="0"/>
          <c:showVal val="0"/>
          <c:showCatName val="0"/>
          <c:showSerName val="0"/>
          <c:showPercent val="0"/>
          <c:showBubbleSize val="0"/>
        </c:dLbls>
        <c:axId val="173066232"/>
        <c:axId val="173064664"/>
      </c:scatterChart>
      <c:valAx>
        <c:axId val="17306623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ltLang="ja-JP" sz="1400">
                    <a:latin typeface="Times New Roman" panose="02020603050405020304" pitchFamily="18" charset="0"/>
                    <a:cs typeface="Times New Roman" panose="02020603050405020304" pitchFamily="18" charset="0"/>
                  </a:rPr>
                  <a:t>Vehicle Speed (km/h)</a:t>
                </a:r>
              </a:p>
            </c:rich>
          </c:tx>
          <c:overlay val="0"/>
          <c:spPr>
            <a:noFill/>
            <a:ln w="25400">
              <a:noFill/>
            </a:ln>
          </c:spPr>
        </c:title>
        <c:numFmt formatCode="General" sourceLinked="1"/>
        <c:majorTickMark val="none"/>
        <c:minorTickMark val="none"/>
        <c:tickLblPos val="nextTo"/>
        <c:spPr>
          <a:noFill/>
          <a:ln w="9525" cap="flat" cmpd="sng" algn="ctr">
            <a:solidFill>
              <a:schemeClr val="tx1"/>
            </a:solidFill>
            <a:round/>
          </a:ln>
          <a:effectLst/>
        </c:spPr>
        <c:txPr>
          <a:bodyPr rot="0" vert="horz"/>
          <a:lstStyle/>
          <a:p>
            <a:pPr>
              <a:defRPr sz="1200" b="0" i="0" u="none" strike="noStrike" baseline="0">
                <a:solidFill>
                  <a:srgbClr val="333333"/>
                </a:solidFill>
                <a:latin typeface="ＭＳ Ｐゴシック"/>
                <a:ea typeface="ＭＳ Ｐゴシック"/>
                <a:cs typeface="ＭＳ Ｐゴシック"/>
              </a:defRPr>
            </a:pPr>
            <a:endParaRPr lang="ja-JP"/>
          </a:p>
        </c:txPr>
        <c:crossAx val="173064664"/>
        <c:crosses val="autoZero"/>
        <c:crossBetween val="midCat"/>
      </c:valAx>
      <c:valAx>
        <c:axId val="173064664"/>
        <c:scaling>
          <c:orientation val="minMax"/>
          <c:max val="250"/>
          <c:min val="150"/>
        </c:scaling>
        <c:delete val="0"/>
        <c:axPos val="l"/>
        <c:majorGridlines>
          <c:spPr>
            <a:ln w="9525" cap="flat" cmpd="sng" algn="ctr">
              <a:solidFill>
                <a:schemeClr val="tx1">
                  <a:lumMod val="15000"/>
                  <a:lumOff val="85000"/>
                </a:schemeClr>
              </a:solidFill>
              <a:round/>
            </a:ln>
            <a:effectLst/>
          </c:spPr>
        </c:majorGridlines>
        <c:numFmt formatCode="0_ "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ja-JP"/>
          </a:p>
        </c:txPr>
        <c:crossAx val="173066232"/>
        <c:crosses val="autoZero"/>
        <c:crossBetween val="midCat"/>
        <c:majorUnit val="10"/>
      </c:valAx>
      <c:spPr>
        <a:noFill/>
        <a:ln w="9525">
          <a:solidFill>
            <a:schemeClr val="tx1"/>
          </a:solidFill>
        </a:ln>
      </c:spPr>
    </c:plotArea>
    <c:legend>
      <c:legendPos val="t"/>
      <c:layout>
        <c:manualLayout>
          <c:xMode val="edge"/>
          <c:yMode val="edge"/>
          <c:x val="0.11672064247782983"/>
          <c:y val="5.0552922590837282E-2"/>
          <c:w val="0.86414331929439048"/>
          <c:h val="0.10245923051087809"/>
        </c:manualLayout>
      </c:layout>
      <c:overlay val="0"/>
      <c:spPr>
        <a:noFill/>
        <a:ln w="25400">
          <a:noFill/>
        </a:ln>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ja-JP"/>
        </a:p>
      </c:txPr>
    </c:legend>
    <c:plotVisOnly val="1"/>
    <c:dispBlanksAs val="gap"/>
    <c:showDLblsOverMax val="0"/>
  </c:chart>
  <c:spPr>
    <a:solidFill>
      <a:schemeClr val="bg1"/>
    </a:solidFill>
    <a:ln w="9525" cap="flat" cmpd="sng" algn="ctr">
      <a:noFill/>
      <a:round/>
    </a:ln>
    <a:effectLst/>
  </c:spPr>
  <c:txPr>
    <a:bodyPr/>
    <a:lstStyle/>
    <a:p>
      <a:pPr>
        <a:defRPr/>
      </a:pPr>
      <a:endParaRPr lang="ja-JP"/>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734114769278771"/>
          <c:y val="0.27179997627415214"/>
          <c:w val="0.37436154840284258"/>
          <c:h val="0.51538439513242662"/>
        </c:manualLayout>
      </c:layout>
      <c:scatterChart>
        <c:scatterStyle val="lineMarker"/>
        <c:varyColors val="0"/>
        <c:ser>
          <c:idx val="0"/>
          <c:order val="0"/>
          <c:tx>
            <c:v>4 points (high tension)</c:v>
          </c:tx>
          <c:spPr>
            <a:ln w="28575">
              <a:noFill/>
            </a:ln>
          </c:spPr>
          <c:xVal>
            <c:numRef>
              <c:f>'走行抵抗（定速度）'!$D$57:$M$57</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'走行抵抗（定速度）'!$D$59:$M$59</c:f>
              <c:numCache>
                <c:formatCode>General</c:formatCode>
                <c:ptCount val="10"/>
                <c:pt idx="0">
                  <c:v>141.025024</c:v>
                </c:pt>
                <c:pt idx="1">
                  <c:v>139.29264800000001</c:v>
                </c:pt>
                <c:pt idx="2">
                  <c:v>131.71665999999999</c:v>
                </c:pt>
                <c:pt idx="3">
                  <c:v>134.32598899999999</c:v>
                </c:pt>
                <c:pt idx="4">
                  <c:v>136.76594499999999</c:v>
                </c:pt>
                <c:pt idx="5">
                  <c:v>139.53417999999999</c:v>
                </c:pt>
                <c:pt idx="6">
                  <c:v>143.68251000000001</c:v>
                </c:pt>
                <c:pt idx="7">
                  <c:v>149.11341899999999</c:v>
                </c:pt>
                <c:pt idx="8">
                  <c:v>153.615601</c:v>
                </c:pt>
                <c:pt idx="9">
                  <c:v>158.67944299999999</c:v>
                </c:pt>
              </c:numCache>
            </c:numRef>
          </c:yVal>
          <c:smooth val="0"/>
          <c:extLst xmlns:c16r2="http://schemas.microsoft.com/office/drawing/2015/06/chart">
            <c:ext xmlns:c16="http://schemas.microsoft.com/office/drawing/2014/chart" uri="{C3380CC4-5D6E-409C-BE32-E72D297353CC}">
              <c16:uniqueId val="{00000000-9169-4797-B333-D6FA19BEE628}"/>
            </c:ext>
          </c:extLst>
        </c:ser>
        <c:ser>
          <c:idx val="1"/>
          <c:order val="1"/>
          <c:tx>
            <c:v>4 points (standard tension)</c:v>
          </c:tx>
          <c:spPr>
            <a:ln w="28575">
              <a:noFill/>
            </a:ln>
          </c:spPr>
          <c:xVal>
            <c:numRef>
              <c:f>'走行抵抗（定速度）'!$D$57:$M$57</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'走行抵抗（定速度）'!$D$63:$M$63</c:f>
              <c:numCache>
                <c:formatCode>General</c:formatCode>
                <c:ptCount val="10"/>
                <c:pt idx="0">
                  <c:v>147.492447</c:v>
                </c:pt>
                <c:pt idx="1">
                  <c:v>144.26667800000001</c:v>
                </c:pt>
                <c:pt idx="2">
                  <c:v>137.31617700000001</c:v>
                </c:pt>
                <c:pt idx="3">
                  <c:v>139.835724</c:v>
                </c:pt>
                <c:pt idx="4">
                  <c:v>147.07579000000001</c:v>
                </c:pt>
                <c:pt idx="5">
                  <c:v>149.80892900000001</c:v>
                </c:pt>
                <c:pt idx="6">
                  <c:v>152.580444</c:v>
                </c:pt>
                <c:pt idx="7">
                  <c:v>156.61416600000001</c:v>
                </c:pt>
                <c:pt idx="8">
                  <c:v>160.47358700000001</c:v>
                </c:pt>
                <c:pt idx="9">
                  <c:v>163.85539199999999</c:v>
                </c:pt>
              </c:numCache>
            </c:numRef>
          </c:yVal>
          <c:smooth val="0"/>
          <c:extLst xmlns:c16r2="http://schemas.microsoft.com/office/drawing/2015/06/chart">
            <c:ext xmlns:c16="http://schemas.microsoft.com/office/drawing/2014/chart" uri="{C3380CC4-5D6E-409C-BE32-E72D297353CC}">
              <c16:uniqueId val="{00000001-9169-4797-B333-D6FA19BEE628}"/>
            </c:ext>
          </c:extLst>
        </c:ser>
        <c:ser>
          <c:idx val="2"/>
          <c:order val="2"/>
          <c:tx>
            <c:v>4 points (tensed upward) </c:v>
          </c:tx>
          <c:spPr>
            <a:ln w="28575">
              <a:noFill/>
            </a:ln>
          </c:spPr>
          <c:xVal>
            <c:numRef>
              <c:f>'走行抵抗（定速度）'!$D$57:$M$57</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'走行抵抗（定速度）'!$D$67:$M$67</c:f>
              <c:numCache>
                <c:formatCode>General</c:formatCode>
                <c:ptCount val="10"/>
                <c:pt idx="0">
                  <c:v>136.86085499999999</c:v>
                </c:pt>
                <c:pt idx="1">
                  <c:v>133.64146400000001</c:v>
                </c:pt>
                <c:pt idx="2">
                  <c:v>125.50592</c:v>
                </c:pt>
                <c:pt idx="3">
                  <c:v>128.64759799999999</c:v>
                </c:pt>
                <c:pt idx="4">
                  <c:v>131.19523599999999</c:v>
                </c:pt>
                <c:pt idx="5">
                  <c:v>134.04125999999999</c:v>
                </c:pt>
                <c:pt idx="6">
                  <c:v>138.38078300000001</c:v>
                </c:pt>
                <c:pt idx="7">
                  <c:v>143.60115099999999</c:v>
                </c:pt>
                <c:pt idx="8">
                  <c:v>148.05410800000001</c:v>
                </c:pt>
                <c:pt idx="9">
                  <c:v>153.06990099999999</c:v>
                </c:pt>
              </c:numCache>
            </c:numRef>
          </c:yVal>
          <c:smooth val="0"/>
          <c:extLst xmlns:c16r2="http://schemas.microsoft.com/office/drawing/2015/06/chart">
            <c:ext xmlns:c16="http://schemas.microsoft.com/office/drawing/2014/chart" uri="{C3380CC4-5D6E-409C-BE32-E72D297353CC}">
              <c16:uniqueId val="{00000002-9169-4797-B333-D6FA19BEE628}"/>
            </c:ext>
          </c:extLst>
        </c:ser>
        <c:ser>
          <c:idx val="3"/>
          <c:order val="3"/>
          <c:tx>
            <c:v>4 points (tensed downward)</c:v>
          </c:tx>
          <c:spPr>
            <a:ln w="28575">
              <a:noFill/>
            </a:ln>
          </c:spPr>
          <c:xVal>
            <c:numRef>
              <c:f>'走行抵抗（定速度）'!$D$57:$M$57</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'走行抵抗（定速度）'!$D$71:$M$71</c:f>
              <c:numCache>
                <c:formatCode>General</c:formatCode>
                <c:ptCount val="10"/>
                <c:pt idx="0">
                  <c:v>150.71575899999999</c:v>
                </c:pt>
                <c:pt idx="1">
                  <c:v>149.653244</c:v>
                </c:pt>
                <c:pt idx="2">
                  <c:v>143.31605500000001</c:v>
                </c:pt>
                <c:pt idx="3">
                  <c:v>146.67240899999999</c:v>
                </c:pt>
                <c:pt idx="4">
                  <c:v>149.42898600000001</c:v>
                </c:pt>
                <c:pt idx="5">
                  <c:v>152.62423699999999</c:v>
                </c:pt>
                <c:pt idx="6">
                  <c:v>157.447418</c:v>
                </c:pt>
                <c:pt idx="7">
                  <c:v>163.002228</c:v>
                </c:pt>
                <c:pt idx="8">
                  <c:v>168.26745600000001</c:v>
                </c:pt>
                <c:pt idx="9">
                  <c:v>173.27685500000001</c:v>
                </c:pt>
              </c:numCache>
            </c:numRef>
          </c:yVal>
          <c:smooth val="0"/>
          <c:extLst xmlns:c16r2="http://schemas.microsoft.com/office/drawing/2015/06/chart">
            <c:ext xmlns:c16="http://schemas.microsoft.com/office/drawing/2014/chart" uri="{C3380CC4-5D6E-409C-BE32-E72D297353CC}">
              <c16:uniqueId val="{00000003-9169-4797-B333-D6FA19BEE628}"/>
            </c:ext>
          </c:extLst>
        </c:ser>
        <c:ser>
          <c:idx val="4"/>
          <c:order val="4"/>
          <c:tx>
            <c:v>3 points</c:v>
          </c:tx>
          <c:spPr>
            <a:ln w="28575">
              <a:noFill/>
            </a:ln>
          </c:spPr>
          <c:xVal>
            <c:numRef>
              <c:f>'走行抵抗（定速度）'!$D$57:$M$57</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'走行抵抗（定速度）'!$D$75:$M$75</c:f>
              <c:numCache>
                <c:formatCode>General</c:formatCode>
                <c:ptCount val="10"/>
                <c:pt idx="0">
                  <c:v>142.17158499999999</c:v>
                </c:pt>
                <c:pt idx="1">
                  <c:v>138.99250799999999</c:v>
                </c:pt>
                <c:pt idx="2">
                  <c:v>130.90261799999999</c:v>
                </c:pt>
                <c:pt idx="3">
                  <c:v>134.153595</c:v>
                </c:pt>
                <c:pt idx="4">
                  <c:v>136.38206500000001</c:v>
                </c:pt>
                <c:pt idx="5">
                  <c:v>139.158401</c:v>
                </c:pt>
                <c:pt idx="6">
                  <c:v>143.03538499999999</c:v>
                </c:pt>
                <c:pt idx="7">
                  <c:v>148.699005</c:v>
                </c:pt>
                <c:pt idx="8">
                  <c:v>153.461105</c:v>
                </c:pt>
                <c:pt idx="9">
                  <c:v>158.184921</c:v>
                </c:pt>
              </c:numCache>
            </c:numRef>
          </c:yVal>
          <c:smooth val="0"/>
          <c:extLst xmlns:c16r2="http://schemas.microsoft.com/office/drawing/2015/06/chart">
            <c:ext xmlns:c16="http://schemas.microsoft.com/office/drawing/2014/chart" uri="{C3380CC4-5D6E-409C-BE32-E72D297353CC}">
              <c16:uniqueId val="{00000004-9169-4797-B333-D6FA19BEE628}"/>
            </c:ext>
          </c:extLst>
        </c:ser>
        <c:dLbls>
          <c:showLegendKey val="0"/>
          <c:showVal val="0"/>
          <c:showCatName val="0"/>
          <c:showSerName val="0"/>
          <c:showPercent val="0"/>
          <c:showBubbleSize val="0"/>
        </c:dLbls>
        <c:axId val="173070936"/>
        <c:axId val="173068192"/>
      </c:scatterChart>
      <c:valAx>
        <c:axId val="173070936"/>
        <c:scaling>
          <c:orientation val="minMax"/>
          <c:max val="100"/>
        </c:scaling>
        <c:delete val="0"/>
        <c:axPos val="b"/>
        <c:title>
          <c:tx>
            <c:rich>
              <a:bodyPr/>
              <a:lstStyle/>
              <a:p>
                <a:pPr>
                  <a:defRPr b="0">
                    <a:latin typeface="Times New Roman" panose="02020603050405020304" pitchFamily="18" charset="0"/>
                    <a:cs typeface="Times New Roman" panose="02020603050405020304" pitchFamily="18" charset="0"/>
                  </a:defRPr>
                </a:pPr>
                <a:r>
                  <a:rPr lang="en-US" altLang="ja-JP" b="0">
                    <a:latin typeface="Times New Roman" panose="02020603050405020304" pitchFamily="18" charset="0"/>
                    <a:cs typeface="Times New Roman" panose="02020603050405020304" pitchFamily="18" charset="0"/>
                  </a:rPr>
                  <a:t>Speed (km/h)]</a:t>
                </a:r>
                <a:endParaRPr lang="ja-JP" altLang="en-US" b="0">
                  <a:latin typeface="Times New Roman" panose="02020603050405020304" pitchFamily="18" charset="0"/>
                  <a:cs typeface="Times New Roman" panose="02020603050405020304" pitchFamily="18" charset="0"/>
                </a:endParaRPr>
              </a:p>
            </c:rich>
          </c:tx>
          <c:overlay val="0"/>
        </c:title>
        <c:numFmt formatCode="General" sourceLinked="1"/>
        <c:majorTickMark val="out"/>
        <c:minorTickMark val="none"/>
        <c:tickLblPos val="nextTo"/>
        <c:txPr>
          <a:bodyPr rot="0" vert="horz"/>
          <a:lstStyle/>
          <a:p>
            <a:pPr>
              <a:defRPr sz="1000" b="0" i="0" u="none" strike="noStrike" baseline="0">
                <a:solidFill>
                  <a:srgbClr val="000000"/>
                </a:solidFill>
                <a:latin typeface="ＭＳ Ｐゴシック"/>
                <a:ea typeface="ＭＳ Ｐゴシック"/>
                <a:cs typeface="ＭＳ Ｐゴシック"/>
              </a:defRPr>
            </a:pPr>
            <a:endParaRPr lang="ja-JP"/>
          </a:p>
        </c:txPr>
        <c:crossAx val="173068192"/>
        <c:crosses val="autoZero"/>
        <c:crossBetween val="midCat"/>
        <c:majorUnit val="20"/>
      </c:valAx>
      <c:valAx>
        <c:axId val="173068192"/>
        <c:scaling>
          <c:orientation val="minMax"/>
          <c:max val="180"/>
          <c:min val="120"/>
        </c:scaling>
        <c:delete val="0"/>
        <c:axPos val="l"/>
        <c:title>
          <c:tx>
            <c:rich>
              <a:bodyPr rot="-5400000" vert="horz"/>
              <a:lstStyle/>
              <a:p>
                <a:pPr>
                  <a:defRPr b="0"/>
                </a:pPr>
                <a:r>
                  <a:rPr lang="en-US" altLang="ja-JP" b="0">
                    <a:latin typeface="Times New Roman" panose="02020603050405020304" pitchFamily="18" charset="0"/>
                    <a:cs typeface="Times New Roman" panose="02020603050405020304" pitchFamily="18" charset="0"/>
                  </a:rPr>
                  <a:t>Rolling resistance (N)</a:t>
                </a:r>
                <a:endParaRPr lang="ja-JP" altLang="en-US" b="0">
                  <a:latin typeface="Times New Roman" panose="02020603050405020304" pitchFamily="18" charset="0"/>
                  <a:cs typeface="Times New Roman" panose="02020603050405020304" pitchFamily="18" charset="0"/>
                </a:endParaRPr>
              </a:p>
            </c:rich>
          </c:tx>
          <c:layout>
            <c:manualLayout>
              <c:xMode val="edge"/>
              <c:yMode val="edge"/>
              <c:x val="0"/>
              <c:y val="0.32820972413759014"/>
            </c:manualLayout>
          </c:layout>
          <c:overlay val="0"/>
        </c:title>
        <c:numFmt formatCode="General" sourceLinked="1"/>
        <c:majorTickMark val="out"/>
        <c:minorTickMark val="none"/>
        <c:tickLblPos val="nextTo"/>
        <c:crossAx val="173070936"/>
        <c:crosses val="autoZero"/>
        <c:crossBetween val="midCat"/>
        <c:majorUnit val="10"/>
      </c:valAx>
      <c:spPr>
        <a:ln>
          <a:solidFill>
            <a:schemeClr val="tx1"/>
          </a:solidFill>
        </a:ln>
      </c:spPr>
    </c:plotArea>
    <c:plotVisOnly val="1"/>
    <c:dispBlanksAs val="gap"/>
    <c:showDLblsOverMax val="0"/>
  </c:chart>
  <c:spPr>
    <a:noFill/>
    <a:ln>
      <a:no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9709813724415254"/>
          <c:y val="0.27572339121451628"/>
          <c:w val="0.36353581055575346"/>
          <c:h val="0.51538439513242662"/>
        </c:manualLayout>
      </c:layout>
      <c:scatterChart>
        <c:scatterStyle val="lineMarker"/>
        <c:varyColors val="0"/>
        <c:ser>
          <c:idx val="0"/>
          <c:order val="0"/>
          <c:tx>
            <c:strRef>
              <c:f>'走行抵抗（定速度）'!$A$59</c:f>
              <c:strCache>
                <c:ptCount val="1"/>
                <c:pt idx="0">
                  <c:v>４点（強）</c:v>
                </c:pt>
              </c:strCache>
            </c:strRef>
          </c:tx>
          <c:spPr>
            <a:ln w="28575">
              <a:noFill/>
            </a:ln>
          </c:spPr>
          <c:xVal>
            <c:numRef>
              <c:f>'走行抵抗（定速度）'!$D$57:$M$57</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'走行抵抗（定速度）'!$D$60:$M$60</c:f>
              <c:numCache>
                <c:formatCode>General</c:formatCode>
                <c:ptCount val="10"/>
                <c:pt idx="0">
                  <c:v>53.092967999999999</c:v>
                </c:pt>
                <c:pt idx="1">
                  <c:v>54.838127</c:v>
                </c:pt>
                <c:pt idx="2">
                  <c:v>56.048180000000002</c:v>
                </c:pt>
                <c:pt idx="3">
                  <c:v>57.681198000000002</c:v>
                </c:pt>
                <c:pt idx="4">
                  <c:v>59.508536999999997</c:v>
                </c:pt>
                <c:pt idx="5">
                  <c:v>60.652222000000002</c:v>
                </c:pt>
                <c:pt idx="6">
                  <c:v>61.729145000000003</c:v>
                </c:pt>
                <c:pt idx="7">
                  <c:v>62.344551000000003</c:v>
                </c:pt>
                <c:pt idx="8">
                  <c:v>63.177269000000003</c:v>
                </c:pt>
                <c:pt idx="9">
                  <c:v>64.638007999999999</c:v>
                </c:pt>
              </c:numCache>
            </c:numRef>
          </c:yVal>
          <c:smooth val="0"/>
          <c:extLst xmlns:c16r2="http://schemas.microsoft.com/office/drawing/2015/06/chart">
            <c:ext xmlns:c16="http://schemas.microsoft.com/office/drawing/2014/chart" uri="{C3380CC4-5D6E-409C-BE32-E72D297353CC}">
              <c16:uniqueId val="{00000000-7616-4AA2-B06E-F59BC95663FF}"/>
            </c:ext>
          </c:extLst>
        </c:ser>
        <c:ser>
          <c:idx val="1"/>
          <c:order val="1"/>
          <c:tx>
            <c:strRef>
              <c:f>'走行抵抗（定速度）'!$A$63</c:f>
              <c:strCache>
                <c:ptCount val="1"/>
                <c:pt idx="0">
                  <c:v>４点</c:v>
                </c:pt>
              </c:strCache>
            </c:strRef>
          </c:tx>
          <c:spPr>
            <a:ln w="28575">
              <a:noFill/>
            </a:ln>
          </c:spPr>
          <c:xVal>
            <c:numRef>
              <c:f>'走行抵抗（定速度）'!$D$57:$M$57</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'走行抵抗（定速度）'!$D$64:$M$64</c:f>
              <c:numCache>
                <c:formatCode>General</c:formatCode>
                <c:ptCount val="10"/>
                <c:pt idx="0">
                  <c:v>53.699589000000003</c:v>
                </c:pt>
                <c:pt idx="1">
                  <c:v>55.415905000000002</c:v>
                </c:pt>
                <c:pt idx="2">
                  <c:v>57.069800999999998</c:v>
                </c:pt>
                <c:pt idx="3">
                  <c:v>58.487816000000002</c:v>
                </c:pt>
                <c:pt idx="4">
                  <c:v>59.692596000000002</c:v>
                </c:pt>
                <c:pt idx="5">
                  <c:v>60.469634999999997</c:v>
                </c:pt>
                <c:pt idx="6">
                  <c:v>60.237034000000001</c:v>
                </c:pt>
                <c:pt idx="7">
                  <c:v>62.671936000000002</c:v>
                </c:pt>
                <c:pt idx="8">
                  <c:v>63.220706999999997</c:v>
                </c:pt>
                <c:pt idx="9">
                  <c:v>64.901199000000005</c:v>
                </c:pt>
              </c:numCache>
            </c:numRef>
          </c:yVal>
          <c:smooth val="0"/>
          <c:extLst xmlns:c16r2="http://schemas.microsoft.com/office/drawing/2015/06/chart">
            <c:ext xmlns:c16="http://schemas.microsoft.com/office/drawing/2014/chart" uri="{C3380CC4-5D6E-409C-BE32-E72D297353CC}">
              <c16:uniqueId val="{00000001-7616-4AA2-B06E-F59BC95663FF}"/>
            </c:ext>
          </c:extLst>
        </c:ser>
        <c:ser>
          <c:idx val="2"/>
          <c:order val="2"/>
          <c:tx>
            <c:strRef>
              <c:f>'走行抵抗（定速度）'!$A$67</c:f>
              <c:strCache>
                <c:ptCount val="1"/>
                <c:pt idx="0">
                  <c:v>４点（上）</c:v>
                </c:pt>
              </c:strCache>
            </c:strRef>
          </c:tx>
          <c:spPr>
            <a:ln w="28575">
              <a:noFill/>
            </a:ln>
          </c:spPr>
          <c:xVal>
            <c:numRef>
              <c:f>'走行抵抗（定速度）'!$D$57:$M$57</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'走行抵抗（定速度）'!$D$68:$M$68</c:f>
              <c:numCache>
                <c:formatCode>General</c:formatCode>
                <c:ptCount val="10"/>
                <c:pt idx="0">
                  <c:v>52.555607000000002</c:v>
                </c:pt>
                <c:pt idx="1">
                  <c:v>53.562125999999999</c:v>
                </c:pt>
                <c:pt idx="2">
                  <c:v>55.050685999999999</c:v>
                </c:pt>
                <c:pt idx="3">
                  <c:v>56.304085000000001</c:v>
                </c:pt>
                <c:pt idx="4">
                  <c:v>57.752476000000001</c:v>
                </c:pt>
                <c:pt idx="5">
                  <c:v>58.532341000000002</c:v>
                </c:pt>
                <c:pt idx="6">
                  <c:v>59.311934999999998</c:v>
                </c:pt>
                <c:pt idx="7">
                  <c:v>60.810555000000001</c:v>
                </c:pt>
                <c:pt idx="8">
                  <c:v>62.135280999999999</c:v>
                </c:pt>
                <c:pt idx="9">
                  <c:v>63.566234999999999</c:v>
                </c:pt>
              </c:numCache>
            </c:numRef>
          </c:yVal>
          <c:smooth val="0"/>
          <c:extLst xmlns:c16r2="http://schemas.microsoft.com/office/drawing/2015/06/chart">
            <c:ext xmlns:c16="http://schemas.microsoft.com/office/drawing/2014/chart" uri="{C3380CC4-5D6E-409C-BE32-E72D297353CC}">
              <c16:uniqueId val="{00000002-7616-4AA2-B06E-F59BC95663FF}"/>
            </c:ext>
          </c:extLst>
        </c:ser>
        <c:ser>
          <c:idx val="3"/>
          <c:order val="3"/>
          <c:tx>
            <c:strRef>
              <c:f>'走行抵抗（定速度）'!$A$71</c:f>
              <c:strCache>
                <c:ptCount val="1"/>
                <c:pt idx="0">
                  <c:v>４点（下）</c:v>
                </c:pt>
              </c:strCache>
            </c:strRef>
          </c:tx>
          <c:spPr>
            <a:ln w="28575">
              <a:noFill/>
            </a:ln>
          </c:spPr>
          <c:xVal>
            <c:numRef>
              <c:f>'走行抵抗（定速度）'!$D$57:$M$57</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'走行抵抗（定速度）'!$D$72:$M$72</c:f>
              <c:numCache>
                <c:formatCode>General</c:formatCode>
                <c:ptCount val="10"/>
                <c:pt idx="0">
                  <c:v>52.86974</c:v>
                </c:pt>
                <c:pt idx="1">
                  <c:v>54.663722999999997</c:v>
                </c:pt>
                <c:pt idx="2">
                  <c:v>56.171841000000001</c:v>
                </c:pt>
                <c:pt idx="3">
                  <c:v>57.559925</c:v>
                </c:pt>
                <c:pt idx="4">
                  <c:v>59.096966000000002</c:v>
                </c:pt>
                <c:pt idx="5">
                  <c:v>60.073410000000003</c:v>
                </c:pt>
                <c:pt idx="6">
                  <c:v>61.720295</c:v>
                </c:pt>
                <c:pt idx="7">
                  <c:v>62.228389999999997</c:v>
                </c:pt>
                <c:pt idx="8">
                  <c:v>63.565112999999997</c:v>
                </c:pt>
                <c:pt idx="9">
                  <c:v>64.878653999999997</c:v>
                </c:pt>
              </c:numCache>
            </c:numRef>
          </c:yVal>
          <c:smooth val="0"/>
          <c:extLst xmlns:c16r2="http://schemas.microsoft.com/office/drawing/2015/06/chart">
            <c:ext xmlns:c16="http://schemas.microsoft.com/office/drawing/2014/chart" uri="{C3380CC4-5D6E-409C-BE32-E72D297353CC}">
              <c16:uniqueId val="{00000003-7616-4AA2-B06E-F59BC95663FF}"/>
            </c:ext>
          </c:extLst>
        </c:ser>
        <c:ser>
          <c:idx val="4"/>
          <c:order val="4"/>
          <c:tx>
            <c:strRef>
              <c:f>'走行抵抗（定速度）'!$A$75</c:f>
              <c:strCache>
                <c:ptCount val="1"/>
                <c:pt idx="0">
                  <c:v>３点</c:v>
                </c:pt>
              </c:strCache>
            </c:strRef>
          </c:tx>
          <c:spPr>
            <a:ln w="28575">
              <a:noFill/>
            </a:ln>
          </c:spPr>
          <c:xVal>
            <c:numRef>
              <c:f>'走行抵抗（定速度）'!$D$57:$M$57</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'走行抵抗（定速度）'!$D$76:$M$76</c:f>
              <c:numCache>
                <c:formatCode>General</c:formatCode>
                <c:ptCount val="10"/>
                <c:pt idx="0">
                  <c:v>52.297423999999999</c:v>
                </c:pt>
                <c:pt idx="1">
                  <c:v>53.861839000000003</c:v>
                </c:pt>
                <c:pt idx="2">
                  <c:v>55.327537999999997</c:v>
                </c:pt>
                <c:pt idx="3">
                  <c:v>56.885586000000004</c:v>
                </c:pt>
                <c:pt idx="4">
                  <c:v>58.47607</c:v>
                </c:pt>
                <c:pt idx="5">
                  <c:v>59.708579999999998</c:v>
                </c:pt>
                <c:pt idx="6">
                  <c:v>61.069664000000003</c:v>
                </c:pt>
                <c:pt idx="7">
                  <c:v>62.314602000000001</c:v>
                </c:pt>
                <c:pt idx="8">
                  <c:v>63.002335000000002</c:v>
                </c:pt>
                <c:pt idx="9">
                  <c:v>64.515625</c:v>
                </c:pt>
              </c:numCache>
            </c:numRef>
          </c:yVal>
          <c:smooth val="0"/>
          <c:extLst xmlns:c16r2="http://schemas.microsoft.com/office/drawing/2015/06/chart">
            <c:ext xmlns:c16="http://schemas.microsoft.com/office/drawing/2014/chart" uri="{C3380CC4-5D6E-409C-BE32-E72D297353CC}">
              <c16:uniqueId val="{00000004-7616-4AA2-B06E-F59BC95663FF}"/>
            </c:ext>
          </c:extLst>
        </c:ser>
        <c:dLbls>
          <c:showLegendKey val="0"/>
          <c:showVal val="0"/>
          <c:showCatName val="0"/>
          <c:showSerName val="0"/>
          <c:showPercent val="0"/>
          <c:showBubbleSize val="0"/>
        </c:dLbls>
        <c:axId val="173070152"/>
        <c:axId val="173065056"/>
      </c:scatterChart>
      <c:valAx>
        <c:axId val="173070152"/>
        <c:scaling>
          <c:orientation val="minMax"/>
          <c:max val="100"/>
        </c:scaling>
        <c:delete val="0"/>
        <c:axPos val="b"/>
        <c:title>
          <c:tx>
            <c:rich>
              <a:bodyPr/>
              <a:lstStyle/>
              <a:p>
                <a:pPr>
                  <a:defRPr b="0"/>
                </a:pPr>
                <a:r>
                  <a:rPr lang="en-US" altLang="ja-JP" b="0"/>
                  <a:t>Speed (km/h)</a:t>
                </a:r>
                <a:endParaRPr lang="ja-JP" altLang="en-US" b="0"/>
              </a:p>
            </c:rich>
          </c:tx>
          <c:overlay val="0"/>
        </c:title>
        <c:numFmt formatCode="General" sourceLinked="1"/>
        <c:majorTickMark val="out"/>
        <c:minorTickMark val="none"/>
        <c:tickLblPos val="nextTo"/>
        <c:txPr>
          <a:bodyPr rot="0" vert="horz"/>
          <a:lstStyle/>
          <a:p>
            <a:pPr>
              <a:defRPr sz="1000" b="0" i="0" u="none" strike="noStrike" baseline="0">
                <a:solidFill>
                  <a:srgbClr val="000000"/>
                </a:solidFill>
                <a:latin typeface="ＭＳ Ｐゴシック"/>
                <a:ea typeface="ＭＳ Ｐゴシック"/>
                <a:cs typeface="ＭＳ Ｐゴシック"/>
              </a:defRPr>
            </a:pPr>
            <a:endParaRPr lang="ja-JP"/>
          </a:p>
        </c:txPr>
        <c:crossAx val="173065056"/>
        <c:crosses val="autoZero"/>
        <c:crossBetween val="midCat"/>
        <c:majorUnit val="20"/>
      </c:valAx>
      <c:valAx>
        <c:axId val="173065056"/>
        <c:scaling>
          <c:orientation val="minMax"/>
          <c:max val="80"/>
          <c:min val="50"/>
        </c:scaling>
        <c:delete val="0"/>
        <c:axPos val="l"/>
        <c:title>
          <c:tx>
            <c:rich>
              <a:bodyPr rot="-5400000" vert="horz"/>
              <a:lstStyle/>
              <a:p>
                <a:pPr>
                  <a:defRPr b="0"/>
                </a:pPr>
                <a:r>
                  <a:rPr lang="en-US" altLang="ja-JP" b="0"/>
                  <a:t>Rolling resistance (N)</a:t>
                </a:r>
              </a:p>
            </c:rich>
          </c:tx>
          <c:layout>
            <c:manualLayout>
              <c:xMode val="edge"/>
              <c:yMode val="edge"/>
              <c:x val="9.9419736890372604E-2"/>
              <c:y val="0.34074704291907015"/>
            </c:manualLayout>
          </c:layout>
          <c:overlay val="0"/>
        </c:title>
        <c:numFmt formatCode="General" sourceLinked="1"/>
        <c:majorTickMark val="out"/>
        <c:minorTickMark val="none"/>
        <c:tickLblPos val="nextTo"/>
        <c:crossAx val="173070152"/>
        <c:crosses val="autoZero"/>
        <c:crossBetween val="midCat"/>
        <c:majorUnit val="5"/>
      </c:valAx>
      <c:spPr>
        <a:ln>
          <a:solidFill>
            <a:schemeClr val="tx1"/>
          </a:solidFill>
        </a:ln>
      </c:spPr>
    </c:plotArea>
    <c:plotVisOnly val="1"/>
    <c:dispBlanksAs val="gap"/>
    <c:showDLblsOverMax val="0"/>
  </c:chart>
  <c:spPr>
    <a:noFill/>
    <a:ln>
      <a:noFill/>
    </a:ln>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127076926542982"/>
          <c:y val="0.17366105278506852"/>
          <c:w val="0.4309509658718188"/>
          <c:h val="0.66689146620847661"/>
        </c:manualLayout>
      </c:layout>
      <c:scatterChart>
        <c:scatterStyle val="lineMarker"/>
        <c:varyColors val="0"/>
        <c:ser>
          <c:idx val="0"/>
          <c:order val="0"/>
          <c:tx>
            <c:v>2 points (straight type)</c:v>
          </c:tx>
          <c:spPr>
            <a:ln w="28575">
              <a:noFill/>
            </a:ln>
          </c:spPr>
          <c:marker>
            <c:symbol val="circle"/>
            <c:size val="7"/>
            <c:spPr>
              <a:solidFill>
                <a:schemeClr val="accent2"/>
              </a:solidFill>
              <a:ln w="9525">
                <a:solidFill>
                  <a:schemeClr val="accent2"/>
                </a:solidFill>
              </a:ln>
              <a:effectLst/>
            </c:spPr>
          </c:marker>
          <c:xVal>
            <c:numRef>
              <c:f>'走行抵抗（定速度）'!$D$57:$M$57</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'走行抵抗（定速度）'!$D$79:$M$79</c:f>
              <c:numCache>
                <c:formatCode>General</c:formatCode>
                <c:ptCount val="10"/>
                <c:pt idx="0">
                  <c:v>138.03338600000001</c:v>
                </c:pt>
                <c:pt idx="1">
                  <c:v>136.17880199999999</c:v>
                </c:pt>
                <c:pt idx="2">
                  <c:v>128.41995199999999</c:v>
                </c:pt>
                <c:pt idx="3">
                  <c:v>132.040131</c:v>
                </c:pt>
                <c:pt idx="4">
                  <c:v>134.32939099999999</c:v>
                </c:pt>
                <c:pt idx="5">
                  <c:v>137.08427399999999</c:v>
                </c:pt>
                <c:pt idx="6">
                  <c:v>141.03211999999999</c:v>
                </c:pt>
                <c:pt idx="7">
                  <c:v>146.21565200000001</c:v>
                </c:pt>
                <c:pt idx="8">
                  <c:v>151.20391799999999</c:v>
                </c:pt>
                <c:pt idx="9">
                  <c:v>155.984802</c:v>
                </c:pt>
              </c:numCache>
            </c:numRef>
          </c:yVal>
          <c:smooth val="0"/>
          <c:extLst xmlns:c16r2="http://schemas.microsoft.com/office/drawing/2015/06/chart">
            <c:ext xmlns:c16="http://schemas.microsoft.com/office/drawing/2014/chart" uri="{C3380CC4-5D6E-409C-BE32-E72D297353CC}">
              <c16:uniqueId val="{00000000-C7ED-4FE8-B184-C9332680CEA7}"/>
            </c:ext>
          </c:extLst>
        </c:ser>
        <c:ser>
          <c:idx val="1"/>
          <c:order val="1"/>
          <c:tx>
            <c:v>2 points (cross unbalance)</c:v>
          </c:tx>
          <c:spPr>
            <a:ln w="28575">
              <a:noFill/>
            </a:ln>
          </c:spPr>
          <c:marker>
            <c:symbol val="x"/>
            <c:size val="7"/>
            <c:spPr>
              <a:noFill/>
              <a:ln w="12700">
                <a:solidFill>
                  <a:schemeClr val="tx1"/>
                </a:solidFill>
              </a:ln>
              <a:effectLst/>
            </c:spPr>
          </c:marker>
          <c:xVal>
            <c:numRef>
              <c:f>'走行抵抗（定速度）'!$D$57:$M$57</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'走行抵抗（定速度）'!$D$83:$M$83</c:f>
              <c:numCache>
                <c:formatCode>General</c:formatCode>
                <c:ptCount val="10"/>
                <c:pt idx="0">
                  <c:v>141.71134900000001</c:v>
                </c:pt>
                <c:pt idx="1">
                  <c:v>139.31260700000001</c:v>
                </c:pt>
                <c:pt idx="2">
                  <c:v>130.97099299999999</c:v>
                </c:pt>
                <c:pt idx="3">
                  <c:v>133.63713100000001</c:v>
                </c:pt>
                <c:pt idx="4">
                  <c:v>136.19740300000001</c:v>
                </c:pt>
                <c:pt idx="5">
                  <c:v>138.96125799999999</c:v>
                </c:pt>
                <c:pt idx="6">
                  <c:v>142.55024700000001</c:v>
                </c:pt>
                <c:pt idx="7">
                  <c:v>148.97401400000001</c:v>
                </c:pt>
                <c:pt idx="8">
                  <c:v>153.62733499999999</c:v>
                </c:pt>
                <c:pt idx="9">
                  <c:v>158.808762</c:v>
                </c:pt>
              </c:numCache>
            </c:numRef>
          </c:yVal>
          <c:smooth val="0"/>
          <c:extLst xmlns:c16r2="http://schemas.microsoft.com/office/drawing/2015/06/chart">
            <c:ext xmlns:c16="http://schemas.microsoft.com/office/drawing/2014/chart" uri="{C3380CC4-5D6E-409C-BE32-E72D297353CC}">
              <c16:uniqueId val="{00000001-C7ED-4FE8-B184-C9332680CEA7}"/>
            </c:ext>
          </c:extLst>
        </c:ser>
        <c:ser>
          <c:idx val="2"/>
          <c:order val="2"/>
          <c:tx>
            <c:v>2 points (cross, balanced)</c:v>
          </c:tx>
          <c:spPr>
            <a:ln w="28575">
              <a:noFill/>
            </a:ln>
          </c:spPr>
          <c:marker>
            <c:symbol val="triangle"/>
            <c:size val="7"/>
            <c:spPr>
              <a:solidFill>
                <a:schemeClr val="bg1"/>
              </a:solidFill>
              <a:ln w="9525">
                <a:solidFill>
                  <a:schemeClr val="tx2"/>
                </a:solidFill>
              </a:ln>
              <a:effectLst/>
            </c:spPr>
          </c:marker>
          <c:xVal>
            <c:numRef>
              <c:f>'走行抵抗（定速度）'!$D$57:$M$57</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'走行抵抗（定速度）'!$D$87:$M$87</c:f>
              <c:numCache>
                <c:formatCode>General</c:formatCode>
                <c:ptCount val="10"/>
                <c:pt idx="0">
                  <c:v>138.56246899999999</c:v>
                </c:pt>
                <c:pt idx="1">
                  <c:v>136.18151900000001</c:v>
                </c:pt>
                <c:pt idx="2">
                  <c:v>128.49388099999999</c:v>
                </c:pt>
                <c:pt idx="3">
                  <c:v>132.159042</c:v>
                </c:pt>
                <c:pt idx="4">
                  <c:v>134.43061800000001</c:v>
                </c:pt>
                <c:pt idx="5">
                  <c:v>137.73017899999999</c:v>
                </c:pt>
                <c:pt idx="6">
                  <c:v>142.673599</c:v>
                </c:pt>
                <c:pt idx="7">
                  <c:v>147.37953200000001</c:v>
                </c:pt>
                <c:pt idx="8">
                  <c:v>152.22337300000001</c:v>
                </c:pt>
                <c:pt idx="9">
                  <c:v>157.18086199999999</c:v>
                </c:pt>
              </c:numCache>
            </c:numRef>
          </c:yVal>
          <c:smooth val="0"/>
          <c:extLst xmlns:c16r2="http://schemas.microsoft.com/office/drawing/2015/06/chart">
            <c:ext xmlns:c16="http://schemas.microsoft.com/office/drawing/2014/chart" uri="{C3380CC4-5D6E-409C-BE32-E72D297353CC}">
              <c16:uniqueId val="{00000002-C7ED-4FE8-B184-C9332680CEA7}"/>
            </c:ext>
          </c:extLst>
        </c:ser>
        <c:dLbls>
          <c:showLegendKey val="0"/>
          <c:showVal val="0"/>
          <c:showCatName val="0"/>
          <c:showSerName val="0"/>
          <c:showPercent val="0"/>
          <c:showBubbleSize val="0"/>
        </c:dLbls>
        <c:axId val="173065840"/>
        <c:axId val="173066624"/>
      </c:scatterChart>
      <c:valAx>
        <c:axId val="173065840"/>
        <c:scaling>
          <c:orientation val="minMax"/>
          <c:max val="100"/>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ltLang="ja-JP" sz="1200">
                    <a:latin typeface="Times New Roman" panose="02020603050405020304" pitchFamily="18" charset="0"/>
                    <a:cs typeface="Times New Roman" panose="02020603050405020304" pitchFamily="18" charset="0"/>
                  </a:rPr>
                  <a:t>Speed (km/h)</a:t>
                </a:r>
              </a:p>
            </c:rich>
          </c:tx>
          <c:overlay val="0"/>
          <c:spPr>
            <a:noFill/>
            <a:ln w="25400">
              <a:noFill/>
            </a:ln>
          </c:spPr>
        </c:title>
        <c:numFmt formatCode="General" sourceLinked="1"/>
        <c:majorTickMark val="none"/>
        <c:minorTickMark val="none"/>
        <c:tickLblPos val="nextTo"/>
        <c:spPr>
          <a:noFill/>
          <a:ln w="9525" cap="flat" cmpd="sng" algn="ctr">
            <a:solidFill>
              <a:schemeClr val="tx1"/>
            </a:solidFill>
            <a:round/>
          </a:ln>
          <a:effectLst/>
        </c:spPr>
        <c:txPr>
          <a:bodyPr rot="0" vert="horz"/>
          <a:lstStyle/>
          <a:p>
            <a:pPr>
              <a:defRPr sz="1050" b="0" i="0" u="none" strike="noStrike" baseline="0">
                <a:solidFill>
                  <a:srgbClr val="333333"/>
                </a:solidFill>
                <a:latin typeface="Times New Roman" panose="02020603050405020304" pitchFamily="18" charset="0"/>
                <a:ea typeface="ＭＳ Ｐゴシック"/>
                <a:cs typeface="Times New Roman" panose="02020603050405020304" pitchFamily="18" charset="0"/>
              </a:defRPr>
            </a:pPr>
            <a:endParaRPr lang="ja-JP"/>
          </a:p>
        </c:txPr>
        <c:crossAx val="173066624"/>
        <c:crosses val="autoZero"/>
        <c:crossBetween val="midCat"/>
        <c:majorUnit val="20"/>
      </c:valAx>
      <c:valAx>
        <c:axId val="173066624"/>
        <c:scaling>
          <c:orientation val="minMax"/>
          <c:max val="180"/>
          <c:min val="120"/>
        </c:scaling>
        <c:delete val="0"/>
        <c:axPos val="l"/>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ltLang="ja-JP" sz="1200">
                    <a:latin typeface="Times New Roman" panose="02020603050405020304" pitchFamily="18" charset="0"/>
                    <a:cs typeface="Times New Roman" panose="02020603050405020304" pitchFamily="18" charset="0"/>
                  </a:rPr>
                  <a:t>Rolling resistance</a:t>
                </a:r>
                <a:endParaRPr lang="ja-JP" altLang="en-US" sz="1200">
                  <a:latin typeface="Times New Roman" panose="02020603050405020304" pitchFamily="18" charset="0"/>
                  <a:cs typeface="Times New Roman" panose="02020603050405020304" pitchFamily="18" charset="0"/>
                </a:endParaRPr>
              </a:p>
            </c:rich>
          </c:tx>
          <c:overlay val="0"/>
          <c:spPr>
            <a:noFill/>
            <a:ln w="25400">
              <a:noFill/>
            </a:ln>
          </c:sp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ja-JP"/>
          </a:p>
        </c:txPr>
        <c:crossAx val="173065840"/>
        <c:crosses val="autoZero"/>
        <c:crossBetween val="midCat"/>
        <c:majorUnit val="10"/>
      </c:valAx>
      <c:spPr>
        <a:noFill/>
        <a:ln w="9525">
          <a:solidFill>
            <a:schemeClr val="tx1"/>
          </a:solidFill>
        </a:ln>
      </c:spPr>
    </c:plotArea>
    <c:plotVisOnly val="1"/>
    <c:dispBlanksAs val="gap"/>
    <c:showDLblsOverMax val="0"/>
  </c:chart>
  <c:spPr>
    <a:noFill/>
    <a:ln w="9525">
      <a:noFill/>
    </a:ln>
  </c:spPr>
  <c:txPr>
    <a:bodyPr/>
    <a:lstStyle/>
    <a:p>
      <a:pPr>
        <a:defRPr/>
      </a:pPr>
      <a:endParaRPr lang="ja-JP"/>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248960452977086"/>
          <c:y val="0.17366105278506852"/>
          <c:w val="0.57256038219941607"/>
          <c:h val="0.66714202391367738"/>
        </c:manualLayout>
      </c:layout>
      <c:scatterChart>
        <c:scatterStyle val="lineMarker"/>
        <c:varyColors val="0"/>
        <c:ser>
          <c:idx val="0"/>
          <c:order val="0"/>
          <c:tx>
            <c:strRef>
              <c:f>'走行抵抗（定速度）'!$A$79</c:f>
              <c:strCache>
                <c:ptCount val="1"/>
                <c:pt idx="0">
                  <c:v>２点(ｽﾄﾚｰﾄ)</c:v>
                </c:pt>
              </c:strCache>
            </c:strRef>
          </c:tx>
          <c:spPr>
            <a:ln w="28575">
              <a:noFill/>
            </a:ln>
          </c:spPr>
          <c:marker>
            <c:symbol val="circle"/>
            <c:size val="5"/>
            <c:spPr>
              <a:solidFill>
                <a:schemeClr val="accent2"/>
              </a:solidFill>
              <a:ln w="9525">
                <a:solidFill>
                  <a:schemeClr val="accent2"/>
                </a:solidFill>
              </a:ln>
              <a:effectLst/>
            </c:spPr>
          </c:marker>
          <c:xVal>
            <c:numRef>
              <c:f>'走行抵抗（定速度）'!$D$57:$M$57</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'走行抵抗（定速度）'!$D$80:$M$80</c:f>
              <c:numCache>
                <c:formatCode>General</c:formatCode>
                <c:ptCount val="10"/>
                <c:pt idx="0">
                  <c:v>54.087505</c:v>
                </c:pt>
                <c:pt idx="1">
                  <c:v>54.922623000000002</c:v>
                </c:pt>
                <c:pt idx="2">
                  <c:v>56.089184000000003</c:v>
                </c:pt>
                <c:pt idx="3">
                  <c:v>57.260508999999999</c:v>
                </c:pt>
                <c:pt idx="4">
                  <c:v>58.395428000000003</c:v>
                </c:pt>
                <c:pt idx="5">
                  <c:v>59.158321000000001</c:v>
                </c:pt>
                <c:pt idx="6">
                  <c:v>60.107033000000001</c:v>
                </c:pt>
                <c:pt idx="7">
                  <c:v>61.446426000000002</c:v>
                </c:pt>
                <c:pt idx="8">
                  <c:v>62.201939000000003</c:v>
                </c:pt>
                <c:pt idx="9">
                  <c:v>63.578442000000003</c:v>
                </c:pt>
              </c:numCache>
            </c:numRef>
          </c:yVal>
          <c:smooth val="0"/>
          <c:extLst xmlns:c16r2="http://schemas.microsoft.com/office/drawing/2015/06/chart">
            <c:ext xmlns:c16="http://schemas.microsoft.com/office/drawing/2014/chart" uri="{C3380CC4-5D6E-409C-BE32-E72D297353CC}">
              <c16:uniqueId val="{00000000-1881-4579-8DE8-236959A2EC39}"/>
            </c:ext>
          </c:extLst>
        </c:ser>
        <c:ser>
          <c:idx val="1"/>
          <c:order val="1"/>
          <c:tx>
            <c:strRef>
              <c:f>'走行抵抗（定速度）'!$A$83</c:f>
              <c:strCache>
                <c:ptCount val="1"/>
                <c:pt idx="0">
                  <c:v>２点(ｱﾝﾊﾞﾗﾝｽ)</c:v>
                </c:pt>
              </c:strCache>
            </c:strRef>
          </c:tx>
          <c:spPr>
            <a:ln w="28575">
              <a:noFill/>
            </a:ln>
          </c:spPr>
          <c:marker>
            <c:symbol val="x"/>
            <c:size val="7"/>
            <c:spPr>
              <a:noFill/>
              <a:ln w="12700">
                <a:solidFill>
                  <a:schemeClr val="tx2"/>
                </a:solidFill>
                <a:miter lim="800000"/>
              </a:ln>
              <a:effectLst/>
            </c:spPr>
          </c:marker>
          <c:xVal>
            <c:numRef>
              <c:f>'走行抵抗（定速度）'!$D$57:$M$57</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'走行抵抗（定速度）'!$D$84:$M$84</c:f>
              <c:numCache>
                <c:formatCode>General</c:formatCode>
                <c:ptCount val="10"/>
                <c:pt idx="0">
                  <c:v>64.939682000000005</c:v>
                </c:pt>
                <c:pt idx="1">
                  <c:v>67.288353000000001</c:v>
                </c:pt>
                <c:pt idx="2">
                  <c:v>69.113997999999995</c:v>
                </c:pt>
                <c:pt idx="3">
                  <c:v>71.164351999999994</c:v>
                </c:pt>
                <c:pt idx="4">
                  <c:v>72.699218999999999</c:v>
                </c:pt>
                <c:pt idx="5">
                  <c:v>73.795517000000004</c:v>
                </c:pt>
                <c:pt idx="6">
                  <c:v>75.123390000000001</c:v>
                </c:pt>
                <c:pt idx="7">
                  <c:v>75.960823000000005</c:v>
                </c:pt>
                <c:pt idx="8">
                  <c:v>77.266861000000006</c:v>
                </c:pt>
                <c:pt idx="9">
                  <c:v>78.468056000000004</c:v>
                </c:pt>
              </c:numCache>
            </c:numRef>
          </c:yVal>
          <c:smooth val="0"/>
          <c:extLst xmlns:c16r2="http://schemas.microsoft.com/office/drawing/2015/06/chart">
            <c:ext xmlns:c16="http://schemas.microsoft.com/office/drawing/2014/chart" uri="{C3380CC4-5D6E-409C-BE32-E72D297353CC}">
              <c16:uniqueId val="{00000001-1881-4579-8DE8-236959A2EC39}"/>
            </c:ext>
          </c:extLst>
        </c:ser>
        <c:ser>
          <c:idx val="2"/>
          <c:order val="2"/>
          <c:tx>
            <c:strRef>
              <c:f>'走行抵抗（定速度）'!$A$87</c:f>
              <c:strCache>
                <c:ptCount val="1"/>
                <c:pt idx="0">
                  <c:v>２点(ｸﾛｽ)</c:v>
                </c:pt>
              </c:strCache>
            </c:strRef>
          </c:tx>
          <c:spPr>
            <a:ln w="28575">
              <a:noFill/>
            </a:ln>
          </c:spPr>
          <c:marker>
            <c:symbol val="triangle"/>
            <c:size val="6"/>
            <c:spPr>
              <a:solidFill>
                <a:schemeClr val="bg1"/>
              </a:solidFill>
              <a:ln w="9525">
                <a:solidFill>
                  <a:schemeClr val="tx1"/>
                </a:solidFill>
              </a:ln>
              <a:effectLst/>
            </c:spPr>
          </c:marker>
          <c:xVal>
            <c:numRef>
              <c:f>'走行抵抗（定速度）'!$D$57:$M$57</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'走行抵抗（定速度）'!$D$88:$M$88</c:f>
              <c:numCache>
                <c:formatCode>General</c:formatCode>
                <c:ptCount val="10"/>
                <c:pt idx="0">
                  <c:v>58.487262999999999</c:v>
                </c:pt>
                <c:pt idx="1">
                  <c:v>59.786461000000003</c:v>
                </c:pt>
                <c:pt idx="2">
                  <c:v>61.093631999999999</c:v>
                </c:pt>
                <c:pt idx="3">
                  <c:v>62.539588999999999</c:v>
                </c:pt>
                <c:pt idx="4">
                  <c:v>63.885551</c:v>
                </c:pt>
                <c:pt idx="5">
                  <c:v>64.848679000000004</c:v>
                </c:pt>
                <c:pt idx="6">
                  <c:v>66.166602999999995</c:v>
                </c:pt>
                <c:pt idx="7">
                  <c:v>67.286354000000003</c:v>
                </c:pt>
                <c:pt idx="8">
                  <c:v>68.366898000000006</c:v>
                </c:pt>
                <c:pt idx="9">
                  <c:v>69.034935000000004</c:v>
                </c:pt>
              </c:numCache>
            </c:numRef>
          </c:yVal>
          <c:smooth val="0"/>
          <c:extLst xmlns:c16r2="http://schemas.microsoft.com/office/drawing/2015/06/chart">
            <c:ext xmlns:c16="http://schemas.microsoft.com/office/drawing/2014/chart" uri="{C3380CC4-5D6E-409C-BE32-E72D297353CC}">
              <c16:uniqueId val="{00000002-1881-4579-8DE8-236959A2EC39}"/>
            </c:ext>
          </c:extLst>
        </c:ser>
        <c:dLbls>
          <c:showLegendKey val="0"/>
          <c:showVal val="0"/>
          <c:showCatName val="0"/>
          <c:showSerName val="0"/>
          <c:showPercent val="0"/>
          <c:showBubbleSize val="0"/>
        </c:dLbls>
        <c:axId val="173071328"/>
        <c:axId val="173067408"/>
      </c:scatterChart>
      <c:valAx>
        <c:axId val="173071328"/>
        <c:scaling>
          <c:orientation val="minMax"/>
          <c:max val="100"/>
          <c:min val="0"/>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ltLang="ja-JP" sz="1200">
                    <a:latin typeface="Times New Roman" panose="02020603050405020304" pitchFamily="18" charset="0"/>
                    <a:cs typeface="Times New Roman" panose="02020603050405020304" pitchFamily="18" charset="0"/>
                  </a:rPr>
                  <a:t>Speed (km/h)</a:t>
                </a:r>
                <a:endParaRPr lang="ja-JP" altLang="en-US" sz="1200">
                  <a:latin typeface="Times New Roman" panose="02020603050405020304" pitchFamily="18" charset="0"/>
                  <a:cs typeface="Times New Roman" panose="02020603050405020304" pitchFamily="18" charset="0"/>
                </a:endParaRPr>
              </a:p>
            </c:rich>
          </c:tx>
          <c:overlay val="0"/>
          <c:spPr>
            <a:noFill/>
            <a:ln w="25400">
              <a:noFill/>
            </a:ln>
          </c:spPr>
        </c:title>
        <c:numFmt formatCode="General" sourceLinked="1"/>
        <c:majorTickMark val="none"/>
        <c:minorTickMark val="none"/>
        <c:tickLblPos val="nextTo"/>
        <c:spPr>
          <a:noFill/>
          <a:ln w="9525" cap="flat" cmpd="sng" algn="ctr">
            <a:solidFill>
              <a:schemeClr val="tx1"/>
            </a:solidFill>
            <a:round/>
          </a:ln>
          <a:effectLst/>
        </c:spPr>
        <c:txPr>
          <a:bodyPr rot="0" vert="horz"/>
          <a:lstStyle/>
          <a:p>
            <a:pPr>
              <a:defRPr sz="1000" b="0" i="0" u="none" strike="noStrike" baseline="0">
                <a:solidFill>
                  <a:srgbClr val="333333"/>
                </a:solidFill>
                <a:latin typeface="Times New Roman" panose="02020603050405020304" pitchFamily="18" charset="0"/>
                <a:ea typeface="ＭＳ Ｐゴシック"/>
                <a:cs typeface="Times New Roman" panose="02020603050405020304" pitchFamily="18" charset="0"/>
              </a:defRPr>
            </a:pPr>
            <a:endParaRPr lang="ja-JP"/>
          </a:p>
        </c:txPr>
        <c:crossAx val="173067408"/>
        <c:crosses val="autoZero"/>
        <c:crossBetween val="midCat"/>
        <c:majorUnit val="20"/>
      </c:valAx>
      <c:valAx>
        <c:axId val="173067408"/>
        <c:scaling>
          <c:orientation val="minMax"/>
          <c:max val="80"/>
          <c:min val="50"/>
        </c:scaling>
        <c:delete val="0"/>
        <c:axPos val="l"/>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ltLang="ja-JP" sz="1200">
                    <a:latin typeface="Times New Roman" panose="02020603050405020304" pitchFamily="18" charset="0"/>
                    <a:cs typeface="Times New Roman" panose="02020603050405020304" pitchFamily="18" charset="0"/>
                  </a:rPr>
                  <a:t>Rolling resistance (N)</a:t>
                </a:r>
                <a:endParaRPr lang="ja-JP" altLang="en-US" sz="1200">
                  <a:latin typeface="Times New Roman" panose="02020603050405020304" pitchFamily="18" charset="0"/>
                  <a:cs typeface="Times New Roman" panose="02020603050405020304" pitchFamily="18" charset="0"/>
                </a:endParaRPr>
              </a:p>
            </c:rich>
          </c:tx>
          <c:layout>
            <c:manualLayout>
              <c:xMode val="edge"/>
              <c:yMode val="edge"/>
              <c:x val="1.4645079477424872E-3"/>
              <c:y val="0.22283974919801691"/>
            </c:manualLayout>
          </c:layout>
          <c:overlay val="0"/>
          <c:spPr>
            <a:noFill/>
            <a:ln w="25400">
              <a:noFill/>
            </a:ln>
          </c:sp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ja-JP"/>
          </a:p>
        </c:txPr>
        <c:crossAx val="173071328"/>
        <c:crosses val="autoZero"/>
        <c:crossBetween val="midCat"/>
        <c:majorUnit val="5"/>
      </c:valAx>
      <c:spPr>
        <a:noFill/>
        <a:ln w="9525">
          <a:solidFill>
            <a:schemeClr val="tx1"/>
          </a:solidFill>
        </a:ln>
      </c:spPr>
    </c:plotArea>
    <c:plotVisOnly val="1"/>
    <c:dispBlanksAs val="gap"/>
    <c:showDLblsOverMax val="0"/>
  </c:chart>
  <c:spPr>
    <a:noFill/>
    <a:ln w="9525">
      <a:noFill/>
    </a:ln>
  </c:spPr>
  <c:txPr>
    <a:bodyPr/>
    <a:lstStyle/>
    <a:p>
      <a:pPr>
        <a:defRPr/>
      </a:pPr>
      <a:endParaRPr lang="ja-JP"/>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drawings/drawing1.xml><?xml version="1.0" encoding="utf-8"?>
<c:userShapes xmlns:c="http://schemas.openxmlformats.org/drawingml/2006/chart">
  <cdr:relSizeAnchor xmlns:cdr="http://schemas.openxmlformats.org/drawingml/2006/chartDrawing">
    <cdr:from>
      <cdr:x>8.16647E-7</cdr:x>
      <cdr:y>0</cdr:y>
    </cdr:from>
    <cdr:to>
      <cdr:x>8.16647E-7</cdr:x>
      <cdr:y>0</cdr:y>
    </cdr:to>
    <cdr:grpSp>
      <cdr:nvGrpSpPr>
        <cdr:cNvPr id="7" name="グループ化 6"/>
        <cdr:cNvGrpSpPr/>
      </cdr:nvGrpSpPr>
      <cdr:grpSpPr>
        <a:xfrm xmlns:a="http://schemas.openxmlformats.org/drawingml/2006/main">
          <a:off x="4" y="0"/>
          <a:ext cx="0" cy="0"/>
          <a:chOff x="4" y="0"/>
          <a:chExt cx="0" cy="0"/>
        </a:xfrm>
      </cdr:grpSpPr>
    </cdr:grp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B83118-0180-4D53-83D0-A812EEECC10C}" type="datetimeFigureOut">
              <a:rPr kumimoji="1" lang="ja-JP" altLang="en-US" smtClean="0"/>
              <a:t>2017/1/10</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C99256-4DDA-4411-9E1F-0E0C64A6178C}" type="slidenum">
              <a:rPr kumimoji="1" lang="ja-JP" altLang="en-US" smtClean="0"/>
              <a:t>‹#›</a:t>
            </a:fld>
            <a:endParaRPr kumimoji="1" lang="ja-JP" altLang="en-US"/>
          </a:p>
        </p:txBody>
      </p:sp>
    </p:spTree>
    <p:extLst>
      <p:ext uri="{BB962C8B-B14F-4D97-AF65-F5344CB8AC3E}">
        <p14:creationId xmlns:p14="http://schemas.microsoft.com/office/powerpoint/2010/main" val="227223522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5800" y="4400550"/>
            <a:ext cx="5983560" cy="3600450"/>
          </a:xfrm>
        </p:spPr>
        <p:txBody>
          <a:bodyPr/>
          <a:lstStyle/>
          <a:p>
            <a:r>
              <a:rPr lang="en-US" altLang="ja-JP" dirty="0" smtClean="0"/>
              <a:t>p.5</a:t>
            </a:r>
          </a:p>
          <a:p>
            <a:r>
              <a:rPr lang="ja-JP" altLang="en-US" dirty="0"/>
              <a:t>　</a:t>
            </a:r>
            <a:r>
              <a:rPr lang="en-US" altLang="ja-JP" dirty="0" smtClean="0"/>
              <a:t>Fi.2</a:t>
            </a:r>
            <a:r>
              <a:rPr lang="ja-JP" altLang="en-US" dirty="0" smtClean="0"/>
              <a:t>は</a:t>
            </a:r>
            <a:r>
              <a:rPr lang="ja-JP" altLang="en-US" dirty="0"/>
              <a:t>，</a:t>
            </a:r>
            <a:r>
              <a:rPr lang="en-US" altLang="ja-JP" dirty="0"/>
              <a:t>JC08</a:t>
            </a:r>
            <a:r>
              <a:rPr lang="ja-JP" altLang="en-US" dirty="0"/>
              <a:t>モードを自走する際の車両抵抗相当の仕事量と車</a:t>
            </a:r>
            <a:r>
              <a:rPr lang="ja-JP" altLang="en-US" dirty="0" smtClean="0"/>
              <a:t>がローラ側</a:t>
            </a:r>
            <a:r>
              <a:rPr lang="ja-JP" altLang="en-US" dirty="0"/>
              <a:t>に与えた</a:t>
            </a:r>
            <a:r>
              <a:rPr lang="ja-JP" altLang="en-US" dirty="0" smtClean="0"/>
              <a:t>仕事量（シャシダイナモが吸収した仕事量）を</a:t>
            </a:r>
            <a:r>
              <a:rPr lang="ja-JP" altLang="en-US" dirty="0"/>
              <a:t>求めたもので．左の図が</a:t>
            </a:r>
            <a:r>
              <a:rPr lang="en-US" altLang="ja-JP" dirty="0" smtClean="0"/>
              <a:t>Road Load (RL) </a:t>
            </a:r>
            <a:r>
              <a:rPr lang="ja-JP" altLang="en-US" dirty="0" smtClean="0"/>
              <a:t>調整前</a:t>
            </a:r>
            <a:r>
              <a:rPr lang="ja-JP" altLang="en-US" dirty="0"/>
              <a:t>、右図が</a:t>
            </a:r>
            <a:r>
              <a:rPr lang="en-US" altLang="ja-JP" dirty="0"/>
              <a:t>RL</a:t>
            </a:r>
            <a:r>
              <a:rPr lang="ja-JP" altLang="en-US" dirty="0"/>
              <a:t>調整後の結果である。</a:t>
            </a:r>
            <a:endParaRPr lang="en-US" altLang="ja-JP" dirty="0"/>
          </a:p>
          <a:p>
            <a:pPr marL="228600" indent="-228600">
              <a:buAutoNum type="arabicParenBoth"/>
            </a:pPr>
            <a:r>
              <a:rPr lang="ja-JP" altLang="en-US" dirty="0"/>
              <a:t>なお車両抵抗相当の仕事量（棒グラフの肌色部分）は，各拘束条件のもとでシャシダイナモの</a:t>
            </a:r>
            <a:r>
              <a:rPr lang="en-US" altLang="ja-JP" dirty="0"/>
              <a:t>ASR</a:t>
            </a:r>
            <a:r>
              <a:rPr lang="ja-JP" altLang="en-US" dirty="0"/>
              <a:t>制御により試験車の</a:t>
            </a:r>
            <a:r>
              <a:rPr lang="en-US" altLang="ja-JP" dirty="0"/>
              <a:t>JC08</a:t>
            </a:r>
            <a:r>
              <a:rPr lang="ja-JP" altLang="en-US" dirty="0"/>
              <a:t>モードの速度変化を与えた時のローラ表面力から減速時のマイナス慣性力（計算値）が補った分を差し引いて</a:t>
            </a:r>
            <a:r>
              <a:rPr lang="ja-JP" altLang="en-US" dirty="0" smtClean="0"/>
              <a:t>求めた値</a:t>
            </a:r>
            <a:r>
              <a:rPr lang="ja-JP" altLang="en-US" dirty="0"/>
              <a:t>である</a:t>
            </a:r>
            <a:r>
              <a:rPr lang="en-US" altLang="ja-JP" dirty="0"/>
              <a:t>｡</a:t>
            </a:r>
          </a:p>
          <a:p>
            <a:pPr marL="228600" indent="-228600">
              <a:buAutoNum type="arabicParenBoth"/>
            </a:pPr>
            <a:r>
              <a:rPr lang="ja-JP" altLang="en-US" dirty="0"/>
              <a:t>棒グラフの青色部分のシャシダイナモ吸収動力（＝車両がシャシダイに加えた仕事量）は，</a:t>
            </a:r>
            <a:r>
              <a:rPr lang="en-US" altLang="ja-JP" dirty="0"/>
              <a:t>RL</a:t>
            </a:r>
            <a:r>
              <a:rPr lang="ja-JP" altLang="en-US" dirty="0"/>
              <a:t>調整あり／無しの各条件で自走でモード走行した時のローラ表面力から求めた</a:t>
            </a:r>
            <a:r>
              <a:rPr lang="ja-JP" altLang="en-US" dirty="0" smtClean="0"/>
              <a:t>。</a:t>
            </a:r>
            <a:endParaRPr lang="en-US" altLang="ja-JP" dirty="0" smtClean="0"/>
          </a:p>
          <a:p>
            <a:pPr marL="177800"/>
            <a:r>
              <a:rPr lang="ja-JP" altLang="en-US" dirty="0" smtClean="0"/>
              <a:t>　この青色部分の仕事量には慣性抵抗と空気抵抗、およびシャシダイナモの</a:t>
            </a:r>
            <a:r>
              <a:rPr lang="en-US" altLang="ja-JP" dirty="0" smtClean="0"/>
              <a:t>RL</a:t>
            </a:r>
            <a:r>
              <a:rPr lang="ja-JP" altLang="en-US" dirty="0" smtClean="0"/>
              <a:t>調整分が含まれている。</a:t>
            </a:r>
            <a:endParaRPr lang="en-US" altLang="ja-JP" dirty="0"/>
          </a:p>
          <a:p>
            <a:r>
              <a:rPr lang="en-US" altLang="ja-JP" dirty="0" smtClean="0"/>
              <a:t>(3) </a:t>
            </a:r>
            <a:r>
              <a:rPr lang="ja-JP" altLang="en-US" dirty="0" smtClean="0"/>
              <a:t>もし</a:t>
            </a:r>
            <a:r>
              <a:rPr lang="ja-JP" altLang="en-US" dirty="0"/>
              <a:t>車両拘束条件の違いの影響で実際の走行抵抗が変化したとしても，この</a:t>
            </a:r>
            <a:r>
              <a:rPr lang="en-US" altLang="ja-JP" dirty="0"/>
              <a:t>RL</a:t>
            </a:r>
            <a:r>
              <a:rPr lang="ja-JP" altLang="en-US" dirty="0"/>
              <a:t>調整によってシャシダイナモの吸収負荷量で調整されていれば、車両総仕事量が拘束条件によらず均等になると考えれば、問題は</a:t>
            </a:r>
            <a:r>
              <a:rPr lang="ja-JP" altLang="en-US" dirty="0" smtClean="0"/>
              <a:t>ないはずとの認識があった</a:t>
            </a:r>
            <a:r>
              <a:rPr lang="en-US" altLang="ja-JP" dirty="0" smtClean="0"/>
              <a:t>.</a:t>
            </a:r>
            <a:endParaRPr lang="en-US" altLang="ja-JP" dirty="0"/>
          </a:p>
          <a:p>
            <a:pPr marL="177800" indent="-177800"/>
            <a:r>
              <a:rPr lang="en-US" altLang="ja-JP" dirty="0" smtClean="0"/>
              <a:t>(4)</a:t>
            </a:r>
            <a:r>
              <a:rPr lang="ja-JP" altLang="en-US" dirty="0"/>
              <a:t> </a:t>
            </a:r>
            <a:r>
              <a:rPr lang="ja-JP" altLang="en-US" dirty="0" smtClean="0"/>
              <a:t>しかし</a:t>
            </a:r>
            <a:r>
              <a:rPr lang="ja-JP" altLang="en-US" dirty="0"/>
              <a:t>右図の結果で各車両拘束条件を比較してみると，モード走行時の</a:t>
            </a:r>
            <a:r>
              <a:rPr lang="ja-JP" altLang="en-US" dirty="0" smtClean="0"/>
              <a:t>総仕事量は必ずしも平準化</a:t>
            </a:r>
            <a:r>
              <a:rPr lang="ja-JP" altLang="en-US" dirty="0"/>
              <a:t>されてはおらず、拘束条件の違いの影響が残っていることがわかる．</a:t>
            </a:r>
            <a:endParaRPr lang="en-US" altLang="ja-JP" dirty="0"/>
          </a:p>
          <a:p>
            <a:pPr marL="177800" indent="-177800"/>
            <a:r>
              <a:rPr lang="en-US" altLang="ja-JP" dirty="0" smtClean="0"/>
              <a:t>(5) </a:t>
            </a:r>
            <a:r>
              <a:rPr lang="ja-JP" altLang="en-US" dirty="0" smtClean="0"/>
              <a:t>以上</a:t>
            </a:r>
            <a:r>
              <a:rPr lang="ja-JP" altLang="en-US" dirty="0"/>
              <a:t>の結果から，車両拘束の違いの影響は、シャシダイナモの</a:t>
            </a:r>
            <a:r>
              <a:rPr lang="en-US" altLang="ja-JP" dirty="0"/>
              <a:t>RL</a:t>
            </a:r>
            <a:r>
              <a:rPr lang="ja-JP" altLang="en-US" dirty="0"/>
              <a:t>調整によっても補正されていないことになる</a:t>
            </a:r>
            <a:r>
              <a:rPr lang="ja-JP" altLang="en-US" dirty="0" smtClean="0"/>
              <a:t>。</a:t>
            </a:r>
            <a:r>
              <a:rPr lang="en-US" altLang="ja-JP" dirty="0"/>
              <a:t> </a:t>
            </a:r>
            <a:r>
              <a:rPr lang="ja-JP" altLang="en-US" dirty="0"/>
              <a:t>このこと</a:t>
            </a:r>
            <a:r>
              <a:rPr lang="ja-JP" altLang="en-US" dirty="0" smtClean="0"/>
              <a:t>を</a:t>
            </a:r>
            <a:r>
              <a:rPr lang="ja-JP" altLang="en-US" dirty="0"/>
              <a:t>踏まえると、安定した条件でシャシダイナモ試験（燃費試験）を行うためには，車両拘束に起因する実走行抵抗への影響をできるだけ抑止すること</a:t>
            </a:r>
            <a:r>
              <a:rPr lang="ja-JP" altLang="en-US" dirty="0" smtClean="0"/>
              <a:t>が望ましい。</a:t>
            </a:r>
            <a:endParaRPr kumimoji="1" lang="ja-JP" altLang="en-US" dirty="0"/>
          </a:p>
        </p:txBody>
      </p:sp>
      <p:sp>
        <p:nvSpPr>
          <p:cNvPr id="4" name="スライド番号プレースホルダー 3"/>
          <p:cNvSpPr>
            <a:spLocks noGrp="1"/>
          </p:cNvSpPr>
          <p:nvPr>
            <p:ph type="sldNum" sz="quarter" idx="10"/>
          </p:nvPr>
        </p:nvSpPr>
        <p:spPr/>
        <p:txBody>
          <a:bodyPr/>
          <a:lstStyle/>
          <a:p>
            <a:fld id="{CBC99256-4DDA-4411-9E1F-0E0C64A6178C}" type="slidenum">
              <a:rPr kumimoji="1" lang="ja-JP" altLang="en-US" smtClean="0"/>
              <a:t>4</a:t>
            </a:fld>
            <a:endParaRPr kumimoji="1" lang="ja-JP" altLang="en-US" dirty="0"/>
          </a:p>
        </p:txBody>
      </p:sp>
    </p:spTree>
    <p:extLst>
      <p:ext uri="{BB962C8B-B14F-4D97-AF65-F5344CB8AC3E}">
        <p14:creationId xmlns:p14="http://schemas.microsoft.com/office/powerpoint/2010/main" val="13768419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smtClean="0"/>
              <a:t>p.15</a:t>
            </a:r>
          </a:p>
          <a:p>
            <a:r>
              <a:rPr lang="ja-JP" altLang="en-US" dirty="0" smtClean="0"/>
              <a:t> </a:t>
            </a:r>
            <a:r>
              <a:rPr lang="ja-JP" altLang="en-US" dirty="0"/>
              <a:t>各拘束条件のもとで、前輪系と後輪系の各ころがり抵抗</a:t>
            </a:r>
            <a:r>
              <a:rPr lang="ja-JP" altLang="en-US" dirty="0" smtClean="0"/>
              <a:t>を個別に調べた</a:t>
            </a:r>
            <a:r>
              <a:rPr lang="ja-JP" altLang="en-US" dirty="0"/>
              <a:t>。測定は、</a:t>
            </a:r>
            <a:r>
              <a:rPr lang="en-US" altLang="ja-JP" dirty="0"/>
              <a:t>ASR</a:t>
            </a:r>
            <a:r>
              <a:rPr lang="ja-JP" altLang="en-US" dirty="0"/>
              <a:t>駆動で前後輪を同時に</a:t>
            </a:r>
            <a:r>
              <a:rPr lang="ja-JP" altLang="en-US" dirty="0" smtClean="0"/>
              <a:t>ローラから</a:t>
            </a:r>
            <a:r>
              <a:rPr lang="ja-JP" altLang="en-US" dirty="0"/>
              <a:t>回した時の、各ローラ表面力から求めた。</a:t>
            </a:r>
            <a:endParaRPr lang="en-US" altLang="ja-JP" dirty="0"/>
          </a:p>
          <a:p>
            <a:pPr marL="177800" indent="-177800"/>
            <a:r>
              <a:rPr lang="en-US" altLang="ja-JP" dirty="0"/>
              <a:t>(1) 4</a:t>
            </a:r>
            <a:r>
              <a:rPr lang="ja-JP" altLang="en-US" dirty="0"/>
              <a:t>点拘束法と同図</a:t>
            </a:r>
            <a:r>
              <a:rPr lang="en-US" altLang="ja-JP" dirty="0"/>
              <a:t>(b)</a:t>
            </a:r>
            <a:r>
              <a:rPr lang="ja-JP" altLang="en-US" dirty="0"/>
              <a:t>の</a:t>
            </a:r>
            <a:r>
              <a:rPr lang="en-US" altLang="ja-JP" dirty="0"/>
              <a:t>3</a:t>
            </a:r>
            <a:r>
              <a:rPr lang="ja-JP" altLang="en-US" dirty="0"/>
              <a:t>点拘束法での前輪系、後輪系の抵抗力の測定結果を</a:t>
            </a:r>
            <a:r>
              <a:rPr lang="ja-JP" altLang="en-US" dirty="0" smtClean="0"/>
              <a:t>上</a:t>
            </a:r>
            <a:r>
              <a:rPr lang="en-US" altLang="ja-JP" dirty="0" smtClean="0"/>
              <a:t>p.15</a:t>
            </a:r>
            <a:r>
              <a:rPr lang="ja-JP" altLang="en-US" dirty="0" smtClean="0"/>
              <a:t>に</a:t>
            </a:r>
            <a:r>
              <a:rPr lang="ja-JP" altLang="en-US" dirty="0"/>
              <a:t>示す．</a:t>
            </a:r>
            <a:endParaRPr lang="en-US" altLang="ja-JP" dirty="0"/>
          </a:p>
          <a:p>
            <a:pPr marL="182563" indent="-182563"/>
            <a:r>
              <a:rPr lang="en-US" altLang="ja-JP" dirty="0"/>
              <a:t>(2) </a:t>
            </a:r>
            <a:r>
              <a:rPr lang="ja-JP" altLang="en-US" dirty="0"/>
              <a:t>この試験車は前輪駆動タイプで，軸重割合は前側が</a:t>
            </a:r>
            <a:r>
              <a:rPr lang="en-US" altLang="ja-JP" dirty="0"/>
              <a:t>65%</a:t>
            </a:r>
            <a:r>
              <a:rPr lang="ja-JP" altLang="en-US" dirty="0" err="1"/>
              <a:t>，</a:t>
            </a:r>
            <a:r>
              <a:rPr lang="ja-JP" altLang="en-US" dirty="0"/>
              <a:t>後側が</a:t>
            </a:r>
            <a:r>
              <a:rPr lang="en-US" altLang="ja-JP" dirty="0"/>
              <a:t>35%</a:t>
            </a:r>
            <a:r>
              <a:rPr lang="ja-JP" altLang="en-US" dirty="0"/>
              <a:t>と差があるため，前輪系の抵抗力</a:t>
            </a:r>
            <a:r>
              <a:rPr lang="ja-JP" altLang="en-US" dirty="0" smtClean="0"/>
              <a:t>が大きい。上側の図の</a:t>
            </a:r>
            <a:r>
              <a:rPr lang="en-US" altLang="ja-JP" dirty="0" smtClean="0"/>
              <a:t>4</a:t>
            </a:r>
            <a:r>
              <a:rPr lang="ja-JP" altLang="en-US" dirty="0"/>
              <a:t>点拘束法と</a:t>
            </a:r>
            <a:r>
              <a:rPr lang="en-US" altLang="ja-JP" dirty="0"/>
              <a:t>3</a:t>
            </a:r>
            <a:r>
              <a:rPr lang="ja-JP" altLang="en-US" dirty="0"/>
              <a:t>点拘束法では，チェーン張力の強さの違いによって前後の抵抗力に差が生じているが</a:t>
            </a:r>
            <a:r>
              <a:rPr lang="ja-JP" altLang="en-US" dirty="0" smtClean="0"/>
              <a:t>，その影響は特</a:t>
            </a:r>
            <a:r>
              <a:rPr lang="ja-JP" altLang="en-US" dirty="0"/>
              <a:t>に前輪系の方</a:t>
            </a:r>
            <a:r>
              <a:rPr lang="ja-JP" altLang="en-US" dirty="0" smtClean="0"/>
              <a:t>に大きく現れて</a:t>
            </a:r>
            <a:r>
              <a:rPr lang="ja-JP" altLang="en-US" dirty="0"/>
              <a:t>いる．</a:t>
            </a:r>
          </a:p>
          <a:p>
            <a:pPr marL="177800" indent="-177800"/>
            <a:r>
              <a:rPr lang="en-US" altLang="ja-JP" dirty="0"/>
              <a:t>(3) </a:t>
            </a:r>
            <a:r>
              <a:rPr lang="en-US" altLang="ja-JP" dirty="0" smtClean="0"/>
              <a:t>p.15</a:t>
            </a:r>
            <a:r>
              <a:rPr lang="ja-JP" altLang="en-US" dirty="0" smtClean="0"/>
              <a:t>の下側の図は、</a:t>
            </a:r>
            <a:r>
              <a:rPr lang="en-US" altLang="ja-JP" dirty="0" smtClean="0"/>
              <a:t>2</a:t>
            </a:r>
            <a:r>
              <a:rPr lang="ja-JP" altLang="en-US" dirty="0"/>
              <a:t>点拘束で前後の固定点が共に右側にある</a:t>
            </a:r>
            <a:r>
              <a:rPr lang="en-US" altLang="ja-JP" dirty="0"/>
              <a:t>2</a:t>
            </a:r>
            <a:r>
              <a:rPr lang="ja-JP" altLang="en-US" dirty="0"/>
              <a:t>点</a:t>
            </a:r>
            <a:r>
              <a:rPr lang="ja-JP" altLang="en-US" dirty="0" smtClean="0"/>
              <a:t>ストレートタイプと固定点</a:t>
            </a:r>
            <a:r>
              <a:rPr lang="ja-JP" altLang="en-US" dirty="0"/>
              <a:t>が前側と後側で左右に分かれている</a:t>
            </a:r>
            <a:r>
              <a:rPr lang="ja-JP" altLang="en-US" dirty="0" smtClean="0"/>
              <a:t>クロスタイプで</a:t>
            </a:r>
            <a:r>
              <a:rPr lang="ja-JP" altLang="en-US" dirty="0"/>
              <a:t>の、前輪系，後輪系の</a:t>
            </a:r>
            <a:r>
              <a:rPr lang="ja-JP" altLang="en-US" dirty="0" smtClean="0"/>
              <a:t>抵抗力の測定結果である。</a:t>
            </a:r>
            <a:endParaRPr lang="en-US" altLang="ja-JP" dirty="0"/>
          </a:p>
          <a:p>
            <a:pPr marL="177800" indent="-177800"/>
            <a:r>
              <a:rPr lang="en-US" altLang="ja-JP" dirty="0"/>
              <a:t>(4) </a:t>
            </a:r>
            <a:r>
              <a:rPr lang="ja-JP" altLang="en-US" dirty="0"/>
              <a:t>クロスタイプ</a:t>
            </a:r>
            <a:r>
              <a:rPr lang="ja-JP" altLang="en-US" dirty="0" smtClean="0"/>
              <a:t>拘束の場合は</a:t>
            </a:r>
            <a:r>
              <a:rPr lang="ja-JP" altLang="en-US" dirty="0"/>
              <a:t>，特に後輪側の走行抵抗が</a:t>
            </a:r>
            <a:r>
              <a:rPr lang="en-US" altLang="ja-JP" dirty="0"/>
              <a:t>4</a:t>
            </a:r>
            <a:r>
              <a:rPr lang="ja-JP" altLang="en-US" dirty="0" smtClean="0"/>
              <a:t>点拘束、</a:t>
            </a:r>
            <a:r>
              <a:rPr lang="en-US" altLang="ja-JP" dirty="0" smtClean="0"/>
              <a:t>3</a:t>
            </a:r>
            <a:r>
              <a:rPr lang="ja-JP" altLang="en-US" dirty="0" smtClean="0"/>
              <a:t>点拘束に比べて大幅に増大</a:t>
            </a:r>
            <a:r>
              <a:rPr lang="ja-JP" altLang="en-US" dirty="0"/>
              <a:t>した．</a:t>
            </a:r>
            <a:r>
              <a:rPr lang="ja-JP" altLang="en-US" dirty="0" smtClean="0"/>
              <a:t>クロスタイプのうち特</a:t>
            </a:r>
            <a:r>
              <a:rPr lang="ja-JP" altLang="en-US" dirty="0"/>
              <a:t>に合力の左右</a:t>
            </a:r>
            <a:r>
              <a:rPr lang="ja-JP" altLang="en-US" dirty="0" smtClean="0"/>
              <a:t>バランスを優先した張力設定（</a:t>
            </a:r>
            <a:r>
              <a:rPr lang="ja-JP" altLang="en-US" dirty="0"/>
              <a:t>図中</a:t>
            </a:r>
            <a:r>
              <a:rPr lang="en-US" altLang="ja-JP" dirty="0"/>
              <a:t>×</a:t>
            </a:r>
            <a:r>
              <a:rPr lang="ja-JP" altLang="en-US" dirty="0"/>
              <a:t>印</a:t>
            </a:r>
            <a:r>
              <a:rPr lang="ja-JP" altLang="en-US" dirty="0" smtClean="0"/>
              <a:t>）では，</a:t>
            </a:r>
            <a:r>
              <a:rPr lang="ja-JP" altLang="en-US" dirty="0"/>
              <a:t>後輪側の抵抗力が急増した．</a:t>
            </a:r>
            <a:endParaRPr lang="en-US" altLang="ja-JP" dirty="0"/>
          </a:p>
          <a:p>
            <a:pPr marL="177800" indent="-177800"/>
            <a:r>
              <a:rPr lang="en-US" altLang="ja-JP" dirty="0"/>
              <a:t>(5) </a:t>
            </a:r>
            <a:r>
              <a:rPr lang="en-US" altLang="ja-JP" dirty="0" smtClean="0"/>
              <a:t>×</a:t>
            </a:r>
            <a:r>
              <a:rPr lang="ja-JP" altLang="en-US" dirty="0" smtClean="0"/>
              <a:t>印の拘束条件では</a:t>
            </a:r>
            <a:r>
              <a:rPr lang="ja-JP" altLang="en-US" dirty="0"/>
              <a:t>，前後のチェーン張力に</a:t>
            </a:r>
            <a:r>
              <a:rPr lang="ja-JP" altLang="en-US" dirty="0" smtClean="0"/>
              <a:t>より車体に対して</a:t>
            </a:r>
            <a:r>
              <a:rPr lang="en-US" altLang="ja-JP" dirty="0" smtClean="0"/>
              <a:t>Z</a:t>
            </a:r>
            <a:r>
              <a:rPr lang="ja-JP" altLang="en-US" dirty="0"/>
              <a:t>軸回りのねじり</a:t>
            </a:r>
            <a:r>
              <a:rPr lang="ja-JP" altLang="en-US" dirty="0" smtClean="0"/>
              <a:t>モーメントが作用</a:t>
            </a:r>
            <a:r>
              <a:rPr lang="ja-JP" altLang="en-US" dirty="0"/>
              <a:t>するので</a:t>
            </a:r>
            <a:r>
              <a:rPr lang="ja-JP" altLang="en-US" dirty="0" smtClean="0"/>
              <a:t>，タイヤ</a:t>
            </a:r>
            <a:r>
              <a:rPr lang="ja-JP" altLang="en-US" dirty="0"/>
              <a:t>の</a:t>
            </a:r>
            <a:r>
              <a:rPr lang="ja-JP" altLang="en-US" dirty="0" smtClean="0"/>
              <a:t>回転損失（抵抗）が急増する。</a:t>
            </a:r>
            <a:endParaRPr lang="en-US" altLang="ja-JP" dirty="0" smtClean="0"/>
          </a:p>
          <a:p>
            <a:pPr marL="177800" indent="-177800"/>
            <a:r>
              <a:rPr lang="en-US" altLang="ja-JP" dirty="0" smtClean="0"/>
              <a:t>(</a:t>
            </a:r>
            <a:r>
              <a:rPr lang="en-US" altLang="ja-JP" dirty="0"/>
              <a:t>6) </a:t>
            </a:r>
            <a:r>
              <a:rPr lang="ja-JP" altLang="en-US" dirty="0" smtClean="0"/>
              <a:t>ちなみに操舵</a:t>
            </a:r>
            <a:r>
              <a:rPr lang="ja-JP" altLang="en-US" dirty="0"/>
              <a:t>機構</a:t>
            </a:r>
            <a:r>
              <a:rPr lang="ja-JP" altLang="en-US" dirty="0" smtClean="0"/>
              <a:t>の備わる前輪側</a:t>
            </a:r>
            <a:r>
              <a:rPr lang="ja-JP" altLang="en-US" dirty="0"/>
              <a:t>では、抵抗増を避ける方向にタイヤの向き</a:t>
            </a:r>
            <a:r>
              <a:rPr lang="ja-JP" altLang="en-US" dirty="0" smtClean="0"/>
              <a:t>が自動的に変わる</a:t>
            </a:r>
            <a:r>
              <a:rPr lang="ja-JP" altLang="en-US" dirty="0"/>
              <a:t>のに対して，後輪側はタイヤの回転方向が固定なので，結果として後輪側の抵抗力が大幅に増えたと</a:t>
            </a:r>
            <a:r>
              <a:rPr lang="ja-JP" altLang="en-US" dirty="0" smtClean="0"/>
              <a:t>考えている</a:t>
            </a:r>
            <a:r>
              <a:rPr lang="ja-JP" altLang="en-US" dirty="0"/>
              <a:t>．</a:t>
            </a:r>
            <a:endParaRPr kumimoji="1" lang="ja-JP" altLang="en-US" dirty="0"/>
          </a:p>
        </p:txBody>
      </p:sp>
      <p:sp>
        <p:nvSpPr>
          <p:cNvPr id="4" name="スライド番号プレースホルダー 3"/>
          <p:cNvSpPr>
            <a:spLocks noGrp="1"/>
          </p:cNvSpPr>
          <p:nvPr>
            <p:ph type="sldNum" sz="quarter" idx="10"/>
          </p:nvPr>
        </p:nvSpPr>
        <p:spPr/>
        <p:txBody>
          <a:bodyPr/>
          <a:lstStyle/>
          <a:p>
            <a:fld id="{CBC99256-4DDA-4411-9E1F-0E0C64A6178C}" type="slidenum">
              <a:rPr kumimoji="1" lang="ja-JP" altLang="en-US" smtClean="0"/>
              <a:t>13</a:t>
            </a:fld>
            <a:endParaRPr kumimoji="1" lang="ja-JP" altLang="en-US"/>
          </a:p>
        </p:txBody>
      </p:sp>
    </p:spTree>
    <p:extLst>
      <p:ext uri="{BB962C8B-B14F-4D97-AF65-F5344CB8AC3E}">
        <p14:creationId xmlns:p14="http://schemas.microsoft.com/office/powerpoint/2010/main" val="895088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smtClean="0"/>
              <a:t>p.16</a:t>
            </a:r>
          </a:p>
          <a:p>
            <a:r>
              <a:rPr lang="ja-JP" altLang="en-US" dirty="0"/>
              <a:t>　各拘束条件で走行させた時の前後</a:t>
            </a:r>
            <a:r>
              <a:rPr lang="en-US" altLang="ja-JP" dirty="0"/>
              <a:t>4</a:t>
            </a:r>
            <a:r>
              <a:rPr lang="ja-JP" altLang="en-US" dirty="0"/>
              <a:t>本のチェーン</a:t>
            </a:r>
            <a:r>
              <a:rPr lang="ja-JP" altLang="en-US" dirty="0" smtClean="0"/>
              <a:t>張力の実測値と</a:t>
            </a:r>
            <a:r>
              <a:rPr lang="ja-JP" altLang="en-US" dirty="0"/>
              <a:t>各々の張り角度から，車体を</a:t>
            </a:r>
            <a:r>
              <a:rPr lang="en-US" altLang="ja-JP" dirty="0"/>
              <a:t>Z</a:t>
            </a:r>
            <a:r>
              <a:rPr lang="ja-JP" altLang="en-US" dirty="0"/>
              <a:t>軸回りにねじる回転力（</a:t>
            </a:r>
            <a:r>
              <a:rPr lang="ja-JP" altLang="en-US" dirty="0" smtClean="0"/>
              <a:t>ヨーモーメント）</a:t>
            </a:r>
            <a:r>
              <a:rPr lang="ja-JP" altLang="en-US" dirty="0"/>
              <a:t>を計算</a:t>
            </a:r>
            <a:r>
              <a:rPr lang="ja-JP" altLang="en-US" dirty="0" smtClean="0"/>
              <a:t>してみた</a:t>
            </a:r>
            <a:r>
              <a:rPr lang="ja-JP" altLang="en-US" dirty="0"/>
              <a:t>．</a:t>
            </a:r>
            <a:endParaRPr lang="en-US" altLang="ja-JP" dirty="0"/>
          </a:p>
          <a:p>
            <a:pPr marL="228600" indent="-228600">
              <a:buAutoNum type="arabicParenBoth"/>
            </a:pPr>
            <a:r>
              <a:rPr lang="ja-JP" altLang="en-US" dirty="0"/>
              <a:t>自走定速走行時の結果をこの図に示す．ヨーモーメントは，大きい順に，</a:t>
            </a:r>
            <a:r>
              <a:rPr lang="en-US" altLang="ja-JP" dirty="0"/>
              <a:t>2</a:t>
            </a:r>
            <a:r>
              <a:rPr lang="ja-JP" altLang="en-US" dirty="0"/>
              <a:t>点クロス</a:t>
            </a:r>
            <a:r>
              <a:rPr lang="ja-JP" altLang="en-US" dirty="0" smtClean="0"/>
              <a:t>（左右の力のバランスを優先）</a:t>
            </a:r>
            <a:r>
              <a:rPr lang="ja-JP" altLang="en-US" dirty="0"/>
              <a:t>，３点拘束，２点クロス</a:t>
            </a:r>
            <a:r>
              <a:rPr lang="ja-JP" altLang="en-US" dirty="0" smtClean="0"/>
              <a:t>（モーメント対策の張力調整）となり</a:t>
            </a:r>
            <a:r>
              <a:rPr lang="ja-JP" altLang="en-US" dirty="0"/>
              <a:t>，ヨーモーメントが最も小さいのは，</a:t>
            </a:r>
            <a:r>
              <a:rPr lang="en-US" altLang="ja-JP" dirty="0"/>
              <a:t>4</a:t>
            </a:r>
            <a:r>
              <a:rPr lang="ja-JP" altLang="en-US" dirty="0"/>
              <a:t>点拘束と</a:t>
            </a:r>
            <a:r>
              <a:rPr lang="en-US" altLang="ja-JP" dirty="0"/>
              <a:t>2</a:t>
            </a:r>
            <a:r>
              <a:rPr lang="ja-JP" altLang="en-US" dirty="0"/>
              <a:t>点のストレート拘束であった．</a:t>
            </a:r>
            <a:endParaRPr lang="en-US" altLang="ja-JP" dirty="0"/>
          </a:p>
          <a:p>
            <a:pPr marL="228600" indent="-228600">
              <a:buAutoNum type="arabicParenBoth"/>
            </a:pPr>
            <a:r>
              <a:rPr lang="ja-JP" altLang="en-US" dirty="0" smtClean="0"/>
              <a:t>図のような</a:t>
            </a:r>
            <a:r>
              <a:rPr lang="ja-JP" altLang="en-US" dirty="0"/>
              <a:t>ヨーモーメント</a:t>
            </a:r>
            <a:r>
              <a:rPr lang="ja-JP" altLang="en-US" dirty="0" smtClean="0"/>
              <a:t>の大きな差をもたらす要因は</a:t>
            </a:r>
            <a:r>
              <a:rPr lang="ja-JP" altLang="en-US" dirty="0"/>
              <a:t>、前後４本のチェーン張力とその張り角度</a:t>
            </a:r>
            <a:r>
              <a:rPr lang="ja-JP" altLang="en-US" dirty="0" smtClean="0"/>
              <a:t>、及び各張力</a:t>
            </a:r>
            <a:r>
              <a:rPr lang="ja-JP" altLang="en-US" dirty="0"/>
              <a:t>が作用する車両側固定点の</a:t>
            </a:r>
            <a:r>
              <a:rPr lang="ja-JP" altLang="en-US" dirty="0" smtClean="0"/>
              <a:t>位置で</a:t>
            </a:r>
            <a:r>
              <a:rPr lang="ja-JP" altLang="en-US" dirty="0"/>
              <a:t>ある。</a:t>
            </a:r>
            <a:endParaRPr lang="en-US" altLang="ja-JP" dirty="0"/>
          </a:p>
          <a:p>
            <a:pPr marL="228600" indent="-228600">
              <a:buAutoNum type="arabicParenBoth"/>
            </a:pPr>
            <a:r>
              <a:rPr lang="ja-JP" altLang="en-US" dirty="0" smtClean="0"/>
              <a:t>ヨーモーメントが極端に大きいのは、２点</a:t>
            </a:r>
            <a:r>
              <a:rPr lang="ja-JP" altLang="en-US" dirty="0"/>
              <a:t>クロス拘束</a:t>
            </a:r>
            <a:r>
              <a:rPr lang="ja-JP" altLang="en-US" dirty="0" smtClean="0"/>
              <a:t>で横</a:t>
            </a:r>
            <a:r>
              <a:rPr lang="ja-JP" altLang="en-US" dirty="0"/>
              <a:t>方向の力の</a:t>
            </a:r>
            <a:r>
              <a:rPr lang="ja-JP" altLang="en-US" dirty="0" smtClean="0"/>
              <a:t>バランスを優先した張力</a:t>
            </a:r>
            <a:r>
              <a:rPr lang="ja-JP" altLang="en-US" dirty="0"/>
              <a:t>設定</a:t>
            </a:r>
            <a:r>
              <a:rPr lang="ja-JP" altLang="en-US" dirty="0" smtClean="0"/>
              <a:t>したケース⑤で</a:t>
            </a:r>
            <a:r>
              <a:rPr lang="ja-JP" altLang="en-US" dirty="0"/>
              <a:t>ある。</a:t>
            </a:r>
            <a:endParaRPr lang="en-US" altLang="ja-JP" dirty="0"/>
          </a:p>
          <a:p>
            <a:pPr marL="228600" indent="-228600">
              <a:buAutoNum type="arabicParenBoth"/>
            </a:pPr>
            <a:r>
              <a:rPr lang="ja-JP" altLang="en-US" dirty="0"/>
              <a:t>一方、同じ２点のクロス拘束でも、ヨーモーメントを考慮して左右の</a:t>
            </a:r>
            <a:r>
              <a:rPr lang="ja-JP" altLang="en-US" dirty="0" smtClean="0"/>
              <a:t>張力値を</a:t>
            </a:r>
            <a:r>
              <a:rPr lang="ja-JP" altLang="en-US" dirty="0"/>
              <a:t>調整した④の拘束では、ヨーモーメント</a:t>
            </a:r>
            <a:r>
              <a:rPr lang="ja-JP" altLang="en-US" dirty="0" smtClean="0"/>
              <a:t>をかなり下げる</a:t>
            </a:r>
            <a:r>
              <a:rPr lang="ja-JP" altLang="en-US" dirty="0"/>
              <a:t>ことができた。</a:t>
            </a:r>
          </a:p>
          <a:p>
            <a:pPr marL="182563" indent="-182563"/>
            <a:endParaRPr kumimoji="1" lang="ja-JP" altLang="en-US" dirty="0"/>
          </a:p>
        </p:txBody>
      </p:sp>
      <p:sp>
        <p:nvSpPr>
          <p:cNvPr id="4" name="スライド番号プレースホルダー 3"/>
          <p:cNvSpPr>
            <a:spLocks noGrp="1"/>
          </p:cNvSpPr>
          <p:nvPr>
            <p:ph type="sldNum" sz="quarter" idx="10"/>
          </p:nvPr>
        </p:nvSpPr>
        <p:spPr/>
        <p:txBody>
          <a:bodyPr/>
          <a:lstStyle/>
          <a:p>
            <a:fld id="{CBC99256-4DDA-4411-9E1F-0E0C64A6178C}" type="slidenum">
              <a:rPr kumimoji="1" lang="ja-JP" altLang="en-US" smtClean="0"/>
              <a:t>14</a:t>
            </a:fld>
            <a:endParaRPr kumimoji="1" lang="ja-JP" altLang="en-US"/>
          </a:p>
        </p:txBody>
      </p:sp>
    </p:spTree>
    <p:extLst>
      <p:ext uri="{BB962C8B-B14F-4D97-AF65-F5344CB8AC3E}">
        <p14:creationId xmlns:p14="http://schemas.microsoft.com/office/powerpoint/2010/main" val="32392814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smtClean="0"/>
              <a:t>p.17</a:t>
            </a:r>
          </a:p>
          <a:p>
            <a:r>
              <a:rPr lang="ja-JP" altLang="en-US" dirty="0" smtClean="0"/>
              <a:t> </a:t>
            </a:r>
            <a:r>
              <a:rPr lang="en-US" altLang="ja-JP" dirty="0" smtClean="0"/>
              <a:t>P.17</a:t>
            </a:r>
            <a:r>
              <a:rPr lang="ja-JP" altLang="en-US" dirty="0" smtClean="0"/>
              <a:t>の図</a:t>
            </a:r>
            <a:r>
              <a:rPr lang="ja-JP" altLang="en-US" dirty="0"/>
              <a:t>は、</a:t>
            </a:r>
            <a:r>
              <a:rPr lang="en-US" altLang="ja-JP" dirty="0"/>
              <a:t>A</a:t>
            </a:r>
            <a:r>
              <a:rPr lang="ja-JP" altLang="en-US" dirty="0"/>
              <a:t>車と</a:t>
            </a:r>
            <a:r>
              <a:rPr lang="en-US" altLang="ja-JP" dirty="0"/>
              <a:t>B</a:t>
            </a:r>
            <a:r>
              <a:rPr lang="ja-JP" altLang="en-US" dirty="0"/>
              <a:t>車に関して各拘束条件下のモード走行中の平均ヨーモーメント値と車両側モード損失量との</a:t>
            </a:r>
            <a:r>
              <a:rPr lang="ja-JP" altLang="en-US" dirty="0" smtClean="0"/>
              <a:t>関係性を</a:t>
            </a:r>
            <a:r>
              <a:rPr lang="ja-JP" altLang="en-US" dirty="0"/>
              <a:t>示したものである。</a:t>
            </a:r>
            <a:endParaRPr lang="en-US" altLang="ja-JP" dirty="0"/>
          </a:p>
          <a:p>
            <a:pPr marL="228600" indent="-228600">
              <a:buAutoNum type="arabicParenBoth"/>
            </a:pPr>
            <a:r>
              <a:rPr lang="ja-JP" altLang="en-US" dirty="0"/>
              <a:t>ヨーモーメントが</a:t>
            </a:r>
            <a:r>
              <a:rPr lang="ja-JP" altLang="en-US" dirty="0" smtClean="0"/>
              <a:t>大きくなるクロス型</a:t>
            </a:r>
            <a:r>
              <a:rPr lang="ja-JP" altLang="en-US" dirty="0"/>
              <a:t>２点拘束（横方向の合力バランスのみを考慮した張力設定）では、モード走行時の車両損失量も増加している。</a:t>
            </a:r>
            <a:endParaRPr lang="en-US" altLang="ja-JP" dirty="0"/>
          </a:p>
          <a:p>
            <a:pPr marL="228600" indent="-228600">
              <a:buAutoNum type="arabicParenBoth"/>
            </a:pPr>
            <a:r>
              <a:rPr lang="ja-JP" altLang="en-US" dirty="0"/>
              <a:t>したがって、車体を</a:t>
            </a:r>
            <a:r>
              <a:rPr lang="en-US" altLang="ja-JP" dirty="0"/>
              <a:t>Z</a:t>
            </a:r>
            <a:r>
              <a:rPr lang="ja-JP" altLang="en-US" dirty="0"/>
              <a:t>軸まわりにねじる力が生じる車両拘束条件は、台上ころがり</a:t>
            </a:r>
            <a:r>
              <a:rPr lang="ja-JP" altLang="en-US" dirty="0" smtClean="0"/>
              <a:t>抵抗の増大に直接結びつく</a:t>
            </a:r>
            <a:r>
              <a:rPr lang="ja-JP" altLang="en-US" dirty="0"/>
              <a:t>可能性が高い。</a:t>
            </a:r>
          </a:p>
          <a:p>
            <a:pPr marL="182563" indent="-182563"/>
            <a:r>
              <a:rPr lang="en-US" altLang="ja-JP" dirty="0"/>
              <a:t>(2) </a:t>
            </a:r>
            <a:r>
              <a:rPr lang="ja-JP" altLang="en-US" dirty="0"/>
              <a:t>一方、４点拘束ではヨーモーメント</a:t>
            </a:r>
            <a:r>
              <a:rPr lang="ja-JP" altLang="en-US" dirty="0" smtClean="0"/>
              <a:t>が低いに</a:t>
            </a:r>
            <a:r>
              <a:rPr lang="ja-JP" altLang="en-US" dirty="0"/>
              <a:t>も関わらず、モード損失量</a:t>
            </a:r>
            <a:r>
              <a:rPr lang="ja-JP" altLang="en-US" dirty="0" smtClean="0"/>
              <a:t>がやや増加</a:t>
            </a:r>
            <a:r>
              <a:rPr lang="ja-JP" altLang="en-US" dirty="0"/>
              <a:t>した。この原因は、固定性の高い４点チェーン拘束では、</a:t>
            </a:r>
            <a:r>
              <a:rPr lang="ja-JP" altLang="en-US" dirty="0" smtClean="0"/>
              <a:t>外力がアンバランスになった時</a:t>
            </a:r>
            <a:r>
              <a:rPr lang="ja-JP" altLang="en-US" dirty="0"/>
              <a:t>に車体側</a:t>
            </a:r>
            <a:r>
              <a:rPr lang="ja-JP" altLang="en-US" dirty="0" smtClean="0"/>
              <a:t>の位置移動（力の逃げ）が</a:t>
            </a:r>
            <a:r>
              <a:rPr lang="ja-JP" altLang="en-US" dirty="0"/>
              <a:t>少なくなる</a:t>
            </a:r>
            <a:r>
              <a:rPr lang="ja-JP" altLang="en-US" dirty="0" smtClean="0"/>
              <a:t>ために、</a:t>
            </a:r>
            <a:r>
              <a:rPr lang="ja-JP" altLang="en-US" dirty="0"/>
              <a:t>却ってモード</a:t>
            </a:r>
            <a:r>
              <a:rPr lang="ja-JP" altLang="en-US" dirty="0" smtClean="0"/>
              <a:t>損失が増加したの</a:t>
            </a:r>
            <a:r>
              <a:rPr lang="ja-JP" altLang="en-US" dirty="0"/>
              <a:t>ではないかと推測している。</a:t>
            </a:r>
          </a:p>
        </p:txBody>
      </p:sp>
      <p:sp>
        <p:nvSpPr>
          <p:cNvPr id="4" name="スライド番号プレースホルダー 3"/>
          <p:cNvSpPr>
            <a:spLocks noGrp="1"/>
          </p:cNvSpPr>
          <p:nvPr>
            <p:ph type="sldNum" sz="quarter" idx="10"/>
          </p:nvPr>
        </p:nvSpPr>
        <p:spPr/>
        <p:txBody>
          <a:bodyPr/>
          <a:lstStyle/>
          <a:p>
            <a:fld id="{CBC99256-4DDA-4411-9E1F-0E0C64A6178C}" type="slidenum">
              <a:rPr kumimoji="1" lang="ja-JP" altLang="en-US" smtClean="0"/>
              <a:t>15</a:t>
            </a:fld>
            <a:endParaRPr kumimoji="1" lang="ja-JP" altLang="en-US"/>
          </a:p>
        </p:txBody>
      </p:sp>
    </p:spTree>
    <p:extLst>
      <p:ext uri="{BB962C8B-B14F-4D97-AF65-F5344CB8AC3E}">
        <p14:creationId xmlns:p14="http://schemas.microsoft.com/office/powerpoint/2010/main" val="20874898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smtClean="0"/>
              <a:t>p.18</a:t>
            </a:r>
          </a:p>
          <a:p>
            <a:r>
              <a:rPr lang="en-US" altLang="ja-JP" dirty="0" smtClean="0"/>
              <a:t> </a:t>
            </a:r>
            <a:r>
              <a:rPr lang="ja-JP" altLang="en-US" dirty="0" smtClean="0"/>
              <a:t>この頁</a:t>
            </a:r>
            <a:r>
              <a:rPr lang="ja-JP" altLang="en-US" dirty="0"/>
              <a:t>の</a:t>
            </a:r>
            <a:r>
              <a:rPr lang="ja-JP" altLang="en-US" dirty="0" smtClean="0"/>
              <a:t>図</a:t>
            </a:r>
            <a:r>
              <a:rPr lang="ja-JP" altLang="en-US" dirty="0"/>
              <a:t>は、シャシダイナモ側から</a:t>
            </a:r>
            <a:r>
              <a:rPr lang="en-US" altLang="ja-JP" dirty="0"/>
              <a:t>ASR</a:t>
            </a:r>
            <a:r>
              <a:rPr lang="ja-JP" altLang="en-US" dirty="0"/>
              <a:t>駆動により</a:t>
            </a:r>
            <a:r>
              <a:rPr lang="en-US" altLang="ja-JP" dirty="0"/>
              <a:t>JC08</a:t>
            </a:r>
            <a:r>
              <a:rPr lang="ja-JP" altLang="en-US" dirty="0"/>
              <a:t>モードの速度変化を与えて、前後ローラの表面力から車の前輪系と後輪系のモード損失量を個別に求めた結果である。</a:t>
            </a:r>
            <a:endParaRPr lang="en-US" altLang="ja-JP" dirty="0"/>
          </a:p>
          <a:p>
            <a:pPr marL="180975" indent="-95250"/>
            <a:r>
              <a:rPr lang="en-US" altLang="ja-JP" dirty="0"/>
              <a:t>(1) </a:t>
            </a:r>
            <a:r>
              <a:rPr lang="ja-JP" altLang="en-US" dirty="0"/>
              <a:t>図に示す結果（縦軸のスケールは両車で異なる）を見ると，</a:t>
            </a:r>
            <a:r>
              <a:rPr lang="en-US" altLang="ja-JP" dirty="0"/>
              <a:t>A</a:t>
            </a:r>
            <a:r>
              <a:rPr lang="ja-JP" altLang="en-US" dirty="0"/>
              <a:t>車の総損失量は</a:t>
            </a:r>
            <a:r>
              <a:rPr lang="en-US" altLang="ja-JP" dirty="0"/>
              <a:t>B</a:t>
            </a:r>
            <a:r>
              <a:rPr lang="ja-JP" altLang="en-US" dirty="0"/>
              <a:t>車よりかなり</a:t>
            </a:r>
            <a:r>
              <a:rPr lang="ja-JP" altLang="en-US" dirty="0" smtClean="0"/>
              <a:t>大きくなった．</a:t>
            </a:r>
            <a:r>
              <a:rPr lang="ja-JP" altLang="en-US" dirty="0"/>
              <a:t>その原因は，</a:t>
            </a:r>
            <a:r>
              <a:rPr lang="en-US" altLang="ja-JP" dirty="0"/>
              <a:t>Fig.3</a:t>
            </a:r>
            <a:r>
              <a:rPr lang="ja-JP" altLang="en-US" dirty="0"/>
              <a:t>に示す両車のころがり抵抗の違いにある．</a:t>
            </a:r>
            <a:endParaRPr lang="en-US" altLang="ja-JP" dirty="0"/>
          </a:p>
          <a:p>
            <a:pPr marL="180975" indent="-95250"/>
            <a:r>
              <a:rPr lang="en-US" altLang="ja-JP" dirty="0"/>
              <a:t>(2) </a:t>
            </a:r>
            <a:r>
              <a:rPr lang="ja-JP" altLang="en-US" dirty="0"/>
              <a:t>車</a:t>
            </a:r>
            <a:r>
              <a:rPr lang="ja-JP" altLang="en-US" dirty="0" smtClean="0"/>
              <a:t>重の違いは</a:t>
            </a:r>
            <a:r>
              <a:rPr lang="en-US" altLang="ja-JP" dirty="0"/>
              <a:t>A</a:t>
            </a:r>
            <a:r>
              <a:rPr lang="ja-JP" altLang="en-US" dirty="0"/>
              <a:t>車が</a:t>
            </a:r>
            <a:r>
              <a:rPr lang="en-US" altLang="ja-JP" dirty="0"/>
              <a:t>B</a:t>
            </a:r>
            <a:r>
              <a:rPr lang="ja-JP" altLang="en-US" dirty="0"/>
              <a:t>車より約</a:t>
            </a:r>
            <a:r>
              <a:rPr lang="en-US" altLang="ja-JP" dirty="0"/>
              <a:t>9%</a:t>
            </a:r>
            <a:r>
              <a:rPr lang="ja-JP" altLang="en-US" dirty="0" err="1"/>
              <a:t>ほど</a:t>
            </a:r>
            <a:r>
              <a:rPr lang="ja-JP" altLang="en-US" dirty="0"/>
              <a:t>大きいが，ころがり抵抗の差はそれ以上あった．これには，両車のタイヤのエコ性能および動力伝達機構の違いが関係していると見られる．</a:t>
            </a:r>
            <a:endParaRPr lang="en-US" altLang="ja-JP" dirty="0"/>
          </a:p>
          <a:p>
            <a:pPr marL="180975" indent="-95250"/>
            <a:r>
              <a:rPr lang="en-US" altLang="ja-JP" dirty="0"/>
              <a:t>(3) </a:t>
            </a:r>
            <a:r>
              <a:rPr lang="ja-JP" altLang="en-US" dirty="0"/>
              <a:t>なお</a:t>
            </a:r>
            <a:r>
              <a:rPr lang="en-US" altLang="ja-JP" dirty="0"/>
              <a:t>A</a:t>
            </a:r>
            <a:r>
              <a:rPr lang="ja-JP" altLang="en-US" dirty="0"/>
              <a:t>車，</a:t>
            </a:r>
            <a:r>
              <a:rPr lang="en-US" altLang="ja-JP" dirty="0"/>
              <a:t>B</a:t>
            </a:r>
            <a:r>
              <a:rPr lang="ja-JP" altLang="en-US" dirty="0"/>
              <a:t>車いずれも車両モード損失量のうちで前輪の割合が</a:t>
            </a:r>
            <a:r>
              <a:rPr lang="en-US" altLang="ja-JP" dirty="0"/>
              <a:t>70%</a:t>
            </a:r>
            <a:r>
              <a:rPr lang="ja-JP" altLang="en-US" dirty="0"/>
              <a:t>程度を占めている。これは前輪側の軸重割合（</a:t>
            </a:r>
            <a:r>
              <a:rPr lang="en-US" altLang="ja-JP" dirty="0"/>
              <a:t>A</a:t>
            </a:r>
            <a:r>
              <a:rPr lang="ja-JP" altLang="en-US" dirty="0"/>
              <a:t>車：</a:t>
            </a:r>
            <a:r>
              <a:rPr lang="en-US" altLang="ja-JP" dirty="0"/>
              <a:t>67:35</a:t>
            </a:r>
            <a:r>
              <a:rPr lang="ja-JP" altLang="en-US" dirty="0" err="1"/>
              <a:t>，</a:t>
            </a:r>
            <a:r>
              <a:rPr lang="en-US" altLang="ja-JP" dirty="0"/>
              <a:t>B</a:t>
            </a:r>
            <a:r>
              <a:rPr lang="ja-JP" altLang="en-US" dirty="0"/>
              <a:t>車</a:t>
            </a:r>
            <a:r>
              <a:rPr lang="en-US" altLang="ja-JP" dirty="0"/>
              <a:t>:61:39</a:t>
            </a:r>
            <a:r>
              <a:rPr lang="ja-JP" altLang="en-US" dirty="0"/>
              <a:t>）の違い、および前後輪系の構造的</a:t>
            </a:r>
            <a:r>
              <a:rPr lang="ja-JP" altLang="en-US" dirty="0" smtClean="0"/>
              <a:t>な違いによるメカロス差がもたらしたもの</a:t>
            </a:r>
            <a:r>
              <a:rPr lang="ja-JP" altLang="en-US" dirty="0"/>
              <a:t>である．</a:t>
            </a: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CBC99256-4DDA-4411-9E1F-0E0C64A6178C}" type="slidenum">
              <a:rPr kumimoji="1" lang="ja-JP" altLang="en-US" smtClean="0"/>
              <a:t>16</a:t>
            </a:fld>
            <a:endParaRPr kumimoji="1" lang="ja-JP" altLang="en-US"/>
          </a:p>
        </p:txBody>
      </p:sp>
    </p:spTree>
    <p:extLst>
      <p:ext uri="{BB962C8B-B14F-4D97-AF65-F5344CB8AC3E}">
        <p14:creationId xmlns:p14="http://schemas.microsoft.com/office/powerpoint/2010/main" val="2485330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smtClean="0"/>
              <a:t>p.19</a:t>
            </a:r>
          </a:p>
          <a:p>
            <a:r>
              <a:rPr lang="ja-JP" altLang="en-US" dirty="0"/>
              <a:t>　</a:t>
            </a:r>
            <a:r>
              <a:rPr lang="ja-JP" altLang="en-US" dirty="0" smtClean="0"/>
              <a:t>最後</a:t>
            </a:r>
            <a:r>
              <a:rPr lang="ja-JP" altLang="en-US" dirty="0"/>
              <a:t>に、異なる車両拘束方式（チェーン式拘束、ホィールハブ式拘束、バー式拘束）の台上車両の走行損失量に対する影響度を比較・評価</a:t>
            </a:r>
            <a:r>
              <a:rPr lang="ja-JP" altLang="en-US" dirty="0" smtClean="0"/>
              <a:t>してみた。</a:t>
            </a: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CBC99256-4DDA-4411-9E1F-0E0C64A6178C}" type="slidenum">
              <a:rPr kumimoji="1" lang="ja-JP" altLang="en-US" smtClean="0"/>
              <a:t>17</a:t>
            </a:fld>
            <a:endParaRPr kumimoji="1" lang="ja-JP" altLang="en-US"/>
          </a:p>
        </p:txBody>
      </p:sp>
    </p:spTree>
    <p:extLst>
      <p:ext uri="{BB962C8B-B14F-4D97-AF65-F5344CB8AC3E}">
        <p14:creationId xmlns:p14="http://schemas.microsoft.com/office/powerpoint/2010/main" val="25532917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5800" y="4400550"/>
            <a:ext cx="5695528" cy="3600450"/>
          </a:xfrm>
        </p:spPr>
        <p:txBody>
          <a:bodyPr/>
          <a:lstStyle/>
          <a:p>
            <a:r>
              <a:rPr lang="en-US" altLang="ja-JP" dirty="0" smtClean="0"/>
              <a:t>p.20</a:t>
            </a:r>
          </a:p>
          <a:p>
            <a:r>
              <a:rPr lang="ja-JP" altLang="en-US" dirty="0"/>
              <a:t>　車両拘束条件のモード試験に対する影響度を比較評価するため</a:t>
            </a:r>
            <a:r>
              <a:rPr lang="ja-JP" altLang="en-US" dirty="0" smtClean="0"/>
              <a:t>、</a:t>
            </a:r>
            <a:r>
              <a:rPr lang="en-US" altLang="ja-JP" dirty="0" smtClean="0"/>
              <a:t>JSAE</a:t>
            </a:r>
            <a:r>
              <a:rPr lang="ja-JP" altLang="en-US" dirty="0" smtClean="0"/>
              <a:t>では</a:t>
            </a:r>
            <a:r>
              <a:rPr lang="ja-JP" altLang="en-US" dirty="0"/>
              <a:t>シャシダイナモから</a:t>
            </a:r>
            <a:r>
              <a:rPr lang="en-US" altLang="ja-JP" dirty="0"/>
              <a:t>ASR</a:t>
            </a:r>
            <a:r>
              <a:rPr lang="ja-JP" altLang="en-US" dirty="0" smtClean="0"/>
              <a:t>駆動でモード走行時の車速変化を与えて、車</a:t>
            </a:r>
            <a:r>
              <a:rPr lang="ja-JP" altLang="en-US" dirty="0"/>
              <a:t>両側のモード損失量を</a:t>
            </a:r>
            <a:r>
              <a:rPr lang="ja-JP" altLang="en-US" dirty="0" smtClean="0"/>
              <a:t>算出し、拘束条件の良否を比較評価する手法を</a:t>
            </a:r>
            <a:r>
              <a:rPr lang="ja-JP" altLang="en-US" dirty="0"/>
              <a:t>開発した。</a:t>
            </a:r>
            <a:endParaRPr kumimoji="1" lang="en-US" altLang="ja-JP" dirty="0"/>
          </a:p>
          <a:p>
            <a:pPr marL="177800" indent="-177800"/>
            <a:r>
              <a:rPr lang="en-US" altLang="ja-JP" dirty="0"/>
              <a:t>(1) </a:t>
            </a:r>
            <a:r>
              <a:rPr lang="en-US" altLang="ja-JP" dirty="0" smtClean="0"/>
              <a:t>p.20</a:t>
            </a:r>
            <a:r>
              <a:rPr lang="ja-JP" altLang="en-US" dirty="0" smtClean="0"/>
              <a:t>の上側の</a:t>
            </a:r>
            <a:r>
              <a:rPr lang="ja-JP" altLang="en-US" dirty="0"/>
              <a:t>図にその</a:t>
            </a:r>
            <a:r>
              <a:rPr lang="ja-JP" altLang="en-US" dirty="0" smtClean="0"/>
              <a:t>評価手法の</a:t>
            </a:r>
            <a:r>
              <a:rPr lang="ja-JP" altLang="en-US" dirty="0"/>
              <a:t>概念を示す。</a:t>
            </a:r>
            <a:endParaRPr lang="en-US" altLang="ja-JP" dirty="0"/>
          </a:p>
          <a:p>
            <a:pPr marL="177800" indent="-177800"/>
            <a:r>
              <a:rPr kumimoji="1" lang="en-US" altLang="ja-JP" dirty="0"/>
              <a:t>(2) </a:t>
            </a:r>
            <a:r>
              <a:rPr lang="ja-JP" altLang="en-US" dirty="0"/>
              <a:t>ローラ側から車両を駆動する時の前後のローラ表面力（ダイナモメータの駆動力からシャシダイナモの慣性</a:t>
            </a:r>
            <a:r>
              <a:rPr lang="ja-JP" altLang="en-US" dirty="0" smtClean="0"/>
              <a:t>力とメカロス値を</a:t>
            </a:r>
            <a:r>
              <a:rPr lang="ja-JP" altLang="en-US" dirty="0"/>
              <a:t>引いた力をローラ表面の接線力に</a:t>
            </a:r>
            <a:r>
              <a:rPr lang="ja-JP" altLang="en-US" dirty="0" smtClean="0"/>
              <a:t>置き換えた値）</a:t>
            </a:r>
            <a:r>
              <a:rPr lang="ja-JP" altLang="en-US" dirty="0"/>
              <a:t>は、車側の前輪系と後輪系の</a:t>
            </a:r>
            <a:r>
              <a:rPr lang="ja-JP" altLang="en-US" dirty="0" smtClean="0"/>
              <a:t>各メカロス値すなわち</a:t>
            </a:r>
            <a:r>
              <a:rPr lang="ja-JP" altLang="en-US" dirty="0"/>
              <a:t>ころがり</a:t>
            </a:r>
            <a:r>
              <a:rPr lang="ja-JP" altLang="en-US" dirty="0" smtClean="0"/>
              <a:t>抵抗に相当する。</a:t>
            </a:r>
            <a:endParaRPr lang="en-US" altLang="ja-JP" dirty="0"/>
          </a:p>
          <a:p>
            <a:pPr marL="177800" indent="-177800"/>
            <a:r>
              <a:rPr lang="en-US" altLang="ja-JP" dirty="0"/>
              <a:t>(3) </a:t>
            </a:r>
            <a:r>
              <a:rPr lang="ja-JP" altLang="en-US" dirty="0" smtClean="0"/>
              <a:t>もし車両拘束で車体</a:t>
            </a:r>
            <a:r>
              <a:rPr lang="ja-JP" altLang="en-US" dirty="0"/>
              <a:t>に与えられた外力がころがり抵抗の変化を生み出すとしたら、</a:t>
            </a:r>
            <a:r>
              <a:rPr lang="ja-JP" altLang="en-US" dirty="0" smtClean="0"/>
              <a:t>その付加力</a:t>
            </a:r>
            <a:r>
              <a:rPr lang="ja-JP" altLang="en-US" dirty="0"/>
              <a:t>もローラ表面力</a:t>
            </a:r>
            <a:r>
              <a:rPr lang="ja-JP" altLang="en-US" dirty="0" smtClean="0"/>
              <a:t>に反映されるため、</a:t>
            </a:r>
            <a:r>
              <a:rPr lang="ja-JP" altLang="en-US" dirty="0"/>
              <a:t>車両拘束条件の違いによる影響度は、</a:t>
            </a:r>
            <a:r>
              <a:rPr lang="en-US" altLang="ja-JP" dirty="0"/>
              <a:t>ASR</a:t>
            </a:r>
            <a:r>
              <a:rPr lang="ja-JP" altLang="en-US" dirty="0"/>
              <a:t>駆動のローラ表面力を比較することで</a:t>
            </a:r>
            <a:r>
              <a:rPr lang="ja-JP" altLang="en-US" dirty="0" smtClean="0"/>
              <a:t>定量化できる。</a:t>
            </a:r>
            <a:endParaRPr lang="en-US" altLang="ja-JP" dirty="0"/>
          </a:p>
          <a:p>
            <a:pPr marL="177800" indent="-177800"/>
            <a:r>
              <a:rPr kumimoji="1" lang="en-US" altLang="ja-JP" dirty="0"/>
              <a:t>(4) </a:t>
            </a:r>
            <a:r>
              <a:rPr lang="ja-JP" altLang="en-US" dirty="0"/>
              <a:t>前後ローラ表面力の合計</a:t>
            </a:r>
            <a:r>
              <a:rPr lang="ja-JP" altLang="en-US" dirty="0" smtClean="0"/>
              <a:t>にローラ周速</a:t>
            </a:r>
            <a:r>
              <a:rPr lang="ja-JP" altLang="en-US" dirty="0"/>
              <a:t>（</a:t>
            </a:r>
            <a:r>
              <a:rPr lang="en-US" altLang="ja-JP" dirty="0"/>
              <a:t>m/sec</a:t>
            </a:r>
            <a:r>
              <a:rPr lang="ja-JP" altLang="en-US" dirty="0"/>
              <a:t>）をかけて仕事率を算出し、それを</a:t>
            </a:r>
            <a:r>
              <a:rPr lang="en-US" altLang="ja-JP" dirty="0"/>
              <a:t>JC08</a:t>
            </a:r>
            <a:r>
              <a:rPr lang="ja-JP" altLang="en-US" dirty="0"/>
              <a:t>モード区間で積分</a:t>
            </a:r>
            <a:r>
              <a:rPr lang="ja-JP" altLang="en-US" dirty="0" smtClean="0"/>
              <a:t>することで、</a:t>
            </a:r>
            <a:r>
              <a:rPr lang="ja-JP" altLang="en-US" dirty="0"/>
              <a:t>車</a:t>
            </a:r>
            <a:r>
              <a:rPr lang="ja-JP" altLang="en-US" dirty="0" smtClean="0"/>
              <a:t>両側ロスに伴うモード</a:t>
            </a:r>
            <a:r>
              <a:rPr lang="ja-JP" altLang="en-US" dirty="0"/>
              <a:t>仕事量が計算できる。</a:t>
            </a:r>
            <a:endParaRPr lang="en-US" altLang="ja-JP" dirty="0"/>
          </a:p>
          <a:p>
            <a:pPr marL="177800" indent="-177800"/>
            <a:r>
              <a:rPr kumimoji="1" lang="en-US" altLang="ja-JP" dirty="0"/>
              <a:t>(5) </a:t>
            </a:r>
            <a:r>
              <a:rPr kumimoji="1" lang="ja-JP" altLang="en-US" dirty="0"/>
              <a:t>そこで、</a:t>
            </a:r>
            <a:r>
              <a:rPr lang="ja-JP" altLang="en-US" dirty="0"/>
              <a:t>各種の車両拘束条件での上記により求めた</a:t>
            </a:r>
            <a:r>
              <a:rPr kumimoji="1" lang="ja-JP" altLang="en-US" dirty="0"/>
              <a:t>モード仕事量から、車両拘束の影響度の大小</a:t>
            </a:r>
            <a:r>
              <a:rPr kumimoji="1" lang="ja-JP" altLang="en-US" dirty="0" smtClean="0"/>
              <a:t>を捉えることにした。</a:t>
            </a:r>
            <a:endParaRPr kumimoji="1" lang="en-US" altLang="ja-JP" dirty="0"/>
          </a:p>
          <a:p>
            <a:pPr marL="177800" indent="-177800"/>
            <a:r>
              <a:rPr lang="en-US" altLang="ja-JP" dirty="0"/>
              <a:t>(6) </a:t>
            </a:r>
            <a:r>
              <a:rPr lang="en-US" altLang="ja-JP" dirty="0" smtClean="0"/>
              <a:t>p.20</a:t>
            </a:r>
            <a:r>
              <a:rPr lang="ja-JP" altLang="en-US" dirty="0" smtClean="0"/>
              <a:t>の下側の図は、各車両</a:t>
            </a:r>
            <a:r>
              <a:rPr lang="ja-JP" altLang="en-US" dirty="0"/>
              <a:t>拘束条件でのモード仕事量の計算</a:t>
            </a:r>
            <a:r>
              <a:rPr lang="ja-JP" altLang="en-US" dirty="0" smtClean="0"/>
              <a:t>結果である。</a:t>
            </a:r>
            <a:r>
              <a:rPr lang="ja-JP" altLang="en-US" dirty="0"/>
              <a:t>絶対値としての差はそれほど大きくは</a:t>
            </a:r>
            <a:r>
              <a:rPr lang="ja-JP" altLang="en-US" dirty="0" smtClean="0"/>
              <a:t>なかったが、相対的に最も</a:t>
            </a:r>
            <a:r>
              <a:rPr lang="ja-JP" altLang="en-US" dirty="0"/>
              <a:t>損失量が大きいのはホィールハブ方式、最も小さかったのは、４点チェーン方式であった。</a:t>
            </a:r>
            <a:endParaRPr lang="en-US" altLang="ja-JP" dirty="0"/>
          </a:p>
          <a:p>
            <a:pPr marL="177800" indent="-177800"/>
            <a:r>
              <a:rPr lang="en-US" altLang="ja-JP" dirty="0"/>
              <a:t>(7) </a:t>
            </a:r>
            <a:r>
              <a:rPr lang="ja-JP" altLang="en-US" dirty="0"/>
              <a:t>ホィールハブ方式</a:t>
            </a:r>
            <a:r>
              <a:rPr lang="ja-JP" altLang="en-US" dirty="0" smtClean="0"/>
              <a:t>は軸受けに車両駆動力が作用するとともに、</a:t>
            </a:r>
            <a:r>
              <a:rPr lang="ja-JP" altLang="en-US" dirty="0"/>
              <a:t>バネ下部分の車体の動きを</a:t>
            </a:r>
            <a:r>
              <a:rPr lang="ja-JP" altLang="en-US" dirty="0" smtClean="0"/>
              <a:t>制限する。またバー方式では</a:t>
            </a:r>
            <a:r>
              <a:rPr lang="ja-JP" altLang="en-US" dirty="0"/>
              <a:t>バネ上部分の</a:t>
            </a:r>
            <a:r>
              <a:rPr lang="ja-JP" altLang="en-US" dirty="0" smtClean="0"/>
              <a:t>動きが制限されるのに</a:t>
            </a:r>
            <a:r>
              <a:rPr lang="ja-JP" altLang="en-US" dirty="0"/>
              <a:t>対して、チェーン方式はバネ上部分の車体の動きを多少</a:t>
            </a:r>
            <a:r>
              <a:rPr lang="ja-JP" altLang="en-US" dirty="0" smtClean="0"/>
              <a:t>許容するので、これが</a:t>
            </a:r>
            <a:r>
              <a:rPr lang="ja-JP" altLang="en-US" dirty="0"/>
              <a:t>モード仕事量の差をもたらした</a:t>
            </a:r>
            <a:r>
              <a:rPr lang="ja-JP" altLang="en-US" dirty="0" smtClean="0"/>
              <a:t>可能性が原因として考えられる</a:t>
            </a:r>
            <a:r>
              <a:rPr lang="ja-JP" altLang="en-US" dirty="0"/>
              <a:t>。</a:t>
            </a: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CBC99256-4DDA-4411-9E1F-0E0C64A6178C}" type="slidenum">
              <a:rPr kumimoji="1" lang="ja-JP" altLang="en-US" smtClean="0"/>
              <a:t>18</a:t>
            </a:fld>
            <a:endParaRPr kumimoji="1" lang="ja-JP" altLang="en-US" dirty="0"/>
          </a:p>
        </p:txBody>
      </p:sp>
    </p:spTree>
    <p:extLst>
      <p:ext uri="{BB962C8B-B14F-4D97-AF65-F5344CB8AC3E}">
        <p14:creationId xmlns:p14="http://schemas.microsoft.com/office/powerpoint/2010/main" val="93434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BC99256-4DDA-4411-9E1F-0E0C64A6178C}" type="slidenum">
              <a:rPr kumimoji="1" lang="ja-JP" altLang="en-US" smtClean="0"/>
              <a:t>5</a:t>
            </a:fld>
            <a:endParaRPr kumimoji="1" lang="ja-JP" altLang="en-US"/>
          </a:p>
        </p:txBody>
      </p:sp>
    </p:spTree>
    <p:extLst>
      <p:ext uri="{BB962C8B-B14F-4D97-AF65-F5344CB8AC3E}">
        <p14:creationId xmlns:p14="http://schemas.microsoft.com/office/powerpoint/2010/main" val="28354830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BC99256-4DDA-4411-9E1F-0E0C64A6178C}" type="slidenum">
              <a:rPr kumimoji="1" lang="ja-JP" altLang="en-US" smtClean="0"/>
              <a:t>6</a:t>
            </a:fld>
            <a:endParaRPr kumimoji="1" lang="ja-JP" altLang="en-US"/>
          </a:p>
        </p:txBody>
      </p:sp>
    </p:spTree>
    <p:extLst>
      <p:ext uri="{BB962C8B-B14F-4D97-AF65-F5344CB8AC3E}">
        <p14:creationId xmlns:p14="http://schemas.microsoft.com/office/powerpoint/2010/main" val="3228145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p.9 </a:t>
            </a:r>
            <a:r>
              <a:rPr kumimoji="1" lang="ja-JP" altLang="en-US" dirty="0" smtClean="0"/>
              <a:t>実験に使用した設備と車両</a:t>
            </a:r>
            <a:r>
              <a:rPr kumimoji="1" lang="ja-JP" altLang="en-US" dirty="0"/>
              <a:t>のスペックは次の</a:t>
            </a:r>
            <a:r>
              <a:rPr kumimoji="1" lang="ja-JP" altLang="en-US" dirty="0" smtClean="0"/>
              <a:t>通りである。</a:t>
            </a:r>
            <a:endParaRPr kumimoji="1" lang="en-US" altLang="ja-JP" dirty="0"/>
          </a:p>
          <a:p>
            <a:pPr marL="228600" indent="-228600">
              <a:buAutoNum type="arabicParenBoth"/>
            </a:pPr>
            <a:r>
              <a:rPr lang="ja-JP" altLang="en-US" dirty="0"/>
              <a:t>左表の</a:t>
            </a:r>
            <a:r>
              <a:rPr lang="en-US" altLang="ja-JP" dirty="0"/>
              <a:t>4WD</a:t>
            </a:r>
            <a:r>
              <a:rPr lang="ja-JP" altLang="en-US" dirty="0"/>
              <a:t>シャシダイナモメータは，排出ガス・燃費試験用の専用設備で</a:t>
            </a:r>
            <a:r>
              <a:rPr lang="en-US" altLang="ja-JP" dirty="0"/>
              <a:t>,48</a:t>
            </a:r>
            <a:r>
              <a:rPr lang="ja-JP" altLang="en-US" dirty="0"/>
              <a:t>インチ径のシングルローラと</a:t>
            </a:r>
            <a:r>
              <a:rPr lang="en-US" altLang="ja-JP" dirty="0"/>
              <a:t>95kW</a:t>
            </a:r>
            <a:r>
              <a:rPr lang="ja-JP" altLang="en-US" dirty="0"/>
              <a:t>交流式電気動力計のセットを前後に備えており、</a:t>
            </a:r>
            <a:r>
              <a:rPr lang="en-US" altLang="ja-JP" dirty="0"/>
              <a:t>JASO</a:t>
            </a:r>
            <a:r>
              <a:rPr lang="ja-JP" altLang="en-US" dirty="0"/>
              <a:t> </a:t>
            </a:r>
            <a:r>
              <a:rPr lang="en-US" altLang="ja-JP" dirty="0" smtClean="0"/>
              <a:t>E014</a:t>
            </a:r>
            <a:r>
              <a:rPr lang="ja-JP" altLang="en-US" dirty="0" smtClean="0"/>
              <a:t>に書かれたシャシダイナモの性能</a:t>
            </a:r>
            <a:r>
              <a:rPr lang="ja-JP" altLang="en-US" dirty="0"/>
              <a:t>規程（負荷吸収能力、前後等速性）を完全に満足している．</a:t>
            </a:r>
            <a:endParaRPr lang="en-US" altLang="ja-JP" dirty="0"/>
          </a:p>
          <a:p>
            <a:pPr marL="228600" indent="-228600">
              <a:buAutoNum type="arabicParenBoth"/>
            </a:pPr>
            <a:r>
              <a:rPr lang="ja-JP" altLang="en-US" dirty="0"/>
              <a:t>この設備は、モード走行中に前後タイヤの接線力を各ローラの表面力として演算出力する機能や，４本の拘束チェーンの各張力をリアルタイムにモニターする機能を有している．</a:t>
            </a:r>
            <a:endParaRPr lang="en-US" altLang="ja-JP" dirty="0"/>
          </a:p>
          <a:p>
            <a:pPr marL="228600" indent="-228600">
              <a:buAutoNum type="arabicParenBoth"/>
            </a:pPr>
            <a:r>
              <a:rPr lang="ja-JP" altLang="en-US" dirty="0"/>
              <a:t>実験に使用した車は，右表に示すとおり、排気量</a:t>
            </a:r>
            <a:r>
              <a:rPr lang="en-US" altLang="ja-JP" dirty="0"/>
              <a:t>1.8L</a:t>
            </a:r>
            <a:r>
              <a:rPr lang="ja-JP" altLang="en-US" dirty="0" err="1"/>
              <a:t>，</a:t>
            </a:r>
            <a:r>
              <a:rPr lang="ja-JP" altLang="en-US" dirty="0"/>
              <a:t>空車重量</a:t>
            </a:r>
            <a:r>
              <a:rPr lang="en-US" altLang="ja-JP" dirty="0"/>
              <a:t>1289kg</a:t>
            </a:r>
            <a:r>
              <a:rPr lang="ja-JP" altLang="en-US" dirty="0"/>
              <a:t>の乗用車（以下，</a:t>
            </a:r>
            <a:r>
              <a:rPr lang="en-US" altLang="ja-JP" dirty="0"/>
              <a:t>A</a:t>
            </a:r>
            <a:r>
              <a:rPr lang="ja-JP" altLang="en-US" dirty="0"/>
              <a:t>車）と排気量</a:t>
            </a:r>
            <a:r>
              <a:rPr lang="en-US" altLang="ja-JP" dirty="0"/>
              <a:t>1.5L</a:t>
            </a:r>
            <a:r>
              <a:rPr lang="ja-JP" altLang="en-US" dirty="0" err="1"/>
              <a:t>，</a:t>
            </a:r>
            <a:r>
              <a:rPr lang="ja-JP" altLang="en-US" dirty="0"/>
              <a:t>空車重量</a:t>
            </a:r>
            <a:r>
              <a:rPr lang="en-US" altLang="ja-JP" dirty="0"/>
              <a:t>1182kg</a:t>
            </a:r>
            <a:r>
              <a:rPr lang="ja-JP" altLang="en-US" dirty="0"/>
              <a:t>の乗用車（以下，</a:t>
            </a:r>
            <a:r>
              <a:rPr lang="en-US" altLang="ja-JP" dirty="0"/>
              <a:t>B</a:t>
            </a:r>
            <a:r>
              <a:rPr lang="ja-JP" altLang="en-US" dirty="0"/>
              <a:t>車）の</a:t>
            </a:r>
            <a:r>
              <a:rPr lang="en-US" altLang="ja-JP" dirty="0"/>
              <a:t>2</a:t>
            </a:r>
            <a:r>
              <a:rPr lang="ja-JP" altLang="en-US" dirty="0"/>
              <a:t>台で</a:t>
            </a:r>
            <a:r>
              <a:rPr lang="en-US" altLang="ja-JP" dirty="0"/>
              <a:t>､</a:t>
            </a:r>
            <a:r>
              <a:rPr lang="ja-JP" altLang="en-US" dirty="0"/>
              <a:t>共に</a:t>
            </a:r>
            <a:r>
              <a:rPr lang="en-US" altLang="ja-JP" dirty="0"/>
              <a:t>CVT</a:t>
            </a:r>
            <a:r>
              <a:rPr lang="ja-JP" altLang="en-US" dirty="0"/>
              <a:t>方式の</a:t>
            </a:r>
            <a:r>
              <a:rPr lang="en-US" altLang="ja-JP" dirty="0"/>
              <a:t>FF</a:t>
            </a:r>
            <a:r>
              <a:rPr lang="ja-JP" altLang="en-US" dirty="0"/>
              <a:t>式</a:t>
            </a:r>
            <a:r>
              <a:rPr lang="en-US" altLang="ja-JP" dirty="0"/>
              <a:t>2</a:t>
            </a:r>
            <a:r>
              <a:rPr lang="ja-JP" altLang="en-US" dirty="0"/>
              <a:t>輪駆動車である</a:t>
            </a:r>
            <a:r>
              <a:rPr lang="en-US" altLang="ja-JP" dirty="0"/>
              <a:t>.</a:t>
            </a:r>
          </a:p>
          <a:p>
            <a:pPr marL="228600" indent="-228600">
              <a:buAutoNum type="arabicParenBoth"/>
            </a:pPr>
            <a:r>
              <a:rPr lang="en-US" altLang="ja-JP" dirty="0"/>
              <a:t>2WD</a:t>
            </a:r>
            <a:r>
              <a:rPr lang="ja-JP" altLang="en-US" dirty="0"/>
              <a:t>の車を使い</a:t>
            </a:r>
            <a:r>
              <a:rPr lang="en-US" altLang="ja-JP" dirty="0"/>
              <a:t>4WD</a:t>
            </a:r>
            <a:r>
              <a:rPr lang="ja-JP" altLang="en-US" dirty="0"/>
              <a:t>シャシダイナモ上で</a:t>
            </a:r>
            <a:r>
              <a:rPr lang="en-US" altLang="ja-JP" dirty="0"/>
              <a:t>4</a:t>
            </a:r>
            <a:r>
              <a:rPr lang="ja-JP" altLang="en-US" dirty="0"/>
              <a:t>輪回転下での車両拘束の影響を調べた理由は，前後輪間に動力連結が無い車なので，車両拘束によるころがり抵抗への影響を前輪系と後輪系で個別に把握できるためである．</a:t>
            </a:r>
            <a:endParaRPr lang="en-US" altLang="ja-JP" dirty="0"/>
          </a:p>
          <a:p>
            <a:pPr marL="228600" indent="-228600">
              <a:buAutoNum type="arabicParenBoth"/>
            </a:pPr>
            <a:r>
              <a:rPr lang="ja-JP" altLang="en-US" dirty="0"/>
              <a:t>今回のシャシダイナモ実験では，無負荷での台上惰行試験，シャシダイナモの速度制御（</a:t>
            </a:r>
            <a:r>
              <a:rPr lang="en-US" altLang="ja-JP" dirty="0"/>
              <a:t>ASR</a:t>
            </a:r>
            <a:r>
              <a:rPr lang="ja-JP" altLang="en-US" dirty="0"/>
              <a:t>）による定速および</a:t>
            </a:r>
            <a:r>
              <a:rPr lang="en-US" altLang="ja-JP" dirty="0"/>
              <a:t>JC08</a:t>
            </a:r>
            <a:r>
              <a:rPr lang="ja-JP" altLang="en-US" dirty="0"/>
              <a:t>モード走行，自走による</a:t>
            </a:r>
            <a:r>
              <a:rPr lang="en-US" altLang="ja-JP" dirty="0"/>
              <a:t>JC08</a:t>
            </a:r>
            <a:r>
              <a:rPr lang="ja-JP" altLang="en-US" dirty="0"/>
              <a:t>モード走行を実施し，各車両拘束条件での台上ころがり抵抗等を測定した</a:t>
            </a:r>
            <a:r>
              <a:rPr lang="en-US" altLang="ja-JP" dirty="0"/>
              <a:t>.</a:t>
            </a:r>
            <a:endParaRPr kumimoji="1" lang="ja-JP" altLang="en-US" dirty="0"/>
          </a:p>
        </p:txBody>
      </p:sp>
      <p:sp>
        <p:nvSpPr>
          <p:cNvPr id="4" name="スライド番号プレースホルダー 3"/>
          <p:cNvSpPr>
            <a:spLocks noGrp="1"/>
          </p:cNvSpPr>
          <p:nvPr>
            <p:ph type="sldNum" sz="quarter" idx="10"/>
          </p:nvPr>
        </p:nvSpPr>
        <p:spPr/>
        <p:txBody>
          <a:bodyPr/>
          <a:lstStyle/>
          <a:p>
            <a:fld id="{CBC99256-4DDA-4411-9E1F-0E0C64A6178C}" type="slidenum">
              <a:rPr kumimoji="1" lang="ja-JP" altLang="en-US" smtClean="0"/>
              <a:t>7</a:t>
            </a:fld>
            <a:endParaRPr kumimoji="1" lang="ja-JP" altLang="en-US"/>
          </a:p>
        </p:txBody>
      </p:sp>
    </p:spTree>
    <p:extLst>
      <p:ext uri="{BB962C8B-B14F-4D97-AF65-F5344CB8AC3E}">
        <p14:creationId xmlns:p14="http://schemas.microsoft.com/office/powerpoint/2010/main" val="10277980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p.8</a:t>
            </a:r>
          </a:p>
          <a:p>
            <a:r>
              <a:rPr kumimoji="1" lang="en-US" altLang="ja-JP" dirty="0" smtClean="0"/>
              <a:t>JSAE</a:t>
            </a:r>
            <a:r>
              <a:rPr kumimoji="1" lang="ja-JP" altLang="en-US" dirty="0" smtClean="0"/>
              <a:t>では、車両拘束の影響について、実験解析した。その視点</a:t>
            </a:r>
            <a:r>
              <a:rPr kumimoji="1" lang="ja-JP" altLang="en-US" dirty="0"/>
              <a:t>は次の</a:t>
            </a:r>
            <a:r>
              <a:rPr kumimoji="1" lang="ja-JP" altLang="en-US" dirty="0" smtClean="0"/>
              <a:t>とおり。</a:t>
            </a:r>
            <a:endParaRPr kumimoji="1" lang="en-US" altLang="ja-JP" dirty="0"/>
          </a:p>
          <a:p>
            <a:pPr marL="173038" indent="-173038"/>
            <a:r>
              <a:rPr lang="en-US" altLang="ja-JP" dirty="0"/>
              <a:t>(1) </a:t>
            </a:r>
            <a:r>
              <a:rPr lang="ja-JP" altLang="en-US" dirty="0"/>
              <a:t>車両拘束により車体に何らかの外力が作用</a:t>
            </a:r>
            <a:r>
              <a:rPr lang="ja-JP" altLang="en-US" dirty="0" smtClean="0"/>
              <a:t>することで、</a:t>
            </a:r>
            <a:r>
              <a:rPr lang="ja-JP" altLang="en-US" dirty="0"/>
              <a:t>シャシダイ上の</a:t>
            </a:r>
            <a:r>
              <a:rPr lang="ja-JP" altLang="en-US" dirty="0" smtClean="0"/>
              <a:t>車体の位置</a:t>
            </a:r>
            <a:r>
              <a:rPr lang="ja-JP" altLang="en-US" dirty="0"/>
              <a:t>や</a:t>
            </a:r>
            <a:r>
              <a:rPr lang="ja-JP" altLang="en-US" dirty="0" smtClean="0"/>
              <a:t>揺動状態、</a:t>
            </a:r>
            <a:r>
              <a:rPr lang="ja-JP" altLang="en-US" dirty="0"/>
              <a:t>タイヤ変形</a:t>
            </a:r>
            <a:r>
              <a:rPr lang="ja-JP" altLang="en-US" dirty="0" smtClean="0"/>
              <a:t>等が変化し、</a:t>
            </a:r>
            <a:r>
              <a:rPr lang="ja-JP" altLang="en-US" dirty="0"/>
              <a:t>結果として台上でのころがり抵抗に</a:t>
            </a:r>
            <a:r>
              <a:rPr lang="ja-JP" altLang="en-US" dirty="0" smtClean="0"/>
              <a:t>差が生じると考えている。</a:t>
            </a:r>
            <a:endParaRPr lang="en-US" altLang="ja-JP" dirty="0"/>
          </a:p>
          <a:p>
            <a:pPr marL="173038" indent="-173038"/>
            <a:r>
              <a:rPr kumimoji="1" lang="en-US" altLang="ja-JP" dirty="0"/>
              <a:t>(2) </a:t>
            </a:r>
            <a:r>
              <a:rPr kumimoji="1" lang="ja-JP" altLang="en-US" dirty="0" smtClean="0"/>
              <a:t>一方、排出</a:t>
            </a:r>
            <a:r>
              <a:rPr kumimoji="1" lang="ja-JP" altLang="en-US" dirty="0"/>
              <a:t>ガス・燃費試験では、モード</a:t>
            </a:r>
            <a:r>
              <a:rPr kumimoji="1" lang="ja-JP" altLang="en-US" dirty="0" smtClean="0"/>
              <a:t>走行開始前</a:t>
            </a:r>
            <a:r>
              <a:rPr kumimoji="1" lang="ja-JP" altLang="en-US" dirty="0"/>
              <a:t>に</a:t>
            </a:r>
            <a:r>
              <a:rPr kumimoji="1" lang="ja-JP" altLang="en-US" dirty="0" smtClean="0"/>
              <a:t>ローラ上</a:t>
            </a:r>
            <a:r>
              <a:rPr kumimoji="1" lang="ja-JP" altLang="en-US" dirty="0"/>
              <a:t>で</a:t>
            </a:r>
            <a:r>
              <a:rPr kumimoji="1" lang="ja-JP" altLang="en-US" dirty="0" smtClean="0"/>
              <a:t>惰行させて、各車速域の</a:t>
            </a:r>
            <a:r>
              <a:rPr kumimoji="1" lang="ja-JP" altLang="en-US" dirty="0"/>
              <a:t>走行抵抗が</a:t>
            </a:r>
            <a:r>
              <a:rPr kumimoji="1" lang="ja-JP" altLang="en-US" dirty="0" smtClean="0"/>
              <a:t>実路試験で</a:t>
            </a:r>
            <a:r>
              <a:rPr kumimoji="1" lang="ja-JP" altLang="en-US" dirty="0"/>
              <a:t>測定</a:t>
            </a:r>
            <a:r>
              <a:rPr kumimoji="1" lang="ja-JP" altLang="en-US" dirty="0" smtClean="0"/>
              <a:t>し決定</a:t>
            </a:r>
            <a:r>
              <a:rPr kumimoji="1" lang="ja-JP" altLang="en-US" dirty="0"/>
              <a:t>した目標抵抗の５％以内に入るように、シャシダイナモ側の負荷調整を行う。</a:t>
            </a:r>
            <a:endParaRPr kumimoji="1" lang="en-US" altLang="ja-JP" dirty="0"/>
          </a:p>
          <a:p>
            <a:pPr marL="173038" indent="-173038"/>
            <a:r>
              <a:rPr lang="en-US" altLang="ja-JP" dirty="0"/>
              <a:t>(3) </a:t>
            </a:r>
            <a:r>
              <a:rPr lang="ja-JP" altLang="en-US" dirty="0"/>
              <a:t>その結果、上右図のように惰行時の走行抵抗は車両拘束条件の違いにかかわらず一定の範囲に</a:t>
            </a:r>
            <a:r>
              <a:rPr lang="ja-JP" altLang="en-US" dirty="0" smtClean="0"/>
              <a:t>収まるので問題ないと</a:t>
            </a:r>
            <a:r>
              <a:rPr lang="ja-JP" altLang="en-US" dirty="0"/>
              <a:t>考えられてきた。</a:t>
            </a:r>
            <a:endParaRPr lang="en-US" altLang="ja-JP" dirty="0"/>
          </a:p>
          <a:p>
            <a:pPr marL="173038" indent="-173038"/>
            <a:r>
              <a:rPr kumimoji="1" lang="en-US" altLang="ja-JP" dirty="0"/>
              <a:t>(4) </a:t>
            </a:r>
            <a:r>
              <a:rPr kumimoji="1" lang="ja-JP" altLang="en-US" dirty="0"/>
              <a:t>しかし</a:t>
            </a:r>
            <a:r>
              <a:rPr lang="ja-JP" altLang="en-US" dirty="0"/>
              <a:t>惰行時のころがり</a:t>
            </a:r>
            <a:r>
              <a:rPr lang="ja-JP" altLang="en-US" dirty="0" smtClean="0"/>
              <a:t>抵抗がシャシダイナモ</a:t>
            </a:r>
            <a:r>
              <a:rPr lang="ja-JP" altLang="en-US" dirty="0"/>
              <a:t>の吸収力の</a:t>
            </a:r>
            <a:r>
              <a:rPr lang="ja-JP" altLang="en-US" dirty="0" smtClean="0"/>
              <a:t>調整によって目標抵抗に合わせた</a:t>
            </a:r>
            <a:r>
              <a:rPr lang="ja-JP" altLang="en-US" dirty="0"/>
              <a:t>としても</a:t>
            </a:r>
            <a:r>
              <a:rPr lang="ja-JP" altLang="en-US" dirty="0" smtClean="0"/>
              <a:t>、実際にモード走行を行った時に</a:t>
            </a:r>
            <a:r>
              <a:rPr lang="ja-JP" altLang="en-US" dirty="0"/>
              <a:t>試験車のころがり抵抗</a:t>
            </a:r>
            <a:r>
              <a:rPr lang="ja-JP" altLang="en-US" dirty="0" smtClean="0"/>
              <a:t>が設定条件通りに与えられているのか</a:t>
            </a:r>
            <a:r>
              <a:rPr lang="ja-JP" altLang="en-US" dirty="0"/>
              <a:t>、確認されていない。</a:t>
            </a:r>
            <a:endParaRPr lang="en-US" altLang="ja-JP" dirty="0"/>
          </a:p>
          <a:p>
            <a:pPr marL="173038" indent="-173038"/>
            <a:r>
              <a:rPr kumimoji="1" lang="en-US" altLang="ja-JP" dirty="0"/>
              <a:t>(5) </a:t>
            </a:r>
            <a:r>
              <a:rPr kumimoji="1" lang="ja-JP" altLang="en-US" dirty="0"/>
              <a:t>そこで</a:t>
            </a:r>
            <a:r>
              <a:rPr kumimoji="1" lang="en-US" altLang="ja-JP" dirty="0"/>
              <a:t>JSAE</a:t>
            </a:r>
            <a:r>
              <a:rPr kumimoji="1" lang="ja-JP" altLang="en-US" dirty="0"/>
              <a:t>では、試験車の拘束条件と台上走行でのころがり抵抗や、それによるモード走行損失量との関係性などを実験</a:t>
            </a:r>
            <a:r>
              <a:rPr kumimoji="1" lang="ja-JP" altLang="en-US" dirty="0" smtClean="0"/>
              <a:t>調査した</a:t>
            </a:r>
            <a:r>
              <a:rPr kumimoji="1" lang="ja-JP" altLang="en-US" dirty="0"/>
              <a:t>。</a:t>
            </a:r>
          </a:p>
        </p:txBody>
      </p:sp>
      <p:sp>
        <p:nvSpPr>
          <p:cNvPr id="4" name="スライド番号プレースホルダー 3"/>
          <p:cNvSpPr>
            <a:spLocks noGrp="1"/>
          </p:cNvSpPr>
          <p:nvPr>
            <p:ph type="sldNum" sz="quarter" idx="10"/>
          </p:nvPr>
        </p:nvSpPr>
        <p:spPr/>
        <p:txBody>
          <a:bodyPr/>
          <a:lstStyle/>
          <a:p>
            <a:fld id="{CBC99256-4DDA-4411-9E1F-0E0C64A6178C}" type="slidenum">
              <a:rPr kumimoji="1" lang="ja-JP" altLang="en-US" smtClean="0"/>
              <a:t>8</a:t>
            </a:fld>
            <a:endParaRPr kumimoji="1" lang="ja-JP" altLang="en-US"/>
          </a:p>
        </p:txBody>
      </p:sp>
    </p:spTree>
    <p:extLst>
      <p:ext uri="{BB962C8B-B14F-4D97-AF65-F5344CB8AC3E}">
        <p14:creationId xmlns:p14="http://schemas.microsoft.com/office/powerpoint/2010/main" val="476169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5800" y="4400550"/>
            <a:ext cx="5695528" cy="3600450"/>
          </a:xfrm>
        </p:spPr>
        <p:txBody>
          <a:bodyPr/>
          <a:lstStyle/>
          <a:p>
            <a:r>
              <a:rPr kumimoji="1" lang="en-US" altLang="ja-JP" dirty="0" smtClean="0"/>
              <a:t>P.14</a:t>
            </a:r>
          </a:p>
          <a:p>
            <a:r>
              <a:rPr kumimoji="1" lang="en-US" altLang="ja-JP" dirty="0" smtClean="0"/>
              <a:t>JSAE</a:t>
            </a:r>
            <a:r>
              <a:rPr kumimoji="1" lang="ja-JP" altLang="en-US" dirty="0" smtClean="0"/>
              <a:t>では、車両拘束がころがり抵抗を変化させるメカニズムを</a:t>
            </a:r>
            <a:r>
              <a:rPr kumimoji="1" lang="en-US" altLang="ja-JP" dirty="0" smtClean="0"/>
              <a:t>p.14</a:t>
            </a:r>
            <a:r>
              <a:rPr kumimoji="1" lang="ja-JP" altLang="en-US" dirty="0" err="1" smtClean="0"/>
              <a:t>のように</a:t>
            </a:r>
            <a:r>
              <a:rPr kumimoji="1" lang="ja-JP" altLang="en-US" dirty="0" smtClean="0"/>
              <a:t>考えた。</a:t>
            </a:r>
            <a:endParaRPr kumimoji="1" lang="en-US" altLang="ja-JP" dirty="0"/>
          </a:p>
          <a:p>
            <a:pPr marL="228600" indent="-228600">
              <a:buAutoNum type="arabicParenBoth"/>
            </a:pPr>
            <a:r>
              <a:rPr lang="ja-JP" altLang="en-US" dirty="0"/>
              <a:t>チェーン方式のようにバネ下車体を拘束する方式では、</a:t>
            </a:r>
            <a:r>
              <a:rPr lang="ja-JP" altLang="en-US" dirty="0" smtClean="0"/>
              <a:t>車体側の</a:t>
            </a:r>
            <a:r>
              <a:rPr lang="ja-JP" altLang="en-US" dirty="0"/>
              <a:t>固定点に作用するチェーン張力及び駆動輪に発生する車両駆動力の力</a:t>
            </a:r>
            <a:r>
              <a:rPr lang="ja-JP" altLang="en-US" dirty="0" smtClean="0"/>
              <a:t>がモード走行中に複合的</a:t>
            </a:r>
            <a:r>
              <a:rPr lang="ja-JP" altLang="en-US" dirty="0"/>
              <a:t>に</a:t>
            </a:r>
            <a:r>
              <a:rPr lang="ja-JP" altLang="en-US" dirty="0" smtClean="0"/>
              <a:t>作用した結果、車体</a:t>
            </a:r>
            <a:r>
              <a:rPr lang="ja-JP" altLang="en-US" dirty="0"/>
              <a:t>の位置が初期状態から移動</a:t>
            </a:r>
            <a:r>
              <a:rPr lang="ja-JP" altLang="en-US" dirty="0" smtClean="0"/>
              <a:t>したり変動</a:t>
            </a:r>
            <a:r>
              <a:rPr lang="ja-JP" altLang="en-US" dirty="0"/>
              <a:t>することが考えられる。</a:t>
            </a:r>
            <a:endParaRPr lang="en-US" altLang="ja-JP" dirty="0"/>
          </a:p>
          <a:p>
            <a:pPr marL="228600" indent="-228600">
              <a:buAutoNum type="arabicParenBoth"/>
            </a:pPr>
            <a:r>
              <a:rPr lang="ja-JP" altLang="en-US" dirty="0" smtClean="0"/>
              <a:t>さらに加減速時に車体が前後、上下に揺動するが</a:t>
            </a:r>
            <a:r>
              <a:rPr lang="ja-JP" altLang="en-US" dirty="0"/>
              <a:t>、この揺動に対しても車両拘束の作用点並びに拘束力（チェーン張力）が</a:t>
            </a:r>
            <a:r>
              <a:rPr lang="ja-JP" altLang="en-US" dirty="0" smtClean="0"/>
              <a:t>影響している。</a:t>
            </a:r>
            <a:endParaRPr lang="en-US" altLang="ja-JP" dirty="0"/>
          </a:p>
          <a:p>
            <a:pPr marL="228600" indent="-228600">
              <a:buAutoNum type="arabicParenBoth"/>
            </a:pPr>
            <a:r>
              <a:rPr lang="ja-JP" altLang="en-US" dirty="0" smtClean="0"/>
              <a:t>これらの</a:t>
            </a:r>
            <a:r>
              <a:rPr lang="ja-JP" altLang="en-US" dirty="0"/>
              <a:t>車体位置変化や車体揺動</a:t>
            </a:r>
            <a:r>
              <a:rPr lang="ja-JP" altLang="en-US" dirty="0" smtClean="0"/>
              <a:t>により、</a:t>
            </a:r>
            <a:r>
              <a:rPr lang="ja-JP" altLang="en-US" dirty="0"/>
              <a:t>タイヤの変形損失量が変わり、これが車両拘束に伴うころがり抵抗の変化をもたらす大きな要因に</a:t>
            </a:r>
            <a:r>
              <a:rPr lang="ja-JP" altLang="en-US" dirty="0" smtClean="0"/>
              <a:t>なっていると</a:t>
            </a:r>
            <a:r>
              <a:rPr lang="ja-JP" altLang="en-US" dirty="0"/>
              <a:t>考える。</a:t>
            </a:r>
            <a:endParaRPr lang="en-US" altLang="ja-JP" dirty="0"/>
          </a:p>
          <a:p>
            <a:pPr marL="228600" indent="-228600">
              <a:buAutoNum type="arabicParenBoth"/>
            </a:pPr>
            <a:r>
              <a:rPr lang="ja-JP" altLang="en-US" dirty="0"/>
              <a:t>車体の位置</a:t>
            </a:r>
            <a:r>
              <a:rPr lang="ja-JP" altLang="en-US" dirty="0" smtClean="0"/>
              <a:t>移動の中でも</a:t>
            </a:r>
            <a:r>
              <a:rPr lang="ja-JP" altLang="en-US" dirty="0"/>
              <a:t>、特に</a:t>
            </a:r>
            <a:r>
              <a:rPr lang="ja-JP" altLang="en-US" dirty="0" smtClean="0"/>
              <a:t>車体の前後で逆の動き</a:t>
            </a:r>
            <a:r>
              <a:rPr lang="ja-JP" altLang="en-US" dirty="0"/>
              <a:t>（前輪と後輪の位置ずれ</a:t>
            </a:r>
            <a:r>
              <a:rPr lang="ja-JP" altLang="en-US" dirty="0" smtClean="0"/>
              <a:t>）をもたらす力（ヨーモーメント）が加わる</a:t>
            </a:r>
            <a:r>
              <a:rPr lang="ja-JP" altLang="en-US" dirty="0"/>
              <a:t>と、ローラとの接地状態が本来の位置</a:t>
            </a:r>
            <a:r>
              <a:rPr lang="ja-JP" altLang="en-US" dirty="0" smtClean="0"/>
              <a:t>から異なった（ねじれた）状態で</a:t>
            </a:r>
            <a:r>
              <a:rPr lang="ja-JP" altLang="en-US" dirty="0"/>
              <a:t>タイヤが回ることに</a:t>
            </a:r>
            <a:r>
              <a:rPr lang="ja-JP" altLang="en-US" dirty="0" smtClean="0"/>
              <a:t>なり、</a:t>
            </a:r>
            <a:r>
              <a:rPr lang="ja-JP" altLang="en-US" dirty="0"/>
              <a:t>タイヤの回転損失が増大する。これがころがり抵抗</a:t>
            </a:r>
            <a:r>
              <a:rPr lang="ja-JP" altLang="en-US" dirty="0" smtClean="0"/>
              <a:t>の大幅な増加を引き起こす。</a:t>
            </a:r>
            <a:endParaRPr lang="en-US" altLang="ja-JP" dirty="0"/>
          </a:p>
          <a:p>
            <a:pPr marL="228600" indent="-228600">
              <a:buAutoNum type="arabicParenBoth"/>
            </a:pPr>
            <a:r>
              <a:rPr lang="ja-JP" altLang="en-US" dirty="0" smtClean="0"/>
              <a:t>なお前輪側</a:t>
            </a:r>
            <a:r>
              <a:rPr lang="ja-JP" altLang="en-US" dirty="0"/>
              <a:t>はステアリング機構</a:t>
            </a:r>
            <a:r>
              <a:rPr lang="ja-JP" altLang="en-US" dirty="0" smtClean="0"/>
              <a:t>がある</a:t>
            </a:r>
            <a:r>
              <a:rPr lang="ja-JP" altLang="en-US" dirty="0"/>
              <a:t>ため、タイヤとローラの回転方向</a:t>
            </a:r>
            <a:r>
              <a:rPr lang="ja-JP" altLang="en-US" dirty="0" smtClean="0"/>
              <a:t>のずれを自動的に修正する（タイヤ</a:t>
            </a:r>
            <a:r>
              <a:rPr lang="ja-JP" altLang="en-US" dirty="0"/>
              <a:t>の向き</a:t>
            </a:r>
            <a:r>
              <a:rPr lang="ja-JP" altLang="en-US" dirty="0" smtClean="0"/>
              <a:t>を戻す）働き</a:t>
            </a:r>
            <a:r>
              <a:rPr lang="ja-JP" altLang="en-US" dirty="0"/>
              <a:t>がある。これに対して</a:t>
            </a:r>
            <a:r>
              <a:rPr lang="ja-JP" altLang="en-US" dirty="0" smtClean="0"/>
              <a:t>、後輪側は回転方向が車体</a:t>
            </a:r>
            <a:r>
              <a:rPr lang="ja-JP" altLang="en-US" dirty="0"/>
              <a:t>の</a:t>
            </a:r>
            <a:r>
              <a:rPr lang="ja-JP" altLang="en-US" dirty="0" smtClean="0"/>
              <a:t>方向と同じなので、車体位置が</a:t>
            </a:r>
            <a:r>
              <a:rPr lang="ja-JP" altLang="en-US" dirty="0"/>
              <a:t>ローラに対して斜め</a:t>
            </a:r>
            <a:r>
              <a:rPr lang="ja-JP" altLang="en-US" dirty="0" smtClean="0"/>
              <a:t>になった時は、</a:t>
            </a:r>
            <a:r>
              <a:rPr lang="ja-JP" altLang="en-US" dirty="0"/>
              <a:t>ローラの回転方向とずれたままでタイヤが</a:t>
            </a:r>
            <a:r>
              <a:rPr lang="ja-JP" altLang="en-US" dirty="0" smtClean="0"/>
              <a:t>回る。その結果、タイヤ</a:t>
            </a:r>
            <a:r>
              <a:rPr lang="ja-JP" altLang="en-US" dirty="0"/>
              <a:t>の回転損失（ころがり抵抗）が大きく増加</a:t>
            </a:r>
            <a:r>
              <a:rPr lang="ja-JP" altLang="en-US" dirty="0" smtClean="0"/>
              <a:t>すると予想</a:t>
            </a:r>
            <a:r>
              <a:rPr lang="ja-JP" altLang="en-US" dirty="0"/>
              <a:t>される。</a:t>
            </a:r>
            <a:endParaRPr lang="en-US" altLang="ja-JP" dirty="0"/>
          </a:p>
          <a:p>
            <a:pPr marL="228600" indent="-228600">
              <a:buAutoNum type="arabicParenBoth"/>
            </a:pPr>
            <a:r>
              <a:rPr lang="ja-JP" altLang="en-US" dirty="0"/>
              <a:t>これを立証する資料を次ページの図で示すことにする。</a:t>
            </a:r>
            <a:endParaRPr lang="en-US" altLang="ja-JP" dirty="0"/>
          </a:p>
          <a:p>
            <a:pPr marL="228600" indent="-228600">
              <a:buAutoNum type="arabicParenBoth"/>
            </a:pPr>
            <a:endParaRPr lang="en-US" altLang="ja-JP" dirty="0"/>
          </a:p>
          <a:p>
            <a:pPr marL="228600" indent="-228600">
              <a:buAutoNum type="arabicParenBoth"/>
            </a:pPr>
            <a:endParaRPr kumimoji="1" lang="ja-JP" altLang="en-US" dirty="0"/>
          </a:p>
        </p:txBody>
      </p:sp>
      <p:sp>
        <p:nvSpPr>
          <p:cNvPr id="4" name="スライド番号プレースホルダー 3"/>
          <p:cNvSpPr>
            <a:spLocks noGrp="1"/>
          </p:cNvSpPr>
          <p:nvPr>
            <p:ph type="sldNum" sz="quarter" idx="10"/>
          </p:nvPr>
        </p:nvSpPr>
        <p:spPr/>
        <p:txBody>
          <a:bodyPr/>
          <a:lstStyle/>
          <a:p>
            <a:fld id="{CBC99256-4DDA-4411-9E1F-0E0C64A6178C}" type="slidenum">
              <a:rPr kumimoji="1" lang="ja-JP" altLang="en-US" smtClean="0"/>
              <a:t>9</a:t>
            </a:fld>
            <a:endParaRPr kumimoji="1" lang="ja-JP" altLang="en-US"/>
          </a:p>
        </p:txBody>
      </p:sp>
    </p:spTree>
    <p:extLst>
      <p:ext uri="{BB962C8B-B14F-4D97-AF65-F5344CB8AC3E}">
        <p14:creationId xmlns:p14="http://schemas.microsoft.com/office/powerpoint/2010/main" val="22323619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p.10</a:t>
            </a:r>
            <a:endParaRPr kumimoji="1" lang="en-US" altLang="ja-JP" dirty="0"/>
          </a:p>
          <a:p>
            <a:r>
              <a:rPr kumimoji="1" lang="ja-JP" altLang="en-US" dirty="0"/>
              <a:t>　実験で</a:t>
            </a:r>
            <a:r>
              <a:rPr kumimoji="1" lang="ja-JP" altLang="en-US" dirty="0" smtClean="0"/>
              <a:t>は、チェーン</a:t>
            </a:r>
            <a:r>
              <a:rPr kumimoji="1" lang="ja-JP" altLang="en-US" dirty="0"/>
              <a:t>拘束</a:t>
            </a:r>
            <a:r>
              <a:rPr kumimoji="1" lang="ja-JP" altLang="en-US" dirty="0" smtClean="0"/>
              <a:t>方式の車両固定点</a:t>
            </a:r>
            <a:r>
              <a:rPr kumimoji="1" lang="ja-JP" altLang="en-US" dirty="0"/>
              <a:t>や</a:t>
            </a:r>
            <a:r>
              <a:rPr kumimoji="1" lang="ja-JP" altLang="en-US" dirty="0" smtClean="0"/>
              <a:t>張力の大きさを変えた時に</a:t>
            </a:r>
            <a:r>
              <a:rPr kumimoji="1" lang="ja-JP" altLang="en-US" dirty="0"/>
              <a:t>、台上で</a:t>
            </a:r>
            <a:r>
              <a:rPr kumimoji="1" lang="ja-JP" altLang="en-US" dirty="0" smtClean="0"/>
              <a:t>の実ころがり</a:t>
            </a:r>
            <a:r>
              <a:rPr kumimoji="1" lang="ja-JP" altLang="en-US" dirty="0"/>
              <a:t>抵抗や、モード走行損失量がどの程度影響</a:t>
            </a:r>
            <a:r>
              <a:rPr kumimoji="1" lang="ja-JP" altLang="en-US" dirty="0" smtClean="0"/>
              <a:t>を受けるか調査</a:t>
            </a:r>
            <a:r>
              <a:rPr kumimoji="1" lang="ja-JP" altLang="en-US" dirty="0"/>
              <a:t>した。その時</a:t>
            </a:r>
            <a:r>
              <a:rPr kumimoji="1" lang="ja-JP" altLang="en-US" dirty="0" smtClean="0"/>
              <a:t>の車両拘束</a:t>
            </a:r>
            <a:r>
              <a:rPr kumimoji="1" lang="ja-JP" altLang="en-US" dirty="0"/>
              <a:t>条件</a:t>
            </a:r>
            <a:r>
              <a:rPr kumimoji="1" lang="ja-JP" altLang="en-US" dirty="0" smtClean="0"/>
              <a:t>を図</a:t>
            </a:r>
            <a:r>
              <a:rPr kumimoji="1" lang="ja-JP" altLang="en-US" dirty="0"/>
              <a:t>に示す。</a:t>
            </a:r>
            <a:endParaRPr kumimoji="1" lang="en-US" altLang="ja-JP" dirty="0"/>
          </a:p>
          <a:p>
            <a:pPr marL="180975" indent="-180975"/>
            <a:r>
              <a:rPr lang="en-US" altLang="ja-JP" dirty="0"/>
              <a:t>(1) </a:t>
            </a:r>
            <a:r>
              <a:rPr lang="ja-JP" altLang="en-US" dirty="0"/>
              <a:t>拘束条件の基本</a:t>
            </a:r>
            <a:r>
              <a:rPr lang="ja-JP" altLang="en-US" dirty="0" smtClean="0"/>
              <a:t>としたのは</a:t>
            </a:r>
            <a:r>
              <a:rPr lang="ja-JP" altLang="en-US" dirty="0"/>
              <a:t>、</a:t>
            </a:r>
            <a:r>
              <a:rPr lang="en-US" altLang="ja-JP" dirty="0"/>
              <a:t>JASO E014</a:t>
            </a:r>
            <a:r>
              <a:rPr lang="ja-JP" altLang="en-US" dirty="0" smtClean="0"/>
              <a:t>で規程</a:t>
            </a:r>
            <a:r>
              <a:rPr lang="ja-JP" altLang="en-US" dirty="0"/>
              <a:t>されて</a:t>
            </a:r>
            <a:r>
              <a:rPr lang="ja-JP" altLang="en-US" dirty="0" smtClean="0"/>
              <a:t>いる前後</a:t>
            </a:r>
            <a:r>
              <a:rPr lang="ja-JP" altLang="en-US" dirty="0"/>
              <a:t>各２点を左右</a:t>
            </a:r>
            <a:r>
              <a:rPr lang="ja-JP" altLang="en-US" dirty="0" smtClean="0"/>
              <a:t>対称でチェーン固定</a:t>
            </a:r>
            <a:r>
              <a:rPr lang="ja-JP" altLang="en-US" dirty="0"/>
              <a:t>する４点方式</a:t>
            </a:r>
            <a:r>
              <a:rPr lang="ja-JP" altLang="en-US" dirty="0" smtClean="0"/>
              <a:t>（この図の①</a:t>
            </a:r>
            <a:r>
              <a:rPr lang="ja-JP" altLang="en-US" dirty="0"/>
              <a:t>）である。</a:t>
            </a:r>
            <a:endParaRPr lang="en-US" altLang="ja-JP" dirty="0"/>
          </a:p>
          <a:p>
            <a:pPr marL="180975" indent="-180975"/>
            <a:r>
              <a:rPr kumimoji="1" lang="en-US" altLang="ja-JP" dirty="0"/>
              <a:t>(2)</a:t>
            </a:r>
            <a:r>
              <a:rPr lang="ja-JP" altLang="en-US" dirty="0"/>
              <a:t>  図の②は</a:t>
            </a:r>
            <a:r>
              <a:rPr lang="en-US" altLang="ja-JP" dirty="0"/>
              <a:t>3</a:t>
            </a:r>
            <a:r>
              <a:rPr lang="ja-JP" altLang="en-US" dirty="0"/>
              <a:t>点拘束方式</a:t>
            </a:r>
            <a:r>
              <a:rPr lang="ja-JP" altLang="en-US" dirty="0" smtClean="0"/>
              <a:t>である。前側</a:t>
            </a:r>
            <a:r>
              <a:rPr lang="ja-JP" altLang="en-US" dirty="0"/>
              <a:t>は左右対称位置の</a:t>
            </a:r>
            <a:r>
              <a:rPr lang="en-US" altLang="ja-JP" dirty="0"/>
              <a:t>2</a:t>
            </a:r>
            <a:r>
              <a:rPr lang="ja-JP" altLang="en-US" dirty="0"/>
              <a:t>カ所，後側は右側のみを</a:t>
            </a:r>
            <a:r>
              <a:rPr lang="ja-JP" altLang="en-US" dirty="0" smtClean="0"/>
              <a:t>固定点とした</a:t>
            </a:r>
            <a:r>
              <a:rPr lang="ja-JP" altLang="en-US" dirty="0"/>
              <a:t>．</a:t>
            </a:r>
            <a:endParaRPr lang="en-US" altLang="ja-JP" dirty="0"/>
          </a:p>
          <a:p>
            <a:pPr marL="180975" indent="-180975"/>
            <a:r>
              <a:rPr kumimoji="1" lang="en-US" altLang="ja-JP" dirty="0"/>
              <a:t>(3) </a:t>
            </a:r>
            <a:r>
              <a:rPr kumimoji="1" lang="ja-JP" altLang="en-US" dirty="0"/>
              <a:t>図の③と④、⑤</a:t>
            </a:r>
            <a:r>
              <a:rPr lang="ja-JP" altLang="en-US" dirty="0"/>
              <a:t>は車両側の固定点が前後に各１カ所の</a:t>
            </a:r>
            <a:r>
              <a:rPr lang="en-US" altLang="ja-JP" dirty="0"/>
              <a:t>2</a:t>
            </a:r>
            <a:r>
              <a:rPr lang="ja-JP" altLang="en-US" dirty="0"/>
              <a:t>点拘束法で</a:t>
            </a:r>
            <a:r>
              <a:rPr lang="ja-JP" altLang="en-US" dirty="0" smtClean="0"/>
              <a:t>ある。③</a:t>
            </a:r>
            <a:r>
              <a:rPr lang="ja-JP" altLang="en-US" dirty="0"/>
              <a:t>は前と後の固定点が同じ側のストレート型配置，④、⑤は前後の固定点が左右で逆になるクロス型配置である．</a:t>
            </a:r>
            <a:endParaRPr lang="en-US" altLang="ja-JP" dirty="0"/>
          </a:p>
          <a:p>
            <a:pPr marL="180975" indent="-180975"/>
            <a:r>
              <a:rPr lang="en-US" altLang="ja-JP" dirty="0"/>
              <a:t>(4)</a:t>
            </a:r>
            <a:r>
              <a:rPr lang="ja-JP" altLang="en-US" dirty="0"/>
              <a:t> 図④、⑤の</a:t>
            </a:r>
            <a:r>
              <a:rPr lang="en-US" altLang="ja-JP" dirty="0"/>
              <a:t>2</a:t>
            </a:r>
            <a:r>
              <a:rPr lang="ja-JP" altLang="en-US" dirty="0"/>
              <a:t>点クロス配置では，左右のチェーンの張り角度に応じて，横方向（左右）の分力成分をバランスさせた張力調整（以下</a:t>
            </a:r>
            <a:r>
              <a:rPr lang="en-US" altLang="ja-JP" dirty="0"/>
              <a:t>,CTY</a:t>
            </a:r>
            <a:r>
              <a:rPr lang="ja-JP" altLang="en-US" dirty="0"/>
              <a:t>設定と記す）の④と，</a:t>
            </a:r>
            <a:r>
              <a:rPr lang="en-US" altLang="ja-JP" dirty="0"/>
              <a:t>Z</a:t>
            </a:r>
            <a:r>
              <a:rPr lang="ja-JP" altLang="en-US" dirty="0"/>
              <a:t>軸回りのヨーモーメント式から</a:t>
            </a:r>
            <a:r>
              <a:rPr lang="ja-JP" altLang="en-US" dirty="0" smtClean="0"/>
              <a:t>その値が</a:t>
            </a:r>
            <a:r>
              <a:rPr lang="ja-JP" altLang="en-US" dirty="0"/>
              <a:t>最小となる</a:t>
            </a:r>
            <a:r>
              <a:rPr lang="ja-JP" altLang="en-US" dirty="0" smtClean="0"/>
              <a:t>ように前後</a:t>
            </a:r>
            <a:r>
              <a:rPr lang="ja-JP" altLang="en-US" dirty="0"/>
              <a:t>・左右の</a:t>
            </a:r>
            <a:r>
              <a:rPr lang="ja-JP" altLang="en-US" dirty="0" smtClean="0"/>
              <a:t>チェーン張力を調整した⑤の条件（</a:t>
            </a:r>
            <a:r>
              <a:rPr lang="ja-JP" altLang="en-US" dirty="0"/>
              <a:t>以下</a:t>
            </a:r>
            <a:r>
              <a:rPr lang="en-US" altLang="ja-JP" dirty="0"/>
              <a:t>,CTM</a:t>
            </a:r>
            <a:r>
              <a:rPr lang="ja-JP" altLang="en-US" dirty="0"/>
              <a:t>設定と記す</a:t>
            </a:r>
            <a:r>
              <a:rPr lang="ja-JP" altLang="en-US" dirty="0" smtClean="0"/>
              <a:t>）に分けてそれぞれ実験</a:t>
            </a:r>
            <a:r>
              <a:rPr lang="ja-JP" altLang="en-US" dirty="0"/>
              <a:t>した。</a:t>
            </a:r>
            <a:endParaRPr lang="en-US" altLang="ja-JP" dirty="0"/>
          </a:p>
        </p:txBody>
      </p:sp>
      <p:sp>
        <p:nvSpPr>
          <p:cNvPr id="4" name="スライド番号プレースホルダー 3"/>
          <p:cNvSpPr>
            <a:spLocks noGrp="1"/>
          </p:cNvSpPr>
          <p:nvPr>
            <p:ph type="sldNum" sz="quarter" idx="10"/>
          </p:nvPr>
        </p:nvSpPr>
        <p:spPr/>
        <p:txBody>
          <a:bodyPr/>
          <a:lstStyle/>
          <a:p>
            <a:fld id="{CBC99256-4DDA-4411-9E1F-0E0C64A6178C}" type="slidenum">
              <a:rPr kumimoji="1" lang="ja-JP" altLang="en-US" smtClean="0"/>
              <a:t>10</a:t>
            </a:fld>
            <a:endParaRPr kumimoji="1" lang="ja-JP" altLang="en-US"/>
          </a:p>
        </p:txBody>
      </p:sp>
    </p:spTree>
    <p:extLst>
      <p:ext uri="{BB962C8B-B14F-4D97-AF65-F5344CB8AC3E}">
        <p14:creationId xmlns:p14="http://schemas.microsoft.com/office/powerpoint/2010/main" val="692850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85800" y="4400550"/>
            <a:ext cx="5983560" cy="3600450"/>
          </a:xfrm>
        </p:spPr>
        <p:txBody>
          <a:bodyPr/>
          <a:lstStyle/>
          <a:p>
            <a:r>
              <a:rPr lang="en-US" altLang="ja-JP" dirty="0"/>
              <a:t>p.11</a:t>
            </a:r>
          </a:p>
          <a:p>
            <a:r>
              <a:rPr lang="ja-JP" altLang="en-US" dirty="0"/>
              <a:t>この図は２点クロス型拘束で、各チェーンの張力値の調整方法を示したものである。</a:t>
            </a:r>
            <a:endParaRPr lang="en-US" altLang="ja-JP" dirty="0"/>
          </a:p>
          <a:p>
            <a:pPr marL="180975" indent="-180975"/>
            <a:r>
              <a:rPr lang="en-US" altLang="ja-JP" dirty="0"/>
              <a:t>(1)</a:t>
            </a:r>
            <a:r>
              <a:rPr lang="ja-JP" altLang="en-US" dirty="0"/>
              <a:t>まずモード走行中の車両最大駆動力を計算（慣性力設定値と最大加速度、空気抵抗係数等を使用）し、左右のチェーン張力の合力の</a:t>
            </a:r>
            <a:r>
              <a:rPr lang="en-US" altLang="ja-JP" dirty="0"/>
              <a:t>X</a:t>
            </a:r>
            <a:r>
              <a:rPr lang="ja-JP" altLang="en-US" dirty="0"/>
              <a:t>方向（車両進行方向）の成分がその最大駆動力以上となるようにする。</a:t>
            </a:r>
            <a:r>
              <a:rPr lang="ja-JP" altLang="en-US" baseline="30000" dirty="0"/>
              <a:t>（注）</a:t>
            </a:r>
            <a:endParaRPr lang="en-US" altLang="ja-JP" baseline="30000" dirty="0"/>
          </a:p>
          <a:p>
            <a:pPr marL="180975" indent="-180975"/>
            <a:r>
              <a:rPr lang="en-US" altLang="ja-JP" dirty="0"/>
              <a:t>(2)</a:t>
            </a:r>
            <a:r>
              <a:rPr lang="ja-JP" altLang="en-US" dirty="0"/>
              <a:t>２点クロス型拘束では、前後のチェーンの張り角度が左右で異なるため、</a:t>
            </a:r>
            <a:r>
              <a:rPr lang="en-US" altLang="ja-JP" dirty="0"/>
              <a:t>(1)</a:t>
            </a:r>
            <a:r>
              <a:rPr lang="ja-JP" altLang="en-US" dirty="0"/>
              <a:t>の最大駆動力から求めた合力値の</a:t>
            </a:r>
            <a:r>
              <a:rPr lang="en-US" altLang="ja-JP" dirty="0"/>
              <a:t>X</a:t>
            </a:r>
            <a:r>
              <a:rPr lang="ja-JP" altLang="en-US" dirty="0"/>
              <a:t>方向成分を左右のチェーンの張力に振り分ける。</a:t>
            </a:r>
            <a:endParaRPr lang="en-US" altLang="ja-JP" dirty="0"/>
          </a:p>
          <a:p>
            <a:pPr marL="180975" indent="-180975"/>
            <a:r>
              <a:rPr lang="en-US" altLang="ja-JP" dirty="0"/>
              <a:t>(3)</a:t>
            </a:r>
            <a:r>
              <a:rPr lang="ja-JP" altLang="en-US" dirty="0"/>
              <a:t> 図の</a:t>
            </a:r>
            <a:r>
              <a:rPr lang="en-US" altLang="ja-JP" dirty="0"/>
              <a:t>(a)</a:t>
            </a:r>
            <a:r>
              <a:rPr lang="ja-JP" altLang="en-US" dirty="0"/>
              <a:t>は、左右の２本のチェーン張力の合力の向きが、車体前後の拘束点を結ぶラインに重なるようにした拘束条件である。横方向（</a:t>
            </a:r>
            <a:r>
              <a:rPr lang="en-US" altLang="ja-JP" dirty="0"/>
              <a:t>Lateral</a:t>
            </a:r>
            <a:r>
              <a:rPr lang="ja-JP" altLang="en-US" dirty="0"/>
              <a:t>）の力はバランスする一方、力の作用点が前後でずれているために、車体を</a:t>
            </a:r>
            <a:r>
              <a:rPr lang="en-US" altLang="ja-JP" dirty="0"/>
              <a:t>Z</a:t>
            </a:r>
            <a:r>
              <a:rPr lang="ja-JP" altLang="en-US" dirty="0"/>
              <a:t>軸まわりにねじるヨーモーメントが発生する。</a:t>
            </a:r>
            <a:endParaRPr lang="en-US" altLang="ja-JP" dirty="0"/>
          </a:p>
          <a:p>
            <a:pPr marL="180975" indent="-180975"/>
            <a:r>
              <a:rPr lang="en-US" altLang="ja-JP" dirty="0"/>
              <a:t>(4)</a:t>
            </a:r>
            <a:r>
              <a:rPr lang="ja-JP" altLang="en-US" dirty="0"/>
              <a:t>一方、図</a:t>
            </a:r>
            <a:r>
              <a:rPr lang="en-US" altLang="ja-JP" dirty="0"/>
              <a:t>(b)</a:t>
            </a:r>
            <a:r>
              <a:rPr lang="ja-JP" altLang="en-US" dirty="0"/>
              <a:t>は左右のチェーンの合力の方向が進行方向に向くようにチェーン張力を設定する条件である。こうすると、車体を</a:t>
            </a:r>
            <a:r>
              <a:rPr lang="en-US" altLang="ja-JP" dirty="0"/>
              <a:t>Z</a:t>
            </a:r>
            <a:r>
              <a:rPr lang="ja-JP" altLang="en-US" dirty="0"/>
              <a:t>軸回りにねじる力は、最小化される。</a:t>
            </a:r>
            <a:endParaRPr lang="en-US" altLang="ja-JP" dirty="0"/>
          </a:p>
          <a:p>
            <a:pPr marL="180975" indent="-180975"/>
            <a:endParaRPr lang="en-US" altLang="ja-JP" dirty="0"/>
          </a:p>
          <a:p>
            <a:pPr marL="180975" indent="-180975"/>
            <a:r>
              <a:rPr lang="ja-JP" altLang="en-US" u="sng" dirty="0"/>
              <a:t>（注）最大駆動力以上の前後合力となるようチェーン張力を設定して車両拘束する必要性：</a:t>
            </a:r>
            <a:endParaRPr lang="en-US" altLang="ja-JP" u="sng" dirty="0"/>
          </a:p>
          <a:p>
            <a:pPr marL="266700" indent="85725"/>
            <a:r>
              <a:rPr lang="ja-JP" altLang="en-US" dirty="0"/>
              <a:t>運転中に車両駆動力が前側チェーンの合力を上回ってしまうと、前側への車体拘束力が無くなってしまい、左右方向への抑えが効かず不安定で危険な状態に陥る。これを防ぐために、前側と後側の左右チェーンの合力が最大駆動力以上になるように、初期張力を設定する必要がある。</a:t>
            </a:r>
          </a:p>
          <a:p>
            <a:pPr marL="180975" indent="-180975"/>
            <a:endParaRPr lang="ja-JP" altLang="en-US" dirty="0"/>
          </a:p>
          <a:p>
            <a:pPr marL="180975" indent="-180975"/>
            <a:endParaRPr lang="ja-JP" altLang="en-US" dirty="0"/>
          </a:p>
        </p:txBody>
      </p:sp>
      <p:sp>
        <p:nvSpPr>
          <p:cNvPr id="4" name="スライド番号プレースホルダー 3"/>
          <p:cNvSpPr>
            <a:spLocks noGrp="1"/>
          </p:cNvSpPr>
          <p:nvPr>
            <p:ph type="sldNum" sz="quarter" idx="10"/>
          </p:nvPr>
        </p:nvSpPr>
        <p:spPr/>
        <p:txBody>
          <a:bodyPr/>
          <a:lstStyle/>
          <a:p>
            <a:fld id="{CBC99256-4DDA-4411-9E1F-0E0C64A6178C}" type="slidenum">
              <a:rPr kumimoji="1" lang="ja-JP" altLang="en-US" smtClean="0"/>
              <a:t>11</a:t>
            </a:fld>
            <a:endParaRPr kumimoji="1" lang="ja-JP" altLang="en-US"/>
          </a:p>
        </p:txBody>
      </p:sp>
    </p:spTree>
    <p:extLst>
      <p:ext uri="{BB962C8B-B14F-4D97-AF65-F5344CB8AC3E}">
        <p14:creationId xmlns:p14="http://schemas.microsoft.com/office/powerpoint/2010/main" val="436824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smtClean="0"/>
              <a:t>Fig.12</a:t>
            </a:r>
            <a:endParaRPr lang="en-US" altLang="ja-JP" dirty="0"/>
          </a:p>
          <a:p>
            <a:r>
              <a:rPr lang="ja-JP" altLang="en-US" dirty="0" smtClean="0"/>
              <a:t>　この</a:t>
            </a:r>
            <a:r>
              <a:rPr lang="ja-JP" altLang="en-US" dirty="0"/>
              <a:t>図は、４点</a:t>
            </a:r>
            <a:r>
              <a:rPr lang="ja-JP" altLang="en-US" dirty="0" smtClean="0"/>
              <a:t>拘束で弱い張力</a:t>
            </a:r>
            <a:r>
              <a:rPr lang="ja-JP" altLang="en-US" dirty="0"/>
              <a:t>、標準張力、</a:t>
            </a:r>
            <a:r>
              <a:rPr lang="ja-JP" altLang="en-US" dirty="0" smtClean="0"/>
              <a:t>強い張力、並びに上向き</a:t>
            </a:r>
            <a:r>
              <a:rPr lang="ja-JP" altLang="en-US" dirty="0"/>
              <a:t>張りと</a:t>
            </a:r>
            <a:r>
              <a:rPr lang="ja-JP" altLang="en-US" dirty="0" smtClean="0"/>
              <a:t>いう各拘束</a:t>
            </a:r>
            <a:r>
              <a:rPr lang="ja-JP" altLang="en-US" dirty="0"/>
              <a:t>条件のもとで、</a:t>
            </a:r>
            <a:r>
              <a:rPr lang="ja-JP" altLang="en-US" dirty="0" smtClean="0"/>
              <a:t>試験車の等価</a:t>
            </a:r>
            <a:r>
              <a:rPr lang="ja-JP" altLang="en-US" dirty="0"/>
              <a:t>慣性質量を設定したシャシダイナモ上で自然惰行させて、その減速時間から</a:t>
            </a:r>
            <a:r>
              <a:rPr lang="ja-JP" altLang="en-US" dirty="0" smtClean="0"/>
              <a:t>車両抵抗</a:t>
            </a:r>
            <a:r>
              <a:rPr lang="ja-JP" altLang="en-US" dirty="0"/>
              <a:t>を</a:t>
            </a:r>
            <a:r>
              <a:rPr lang="ja-JP" altLang="en-US" dirty="0" smtClean="0"/>
              <a:t>求めたもので</a:t>
            </a:r>
            <a:r>
              <a:rPr lang="ja-JP" altLang="en-US" dirty="0"/>
              <a:t>ある．</a:t>
            </a:r>
            <a:endParaRPr lang="en-US" altLang="ja-JP" dirty="0"/>
          </a:p>
          <a:p>
            <a:pPr marL="180975" indent="-95250"/>
            <a:r>
              <a:rPr lang="en-US" altLang="ja-JP" dirty="0"/>
              <a:t>(1) </a:t>
            </a:r>
            <a:r>
              <a:rPr lang="ja-JP" altLang="en-US" dirty="0" smtClean="0"/>
              <a:t>図</a:t>
            </a:r>
            <a:r>
              <a:rPr lang="en-US" altLang="ja-JP" dirty="0" smtClean="0"/>
              <a:t>(a)</a:t>
            </a:r>
            <a:r>
              <a:rPr lang="ja-JP" altLang="en-US" dirty="0" smtClean="0"/>
              <a:t>は、</a:t>
            </a:r>
            <a:r>
              <a:rPr lang="en-US" altLang="ja-JP" dirty="0" smtClean="0"/>
              <a:t>RL</a:t>
            </a:r>
            <a:r>
              <a:rPr lang="ja-JP" altLang="en-US" dirty="0"/>
              <a:t>調整前の測定結果である。</a:t>
            </a:r>
            <a:r>
              <a:rPr lang="ja-JP" altLang="en-US" dirty="0" smtClean="0"/>
              <a:t>拘束チェーンの張力等に</a:t>
            </a:r>
            <a:r>
              <a:rPr lang="ja-JP" altLang="en-US" dirty="0"/>
              <a:t>よって台上でのころがり抵抗</a:t>
            </a:r>
            <a:r>
              <a:rPr lang="ja-JP" altLang="en-US" dirty="0" smtClean="0"/>
              <a:t>には、実際</a:t>
            </a:r>
            <a:r>
              <a:rPr lang="ja-JP" altLang="en-US" dirty="0"/>
              <a:t>に差が発生する</a:t>
            </a:r>
            <a:r>
              <a:rPr lang="ja-JP" altLang="en-US" dirty="0" smtClean="0"/>
              <a:t>ことを示している。</a:t>
            </a:r>
            <a:endParaRPr lang="en-US" altLang="ja-JP" dirty="0"/>
          </a:p>
          <a:p>
            <a:pPr marL="180975" indent="-95250"/>
            <a:r>
              <a:rPr lang="en-US" altLang="ja-JP" dirty="0"/>
              <a:t>(2) </a:t>
            </a:r>
            <a:r>
              <a:rPr lang="ja-JP" altLang="en-US" dirty="0" smtClean="0"/>
              <a:t>図</a:t>
            </a:r>
            <a:r>
              <a:rPr lang="en-US" altLang="ja-JP" dirty="0" smtClean="0"/>
              <a:t>(b)</a:t>
            </a:r>
            <a:r>
              <a:rPr lang="ja-JP" altLang="en-US" dirty="0" smtClean="0"/>
              <a:t>は</a:t>
            </a:r>
            <a:r>
              <a:rPr lang="ja-JP" altLang="en-US" dirty="0"/>
              <a:t>、</a:t>
            </a:r>
            <a:r>
              <a:rPr lang="ja-JP" altLang="en-US" dirty="0" smtClean="0"/>
              <a:t>各拘束</a:t>
            </a:r>
            <a:r>
              <a:rPr lang="ja-JP" altLang="en-US" dirty="0"/>
              <a:t>条件のもとで惰行</a:t>
            </a:r>
            <a:r>
              <a:rPr lang="ja-JP" altLang="en-US" dirty="0" smtClean="0"/>
              <a:t>検証を行い目標</a:t>
            </a:r>
            <a:r>
              <a:rPr lang="ja-JP" altLang="en-US" dirty="0"/>
              <a:t>走行</a:t>
            </a:r>
            <a:r>
              <a:rPr lang="ja-JP" altLang="en-US" dirty="0" smtClean="0"/>
              <a:t>抵抗との差が５％以内となるように負荷修正（</a:t>
            </a:r>
            <a:r>
              <a:rPr lang="en-US" altLang="ja-JP" dirty="0" smtClean="0"/>
              <a:t>RL</a:t>
            </a:r>
            <a:r>
              <a:rPr lang="ja-JP" altLang="en-US" dirty="0" smtClean="0"/>
              <a:t>調整）を行い、その後に再度台上</a:t>
            </a:r>
            <a:r>
              <a:rPr lang="ja-JP" altLang="en-US" dirty="0"/>
              <a:t>惰行させて</a:t>
            </a:r>
            <a:r>
              <a:rPr lang="ja-JP" altLang="en-US" dirty="0" smtClean="0"/>
              <a:t>各車速域の</a:t>
            </a:r>
            <a:r>
              <a:rPr lang="ja-JP" altLang="en-US" dirty="0"/>
              <a:t>減速</a:t>
            </a:r>
            <a:r>
              <a:rPr lang="ja-JP" altLang="en-US" dirty="0" smtClean="0"/>
              <a:t>時間を車</a:t>
            </a:r>
            <a:r>
              <a:rPr lang="ja-JP" altLang="en-US" dirty="0"/>
              <a:t>両側のころがり</a:t>
            </a:r>
            <a:r>
              <a:rPr lang="ja-JP" altLang="en-US" dirty="0" smtClean="0"/>
              <a:t>抵抗値に</a:t>
            </a:r>
            <a:r>
              <a:rPr lang="ja-JP" altLang="en-US" dirty="0"/>
              <a:t>換算</a:t>
            </a:r>
            <a:r>
              <a:rPr lang="ja-JP" altLang="en-US" dirty="0" smtClean="0"/>
              <a:t>したもので</a:t>
            </a:r>
            <a:r>
              <a:rPr lang="ja-JP" altLang="en-US" dirty="0"/>
              <a:t>ある．</a:t>
            </a:r>
            <a:r>
              <a:rPr lang="ja-JP" altLang="en-US" dirty="0" smtClean="0"/>
              <a:t>（なお、</a:t>
            </a:r>
            <a:r>
              <a:rPr lang="en-US" altLang="ja-JP" dirty="0" smtClean="0"/>
              <a:t>RL</a:t>
            </a:r>
            <a:r>
              <a:rPr lang="ja-JP" altLang="en-US" dirty="0" smtClean="0"/>
              <a:t>調整を行っても実際の車両側のロスは</a:t>
            </a:r>
            <a:r>
              <a:rPr lang="ja-JP" altLang="en-US" dirty="0"/>
              <a:t>変わらないが、ローラ側の</a:t>
            </a:r>
            <a:r>
              <a:rPr lang="ja-JP" altLang="en-US" dirty="0" smtClean="0"/>
              <a:t>吸収力</a:t>
            </a:r>
            <a:r>
              <a:rPr lang="ja-JP" altLang="en-US" dirty="0"/>
              <a:t>で</a:t>
            </a:r>
            <a:r>
              <a:rPr lang="ja-JP" altLang="en-US" dirty="0" smtClean="0"/>
              <a:t>調整</a:t>
            </a:r>
            <a:r>
              <a:rPr lang="ja-JP" altLang="en-US" dirty="0"/>
              <a:t>されている）</a:t>
            </a:r>
            <a:endParaRPr lang="en-US" altLang="ja-JP" dirty="0"/>
          </a:p>
          <a:p>
            <a:pPr marL="180975" indent="-95250"/>
            <a:r>
              <a:rPr lang="en-US" altLang="ja-JP" dirty="0"/>
              <a:t>(3) </a:t>
            </a:r>
            <a:r>
              <a:rPr lang="ja-JP" altLang="en-US" dirty="0" smtClean="0"/>
              <a:t>図</a:t>
            </a:r>
            <a:r>
              <a:rPr lang="en-US" altLang="ja-JP" dirty="0" smtClean="0"/>
              <a:t>(a)</a:t>
            </a:r>
            <a:r>
              <a:rPr lang="ja-JP" altLang="en-US" dirty="0" smtClean="0"/>
              <a:t>に比べる</a:t>
            </a:r>
            <a:r>
              <a:rPr lang="ja-JP" altLang="en-US" dirty="0"/>
              <a:t>と</a:t>
            </a:r>
            <a:r>
              <a:rPr lang="ja-JP" altLang="en-US" dirty="0" smtClean="0"/>
              <a:t>、</a:t>
            </a:r>
            <a:r>
              <a:rPr lang="en-US" altLang="ja-JP" dirty="0" smtClean="0"/>
              <a:t>(b)</a:t>
            </a:r>
            <a:r>
              <a:rPr lang="ja-JP" altLang="en-US" dirty="0" smtClean="0"/>
              <a:t>の</a:t>
            </a:r>
            <a:r>
              <a:rPr lang="en-US" altLang="ja-JP" dirty="0" smtClean="0"/>
              <a:t>RL</a:t>
            </a:r>
            <a:r>
              <a:rPr lang="ja-JP" altLang="en-US" dirty="0"/>
              <a:t>調整後で</a:t>
            </a:r>
            <a:r>
              <a:rPr lang="ja-JP" altLang="en-US" dirty="0" smtClean="0"/>
              <a:t>は各車両</a:t>
            </a:r>
            <a:r>
              <a:rPr lang="ja-JP" altLang="en-US" dirty="0"/>
              <a:t>拘束</a:t>
            </a:r>
            <a:r>
              <a:rPr lang="ja-JP" altLang="en-US" dirty="0" smtClean="0"/>
              <a:t>条件のころがり</a:t>
            </a:r>
            <a:r>
              <a:rPr lang="ja-JP" altLang="en-US" dirty="0"/>
              <a:t>抵抗</a:t>
            </a:r>
            <a:r>
              <a:rPr lang="ja-JP" altLang="en-US" dirty="0" smtClean="0"/>
              <a:t>の差がかなり修正されている。</a:t>
            </a:r>
            <a:r>
              <a:rPr lang="ja-JP" altLang="en-US" dirty="0"/>
              <a:t>すなわち走行抵抗を目標値に</a:t>
            </a:r>
            <a:r>
              <a:rPr lang="ja-JP" altLang="en-US" dirty="0" smtClean="0"/>
              <a:t>合わせるための</a:t>
            </a:r>
            <a:r>
              <a:rPr lang="en-US" altLang="ja-JP" dirty="0" smtClean="0"/>
              <a:t>RL</a:t>
            </a:r>
            <a:r>
              <a:rPr lang="ja-JP" altLang="en-US" dirty="0"/>
              <a:t>調整は、台上惰</a:t>
            </a:r>
            <a:r>
              <a:rPr lang="ja-JP" altLang="en-US" dirty="0" smtClean="0"/>
              <a:t>行ではそれなりに効果</a:t>
            </a:r>
            <a:r>
              <a:rPr lang="ja-JP" altLang="en-US" dirty="0"/>
              <a:t>が</a:t>
            </a:r>
            <a:r>
              <a:rPr lang="ja-JP" altLang="en-US" dirty="0" smtClean="0"/>
              <a:t>あるといえる．</a:t>
            </a:r>
            <a:endParaRPr lang="en-US" altLang="ja-JP" dirty="0"/>
          </a:p>
          <a:p>
            <a:pPr marL="180975" indent="-95250"/>
            <a:r>
              <a:rPr lang="en-US" altLang="ja-JP" dirty="0"/>
              <a:t>(4) </a:t>
            </a:r>
            <a:r>
              <a:rPr lang="ja-JP" altLang="en-US" dirty="0" smtClean="0"/>
              <a:t>これまでは惰</a:t>
            </a:r>
            <a:r>
              <a:rPr lang="ja-JP" altLang="en-US" dirty="0"/>
              <a:t>行検証による</a:t>
            </a:r>
            <a:r>
              <a:rPr lang="en-US" altLang="ja-JP" dirty="0"/>
              <a:t>RL</a:t>
            </a:r>
            <a:r>
              <a:rPr lang="ja-JP" altLang="en-US" dirty="0" smtClean="0"/>
              <a:t>調整の結果、規定</a:t>
            </a:r>
            <a:r>
              <a:rPr lang="ja-JP" altLang="en-US" dirty="0"/>
              <a:t>通り目標抵抗の５％以内に</a:t>
            </a:r>
            <a:r>
              <a:rPr lang="ja-JP" altLang="en-US" dirty="0" smtClean="0"/>
              <a:t>入っていれば、モード走行試験の負荷条件で何</a:t>
            </a:r>
            <a:r>
              <a:rPr lang="ja-JP" altLang="en-US" dirty="0"/>
              <a:t>も問題が</a:t>
            </a:r>
            <a:r>
              <a:rPr lang="ja-JP" altLang="en-US" dirty="0" smtClean="0"/>
              <a:t>ないという認識があった。しかしそれが必ずしも正しくなかったという事実を</a:t>
            </a:r>
            <a:r>
              <a:rPr lang="ja-JP" altLang="en-US" dirty="0"/>
              <a:t>、次ページ</a:t>
            </a:r>
            <a:r>
              <a:rPr lang="ja-JP" altLang="en-US" dirty="0" smtClean="0"/>
              <a:t>以降に示す</a:t>
            </a:r>
            <a:r>
              <a:rPr lang="ja-JP" altLang="en-US" dirty="0"/>
              <a:t>。</a:t>
            </a:r>
            <a:endParaRPr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CBC99256-4DDA-4411-9E1F-0E0C64A6178C}" type="slidenum">
              <a:rPr kumimoji="1" lang="ja-JP" altLang="en-US" smtClean="0"/>
              <a:t>12</a:t>
            </a:fld>
            <a:endParaRPr kumimoji="1" lang="ja-JP" altLang="en-US"/>
          </a:p>
        </p:txBody>
      </p:sp>
    </p:spTree>
    <p:extLst>
      <p:ext uri="{BB962C8B-B14F-4D97-AF65-F5344CB8AC3E}">
        <p14:creationId xmlns:p14="http://schemas.microsoft.com/office/powerpoint/2010/main" val="26580475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08974706-CBE9-4018-AA76-9576A7D4A074}" type="datetimeFigureOut">
              <a:rPr kumimoji="1" lang="ja-JP" altLang="en-US" smtClean="0"/>
              <a:t>2017/1/10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278DA22-CD8D-4E53-890D-D06264B438C9}" type="slidenum">
              <a:rPr kumimoji="1" lang="ja-JP" altLang="en-US" smtClean="0"/>
              <a:t>‹#›</a:t>
            </a:fld>
            <a:endParaRPr kumimoji="1" lang="ja-JP" altLang="en-US"/>
          </a:p>
        </p:txBody>
      </p:sp>
    </p:spTree>
    <p:extLst>
      <p:ext uri="{BB962C8B-B14F-4D97-AF65-F5344CB8AC3E}">
        <p14:creationId xmlns:p14="http://schemas.microsoft.com/office/powerpoint/2010/main" val="3525620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8974706-CBE9-4018-AA76-9576A7D4A074}" type="datetimeFigureOut">
              <a:rPr kumimoji="1" lang="ja-JP" altLang="en-US" smtClean="0"/>
              <a:t>2017/1/10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278DA22-CD8D-4E53-890D-D06264B438C9}" type="slidenum">
              <a:rPr kumimoji="1" lang="ja-JP" altLang="en-US" smtClean="0"/>
              <a:t>‹#›</a:t>
            </a:fld>
            <a:endParaRPr kumimoji="1" lang="ja-JP" altLang="en-US"/>
          </a:p>
        </p:txBody>
      </p:sp>
    </p:spTree>
    <p:extLst>
      <p:ext uri="{BB962C8B-B14F-4D97-AF65-F5344CB8AC3E}">
        <p14:creationId xmlns:p14="http://schemas.microsoft.com/office/powerpoint/2010/main" val="37286656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8974706-CBE9-4018-AA76-9576A7D4A074}" type="datetimeFigureOut">
              <a:rPr kumimoji="1" lang="ja-JP" altLang="en-US" smtClean="0"/>
              <a:t>2017/1/10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278DA22-CD8D-4E53-890D-D06264B438C9}" type="slidenum">
              <a:rPr kumimoji="1" lang="ja-JP" altLang="en-US" smtClean="0"/>
              <a:t>‹#›</a:t>
            </a:fld>
            <a:endParaRPr kumimoji="1" lang="ja-JP" altLang="en-US"/>
          </a:p>
        </p:txBody>
      </p:sp>
    </p:spTree>
    <p:extLst>
      <p:ext uri="{BB962C8B-B14F-4D97-AF65-F5344CB8AC3E}">
        <p14:creationId xmlns:p14="http://schemas.microsoft.com/office/powerpoint/2010/main" val="2445470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8974706-CBE9-4018-AA76-9576A7D4A074}" type="datetimeFigureOut">
              <a:rPr kumimoji="1" lang="ja-JP" altLang="en-US" smtClean="0"/>
              <a:t>2017/1/10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278DA22-CD8D-4E53-890D-D06264B438C9}" type="slidenum">
              <a:rPr kumimoji="1" lang="ja-JP" altLang="en-US" smtClean="0"/>
              <a:t>‹#›</a:t>
            </a:fld>
            <a:endParaRPr kumimoji="1" lang="ja-JP" altLang="en-US"/>
          </a:p>
        </p:txBody>
      </p:sp>
    </p:spTree>
    <p:extLst>
      <p:ext uri="{BB962C8B-B14F-4D97-AF65-F5344CB8AC3E}">
        <p14:creationId xmlns:p14="http://schemas.microsoft.com/office/powerpoint/2010/main" val="1561804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8974706-CBE9-4018-AA76-9576A7D4A074}" type="datetimeFigureOut">
              <a:rPr kumimoji="1" lang="ja-JP" altLang="en-US" smtClean="0"/>
              <a:t>2017/1/10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278DA22-CD8D-4E53-890D-D06264B438C9}" type="slidenum">
              <a:rPr kumimoji="1" lang="ja-JP" altLang="en-US" smtClean="0"/>
              <a:t>‹#›</a:t>
            </a:fld>
            <a:endParaRPr kumimoji="1" lang="ja-JP" altLang="en-US"/>
          </a:p>
        </p:txBody>
      </p:sp>
    </p:spTree>
    <p:extLst>
      <p:ext uri="{BB962C8B-B14F-4D97-AF65-F5344CB8AC3E}">
        <p14:creationId xmlns:p14="http://schemas.microsoft.com/office/powerpoint/2010/main" val="112686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08974706-CBE9-4018-AA76-9576A7D4A074}" type="datetimeFigureOut">
              <a:rPr kumimoji="1" lang="ja-JP" altLang="en-US" smtClean="0"/>
              <a:t>2017/1/10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278DA22-CD8D-4E53-890D-D06264B438C9}" type="slidenum">
              <a:rPr kumimoji="1" lang="ja-JP" altLang="en-US" smtClean="0"/>
              <a:t>‹#›</a:t>
            </a:fld>
            <a:endParaRPr kumimoji="1" lang="ja-JP" altLang="en-US"/>
          </a:p>
        </p:txBody>
      </p:sp>
    </p:spTree>
    <p:extLst>
      <p:ext uri="{BB962C8B-B14F-4D97-AF65-F5344CB8AC3E}">
        <p14:creationId xmlns:p14="http://schemas.microsoft.com/office/powerpoint/2010/main" val="459668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08974706-CBE9-4018-AA76-9576A7D4A074}" type="datetimeFigureOut">
              <a:rPr kumimoji="1" lang="ja-JP" altLang="en-US" smtClean="0"/>
              <a:t>2017/1/10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278DA22-CD8D-4E53-890D-D06264B438C9}" type="slidenum">
              <a:rPr kumimoji="1" lang="ja-JP" altLang="en-US" smtClean="0"/>
              <a:t>‹#›</a:t>
            </a:fld>
            <a:endParaRPr kumimoji="1" lang="ja-JP" altLang="en-US"/>
          </a:p>
        </p:txBody>
      </p:sp>
    </p:spTree>
    <p:extLst>
      <p:ext uri="{BB962C8B-B14F-4D97-AF65-F5344CB8AC3E}">
        <p14:creationId xmlns:p14="http://schemas.microsoft.com/office/powerpoint/2010/main" val="6353620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8974706-CBE9-4018-AA76-9576A7D4A074}" type="datetimeFigureOut">
              <a:rPr kumimoji="1" lang="ja-JP" altLang="en-US" smtClean="0"/>
              <a:t>2017/1/10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278DA22-CD8D-4E53-890D-D06264B438C9}" type="slidenum">
              <a:rPr kumimoji="1" lang="ja-JP" altLang="en-US" smtClean="0"/>
              <a:t>‹#›</a:t>
            </a:fld>
            <a:endParaRPr kumimoji="1" lang="ja-JP" altLang="en-US"/>
          </a:p>
        </p:txBody>
      </p:sp>
    </p:spTree>
    <p:extLst>
      <p:ext uri="{BB962C8B-B14F-4D97-AF65-F5344CB8AC3E}">
        <p14:creationId xmlns:p14="http://schemas.microsoft.com/office/powerpoint/2010/main" val="2557018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974706-CBE9-4018-AA76-9576A7D4A074}" type="datetimeFigureOut">
              <a:rPr kumimoji="1" lang="ja-JP" altLang="en-US" smtClean="0"/>
              <a:t>2017/1/10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278DA22-CD8D-4E53-890D-D06264B438C9}" type="slidenum">
              <a:rPr kumimoji="1" lang="ja-JP" altLang="en-US" smtClean="0"/>
              <a:t>‹#›</a:t>
            </a:fld>
            <a:endParaRPr kumimoji="1" lang="ja-JP" altLang="en-US"/>
          </a:p>
        </p:txBody>
      </p:sp>
    </p:spTree>
    <p:extLst>
      <p:ext uri="{BB962C8B-B14F-4D97-AF65-F5344CB8AC3E}">
        <p14:creationId xmlns:p14="http://schemas.microsoft.com/office/powerpoint/2010/main" val="14503545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8974706-CBE9-4018-AA76-9576A7D4A074}" type="datetimeFigureOut">
              <a:rPr kumimoji="1" lang="ja-JP" altLang="en-US" smtClean="0"/>
              <a:t>2017/1/10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278DA22-CD8D-4E53-890D-D06264B438C9}" type="slidenum">
              <a:rPr kumimoji="1" lang="ja-JP" altLang="en-US" smtClean="0"/>
              <a:t>‹#›</a:t>
            </a:fld>
            <a:endParaRPr kumimoji="1" lang="ja-JP" altLang="en-US"/>
          </a:p>
        </p:txBody>
      </p:sp>
    </p:spTree>
    <p:extLst>
      <p:ext uri="{BB962C8B-B14F-4D97-AF65-F5344CB8AC3E}">
        <p14:creationId xmlns:p14="http://schemas.microsoft.com/office/powerpoint/2010/main" val="3486359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8974706-CBE9-4018-AA76-9576A7D4A074}" type="datetimeFigureOut">
              <a:rPr kumimoji="1" lang="ja-JP" altLang="en-US" smtClean="0"/>
              <a:t>2017/1/10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278DA22-CD8D-4E53-890D-D06264B438C9}" type="slidenum">
              <a:rPr kumimoji="1" lang="ja-JP" altLang="en-US" smtClean="0"/>
              <a:t>‹#›</a:t>
            </a:fld>
            <a:endParaRPr kumimoji="1" lang="ja-JP" altLang="en-US"/>
          </a:p>
        </p:txBody>
      </p:sp>
    </p:spTree>
    <p:extLst>
      <p:ext uri="{BB962C8B-B14F-4D97-AF65-F5344CB8AC3E}">
        <p14:creationId xmlns:p14="http://schemas.microsoft.com/office/powerpoint/2010/main" val="2815690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974706-CBE9-4018-AA76-9576A7D4A074}" type="datetimeFigureOut">
              <a:rPr kumimoji="1" lang="ja-JP" altLang="en-US" smtClean="0"/>
              <a:t>2017/1/10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78DA22-CD8D-4E53-890D-D06264B438C9}" type="slidenum">
              <a:rPr kumimoji="1" lang="ja-JP" altLang="en-US" smtClean="0"/>
              <a:t>‹#›</a:t>
            </a:fld>
            <a:endParaRPr kumimoji="1" lang="ja-JP" altLang="en-US"/>
          </a:p>
        </p:txBody>
      </p:sp>
    </p:spTree>
    <p:extLst>
      <p:ext uri="{BB962C8B-B14F-4D97-AF65-F5344CB8AC3E}">
        <p14:creationId xmlns:p14="http://schemas.microsoft.com/office/powerpoint/2010/main" val="6927162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7.xml"/><Relationship Id="rId7"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16.png"/><Relationship Id="rId5" Type="http://schemas.openxmlformats.org/officeDocument/2006/relationships/image" Target="../media/image15.wmf"/><Relationship Id="rId4" Type="http://schemas.openxmlformats.org/officeDocument/2006/relationships/oleObject" Target="../embeddings/oleObject2.bin"/><Relationship Id="rId9" Type="http://schemas.openxmlformats.org/officeDocument/2006/relationships/oleObject" Target="../embeddings/oleObject5.bin"/></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chart" Target="../charts/chart5.xml"/></Relationships>
</file>

<file path=ppt/slides/_rels/slide13.xml.rels><?xml version="1.0" encoding="UTF-8" standalone="yes"?>
<Relationships xmlns="http://schemas.openxmlformats.org/package/2006/relationships"><Relationship Id="rId8" Type="http://schemas.openxmlformats.org/officeDocument/2006/relationships/chart" Target="../charts/chart8.xml"/><Relationship Id="rId3" Type="http://schemas.openxmlformats.org/officeDocument/2006/relationships/chart" Target="../charts/chart6.xml"/><Relationship Id="rId7"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chart" Target="../charts/chart7.xml"/><Relationship Id="rId9" Type="http://schemas.openxmlformats.org/officeDocument/2006/relationships/chart" Target="../charts/chart9.xml"/></Relationships>
</file>

<file path=ppt/slides/_rels/slide14.xml.rels><?xml version="1.0" encoding="UTF-8" standalone="yes"?>
<Relationships xmlns="http://schemas.openxmlformats.org/package/2006/relationships"><Relationship Id="rId3" Type="http://schemas.openxmlformats.org/officeDocument/2006/relationships/chart" Target="../charts/chart10.xml"/><Relationship Id="rId7"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3.png"/><Relationship Id="rId7"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7.png"/><Relationship Id="rId5" Type="http://schemas.microsoft.com/office/2007/relationships/hdphoto" Target="../media/hdphoto1.wdp"/><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image" Target="../media/image5.jpeg"/><Relationship Id="rId2" Type="http://schemas.openxmlformats.org/officeDocument/2006/relationships/chart" Target="../charts/chart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4.jpe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3.gif"/><Relationship Id="rId5" Type="http://schemas.openxmlformats.org/officeDocument/2006/relationships/image" Target="../media/image12.png"/><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a:spLocks noChangeArrowheads="1"/>
          </p:cNvSpPr>
          <p:nvPr/>
        </p:nvSpPr>
        <p:spPr bwMode="auto">
          <a:xfrm>
            <a:off x="210396" y="314653"/>
            <a:ext cx="8610056"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sz="2800" b="1" dirty="0" smtClean="0">
                <a:solidFill>
                  <a:srgbClr val="0033CC"/>
                </a:solidFill>
                <a:latin typeface="Meiryo UI" panose="020B0604030504040204" pitchFamily="50" charset="-128"/>
                <a:ea typeface="Meiryo UI" panose="020B0604030504040204" pitchFamily="50" charset="-128"/>
              </a:rPr>
              <a:t>Study</a:t>
            </a:r>
            <a:r>
              <a:rPr lang="ja-JP" altLang="en-US" sz="2800" b="1" dirty="0" smtClean="0">
                <a:solidFill>
                  <a:srgbClr val="0033CC"/>
                </a:solidFill>
                <a:latin typeface="Meiryo UI" panose="020B0604030504040204" pitchFamily="50" charset="-128"/>
                <a:ea typeface="Meiryo UI" panose="020B0604030504040204" pitchFamily="50" charset="-128"/>
              </a:rPr>
              <a:t> </a:t>
            </a:r>
            <a:r>
              <a:rPr lang="en-US" altLang="ja-JP" sz="2800" b="1" dirty="0" smtClean="0">
                <a:solidFill>
                  <a:srgbClr val="0033CC"/>
                </a:solidFill>
                <a:latin typeface="Meiryo UI" panose="020B0604030504040204" pitchFamily="50" charset="-128"/>
                <a:ea typeface="Meiryo UI" panose="020B0604030504040204" pitchFamily="50" charset="-128"/>
              </a:rPr>
              <a:t>on restrain methods</a:t>
            </a:r>
          </a:p>
          <a:p>
            <a:pPr algn="ctr" eaLnBrk="1" hangingPunct="1"/>
            <a:r>
              <a:rPr lang="en-US" altLang="ja-JP" sz="2800" b="1" dirty="0" smtClean="0">
                <a:solidFill>
                  <a:srgbClr val="0033CC"/>
                </a:solidFill>
                <a:latin typeface="Meiryo UI" panose="020B0604030504040204" pitchFamily="50" charset="-128"/>
                <a:ea typeface="Meiryo UI" panose="020B0604030504040204" pitchFamily="50" charset="-128"/>
              </a:rPr>
              <a:t>testing on dual-roller chassis dynamometer  </a:t>
            </a:r>
            <a:endParaRPr lang="ja-JP" altLang="en-US" sz="2800" b="1" dirty="0">
              <a:solidFill>
                <a:srgbClr val="0033CC"/>
              </a:solidFill>
              <a:latin typeface="Meiryo UI" panose="020B0604030504040204" pitchFamily="50" charset="-128"/>
              <a:ea typeface="Meiryo UI" panose="020B0604030504040204" pitchFamily="50" charset="-128"/>
            </a:endParaRPr>
          </a:p>
        </p:txBody>
      </p:sp>
      <p:pic>
        <p:nvPicPr>
          <p:cNvPr id="3" name="図 2" descr="明電舎画像img-04.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2132856"/>
            <a:ext cx="6711950" cy="41656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4" name="正方形/長方形 3"/>
          <p:cNvSpPr/>
          <p:nvPr/>
        </p:nvSpPr>
        <p:spPr bwMode="auto">
          <a:xfrm>
            <a:off x="4863257" y="2498973"/>
            <a:ext cx="757237" cy="161925"/>
          </a:xfrm>
          <a:prstGeom prst="rect">
            <a:avLst/>
          </a:prstGeom>
          <a:solidFill>
            <a:schemeClr val="bg1"/>
          </a:solidFill>
          <a:ln w="9525">
            <a:no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5" name="正方形/長方形 4"/>
          <p:cNvSpPr/>
          <p:nvPr/>
        </p:nvSpPr>
        <p:spPr bwMode="auto">
          <a:xfrm>
            <a:off x="1334244" y="4284911"/>
            <a:ext cx="976313" cy="161925"/>
          </a:xfrm>
          <a:prstGeom prst="rect">
            <a:avLst/>
          </a:prstGeom>
          <a:solidFill>
            <a:schemeClr val="bg1"/>
          </a:solidFill>
          <a:ln w="9525">
            <a:no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6" name="正方形/長方形 5"/>
          <p:cNvSpPr/>
          <p:nvPr/>
        </p:nvSpPr>
        <p:spPr bwMode="auto">
          <a:xfrm>
            <a:off x="2310557" y="4284911"/>
            <a:ext cx="276225" cy="128587"/>
          </a:xfrm>
          <a:prstGeom prst="rect">
            <a:avLst/>
          </a:prstGeom>
          <a:solidFill>
            <a:srgbClr val="D7EAE6"/>
          </a:solidFill>
          <a:ln w="9525">
            <a:no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grpSp>
        <p:nvGrpSpPr>
          <p:cNvPr id="7" name="グループ化 6"/>
          <p:cNvGrpSpPr/>
          <p:nvPr/>
        </p:nvGrpSpPr>
        <p:grpSpPr>
          <a:xfrm>
            <a:off x="3160512" y="3612925"/>
            <a:ext cx="160952" cy="361180"/>
            <a:chOff x="3247940" y="3210601"/>
            <a:chExt cx="160952" cy="361180"/>
          </a:xfrm>
        </p:grpSpPr>
        <p:sp>
          <p:nvSpPr>
            <p:cNvPr id="8" name="正方形/長方形 7"/>
            <p:cNvSpPr/>
            <p:nvPr/>
          </p:nvSpPr>
          <p:spPr bwMode="auto">
            <a:xfrm>
              <a:off x="3247941" y="3233461"/>
              <a:ext cx="160950" cy="309562"/>
            </a:xfrm>
            <a:prstGeom prst="rect">
              <a:avLst/>
            </a:prstGeom>
            <a:solidFill>
              <a:schemeClr val="bg2">
                <a:lumMod val="75000"/>
              </a:schemeClr>
            </a:solid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9" name="円/楕円 8"/>
            <p:cNvSpPr/>
            <p:nvPr/>
          </p:nvSpPr>
          <p:spPr bwMode="auto">
            <a:xfrm>
              <a:off x="3251112" y="3210601"/>
              <a:ext cx="157780" cy="54951"/>
            </a:xfrm>
            <a:prstGeom prst="ellipse">
              <a:avLst/>
            </a:prstGeom>
            <a:solidFill>
              <a:schemeClr val="bg2">
                <a:lumMod val="75000"/>
              </a:schemeClr>
            </a:solid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10" name="円/楕円 9"/>
            <p:cNvSpPr/>
            <p:nvPr/>
          </p:nvSpPr>
          <p:spPr bwMode="auto">
            <a:xfrm>
              <a:off x="3251111" y="3516830"/>
              <a:ext cx="157780" cy="54951"/>
            </a:xfrm>
            <a:prstGeom prst="ellipse">
              <a:avLst/>
            </a:prstGeom>
            <a:solidFill>
              <a:schemeClr val="bg2">
                <a:lumMod val="75000"/>
              </a:schemeClr>
            </a:solid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11" name="フリーフォーム 10"/>
            <p:cNvSpPr/>
            <p:nvPr/>
          </p:nvSpPr>
          <p:spPr bwMode="auto">
            <a:xfrm>
              <a:off x="3247940" y="3481111"/>
              <a:ext cx="152401" cy="61912"/>
            </a:xfrm>
            <a:custGeom>
              <a:avLst/>
              <a:gdLst>
                <a:gd name="connsiteX0" fmla="*/ 0 w 150018"/>
                <a:gd name="connsiteY0" fmla="*/ 33337 h 73818"/>
                <a:gd name="connsiteX1" fmla="*/ 0 w 150018"/>
                <a:gd name="connsiteY1" fmla="*/ 33337 h 73818"/>
                <a:gd name="connsiteX2" fmla="*/ 66675 w 150018"/>
                <a:gd name="connsiteY2" fmla="*/ 0 h 73818"/>
                <a:gd name="connsiteX3" fmla="*/ 126206 w 150018"/>
                <a:gd name="connsiteY3" fmla="*/ 11906 h 73818"/>
                <a:gd name="connsiteX4" fmla="*/ 150018 w 150018"/>
                <a:gd name="connsiteY4" fmla="*/ 42862 h 73818"/>
                <a:gd name="connsiteX5" fmla="*/ 147637 w 150018"/>
                <a:gd name="connsiteY5" fmla="*/ 64293 h 73818"/>
                <a:gd name="connsiteX6" fmla="*/ 80962 w 150018"/>
                <a:gd name="connsiteY6" fmla="*/ 73818 h 73818"/>
                <a:gd name="connsiteX7" fmla="*/ 0 w 150018"/>
                <a:gd name="connsiteY7" fmla="*/ 33337 h 73818"/>
                <a:gd name="connsiteX0" fmla="*/ 0 w 150018"/>
                <a:gd name="connsiteY0" fmla="*/ 33337 h 66674"/>
                <a:gd name="connsiteX1" fmla="*/ 0 w 150018"/>
                <a:gd name="connsiteY1" fmla="*/ 33337 h 66674"/>
                <a:gd name="connsiteX2" fmla="*/ 66675 w 150018"/>
                <a:gd name="connsiteY2" fmla="*/ 0 h 66674"/>
                <a:gd name="connsiteX3" fmla="*/ 126206 w 150018"/>
                <a:gd name="connsiteY3" fmla="*/ 11906 h 66674"/>
                <a:gd name="connsiteX4" fmla="*/ 150018 w 150018"/>
                <a:gd name="connsiteY4" fmla="*/ 42862 h 66674"/>
                <a:gd name="connsiteX5" fmla="*/ 147637 w 150018"/>
                <a:gd name="connsiteY5" fmla="*/ 64293 h 66674"/>
                <a:gd name="connsiteX6" fmla="*/ 14287 w 150018"/>
                <a:gd name="connsiteY6" fmla="*/ 66674 h 66674"/>
                <a:gd name="connsiteX7" fmla="*/ 0 w 150018"/>
                <a:gd name="connsiteY7" fmla="*/ 33337 h 66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018" h="66674">
                  <a:moveTo>
                    <a:pt x="0" y="33337"/>
                  </a:moveTo>
                  <a:lnTo>
                    <a:pt x="0" y="33337"/>
                  </a:lnTo>
                  <a:lnTo>
                    <a:pt x="66675" y="0"/>
                  </a:lnTo>
                  <a:lnTo>
                    <a:pt x="126206" y="11906"/>
                  </a:lnTo>
                  <a:lnTo>
                    <a:pt x="150018" y="42862"/>
                  </a:lnTo>
                  <a:lnTo>
                    <a:pt x="147637" y="64293"/>
                  </a:lnTo>
                  <a:lnTo>
                    <a:pt x="14287" y="66674"/>
                  </a:lnTo>
                  <a:lnTo>
                    <a:pt x="0" y="33337"/>
                  </a:lnTo>
                  <a:close/>
                </a:path>
              </a:pathLst>
            </a:custGeom>
            <a:solidFill>
              <a:schemeClr val="bg2">
                <a:lumMod val="75000"/>
              </a:schemeClr>
            </a:solidFill>
            <a:ln w="3175">
              <a:no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grpSp>
      <p:grpSp>
        <p:nvGrpSpPr>
          <p:cNvPr id="12" name="グループ化 11"/>
          <p:cNvGrpSpPr>
            <a:grpSpLocks noChangeAspect="1"/>
          </p:cNvGrpSpPr>
          <p:nvPr/>
        </p:nvGrpSpPr>
        <p:grpSpPr>
          <a:xfrm>
            <a:off x="4617303" y="3264699"/>
            <a:ext cx="122324" cy="274497"/>
            <a:chOff x="3247940" y="3210601"/>
            <a:chExt cx="160952" cy="361180"/>
          </a:xfrm>
        </p:grpSpPr>
        <p:sp>
          <p:nvSpPr>
            <p:cNvPr id="13" name="正方形/長方形 12"/>
            <p:cNvSpPr/>
            <p:nvPr/>
          </p:nvSpPr>
          <p:spPr bwMode="auto">
            <a:xfrm>
              <a:off x="3247941" y="3233461"/>
              <a:ext cx="160950" cy="309562"/>
            </a:xfrm>
            <a:prstGeom prst="rect">
              <a:avLst/>
            </a:prstGeom>
            <a:solidFill>
              <a:schemeClr val="bg2">
                <a:lumMod val="75000"/>
              </a:schemeClr>
            </a:solid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14" name="円/楕円 13"/>
            <p:cNvSpPr/>
            <p:nvPr/>
          </p:nvSpPr>
          <p:spPr bwMode="auto">
            <a:xfrm>
              <a:off x="3251112" y="3210601"/>
              <a:ext cx="157780" cy="54951"/>
            </a:xfrm>
            <a:prstGeom prst="ellipse">
              <a:avLst/>
            </a:prstGeom>
            <a:solidFill>
              <a:schemeClr val="bg2">
                <a:lumMod val="75000"/>
              </a:schemeClr>
            </a:solid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15" name="円/楕円 14"/>
            <p:cNvSpPr/>
            <p:nvPr/>
          </p:nvSpPr>
          <p:spPr bwMode="auto">
            <a:xfrm>
              <a:off x="3251111" y="3516830"/>
              <a:ext cx="157780" cy="54951"/>
            </a:xfrm>
            <a:prstGeom prst="ellipse">
              <a:avLst/>
            </a:prstGeom>
            <a:solidFill>
              <a:schemeClr val="bg2">
                <a:lumMod val="75000"/>
              </a:schemeClr>
            </a:solid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16" name="フリーフォーム 15"/>
            <p:cNvSpPr/>
            <p:nvPr/>
          </p:nvSpPr>
          <p:spPr bwMode="auto">
            <a:xfrm>
              <a:off x="3247940" y="3481111"/>
              <a:ext cx="152401" cy="61912"/>
            </a:xfrm>
            <a:custGeom>
              <a:avLst/>
              <a:gdLst>
                <a:gd name="connsiteX0" fmla="*/ 0 w 150018"/>
                <a:gd name="connsiteY0" fmla="*/ 33337 h 73818"/>
                <a:gd name="connsiteX1" fmla="*/ 0 w 150018"/>
                <a:gd name="connsiteY1" fmla="*/ 33337 h 73818"/>
                <a:gd name="connsiteX2" fmla="*/ 66675 w 150018"/>
                <a:gd name="connsiteY2" fmla="*/ 0 h 73818"/>
                <a:gd name="connsiteX3" fmla="*/ 126206 w 150018"/>
                <a:gd name="connsiteY3" fmla="*/ 11906 h 73818"/>
                <a:gd name="connsiteX4" fmla="*/ 150018 w 150018"/>
                <a:gd name="connsiteY4" fmla="*/ 42862 h 73818"/>
                <a:gd name="connsiteX5" fmla="*/ 147637 w 150018"/>
                <a:gd name="connsiteY5" fmla="*/ 64293 h 73818"/>
                <a:gd name="connsiteX6" fmla="*/ 80962 w 150018"/>
                <a:gd name="connsiteY6" fmla="*/ 73818 h 73818"/>
                <a:gd name="connsiteX7" fmla="*/ 0 w 150018"/>
                <a:gd name="connsiteY7" fmla="*/ 33337 h 73818"/>
                <a:gd name="connsiteX0" fmla="*/ 0 w 150018"/>
                <a:gd name="connsiteY0" fmla="*/ 33337 h 66674"/>
                <a:gd name="connsiteX1" fmla="*/ 0 w 150018"/>
                <a:gd name="connsiteY1" fmla="*/ 33337 h 66674"/>
                <a:gd name="connsiteX2" fmla="*/ 66675 w 150018"/>
                <a:gd name="connsiteY2" fmla="*/ 0 h 66674"/>
                <a:gd name="connsiteX3" fmla="*/ 126206 w 150018"/>
                <a:gd name="connsiteY3" fmla="*/ 11906 h 66674"/>
                <a:gd name="connsiteX4" fmla="*/ 150018 w 150018"/>
                <a:gd name="connsiteY4" fmla="*/ 42862 h 66674"/>
                <a:gd name="connsiteX5" fmla="*/ 147637 w 150018"/>
                <a:gd name="connsiteY5" fmla="*/ 64293 h 66674"/>
                <a:gd name="connsiteX6" fmla="*/ 14287 w 150018"/>
                <a:gd name="connsiteY6" fmla="*/ 66674 h 66674"/>
                <a:gd name="connsiteX7" fmla="*/ 0 w 150018"/>
                <a:gd name="connsiteY7" fmla="*/ 33337 h 66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018" h="66674">
                  <a:moveTo>
                    <a:pt x="0" y="33337"/>
                  </a:moveTo>
                  <a:lnTo>
                    <a:pt x="0" y="33337"/>
                  </a:lnTo>
                  <a:lnTo>
                    <a:pt x="66675" y="0"/>
                  </a:lnTo>
                  <a:lnTo>
                    <a:pt x="126206" y="11906"/>
                  </a:lnTo>
                  <a:lnTo>
                    <a:pt x="150018" y="42862"/>
                  </a:lnTo>
                  <a:lnTo>
                    <a:pt x="147637" y="64293"/>
                  </a:lnTo>
                  <a:lnTo>
                    <a:pt x="14287" y="66674"/>
                  </a:lnTo>
                  <a:lnTo>
                    <a:pt x="0" y="33337"/>
                  </a:lnTo>
                  <a:close/>
                </a:path>
              </a:pathLst>
            </a:custGeom>
            <a:solidFill>
              <a:schemeClr val="bg2">
                <a:lumMod val="75000"/>
              </a:schemeClr>
            </a:solidFill>
            <a:ln w="3175">
              <a:no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grpSp>
      <p:sp>
        <p:nvSpPr>
          <p:cNvPr id="17" name="フローチャート: 直接アクセス記憶 16"/>
          <p:cNvSpPr/>
          <p:nvPr/>
        </p:nvSpPr>
        <p:spPr bwMode="auto">
          <a:xfrm rot="659244">
            <a:off x="3282593" y="3685072"/>
            <a:ext cx="150663" cy="87484"/>
          </a:xfrm>
          <a:prstGeom prst="flowChartMagneticDrum">
            <a:avLst/>
          </a:prstGeom>
          <a:solidFill>
            <a:schemeClr val="bg2">
              <a:lumMod val="75000"/>
            </a:schemeClr>
          </a:solid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grpSp>
        <p:nvGrpSpPr>
          <p:cNvPr id="18" name="グループ化 17"/>
          <p:cNvGrpSpPr/>
          <p:nvPr/>
        </p:nvGrpSpPr>
        <p:grpSpPr>
          <a:xfrm rot="534053" flipV="1">
            <a:off x="3401093" y="3741757"/>
            <a:ext cx="1304182" cy="116727"/>
            <a:chOff x="3392253" y="3359381"/>
            <a:chExt cx="1346576" cy="78989"/>
          </a:xfrm>
          <a:solidFill>
            <a:srgbClr val="C8D7D4"/>
          </a:solidFill>
        </p:grpSpPr>
        <p:sp>
          <p:nvSpPr>
            <p:cNvPr id="19" name="雲 18"/>
            <p:cNvSpPr/>
            <p:nvPr/>
          </p:nvSpPr>
          <p:spPr bwMode="auto">
            <a:xfrm rot="156551" flipV="1">
              <a:off x="3392253" y="3359381"/>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20" name="雲 19"/>
            <p:cNvSpPr/>
            <p:nvPr/>
          </p:nvSpPr>
          <p:spPr bwMode="auto">
            <a:xfrm rot="156551" flipV="1">
              <a:off x="3490814" y="3363868"/>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21" name="雲 20"/>
            <p:cNvSpPr/>
            <p:nvPr/>
          </p:nvSpPr>
          <p:spPr bwMode="auto">
            <a:xfrm rot="156551" flipV="1">
              <a:off x="3589375" y="3368355"/>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22" name="雲 21"/>
            <p:cNvSpPr/>
            <p:nvPr/>
          </p:nvSpPr>
          <p:spPr bwMode="auto">
            <a:xfrm rot="156551" flipV="1">
              <a:off x="3687936" y="3372842"/>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23" name="雲 22"/>
            <p:cNvSpPr/>
            <p:nvPr/>
          </p:nvSpPr>
          <p:spPr bwMode="auto">
            <a:xfrm rot="156551" flipV="1">
              <a:off x="3786497" y="3377329"/>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24" name="雲 23"/>
            <p:cNvSpPr/>
            <p:nvPr/>
          </p:nvSpPr>
          <p:spPr bwMode="auto">
            <a:xfrm rot="156551" flipV="1">
              <a:off x="3885058" y="3381816"/>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25" name="雲 24"/>
            <p:cNvSpPr/>
            <p:nvPr/>
          </p:nvSpPr>
          <p:spPr bwMode="auto">
            <a:xfrm rot="156551" flipV="1">
              <a:off x="3983619" y="3386303"/>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26" name="雲 25"/>
            <p:cNvSpPr/>
            <p:nvPr/>
          </p:nvSpPr>
          <p:spPr bwMode="auto">
            <a:xfrm rot="156551" flipV="1">
              <a:off x="4082180" y="3390790"/>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27" name="雲 26"/>
            <p:cNvSpPr/>
            <p:nvPr/>
          </p:nvSpPr>
          <p:spPr bwMode="auto">
            <a:xfrm rot="156551" flipV="1">
              <a:off x="4180741" y="3395277"/>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28" name="雲 27"/>
            <p:cNvSpPr/>
            <p:nvPr/>
          </p:nvSpPr>
          <p:spPr bwMode="auto">
            <a:xfrm rot="156551" flipV="1">
              <a:off x="4279302" y="3399764"/>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29" name="雲 28"/>
            <p:cNvSpPr/>
            <p:nvPr/>
          </p:nvSpPr>
          <p:spPr bwMode="auto">
            <a:xfrm rot="156551" flipV="1">
              <a:off x="4377863" y="3404251"/>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30" name="雲 29"/>
            <p:cNvSpPr/>
            <p:nvPr/>
          </p:nvSpPr>
          <p:spPr bwMode="auto">
            <a:xfrm rot="156551" flipV="1">
              <a:off x="4476424" y="3408738"/>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31" name="雲 30"/>
            <p:cNvSpPr/>
            <p:nvPr/>
          </p:nvSpPr>
          <p:spPr bwMode="auto">
            <a:xfrm rot="156551" flipV="1">
              <a:off x="4574985" y="3413225"/>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grpSp>
      <p:sp>
        <p:nvSpPr>
          <p:cNvPr id="32" name="フローチャート: 直接アクセス記憶 31"/>
          <p:cNvSpPr/>
          <p:nvPr/>
        </p:nvSpPr>
        <p:spPr bwMode="auto">
          <a:xfrm rot="1134406">
            <a:off x="4687368" y="3350024"/>
            <a:ext cx="114846" cy="55454"/>
          </a:xfrm>
          <a:prstGeom prst="flowChartMagneticDrum">
            <a:avLst/>
          </a:prstGeom>
          <a:solidFill>
            <a:schemeClr val="bg2">
              <a:lumMod val="75000"/>
            </a:schemeClr>
          </a:solid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grpSp>
        <p:nvGrpSpPr>
          <p:cNvPr id="33" name="グループ化 32"/>
          <p:cNvGrpSpPr/>
          <p:nvPr/>
        </p:nvGrpSpPr>
        <p:grpSpPr>
          <a:xfrm rot="337118">
            <a:off x="4766491" y="3400408"/>
            <a:ext cx="462795" cy="150313"/>
            <a:chOff x="3392253" y="3359381"/>
            <a:chExt cx="1346576" cy="78989"/>
          </a:xfrm>
          <a:solidFill>
            <a:srgbClr val="BBCBC8"/>
          </a:solidFill>
        </p:grpSpPr>
        <p:sp>
          <p:nvSpPr>
            <p:cNvPr id="34" name="雲 33"/>
            <p:cNvSpPr/>
            <p:nvPr/>
          </p:nvSpPr>
          <p:spPr bwMode="auto">
            <a:xfrm rot="156551" flipV="1">
              <a:off x="3392253" y="3359381"/>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35" name="雲 34"/>
            <p:cNvSpPr/>
            <p:nvPr/>
          </p:nvSpPr>
          <p:spPr bwMode="auto">
            <a:xfrm rot="156551" flipV="1">
              <a:off x="3490814" y="3363868"/>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36" name="雲 35"/>
            <p:cNvSpPr/>
            <p:nvPr/>
          </p:nvSpPr>
          <p:spPr bwMode="auto">
            <a:xfrm rot="156551" flipV="1">
              <a:off x="3589375" y="3368355"/>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37" name="雲 36"/>
            <p:cNvSpPr/>
            <p:nvPr/>
          </p:nvSpPr>
          <p:spPr bwMode="auto">
            <a:xfrm rot="156551" flipV="1">
              <a:off x="3687936" y="3372842"/>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38" name="雲 37"/>
            <p:cNvSpPr/>
            <p:nvPr/>
          </p:nvSpPr>
          <p:spPr bwMode="auto">
            <a:xfrm rot="156551" flipV="1">
              <a:off x="3786497" y="3377329"/>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39" name="雲 38"/>
            <p:cNvSpPr/>
            <p:nvPr/>
          </p:nvSpPr>
          <p:spPr bwMode="auto">
            <a:xfrm rot="156551" flipV="1">
              <a:off x="3885058" y="3381816"/>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40" name="雲 39"/>
            <p:cNvSpPr/>
            <p:nvPr/>
          </p:nvSpPr>
          <p:spPr bwMode="auto">
            <a:xfrm rot="156551" flipV="1">
              <a:off x="3983619" y="3386303"/>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41" name="雲 40"/>
            <p:cNvSpPr/>
            <p:nvPr/>
          </p:nvSpPr>
          <p:spPr bwMode="auto">
            <a:xfrm rot="156551" flipV="1">
              <a:off x="4082180" y="3390790"/>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42" name="雲 41"/>
            <p:cNvSpPr/>
            <p:nvPr/>
          </p:nvSpPr>
          <p:spPr bwMode="auto">
            <a:xfrm rot="156551" flipV="1">
              <a:off x="4180741" y="3395277"/>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43" name="雲 42"/>
            <p:cNvSpPr/>
            <p:nvPr/>
          </p:nvSpPr>
          <p:spPr bwMode="auto">
            <a:xfrm rot="156551" flipV="1">
              <a:off x="4279302" y="3399764"/>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44" name="雲 43"/>
            <p:cNvSpPr/>
            <p:nvPr/>
          </p:nvSpPr>
          <p:spPr bwMode="auto">
            <a:xfrm rot="156551" flipV="1">
              <a:off x="4377863" y="3404251"/>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45" name="雲 44"/>
            <p:cNvSpPr/>
            <p:nvPr/>
          </p:nvSpPr>
          <p:spPr bwMode="auto">
            <a:xfrm rot="156551" flipV="1">
              <a:off x="4476424" y="3408738"/>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46" name="雲 45"/>
            <p:cNvSpPr/>
            <p:nvPr/>
          </p:nvSpPr>
          <p:spPr bwMode="auto">
            <a:xfrm rot="156551" flipV="1">
              <a:off x="4574985" y="3413225"/>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grpSp>
      <p:grpSp>
        <p:nvGrpSpPr>
          <p:cNvPr id="47" name="グループ化 46"/>
          <p:cNvGrpSpPr/>
          <p:nvPr/>
        </p:nvGrpSpPr>
        <p:grpSpPr>
          <a:xfrm rot="2976376" flipV="1">
            <a:off x="7210401" y="4928661"/>
            <a:ext cx="884354" cy="149639"/>
            <a:chOff x="3392253" y="3359381"/>
            <a:chExt cx="1346576" cy="78989"/>
          </a:xfrm>
          <a:solidFill>
            <a:srgbClr val="BBBBBB"/>
          </a:solidFill>
        </p:grpSpPr>
        <p:sp>
          <p:nvSpPr>
            <p:cNvPr id="48" name="雲 47"/>
            <p:cNvSpPr/>
            <p:nvPr/>
          </p:nvSpPr>
          <p:spPr bwMode="auto">
            <a:xfrm rot="156551" flipV="1">
              <a:off x="3392253" y="3359381"/>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49" name="雲 48"/>
            <p:cNvSpPr/>
            <p:nvPr/>
          </p:nvSpPr>
          <p:spPr bwMode="auto">
            <a:xfrm rot="156551" flipV="1">
              <a:off x="3490814" y="3363868"/>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50" name="雲 49"/>
            <p:cNvSpPr/>
            <p:nvPr/>
          </p:nvSpPr>
          <p:spPr bwMode="auto">
            <a:xfrm rot="156551" flipV="1">
              <a:off x="3589375" y="3368355"/>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51" name="雲 50"/>
            <p:cNvSpPr/>
            <p:nvPr/>
          </p:nvSpPr>
          <p:spPr bwMode="auto">
            <a:xfrm rot="156551" flipV="1">
              <a:off x="3687936" y="3372842"/>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52" name="雲 51"/>
            <p:cNvSpPr/>
            <p:nvPr/>
          </p:nvSpPr>
          <p:spPr bwMode="auto">
            <a:xfrm rot="156551" flipV="1">
              <a:off x="3786497" y="3377329"/>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53" name="雲 52"/>
            <p:cNvSpPr/>
            <p:nvPr/>
          </p:nvSpPr>
          <p:spPr bwMode="auto">
            <a:xfrm rot="156551" flipV="1">
              <a:off x="3885058" y="3381816"/>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54" name="雲 53"/>
            <p:cNvSpPr/>
            <p:nvPr/>
          </p:nvSpPr>
          <p:spPr bwMode="auto">
            <a:xfrm rot="156551" flipV="1">
              <a:off x="3983619" y="3386303"/>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55" name="雲 54"/>
            <p:cNvSpPr/>
            <p:nvPr/>
          </p:nvSpPr>
          <p:spPr bwMode="auto">
            <a:xfrm rot="156551" flipV="1">
              <a:off x="4082180" y="3390790"/>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56" name="雲 55"/>
            <p:cNvSpPr/>
            <p:nvPr/>
          </p:nvSpPr>
          <p:spPr bwMode="auto">
            <a:xfrm rot="156551" flipV="1">
              <a:off x="4180741" y="3395277"/>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57" name="雲 56"/>
            <p:cNvSpPr/>
            <p:nvPr/>
          </p:nvSpPr>
          <p:spPr bwMode="auto">
            <a:xfrm rot="156551" flipV="1">
              <a:off x="4279302" y="3399764"/>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58" name="雲 57"/>
            <p:cNvSpPr/>
            <p:nvPr/>
          </p:nvSpPr>
          <p:spPr bwMode="auto">
            <a:xfrm rot="156551" flipV="1">
              <a:off x="4377863" y="3404251"/>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59" name="雲 58"/>
            <p:cNvSpPr/>
            <p:nvPr/>
          </p:nvSpPr>
          <p:spPr bwMode="auto">
            <a:xfrm rot="156551" flipV="1">
              <a:off x="4476424" y="3408738"/>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60" name="雲 59"/>
            <p:cNvSpPr/>
            <p:nvPr/>
          </p:nvSpPr>
          <p:spPr bwMode="auto">
            <a:xfrm rot="156551" flipV="1">
              <a:off x="4574985" y="3413225"/>
              <a:ext cx="163844" cy="25145"/>
            </a:xfrm>
            <a:prstGeom prst="cloud">
              <a:avLst/>
            </a:prstGeom>
            <a:grpFill/>
            <a:ln w="317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grpSp>
      <p:sp>
        <p:nvSpPr>
          <p:cNvPr id="61" name="テキスト ボックス 1"/>
          <p:cNvSpPr txBox="1">
            <a:spLocks noChangeArrowheads="1"/>
          </p:cNvSpPr>
          <p:nvPr/>
        </p:nvSpPr>
        <p:spPr bwMode="auto">
          <a:xfrm>
            <a:off x="1755221" y="2276872"/>
            <a:ext cx="1064538" cy="276999"/>
          </a:xfrm>
          <a:prstGeom prst="rect">
            <a:avLst/>
          </a:prstGeom>
          <a:solidFill>
            <a:schemeClr val="bg1"/>
          </a:solidFill>
          <a:ln>
            <a:noFill/>
          </a:ln>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200" dirty="0" smtClean="0">
                <a:latin typeface="Meiryo UI" panose="020B0604030504040204" pitchFamily="50" charset="-128"/>
                <a:ea typeface="Meiryo UI" panose="020B0604030504040204" pitchFamily="50" charset="-128"/>
              </a:rPr>
              <a:t>cooling fan</a:t>
            </a:r>
            <a:endParaRPr lang="ja-JP" altLang="en-US" sz="1200" dirty="0">
              <a:latin typeface="Meiryo UI" panose="020B0604030504040204" pitchFamily="50" charset="-128"/>
              <a:ea typeface="Meiryo UI" panose="020B0604030504040204" pitchFamily="50" charset="-128"/>
            </a:endParaRPr>
          </a:p>
        </p:txBody>
      </p:sp>
      <p:grpSp>
        <p:nvGrpSpPr>
          <p:cNvPr id="62" name="グループ化 61"/>
          <p:cNvGrpSpPr/>
          <p:nvPr/>
        </p:nvGrpSpPr>
        <p:grpSpPr>
          <a:xfrm rot="20358876">
            <a:off x="7711860" y="4407058"/>
            <a:ext cx="257416" cy="131964"/>
            <a:chOff x="8123320" y="3761852"/>
            <a:chExt cx="356475" cy="226692"/>
          </a:xfrm>
          <a:solidFill>
            <a:srgbClr val="BBBBBB"/>
          </a:solidFill>
        </p:grpSpPr>
        <p:sp>
          <p:nvSpPr>
            <p:cNvPr id="63" name="雲 62"/>
            <p:cNvSpPr/>
            <p:nvPr/>
          </p:nvSpPr>
          <p:spPr bwMode="auto">
            <a:xfrm rot="2103145">
              <a:off x="8123320" y="3761852"/>
              <a:ext cx="106436" cy="47635"/>
            </a:xfrm>
            <a:prstGeom prst="cloud">
              <a:avLst/>
            </a:prstGeom>
            <a:grpFill/>
            <a:ln w="6350">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64" name="雲 63"/>
            <p:cNvSpPr/>
            <p:nvPr/>
          </p:nvSpPr>
          <p:spPr bwMode="auto">
            <a:xfrm rot="2103145">
              <a:off x="8184777" y="3809852"/>
              <a:ext cx="106436" cy="47635"/>
            </a:xfrm>
            <a:prstGeom prst="cloud">
              <a:avLst/>
            </a:prstGeom>
            <a:grpFill/>
            <a:ln w="6350">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65" name="雲 64"/>
            <p:cNvSpPr/>
            <p:nvPr/>
          </p:nvSpPr>
          <p:spPr bwMode="auto">
            <a:xfrm rot="2103145">
              <a:off x="8250446" y="3857105"/>
              <a:ext cx="106436" cy="47635"/>
            </a:xfrm>
            <a:prstGeom prst="cloud">
              <a:avLst/>
            </a:prstGeom>
            <a:grpFill/>
            <a:ln w="6350">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66" name="雲 65"/>
            <p:cNvSpPr/>
            <p:nvPr/>
          </p:nvSpPr>
          <p:spPr bwMode="auto">
            <a:xfrm rot="2103145">
              <a:off x="8307690" y="3899453"/>
              <a:ext cx="106436" cy="47635"/>
            </a:xfrm>
            <a:prstGeom prst="cloud">
              <a:avLst/>
            </a:prstGeom>
            <a:grpFill/>
            <a:ln w="6350">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67" name="雲 66"/>
            <p:cNvSpPr/>
            <p:nvPr/>
          </p:nvSpPr>
          <p:spPr bwMode="auto">
            <a:xfrm rot="2103145">
              <a:off x="8373359" y="3940909"/>
              <a:ext cx="106436" cy="47635"/>
            </a:xfrm>
            <a:prstGeom prst="cloud">
              <a:avLst/>
            </a:prstGeom>
            <a:grpFill/>
            <a:ln w="6350">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grpSp>
      <p:sp>
        <p:nvSpPr>
          <p:cNvPr id="68" name="テキスト ボックス 67"/>
          <p:cNvSpPr txBox="1"/>
          <p:nvPr/>
        </p:nvSpPr>
        <p:spPr>
          <a:xfrm>
            <a:off x="8629541" y="6488668"/>
            <a:ext cx="827584" cy="369332"/>
          </a:xfrm>
          <a:prstGeom prst="rect">
            <a:avLst/>
          </a:prstGeom>
          <a:noFill/>
        </p:spPr>
        <p:txBody>
          <a:bodyPr wrap="square" rtlCol="0">
            <a:spAutoFit/>
          </a:bodyPr>
          <a:lstStyle/>
          <a:p>
            <a:r>
              <a:rPr kumimoji="1" lang="en-US" altLang="ja-JP" dirty="0" smtClean="0">
                <a:latin typeface="Meiryo UI" panose="020B0604030504040204" pitchFamily="50" charset="-128"/>
                <a:ea typeface="Meiryo UI" panose="020B0604030504040204" pitchFamily="50" charset="-128"/>
              </a:rPr>
              <a:t>P.1</a:t>
            </a:r>
            <a:endParaRPr kumimoji="1" lang="ja-JP" altLang="en-US" dirty="0">
              <a:latin typeface="Meiryo UI" panose="020B0604030504040204" pitchFamily="50" charset="-128"/>
              <a:ea typeface="Meiryo UI" panose="020B0604030504040204" pitchFamily="50" charset="-128"/>
            </a:endParaRPr>
          </a:p>
        </p:txBody>
      </p:sp>
      <p:sp>
        <p:nvSpPr>
          <p:cNvPr id="71" name="テキスト ボックス 1"/>
          <p:cNvSpPr txBox="1">
            <a:spLocks noChangeArrowheads="1"/>
          </p:cNvSpPr>
          <p:nvPr/>
        </p:nvSpPr>
        <p:spPr bwMode="auto">
          <a:xfrm>
            <a:off x="1235647" y="1469162"/>
            <a:ext cx="677533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eaLnBrk="1" hangingPunct="1"/>
            <a:r>
              <a:rPr lang="en-US" altLang="ja-JP" dirty="0" smtClean="0">
                <a:latin typeface="Meiryo UI" panose="020B0604030504040204" pitchFamily="50" charset="-128"/>
                <a:ea typeface="Meiryo UI" panose="020B0604030504040204" pitchFamily="50" charset="-128"/>
              </a:rPr>
              <a:t>WLTP-17-13e</a:t>
            </a:r>
            <a:endParaRPr lang="en-US" altLang="ja-JP" dirty="0" smtClean="0">
              <a:latin typeface="Meiryo UI" panose="020B0604030504040204" pitchFamily="50" charset="-128"/>
              <a:ea typeface="Meiryo UI" panose="020B0604030504040204" pitchFamily="50" charset="-128"/>
            </a:endParaRPr>
          </a:p>
          <a:p>
            <a:pPr algn="ctr" eaLnBrk="1" hangingPunct="1"/>
            <a:r>
              <a:rPr lang="en-US" altLang="ja-JP" dirty="0" smtClean="0">
                <a:latin typeface="Meiryo UI" panose="020B0604030504040204" pitchFamily="50" charset="-128"/>
                <a:ea typeface="Meiryo UI" panose="020B0604030504040204" pitchFamily="50" charset="-128"/>
              </a:rPr>
              <a:t>Abstract from JSAE chassis dynamometer testing WG</a:t>
            </a:r>
            <a:endParaRPr lang="ja-JP" altLang="en-US" dirty="0">
              <a:latin typeface="Meiryo UI" panose="020B0604030504040204" pitchFamily="50" charset="-128"/>
              <a:ea typeface="Meiryo UI" panose="020B0604030504040204" pitchFamily="50" charset="-128"/>
            </a:endParaRPr>
          </a:p>
        </p:txBody>
      </p:sp>
      <p:sp>
        <p:nvSpPr>
          <p:cNvPr id="72" name="テキスト ボックス 1"/>
          <p:cNvSpPr txBox="1">
            <a:spLocks noChangeArrowheads="1"/>
          </p:cNvSpPr>
          <p:nvPr/>
        </p:nvSpPr>
        <p:spPr bwMode="auto">
          <a:xfrm>
            <a:off x="4875614" y="2276872"/>
            <a:ext cx="1280562" cy="461665"/>
          </a:xfrm>
          <a:prstGeom prst="rect">
            <a:avLst/>
          </a:prstGeom>
          <a:solidFill>
            <a:schemeClr val="bg1"/>
          </a:solidFill>
          <a:ln>
            <a:noFill/>
          </a:ln>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200" dirty="0" smtClean="0">
                <a:latin typeface="Meiryo UI" panose="020B0604030504040204" pitchFamily="50" charset="-128"/>
                <a:ea typeface="Meiryo UI" panose="020B0604030504040204" pitchFamily="50" charset="-128"/>
              </a:rPr>
              <a:t>dynamometer controller</a:t>
            </a:r>
            <a:endParaRPr lang="ja-JP" altLang="en-US" sz="1200" dirty="0">
              <a:latin typeface="Meiryo UI" panose="020B0604030504040204" pitchFamily="50" charset="-128"/>
              <a:ea typeface="Meiryo UI" panose="020B0604030504040204" pitchFamily="50" charset="-128"/>
            </a:endParaRPr>
          </a:p>
        </p:txBody>
      </p:sp>
      <p:sp>
        <p:nvSpPr>
          <p:cNvPr id="73" name="テキスト ボックス 1"/>
          <p:cNvSpPr txBox="1">
            <a:spLocks noChangeArrowheads="1"/>
          </p:cNvSpPr>
          <p:nvPr/>
        </p:nvSpPr>
        <p:spPr bwMode="auto">
          <a:xfrm>
            <a:off x="1282749" y="4077072"/>
            <a:ext cx="1489051" cy="261610"/>
          </a:xfrm>
          <a:prstGeom prst="rect">
            <a:avLst/>
          </a:prstGeom>
          <a:solidFill>
            <a:schemeClr val="bg1"/>
          </a:solidFill>
          <a:ln>
            <a:noFill/>
          </a:ln>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100" dirty="0" smtClean="0">
                <a:latin typeface="Meiryo UI" panose="020B0604030504040204" pitchFamily="50" charset="-128"/>
                <a:ea typeface="Meiryo UI" panose="020B0604030504040204" pitchFamily="50" charset="-128"/>
              </a:rPr>
              <a:t>measurement unit</a:t>
            </a:r>
            <a:endParaRPr lang="ja-JP" altLang="en-US" sz="11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771817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正方形/長方形 276"/>
          <p:cNvSpPr/>
          <p:nvPr/>
        </p:nvSpPr>
        <p:spPr bwMode="auto">
          <a:xfrm>
            <a:off x="4860032" y="3645024"/>
            <a:ext cx="4169688" cy="1944216"/>
          </a:xfrm>
          <a:prstGeom prst="rect">
            <a:avLst/>
          </a:prstGeom>
          <a:solidFill>
            <a:schemeClr val="bg1"/>
          </a:solidFill>
          <a:ln w="9525">
            <a:solidFill>
              <a:schemeClr val="tx1"/>
            </a:solidFill>
            <a:round/>
            <a:headEnd/>
            <a:tailEnd/>
          </a:ln>
        </p:spPr>
        <p:txBody>
          <a:bodyPr wrap="none" rtlCol="0" anchor="ctr"/>
          <a:lstStyle/>
          <a:p>
            <a:pPr algn="ctr" eaLnBrk="1" hangingPunct="1">
              <a:lnSpc>
                <a:spcPct val="120000"/>
              </a:lnSpc>
            </a:pPr>
            <a:endParaRPr kumimoji="1" lang="ja-JP" altLang="en-US" sz="1600" dirty="0"/>
          </a:p>
        </p:txBody>
      </p:sp>
      <p:sp>
        <p:nvSpPr>
          <p:cNvPr id="276" name="正方形/長方形 275"/>
          <p:cNvSpPr/>
          <p:nvPr/>
        </p:nvSpPr>
        <p:spPr bwMode="auto">
          <a:xfrm>
            <a:off x="467544" y="3645024"/>
            <a:ext cx="4052221" cy="1944216"/>
          </a:xfrm>
          <a:prstGeom prst="rect">
            <a:avLst/>
          </a:prstGeom>
          <a:solidFill>
            <a:schemeClr val="bg1"/>
          </a:solidFill>
          <a:ln w="9525">
            <a:solidFill>
              <a:schemeClr val="tx1"/>
            </a:solidFill>
            <a:round/>
            <a:headEnd/>
            <a:tailEnd/>
          </a:ln>
        </p:spPr>
        <p:txBody>
          <a:bodyPr wrap="none" rtlCol="0" anchor="ctr"/>
          <a:lstStyle/>
          <a:p>
            <a:pPr algn="ctr" eaLnBrk="1" hangingPunct="1">
              <a:lnSpc>
                <a:spcPct val="120000"/>
              </a:lnSpc>
            </a:pPr>
            <a:endParaRPr kumimoji="1" lang="ja-JP" altLang="en-US" sz="1600" dirty="0"/>
          </a:p>
        </p:txBody>
      </p:sp>
      <p:sp>
        <p:nvSpPr>
          <p:cNvPr id="275" name="正方形/長方形 274"/>
          <p:cNvSpPr/>
          <p:nvPr/>
        </p:nvSpPr>
        <p:spPr bwMode="auto">
          <a:xfrm>
            <a:off x="4860032" y="1089000"/>
            <a:ext cx="4128854" cy="2030605"/>
          </a:xfrm>
          <a:prstGeom prst="rect">
            <a:avLst/>
          </a:prstGeom>
          <a:solidFill>
            <a:schemeClr val="bg1"/>
          </a:solidFill>
          <a:ln w="9525">
            <a:noFill/>
            <a:round/>
            <a:headEnd/>
            <a:tailEnd/>
          </a:ln>
        </p:spPr>
        <p:txBody>
          <a:bodyPr wrap="none" rtlCol="0" anchor="ctr"/>
          <a:lstStyle/>
          <a:p>
            <a:pPr algn="ctr" eaLnBrk="1" hangingPunct="1">
              <a:lnSpc>
                <a:spcPct val="120000"/>
              </a:lnSpc>
            </a:pPr>
            <a:endParaRPr kumimoji="1" lang="ja-JP" altLang="en-US" sz="1600" dirty="0"/>
          </a:p>
        </p:txBody>
      </p:sp>
      <p:grpSp>
        <p:nvGrpSpPr>
          <p:cNvPr id="2" name="グループ化 1"/>
          <p:cNvGrpSpPr/>
          <p:nvPr/>
        </p:nvGrpSpPr>
        <p:grpSpPr>
          <a:xfrm>
            <a:off x="68263" y="1023527"/>
            <a:ext cx="9007473" cy="5291302"/>
            <a:chOff x="-63564" y="395415"/>
            <a:chExt cx="9007473" cy="4323005"/>
          </a:xfrm>
        </p:grpSpPr>
        <p:grpSp>
          <p:nvGrpSpPr>
            <p:cNvPr id="3" name="グループ化 2"/>
            <p:cNvGrpSpPr/>
            <p:nvPr/>
          </p:nvGrpSpPr>
          <p:grpSpPr>
            <a:xfrm>
              <a:off x="-63564" y="397915"/>
              <a:ext cx="4451502" cy="1851913"/>
              <a:chOff x="-63564" y="397915"/>
              <a:chExt cx="4451502" cy="1851913"/>
            </a:xfrm>
          </p:grpSpPr>
          <p:grpSp>
            <p:nvGrpSpPr>
              <p:cNvPr id="216" name="グループ化 215"/>
              <p:cNvGrpSpPr/>
              <p:nvPr/>
            </p:nvGrpSpPr>
            <p:grpSpPr>
              <a:xfrm>
                <a:off x="-63564" y="397915"/>
                <a:ext cx="4451502" cy="1851913"/>
                <a:chOff x="2016801" y="191191"/>
                <a:chExt cx="7788275" cy="3240088"/>
              </a:xfrm>
            </p:grpSpPr>
            <p:graphicFrame>
              <p:nvGraphicFramePr>
                <p:cNvPr id="225" name="オブジェクト 31"/>
                <p:cNvGraphicFramePr>
                  <a:graphicFrameLocks noChangeAspect="1"/>
                </p:cNvGraphicFramePr>
                <p:nvPr>
                  <p:extLst>
                    <p:ext uri="{D42A27DB-BD31-4B8C-83A1-F6EECF244321}">
                      <p14:modId xmlns:p14="http://schemas.microsoft.com/office/powerpoint/2010/main" val="1642612012"/>
                    </p:ext>
                  </p:extLst>
                </p:nvPr>
              </p:nvGraphicFramePr>
              <p:xfrm>
                <a:off x="2016801" y="191191"/>
                <a:ext cx="7788275" cy="3240088"/>
              </p:xfrm>
              <a:graphic>
                <a:graphicData uri="http://schemas.openxmlformats.org/presentationml/2006/ole">
                  <mc:AlternateContent xmlns:mc="http://schemas.openxmlformats.org/markup-compatibility/2006">
                    <mc:Choice xmlns:v="urn:schemas-microsoft-com:vml" Requires="v">
                      <p:oleObj spid="_x0000_s3470" r:id="rId4" imgW="6267450" imgH="3871913" progId="">
                        <p:embed/>
                      </p:oleObj>
                    </mc:Choice>
                    <mc:Fallback>
                      <p:oleObj r:id="rId4" imgW="6267450" imgH="3871913"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l="10339" r="10339" b="46489"/>
                            <a:stretch>
                              <a:fillRect/>
                            </a:stretch>
                          </p:blipFill>
                          <p:spPr bwMode="auto">
                            <a:xfrm>
                              <a:off x="2016801" y="191191"/>
                              <a:ext cx="7788275" cy="3240088"/>
                            </a:xfrm>
                            <a:prstGeom prst="rect">
                              <a:avLst/>
                            </a:prstGeom>
                            <a:solidFill>
                              <a:schemeClr val="bg1"/>
                            </a:solidFill>
                            <a:ln w="9525">
                              <a:noFill/>
                              <a:miter lim="800000"/>
                              <a:headEnd/>
                              <a:tailEnd/>
                            </a:ln>
                          </p:spPr>
                        </p:pic>
                      </p:oleObj>
                    </mc:Fallback>
                  </mc:AlternateContent>
                </a:graphicData>
              </a:graphic>
            </p:graphicFrame>
            <p:sp>
              <p:nvSpPr>
                <p:cNvPr id="226" name="角丸四角形 225"/>
                <p:cNvSpPr/>
                <p:nvPr/>
              </p:nvSpPr>
              <p:spPr bwMode="auto">
                <a:xfrm>
                  <a:off x="6760753" y="1166233"/>
                  <a:ext cx="579438" cy="185737"/>
                </a:xfrm>
                <a:prstGeom prst="roundRect">
                  <a:avLst/>
                </a:prstGeom>
                <a:pattFill prst="trellis">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27" name="角丸四角形 226"/>
                <p:cNvSpPr/>
                <p:nvPr/>
              </p:nvSpPr>
              <p:spPr bwMode="auto">
                <a:xfrm>
                  <a:off x="6775042" y="2260019"/>
                  <a:ext cx="579437" cy="185738"/>
                </a:xfrm>
                <a:prstGeom prst="roundRect">
                  <a:avLst/>
                </a:prstGeom>
                <a:pattFill prst="trellis">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28" name="角丸四角形 227"/>
                <p:cNvSpPr/>
                <p:nvPr/>
              </p:nvSpPr>
              <p:spPr bwMode="auto">
                <a:xfrm>
                  <a:off x="4958942" y="1167819"/>
                  <a:ext cx="579437" cy="185738"/>
                </a:xfrm>
                <a:prstGeom prst="roundRect">
                  <a:avLst/>
                </a:prstGeom>
                <a:pattFill prst="trellis">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29" name="角丸四角形 228"/>
                <p:cNvSpPr/>
                <p:nvPr/>
              </p:nvSpPr>
              <p:spPr bwMode="auto">
                <a:xfrm>
                  <a:off x="4958942" y="2247319"/>
                  <a:ext cx="579437" cy="185738"/>
                </a:xfrm>
                <a:prstGeom prst="roundRect">
                  <a:avLst/>
                </a:prstGeom>
                <a:pattFill prst="trellis">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230" name="直線コネクタ 229"/>
                <p:cNvCxnSpPr/>
                <p:nvPr/>
              </p:nvCxnSpPr>
              <p:spPr>
                <a:xfrm>
                  <a:off x="4621688" y="2098423"/>
                  <a:ext cx="0" cy="66926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1" name="直線コネクタ 230"/>
                <p:cNvCxnSpPr/>
                <p:nvPr/>
              </p:nvCxnSpPr>
              <p:spPr>
                <a:xfrm>
                  <a:off x="4609504" y="794467"/>
                  <a:ext cx="0" cy="66926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2" name="直線コネクタ 231"/>
                <p:cNvCxnSpPr/>
                <p:nvPr/>
              </p:nvCxnSpPr>
              <p:spPr>
                <a:xfrm>
                  <a:off x="7673937" y="831598"/>
                  <a:ext cx="0" cy="66926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3" name="直線コネクタ 232"/>
                <p:cNvCxnSpPr/>
                <p:nvPr/>
              </p:nvCxnSpPr>
              <p:spPr>
                <a:xfrm>
                  <a:off x="7666407" y="2005554"/>
                  <a:ext cx="0" cy="66926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4" name="直線コネクタ 233"/>
                <p:cNvCxnSpPr/>
                <p:nvPr/>
              </p:nvCxnSpPr>
              <p:spPr>
                <a:xfrm flipH="1">
                  <a:off x="7666407" y="1518858"/>
                  <a:ext cx="87581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5" name="直線矢印コネクタ 234"/>
                <p:cNvCxnSpPr/>
                <p:nvPr/>
              </p:nvCxnSpPr>
              <p:spPr>
                <a:xfrm flipV="1">
                  <a:off x="7690660" y="1044709"/>
                  <a:ext cx="12184" cy="409062"/>
                </a:xfrm>
                <a:prstGeom prst="straightConnector1">
                  <a:avLst/>
                </a:prstGeom>
                <a:ln w="952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36" name="直線矢印コネクタ 235"/>
                <p:cNvCxnSpPr/>
                <p:nvPr/>
              </p:nvCxnSpPr>
              <p:spPr>
                <a:xfrm>
                  <a:off x="7660874" y="1994762"/>
                  <a:ext cx="8521" cy="464948"/>
                </a:xfrm>
                <a:prstGeom prst="straightConnector1">
                  <a:avLst/>
                </a:prstGeom>
                <a:ln w="9525">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237" name="テキスト ボックス 236"/>
                <p:cNvSpPr txBox="1"/>
                <p:nvPr/>
              </p:nvSpPr>
              <p:spPr>
                <a:xfrm>
                  <a:off x="3732430" y="2470734"/>
                  <a:ext cx="725174" cy="484634"/>
                </a:xfrm>
                <a:prstGeom prst="rect">
                  <a:avLst/>
                </a:prstGeom>
                <a:noFill/>
              </p:spPr>
              <p:txBody>
                <a:bodyPr wrap="square" rtlCol="0">
                  <a:spAutoFit/>
                </a:bodyPr>
                <a:lstStyle/>
                <a:p>
                  <a:r>
                    <a:rPr lang="en-US" altLang="ja-JP" sz="1200" dirty="0">
                      <a:solidFill>
                        <a:srgbClr val="007434"/>
                      </a:solidFill>
                    </a:rPr>
                    <a:t>FR</a:t>
                  </a:r>
                  <a:r>
                    <a:rPr lang="en-US" altLang="ja-JP" sz="1200" baseline="-25000" dirty="0">
                      <a:solidFill>
                        <a:srgbClr val="007434"/>
                      </a:solidFill>
                    </a:rPr>
                    <a:t>R</a:t>
                  </a:r>
                  <a:endParaRPr lang="ja-JP" altLang="en-US" sz="1200" baseline="-25000" dirty="0">
                    <a:solidFill>
                      <a:srgbClr val="007434"/>
                    </a:solidFill>
                  </a:endParaRPr>
                </a:p>
              </p:txBody>
            </p:sp>
            <p:sp>
              <p:nvSpPr>
                <p:cNvPr id="238" name="テキスト ボックス 237"/>
                <p:cNvSpPr txBox="1"/>
                <p:nvPr/>
              </p:nvSpPr>
              <p:spPr>
                <a:xfrm>
                  <a:off x="8282133" y="2170043"/>
                  <a:ext cx="799283" cy="395948"/>
                </a:xfrm>
                <a:prstGeom prst="rect">
                  <a:avLst/>
                </a:prstGeom>
                <a:noFill/>
              </p:spPr>
              <p:txBody>
                <a:bodyPr wrap="square" rtlCol="0">
                  <a:spAutoFit/>
                </a:bodyPr>
                <a:lstStyle/>
                <a:p>
                  <a:r>
                    <a:rPr lang="en-US" altLang="ja-JP" sz="1200" dirty="0">
                      <a:solidFill>
                        <a:srgbClr val="00B050"/>
                      </a:solidFill>
                    </a:rPr>
                    <a:t>FF</a:t>
                  </a:r>
                  <a:r>
                    <a:rPr lang="en-US" altLang="ja-JP" sz="1200" baseline="-25000" dirty="0">
                      <a:solidFill>
                        <a:srgbClr val="00B050"/>
                      </a:solidFill>
                    </a:rPr>
                    <a:t>R</a:t>
                  </a:r>
                  <a:endParaRPr lang="ja-JP" altLang="en-US" sz="1200" baseline="-25000" dirty="0">
                    <a:solidFill>
                      <a:srgbClr val="00B050"/>
                    </a:solidFill>
                  </a:endParaRPr>
                </a:p>
              </p:txBody>
            </p:sp>
            <p:sp>
              <p:nvSpPr>
                <p:cNvPr id="239" name="テキスト ボックス 238"/>
                <p:cNvSpPr txBox="1"/>
                <p:nvPr/>
              </p:nvSpPr>
              <p:spPr>
                <a:xfrm>
                  <a:off x="8046388" y="1208967"/>
                  <a:ext cx="965389" cy="403861"/>
                </a:xfrm>
                <a:prstGeom prst="rect">
                  <a:avLst/>
                </a:prstGeom>
                <a:noFill/>
              </p:spPr>
              <p:txBody>
                <a:bodyPr wrap="square" rtlCol="0">
                  <a:spAutoFit/>
                </a:bodyPr>
                <a:lstStyle/>
                <a:p>
                  <a:r>
                    <a:rPr lang="en-US" altLang="ja-JP" sz="900" dirty="0" err="1"/>
                    <a:t>θF</a:t>
                  </a:r>
                  <a:r>
                    <a:rPr lang="en-US" altLang="ja-JP" sz="900" baseline="-25000" dirty="0" err="1"/>
                    <a:t>L</a:t>
                  </a:r>
                  <a:endParaRPr lang="ja-JP" altLang="en-US" sz="900" baseline="-25000" dirty="0"/>
                </a:p>
              </p:txBody>
            </p:sp>
            <p:cxnSp>
              <p:nvCxnSpPr>
                <p:cNvPr id="240" name="直線コネクタ 239"/>
                <p:cNvCxnSpPr/>
                <p:nvPr/>
              </p:nvCxnSpPr>
              <p:spPr>
                <a:xfrm>
                  <a:off x="7702845" y="1527713"/>
                  <a:ext cx="846907" cy="143018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1" name="直線矢印コネクタ 240"/>
                <p:cNvCxnSpPr/>
                <p:nvPr/>
              </p:nvCxnSpPr>
              <p:spPr>
                <a:xfrm>
                  <a:off x="7669395" y="2021997"/>
                  <a:ext cx="731390" cy="446567"/>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42" name="直線矢印コネクタ 241"/>
                <p:cNvCxnSpPr/>
                <p:nvPr/>
              </p:nvCxnSpPr>
              <p:spPr>
                <a:xfrm flipV="1">
                  <a:off x="7666407" y="1054674"/>
                  <a:ext cx="805818" cy="464185"/>
                </a:xfrm>
                <a:prstGeom prst="straightConnector1">
                  <a:avLst/>
                </a:prstGeom>
                <a:ln w="19050">
                  <a:solidFill>
                    <a:srgbClr val="0066FF"/>
                  </a:solidFill>
                  <a:tailEnd type="triangle"/>
                </a:ln>
              </p:spPr>
              <p:style>
                <a:lnRef idx="1">
                  <a:schemeClr val="accent1"/>
                </a:lnRef>
                <a:fillRef idx="0">
                  <a:schemeClr val="accent1"/>
                </a:fillRef>
                <a:effectRef idx="0">
                  <a:schemeClr val="accent1"/>
                </a:effectRef>
                <a:fontRef idx="minor">
                  <a:schemeClr val="tx1"/>
                </a:fontRef>
              </p:style>
            </p:cxnSp>
            <p:cxnSp>
              <p:nvCxnSpPr>
                <p:cNvPr id="243" name="直線矢印コネクタ 242"/>
                <p:cNvCxnSpPr/>
                <p:nvPr/>
              </p:nvCxnSpPr>
              <p:spPr>
                <a:xfrm>
                  <a:off x="7657353" y="2012035"/>
                  <a:ext cx="712955" cy="9962"/>
                </a:xfrm>
                <a:prstGeom prst="straightConnector1">
                  <a:avLst/>
                </a:prstGeom>
                <a:ln w="9525">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244" name="直線矢印コネクタ 243"/>
                <p:cNvCxnSpPr/>
                <p:nvPr/>
              </p:nvCxnSpPr>
              <p:spPr>
                <a:xfrm>
                  <a:off x="7666407" y="1518858"/>
                  <a:ext cx="798288" cy="0"/>
                </a:xfrm>
                <a:prstGeom prst="straightConnector1">
                  <a:avLst/>
                </a:prstGeom>
                <a:ln w="9525">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45" name="テキスト ボックス 244"/>
                <p:cNvSpPr txBox="1"/>
                <p:nvPr/>
              </p:nvSpPr>
              <p:spPr>
                <a:xfrm>
                  <a:off x="8013705" y="1995805"/>
                  <a:ext cx="623060" cy="329956"/>
                </a:xfrm>
                <a:prstGeom prst="rect">
                  <a:avLst/>
                </a:prstGeom>
                <a:noFill/>
              </p:spPr>
              <p:txBody>
                <a:bodyPr wrap="square" rtlCol="0">
                  <a:spAutoFit/>
                </a:bodyPr>
                <a:lstStyle/>
                <a:p>
                  <a:pPr algn="ctr"/>
                  <a:r>
                    <a:rPr lang="en-US" altLang="ja-JP" sz="900" dirty="0" err="1"/>
                    <a:t>θF</a:t>
                  </a:r>
                  <a:r>
                    <a:rPr lang="en-US" altLang="ja-JP" sz="900" baseline="-25000" dirty="0" err="1"/>
                    <a:t>R</a:t>
                  </a:r>
                  <a:endParaRPr lang="ja-JP" altLang="en-US" sz="900" baseline="-25000" dirty="0"/>
                </a:p>
              </p:txBody>
            </p:sp>
            <p:sp>
              <p:nvSpPr>
                <p:cNvPr id="246" name="テキスト ボックス 245"/>
                <p:cNvSpPr txBox="1"/>
                <p:nvPr/>
              </p:nvSpPr>
              <p:spPr>
                <a:xfrm>
                  <a:off x="3862404" y="1972242"/>
                  <a:ext cx="622189" cy="403861"/>
                </a:xfrm>
                <a:prstGeom prst="rect">
                  <a:avLst/>
                </a:prstGeom>
                <a:noFill/>
              </p:spPr>
              <p:txBody>
                <a:bodyPr wrap="square" rtlCol="0">
                  <a:spAutoFit/>
                </a:bodyPr>
                <a:lstStyle/>
                <a:p>
                  <a:r>
                    <a:rPr lang="en-US" altLang="ja-JP" sz="900" dirty="0" err="1"/>
                    <a:t>θR</a:t>
                  </a:r>
                  <a:r>
                    <a:rPr lang="en-US" altLang="ja-JP" sz="900" baseline="-25000" dirty="0" err="1"/>
                    <a:t>R</a:t>
                  </a:r>
                  <a:endParaRPr lang="ja-JP" altLang="en-US" sz="900" baseline="-25000" dirty="0"/>
                </a:p>
              </p:txBody>
            </p:sp>
            <p:sp>
              <p:nvSpPr>
                <p:cNvPr id="247" name="テキスト ボックス 246"/>
                <p:cNvSpPr txBox="1"/>
                <p:nvPr/>
              </p:nvSpPr>
              <p:spPr>
                <a:xfrm>
                  <a:off x="3900851" y="1152087"/>
                  <a:ext cx="657229" cy="403861"/>
                </a:xfrm>
                <a:prstGeom prst="rect">
                  <a:avLst/>
                </a:prstGeom>
                <a:noFill/>
              </p:spPr>
              <p:txBody>
                <a:bodyPr wrap="square" rtlCol="0">
                  <a:spAutoFit/>
                </a:bodyPr>
                <a:lstStyle/>
                <a:p>
                  <a:r>
                    <a:rPr lang="en-US" altLang="ja-JP" sz="900" dirty="0" err="1"/>
                    <a:t>θR</a:t>
                  </a:r>
                  <a:r>
                    <a:rPr lang="en-US" altLang="ja-JP" sz="900" baseline="-25000" dirty="0" err="1"/>
                    <a:t>L</a:t>
                  </a:r>
                  <a:endParaRPr lang="ja-JP" altLang="en-US" sz="900" baseline="-25000" dirty="0"/>
                </a:p>
              </p:txBody>
            </p:sp>
            <p:sp>
              <p:nvSpPr>
                <p:cNvPr id="248" name="テキスト ボックス 247"/>
                <p:cNvSpPr txBox="1"/>
                <p:nvPr/>
              </p:nvSpPr>
              <p:spPr>
                <a:xfrm>
                  <a:off x="8842390" y="913881"/>
                  <a:ext cx="754443" cy="395948"/>
                </a:xfrm>
                <a:prstGeom prst="rect">
                  <a:avLst/>
                </a:prstGeom>
                <a:noFill/>
              </p:spPr>
              <p:txBody>
                <a:bodyPr wrap="square" rtlCol="0">
                  <a:spAutoFit/>
                </a:bodyPr>
                <a:lstStyle/>
                <a:p>
                  <a:r>
                    <a:rPr lang="en-US" altLang="ja-JP" sz="1200" dirty="0">
                      <a:solidFill>
                        <a:srgbClr val="00B0F0"/>
                      </a:solidFill>
                    </a:rPr>
                    <a:t>FF</a:t>
                  </a:r>
                  <a:r>
                    <a:rPr lang="en-US" altLang="ja-JP" sz="1200" baseline="-25000" dirty="0">
                      <a:solidFill>
                        <a:srgbClr val="00B0F0"/>
                      </a:solidFill>
                    </a:rPr>
                    <a:t>L</a:t>
                  </a:r>
                  <a:endParaRPr lang="ja-JP" altLang="en-US" sz="1200" baseline="-25000" dirty="0">
                    <a:solidFill>
                      <a:srgbClr val="00B0F0"/>
                    </a:solidFill>
                  </a:endParaRPr>
                </a:p>
              </p:txBody>
            </p:sp>
            <p:sp>
              <p:nvSpPr>
                <p:cNvPr id="249" name="正方形/長方形 248"/>
                <p:cNvSpPr/>
                <p:nvPr/>
              </p:nvSpPr>
              <p:spPr>
                <a:xfrm>
                  <a:off x="3003175" y="2563231"/>
                  <a:ext cx="829026" cy="3180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50" name="正方形/長方形 249"/>
                <p:cNvSpPr/>
                <p:nvPr/>
              </p:nvSpPr>
              <p:spPr>
                <a:xfrm>
                  <a:off x="3200400" y="679648"/>
                  <a:ext cx="648128" cy="4744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251" name="グループ化 250"/>
                <p:cNvGrpSpPr/>
                <p:nvPr/>
              </p:nvGrpSpPr>
              <p:grpSpPr>
                <a:xfrm rot="20817283">
                  <a:off x="3050374" y="2560439"/>
                  <a:ext cx="856321" cy="335522"/>
                  <a:chOff x="1900517" y="3352802"/>
                  <a:chExt cx="671233" cy="493058"/>
                </a:xfrm>
              </p:grpSpPr>
              <p:pic>
                <p:nvPicPr>
                  <p:cNvPr id="273" name="図 272"/>
                  <p:cNvPicPr>
                    <a:picLocks noChangeAspect="1"/>
                  </p:cNvPicPr>
                  <p:nvPr/>
                </p:nvPicPr>
                <p:blipFill rotWithShape="1">
                  <a:blip r:embed="rId6"/>
                  <a:srcRect l="14098" t="11729" r="77758" b="73182"/>
                  <a:stretch/>
                </p:blipFill>
                <p:spPr>
                  <a:xfrm flipV="1">
                    <a:off x="1900517" y="3352802"/>
                    <a:ext cx="636495" cy="493058"/>
                  </a:xfrm>
                  <a:prstGeom prst="rect">
                    <a:avLst/>
                  </a:prstGeom>
                </p:spPr>
              </p:pic>
              <p:sp>
                <p:nvSpPr>
                  <p:cNvPr id="274" name="正方形/長方形 273"/>
                  <p:cNvSpPr/>
                  <p:nvPr/>
                </p:nvSpPr>
                <p:spPr>
                  <a:xfrm>
                    <a:off x="2084293" y="3738563"/>
                    <a:ext cx="487457" cy="1072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grpSp>
              <p:nvGrpSpPr>
                <p:cNvPr id="252" name="グループ化 251"/>
                <p:cNvGrpSpPr/>
                <p:nvPr/>
              </p:nvGrpSpPr>
              <p:grpSpPr>
                <a:xfrm rot="347975">
                  <a:off x="3085786" y="599549"/>
                  <a:ext cx="904474" cy="484338"/>
                  <a:chOff x="1720339" y="2118567"/>
                  <a:chExt cx="737111" cy="493058"/>
                </a:xfrm>
              </p:grpSpPr>
              <p:pic>
                <p:nvPicPr>
                  <p:cNvPr id="271" name="図 270"/>
                  <p:cNvPicPr>
                    <a:picLocks noChangeAspect="1"/>
                  </p:cNvPicPr>
                  <p:nvPr/>
                </p:nvPicPr>
                <p:blipFill rotWithShape="1">
                  <a:blip r:embed="rId6"/>
                  <a:srcRect l="14098" t="11729" r="77758" b="73182"/>
                  <a:stretch/>
                </p:blipFill>
                <p:spPr>
                  <a:xfrm>
                    <a:off x="1720339" y="2118567"/>
                    <a:ext cx="636495" cy="493058"/>
                  </a:xfrm>
                  <a:prstGeom prst="rect">
                    <a:avLst/>
                  </a:prstGeom>
                </p:spPr>
              </p:pic>
              <p:sp>
                <p:nvSpPr>
                  <p:cNvPr id="272" name="正方形/長方形 271"/>
                  <p:cNvSpPr/>
                  <p:nvPr/>
                </p:nvSpPr>
                <p:spPr>
                  <a:xfrm>
                    <a:off x="1952625" y="2178425"/>
                    <a:ext cx="504825" cy="98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cxnSp>
              <p:nvCxnSpPr>
                <p:cNvPr id="253" name="直線矢印コネクタ 252"/>
                <p:cNvCxnSpPr/>
                <p:nvPr/>
              </p:nvCxnSpPr>
              <p:spPr>
                <a:xfrm flipH="1">
                  <a:off x="3886201" y="1488961"/>
                  <a:ext cx="712639" cy="0"/>
                </a:xfrm>
                <a:prstGeom prst="straightConnector1">
                  <a:avLst/>
                </a:prstGeom>
                <a:ln w="63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54" name="直線矢印コネクタ 253"/>
                <p:cNvCxnSpPr/>
                <p:nvPr/>
              </p:nvCxnSpPr>
              <p:spPr>
                <a:xfrm>
                  <a:off x="4615456" y="2080064"/>
                  <a:ext cx="8923" cy="500600"/>
                </a:xfrm>
                <a:prstGeom prst="straightConnector1">
                  <a:avLst/>
                </a:prstGeom>
                <a:ln w="1905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255" name="直線矢印コネクタ 254"/>
                <p:cNvCxnSpPr/>
                <p:nvPr/>
              </p:nvCxnSpPr>
              <p:spPr>
                <a:xfrm flipH="1" flipV="1">
                  <a:off x="4615456" y="1017166"/>
                  <a:ext cx="5356" cy="474512"/>
                </a:xfrm>
                <a:prstGeom prst="straightConnector1">
                  <a:avLst/>
                </a:prstGeom>
                <a:ln w="952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56" name="直線矢印コネクタ 255"/>
                <p:cNvCxnSpPr/>
                <p:nvPr/>
              </p:nvCxnSpPr>
              <p:spPr>
                <a:xfrm flipH="1">
                  <a:off x="3808860" y="2093458"/>
                  <a:ext cx="783019" cy="450257"/>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57" name="直線矢印コネクタ 256"/>
                <p:cNvCxnSpPr/>
                <p:nvPr/>
              </p:nvCxnSpPr>
              <p:spPr>
                <a:xfrm flipH="1" flipV="1">
                  <a:off x="3848528" y="2069972"/>
                  <a:ext cx="760976" cy="9003"/>
                </a:xfrm>
                <a:prstGeom prst="straightConnector1">
                  <a:avLst/>
                </a:prstGeom>
                <a:ln w="1270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258" name="円弧 257"/>
                <p:cNvSpPr/>
                <p:nvPr/>
              </p:nvSpPr>
              <p:spPr>
                <a:xfrm rot="13637908">
                  <a:off x="3974736" y="2099043"/>
                  <a:ext cx="420508" cy="322652"/>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259" name="円弧 258"/>
                <p:cNvSpPr/>
                <p:nvPr/>
              </p:nvSpPr>
              <p:spPr>
                <a:xfrm rot="12810524">
                  <a:off x="4057516" y="1081860"/>
                  <a:ext cx="320193" cy="43048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260" name="円弧 259"/>
                <p:cNvSpPr/>
                <p:nvPr/>
              </p:nvSpPr>
              <p:spPr>
                <a:xfrm rot="5247215">
                  <a:off x="7733279" y="1861302"/>
                  <a:ext cx="318008" cy="330761"/>
                </a:xfrm>
                <a:prstGeom prst="arc">
                  <a:avLst>
                    <a:gd name="adj1" fmla="val 16200000"/>
                    <a:gd name="adj2" fmla="val 20823908"/>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261" name="円弧 260"/>
                <p:cNvSpPr/>
                <p:nvPr/>
              </p:nvSpPr>
              <p:spPr>
                <a:xfrm rot="603820">
                  <a:off x="7816161" y="1342303"/>
                  <a:ext cx="318008" cy="330761"/>
                </a:xfrm>
                <a:prstGeom prst="arc">
                  <a:avLst>
                    <a:gd name="adj1" fmla="val 16200000"/>
                    <a:gd name="adj2" fmla="val 20823908"/>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cxnSp>
              <p:nvCxnSpPr>
                <p:cNvPr id="262" name="直線矢印コネクタ 261"/>
                <p:cNvCxnSpPr/>
                <p:nvPr/>
              </p:nvCxnSpPr>
              <p:spPr>
                <a:xfrm flipH="1" flipV="1">
                  <a:off x="3871042" y="1044099"/>
                  <a:ext cx="729236" cy="413027"/>
                </a:xfrm>
                <a:prstGeom prst="straightConnector1">
                  <a:avLst/>
                </a:prstGeom>
                <a:ln w="19050">
                  <a:solidFill>
                    <a:srgbClr val="0066FF"/>
                  </a:solidFill>
                  <a:tailEnd type="triangle"/>
                </a:ln>
              </p:spPr>
              <p:style>
                <a:lnRef idx="1">
                  <a:schemeClr val="accent1"/>
                </a:lnRef>
                <a:fillRef idx="0">
                  <a:schemeClr val="accent1"/>
                </a:fillRef>
                <a:effectRef idx="0">
                  <a:schemeClr val="accent1"/>
                </a:effectRef>
                <a:fontRef idx="minor">
                  <a:schemeClr val="tx1"/>
                </a:fontRef>
              </p:style>
            </p:cxnSp>
            <p:sp>
              <p:nvSpPr>
                <p:cNvPr id="263" name="角丸四角形 262"/>
                <p:cNvSpPr/>
                <p:nvPr/>
              </p:nvSpPr>
              <p:spPr>
                <a:xfrm rot="1674649">
                  <a:off x="2384596" y="1027828"/>
                  <a:ext cx="882985" cy="552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264" name="テキスト ボックス 263"/>
                <p:cNvSpPr txBox="1"/>
                <p:nvPr/>
              </p:nvSpPr>
              <p:spPr>
                <a:xfrm>
                  <a:off x="7329867" y="1322570"/>
                  <a:ext cx="323202" cy="646179"/>
                </a:xfrm>
                <a:prstGeom prst="rect">
                  <a:avLst/>
                </a:prstGeom>
                <a:noFill/>
              </p:spPr>
              <p:txBody>
                <a:bodyPr wrap="none" rtlCol="0">
                  <a:spAutoFit/>
                </a:bodyPr>
                <a:lstStyle/>
                <a:p>
                  <a:endParaRPr kumimoji="1" lang="ja-JP" altLang="en-US" dirty="0">
                    <a:solidFill>
                      <a:srgbClr val="FF0000"/>
                    </a:solidFill>
                  </a:endParaRPr>
                </a:p>
              </p:txBody>
            </p:sp>
            <p:sp>
              <p:nvSpPr>
                <p:cNvPr id="265" name="テキスト ボックス 264"/>
                <p:cNvSpPr txBox="1"/>
                <p:nvPr/>
              </p:nvSpPr>
              <p:spPr>
                <a:xfrm>
                  <a:off x="7346106" y="1820888"/>
                  <a:ext cx="323202" cy="646179"/>
                </a:xfrm>
                <a:prstGeom prst="rect">
                  <a:avLst/>
                </a:prstGeom>
                <a:noFill/>
              </p:spPr>
              <p:txBody>
                <a:bodyPr wrap="none" rtlCol="0">
                  <a:spAutoFit/>
                </a:bodyPr>
                <a:lstStyle/>
                <a:p>
                  <a:endParaRPr kumimoji="1" lang="ja-JP" altLang="en-US" dirty="0">
                    <a:solidFill>
                      <a:srgbClr val="FF0000"/>
                    </a:solidFill>
                  </a:endParaRPr>
                </a:p>
              </p:txBody>
            </p:sp>
            <p:sp>
              <p:nvSpPr>
                <p:cNvPr id="266" name="テキスト ボックス 265"/>
                <p:cNvSpPr txBox="1"/>
                <p:nvPr/>
              </p:nvSpPr>
              <p:spPr>
                <a:xfrm>
                  <a:off x="4664087" y="1344297"/>
                  <a:ext cx="323202" cy="646179"/>
                </a:xfrm>
                <a:prstGeom prst="rect">
                  <a:avLst/>
                </a:prstGeom>
                <a:noFill/>
              </p:spPr>
              <p:txBody>
                <a:bodyPr wrap="none" rtlCol="0">
                  <a:spAutoFit/>
                </a:bodyPr>
                <a:lstStyle/>
                <a:p>
                  <a:endParaRPr kumimoji="1" lang="ja-JP" altLang="en-US" dirty="0">
                    <a:solidFill>
                      <a:srgbClr val="FF0000"/>
                    </a:solidFill>
                  </a:endParaRPr>
                </a:p>
              </p:txBody>
            </p:sp>
            <p:sp>
              <p:nvSpPr>
                <p:cNvPr id="267" name="テキスト ボックス 266"/>
                <p:cNvSpPr txBox="1"/>
                <p:nvPr/>
              </p:nvSpPr>
              <p:spPr>
                <a:xfrm>
                  <a:off x="4631076" y="1894308"/>
                  <a:ext cx="323202" cy="646179"/>
                </a:xfrm>
                <a:prstGeom prst="rect">
                  <a:avLst/>
                </a:prstGeom>
                <a:noFill/>
              </p:spPr>
              <p:txBody>
                <a:bodyPr wrap="none" rtlCol="0">
                  <a:spAutoFit/>
                </a:bodyPr>
                <a:lstStyle/>
                <a:p>
                  <a:endParaRPr kumimoji="1" lang="ja-JP" altLang="en-US" dirty="0">
                    <a:solidFill>
                      <a:srgbClr val="FF0000"/>
                    </a:solidFill>
                  </a:endParaRPr>
                </a:p>
              </p:txBody>
            </p:sp>
            <p:sp>
              <p:nvSpPr>
                <p:cNvPr id="268" name="テキスト ボックス 267"/>
                <p:cNvSpPr txBox="1"/>
                <p:nvPr/>
              </p:nvSpPr>
              <p:spPr>
                <a:xfrm>
                  <a:off x="4425815" y="1545487"/>
                  <a:ext cx="323202" cy="646179"/>
                </a:xfrm>
                <a:prstGeom prst="rect">
                  <a:avLst/>
                </a:prstGeom>
                <a:noFill/>
              </p:spPr>
              <p:txBody>
                <a:bodyPr wrap="none" rtlCol="0">
                  <a:spAutoFit/>
                </a:bodyPr>
                <a:lstStyle/>
                <a:p>
                  <a:endParaRPr kumimoji="1" lang="ja-JP" altLang="en-US" dirty="0">
                    <a:solidFill>
                      <a:srgbClr val="FF0000"/>
                    </a:solidFill>
                  </a:endParaRPr>
                </a:p>
              </p:txBody>
            </p:sp>
            <p:sp>
              <p:nvSpPr>
                <p:cNvPr id="269" name="テキスト ボックス 268"/>
                <p:cNvSpPr txBox="1"/>
                <p:nvPr/>
              </p:nvSpPr>
              <p:spPr>
                <a:xfrm>
                  <a:off x="7230667" y="1524396"/>
                  <a:ext cx="323202" cy="646179"/>
                </a:xfrm>
                <a:prstGeom prst="rect">
                  <a:avLst/>
                </a:prstGeom>
                <a:noFill/>
              </p:spPr>
              <p:txBody>
                <a:bodyPr wrap="none" rtlCol="0">
                  <a:spAutoFit/>
                </a:bodyPr>
                <a:lstStyle/>
                <a:p>
                  <a:endParaRPr kumimoji="1" lang="ja-JP" altLang="en-US" dirty="0">
                    <a:solidFill>
                      <a:srgbClr val="FF0000"/>
                    </a:solidFill>
                  </a:endParaRPr>
                </a:p>
              </p:txBody>
            </p:sp>
            <p:sp>
              <p:nvSpPr>
                <p:cNvPr id="270" name="テキスト ボックス 269"/>
                <p:cNvSpPr txBox="1"/>
                <p:nvPr/>
              </p:nvSpPr>
              <p:spPr>
                <a:xfrm>
                  <a:off x="3688988" y="715826"/>
                  <a:ext cx="745622" cy="484634"/>
                </a:xfrm>
                <a:prstGeom prst="rect">
                  <a:avLst/>
                </a:prstGeom>
                <a:noFill/>
              </p:spPr>
              <p:txBody>
                <a:bodyPr wrap="square" rtlCol="0">
                  <a:spAutoFit/>
                </a:bodyPr>
                <a:lstStyle/>
                <a:p>
                  <a:r>
                    <a:rPr lang="en-US" altLang="ja-JP" sz="1200" dirty="0">
                      <a:solidFill>
                        <a:srgbClr val="0070C0"/>
                      </a:solidFill>
                    </a:rPr>
                    <a:t>FR</a:t>
                  </a:r>
                  <a:r>
                    <a:rPr lang="en-US" altLang="ja-JP" sz="1200" baseline="-25000" dirty="0">
                      <a:solidFill>
                        <a:srgbClr val="0070C0"/>
                      </a:solidFill>
                    </a:rPr>
                    <a:t>L</a:t>
                  </a:r>
                  <a:endParaRPr lang="ja-JP" altLang="en-US" sz="1200" baseline="-25000" dirty="0">
                    <a:solidFill>
                      <a:srgbClr val="0070C0"/>
                    </a:solidFill>
                  </a:endParaRPr>
                </a:p>
              </p:txBody>
            </p:sp>
          </p:grpSp>
          <p:cxnSp>
            <p:nvCxnSpPr>
              <p:cNvPr id="217" name="直線コネクタ 216"/>
              <p:cNvCxnSpPr/>
              <p:nvPr/>
            </p:nvCxnSpPr>
            <p:spPr>
              <a:xfrm>
                <a:off x="992258" y="1742081"/>
                <a:ext cx="41998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18" name="直線コネクタ 217"/>
              <p:cNvCxnSpPr/>
              <p:nvPr/>
            </p:nvCxnSpPr>
            <p:spPr>
              <a:xfrm>
                <a:off x="983386" y="1482370"/>
                <a:ext cx="0" cy="22710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19" name="直線コネクタ 218"/>
              <p:cNvCxnSpPr/>
              <p:nvPr/>
            </p:nvCxnSpPr>
            <p:spPr>
              <a:xfrm>
                <a:off x="1029981" y="887341"/>
                <a:ext cx="417430" cy="7164"/>
              </a:xfrm>
              <a:prstGeom prst="line">
                <a:avLst/>
              </a:prstGeom>
              <a:ln>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220" name="直線コネクタ 219"/>
              <p:cNvCxnSpPr/>
              <p:nvPr/>
            </p:nvCxnSpPr>
            <p:spPr>
              <a:xfrm>
                <a:off x="1008378" y="891450"/>
                <a:ext cx="0" cy="22710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21" name="直線コネクタ 220"/>
              <p:cNvCxnSpPr/>
              <p:nvPr/>
            </p:nvCxnSpPr>
            <p:spPr>
              <a:xfrm>
                <a:off x="3179413" y="1679282"/>
                <a:ext cx="359247"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22" name="直線コネクタ 221"/>
              <p:cNvCxnSpPr/>
              <p:nvPr/>
            </p:nvCxnSpPr>
            <p:spPr>
              <a:xfrm>
                <a:off x="3208628" y="890923"/>
                <a:ext cx="359247"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23" name="直線コネクタ 222"/>
              <p:cNvCxnSpPr/>
              <p:nvPr/>
            </p:nvCxnSpPr>
            <p:spPr>
              <a:xfrm>
                <a:off x="3616649" y="892210"/>
                <a:ext cx="0" cy="25426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24" name="直線コネクタ 223"/>
              <p:cNvCxnSpPr/>
              <p:nvPr/>
            </p:nvCxnSpPr>
            <p:spPr>
              <a:xfrm>
                <a:off x="3567875" y="1428769"/>
                <a:ext cx="0" cy="25426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nvGrpSpPr>
            <p:cNvPr id="4" name="グループ化 3"/>
            <p:cNvGrpSpPr/>
            <p:nvPr/>
          </p:nvGrpSpPr>
          <p:grpSpPr>
            <a:xfrm>
              <a:off x="4418052" y="395415"/>
              <a:ext cx="4439007" cy="1846715"/>
              <a:chOff x="4418052" y="395415"/>
              <a:chExt cx="4439007" cy="1846715"/>
            </a:xfrm>
          </p:grpSpPr>
          <p:graphicFrame>
            <p:nvGraphicFramePr>
              <p:cNvPr id="154" name="オブジェクト 31"/>
              <p:cNvGraphicFramePr>
                <a:graphicFrameLocks noChangeAspect="1"/>
              </p:cNvGraphicFramePr>
              <p:nvPr>
                <p:extLst>
                  <p:ext uri="{D42A27DB-BD31-4B8C-83A1-F6EECF244321}">
                    <p14:modId xmlns:p14="http://schemas.microsoft.com/office/powerpoint/2010/main" val="4030476080"/>
                  </p:ext>
                </p:extLst>
              </p:nvPr>
            </p:nvGraphicFramePr>
            <p:xfrm>
              <a:off x="4418052" y="395415"/>
              <a:ext cx="4439007" cy="1846715"/>
            </p:xfrm>
            <a:graphic>
              <a:graphicData uri="http://schemas.openxmlformats.org/presentationml/2006/ole">
                <mc:AlternateContent xmlns:mc="http://schemas.openxmlformats.org/markup-compatibility/2006">
                  <mc:Choice xmlns:v="urn:schemas-microsoft-com:vml" Requires="v">
                    <p:oleObj spid="_x0000_s3471" r:id="rId7" imgW="6267450" imgH="3871913" progId="">
                      <p:embed/>
                    </p:oleObj>
                  </mc:Choice>
                  <mc:Fallback>
                    <p:oleObj r:id="rId7" imgW="6267450" imgH="3871913"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l="10339" r="10339" b="46489"/>
                          <a:stretch>
                            <a:fillRect/>
                          </a:stretch>
                        </p:blipFill>
                        <p:spPr bwMode="auto">
                          <a:xfrm>
                            <a:off x="4418052" y="395415"/>
                            <a:ext cx="4439007" cy="1846715"/>
                          </a:xfrm>
                          <a:prstGeom prst="rect">
                            <a:avLst/>
                          </a:prstGeom>
                          <a:noFill/>
                          <a:ln w="9525">
                            <a:noFill/>
                            <a:prstDash val="dash"/>
                            <a:miter lim="800000"/>
                            <a:headEnd/>
                            <a:tailEnd/>
                          </a:ln>
                        </p:spPr>
                      </p:pic>
                    </p:oleObj>
                  </mc:Fallback>
                </mc:AlternateContent>
              </a:graphicData>
            </a:graphic>
          </p:graphicFrame>
          <p:sp>
            <p:nvSpPr>
              <p:cNvPr id="155" name="角丸四角形 154"/>
              <p:cNvSpPr/>
              <p:nvPr/>
            </p:nvSpPr>
            <p:spPr bwMode="auto">
              <a:xfrm>
                <a:off x="7150211" y="970646"/>
                <a:ext cx="330257" cy="105862"/>
              </a:xfrm>
              <a:prstGeom prst="roundRect">
                <a:avLst/>
              </a:prstGeom>
              <a:pattFill prst="trellis">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56" name="角丸四角形 155"/>
              <p:cNvSpPr/>
              <p:nvPr/>
            </p:nvSpPr>
            <p:spPr bwMode="auto">
              <a:xfrm>
                <a:off x="7158356" y="1594059"/>
                <a:ext cx="330256" cy="105863"/>
              </a:xfrm>
              <a:prstGeom prst="roundRect">
                <a:avLst/>
              </a:prstGeom>
              <a:pattFill prst="trellis">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57" name="角丸四角形 156"/>
              <p:cNvSpPr/>
              <p:nvPr/>
            </p:nvSpPr>
            <p:spPr bwMode="auto">
              <a:xfrm>
                <a:off x="6123251" y="971550"/>
                <a:ext cx="330256" cy="105863"/>
              </a:xfrm>
              <a:prstGeom prst="roundRect">
                <a:avLst/>
              </a:prstGeom>
              <a:pattFill prst="trellis">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58" name="角丸四角形 157"/>
              <p:cNvSpPr/>
              <p:nvPr/>
            </p:nvSpPr>
            <p:spPr bwMode="auto">
              <a:xfrm>
                <a:off x="6123251" y="1586820"/>
                <a:ext cx="330256" cy="105863"/>
              </a:xfrm>
              <a:prstGeom prst="roundRect">
                <a:avLst/>
              </a:prstGeom>
              <a:pattFill prst="trellis">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159" name="直線コネクタ 158"/>
              <p:cNvCxnSpPr/>
              <p:nvPr/>
            </p:nvCxnSpPr>
            <p:spPr>
              <a:xfrm>
                <a:off x="5924085" y="1106454"/>
                <a:ext cx="0" cy="38145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0" name="直線コネクタ 159"/>
              <p:cNvCxnSpPr/>
              <p:nvPr/>
            </p:nvCxnSpPr>
            <p:spPr>
              <a:xfrm>
                <a:off x="7670690" y="779918"/>
                <a:ext cx="0" cy="38145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1" name="直線コネクタ 160"/>
              <p:cNvCxnSpPr/>
              <p:nvPr/>
            </p:nvCxnSpPr>
            <p:spPr>
              <a:xfrm>
                <a:off x="7666398" y="1449024"/>
                <a:ext cx="0" cy="38145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2" name="直線コネクタ 161"/>
              <p:cNvCxnSpPr/>
              <p:nvPr/>
            </p:nvCxnSpPr>
            <p:spPr>
              <a:xfrm flipH="1">
                <a:off x="7666398" y="1171628"/>
                <a:ext cx="4991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3" name="直線コネクタ 162"/>
              <p:cNvCxnSpPr/>
              <p:nvPr/>
            </p:nvCxnSpPr>
            <p:spPr>
              <a:xfrm flipH="1">
                <a:off x="7670690" y="1485740"/>
                <a:ext cx="49917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4" name="直線矢印コネクタ 163"/>
              <p:cNvCxnSpPr/>
              <p:nvPr/>
            </p:nvCxnSpPr>
            <p:spPr>
              <a:xfrm flipV="1">
                <a:off x="7680221" y="901383"/>
                <a:ext cx="6944" cy="233148"/>
              </a:xfrm>
              <a:prstGeom prst="straightConnector1">
                <a:avLst/>
              </a:prstGeom>
              <a:ln w="127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65" name="直線矢印コネクタ 164"/>
              <p:cNvCxnSpPr/>
              <p:nvPr/>
            </p:nvCxnSpPr>
            <p:spPr>
              <a:xfrm>
                <a:off x="7663413" y="1480016"/>
                <a:ext cx="4857" cy="265001"/>
              </a:xfrm>
              <a:prstGeom prst="straightConnector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66" name="テキスト ボックス 165"/>
              <p:cNvSpPr txBox="1"/>
              <p:nvPr/>
            </p:nvSpPr>
            <p:spPr>
              <a:xfrm>
                <a:off x="8040173" y="1537043"/>
                <a:ext cx="402326" cy="276999"/>
              </a:xfrm>
              <a:prstGeom prst="rect">
                <a:avLst/>
              </a:prstGeom>
              <a:noFill/>
            </p:spPr>
            <p:txBody>
              <a:bodyPr wrap="square" rtlCol="0">
                <a:spAutoFit/>
              </a:bodyPr>
              <a:lstStyle/>
              <a:p>
                <a:r>
                  <a:rPr lang="en-US" altLang="ja-JP" sz="1200" dirty="0">
                    <a:solidFill>
                      <a:srgbClr val="007434"/>
                    </a:solidFill>
                  </a:rPr>
                  <a:t>FF</a:t>
                </a:r>
                <a:r>
                  <a:rPr lang="en-US" altLang="ja-JP" sz="1200" baseline="-25000" dirty="0">
                    <a:solidFill>
                      <a:srgbClr val="007434"/>
                    </a:solidFill>
                  </a:rPr>
                  <a:t>R</a:t>
                </a:r>
                <a:endParaRPr lang="ja-JP" altLang="en-US" sz="1200" baseline="-25000" dirty="0">
                  <a:solidFill>
                    <a:srgbClr val="007434"/>
                  </a:solidFill>
                </a:endParaRPr>
              </a:p>
            </p:txBody>
          </p:sp>
          <p:cxnSp>
            <p:nvCxnSpPr>
              <p:cNvPr id="167" name="直線コネクタ 166"/>
              <p:cNvCxnSpPr/>
              <p:nvPr/>
            </p:nvCxnSpPr>
            <p:spPr>
              <a:xfrm>
                <a:off x="7687166" y="1176675"/>
                <a:ext cx="482703" cy="8151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8" name="直線矢印コネクタ 167"/>
              <p:cNvCxnSpPr/>
              <p:nvPr/>
            </p:nvCxnSpPr>
            <p:spPr>
              <a:xfrm>
                <a:off x="7691019" y="1476651"/>
                <a:ext cx="416863" cy="254525"/>
              </a:xfrm>
              <a:prstGeom prst="straightConnector1">
                <a:avLst/>
              </a:prstGeom>
              <a:ln w="19050">
                <a:solidFill>
                  <a:srgbClr val="007434"/>
                </a:solidFill>
                <a:tailEnd type="triangle"/>
              </a:ln>
            </p:spPr>
            <p:style>
              <a:lnRef idx="1">
                <a:schemeClr val="accent1"/>
              </a:lnRef>
              <a:fillRef idx="0">
                <a:schemeClr val="accent1"/>
              </a:fillRef>
              <a:effectRef idx="0">
                <a:schemeClr val="accent1"/>
              </a:effectRef>
              <a:fontRef idx="minor">
                <a:schemeClr val="tx1"/>
              </a:fontRef>
            </p:style>
          </p:cxnSp>
          <p:cxnSp>
            <p:nvCxnSpPr>
              <p:cNvPr id="169" name="直線矢印コネクタ 168"/>
              <p:cNvCxnSpPr/>
              <p:nvPr/>
            </p:nvCxnSpPr>
            <p:spPr>
              <a:xfrm flipV="1">
                <a:off x="7642531" y="880753"/>
                <a:ext cx="459284" cy="264566"/>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70" name="直線矢印コネクタ 169"/>
              <p:cNvCxnSpPr/>
              <p:nvPr/>
            </p:nvCxnSpPr>
            <p:spPr>
              <a:xfrm>
                <a:off x="7652740" y="1479680"/>
                <a:ext cx="454992" cy="0"/>
              </a:xfrm>
              <a:prstGeom prst="straightConnector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71" name="直線矢印コネクタ 170"/>
              <p:cNvCxnSpPr/>
              <p:nvPr/>
            </p:nvCxnSpPr>
            <p:spPr>
              <a:xfrm>
                <a:off x="7666398" y="1171628"/>
                <a:ext cx="454992" cy="0"/>
              </a:xfrm>
              <a:prstGeom prst="straightConnector1">
                <a:avLst/>
              </a:prstGeom>
              <a:ln w="127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72" name="テキスト ボックス 171"/>
              <p:cNvSpPr txBox="1"/>
              <p:nvPr/>
            </p:nvSpPr>
            <p:spPr>
              <a:xfrm>
                <a:off x="7843120" y="1443468"/>
                <a:ext cx="550233" cy="253916"/>
              </a:xfrm>
              <a:prstGeom prst="rect">
                <a:avLst/>
              </a:prstGeom>
              <a:noFill/>
            </p:spPr>
            <p:txBody>
              <a:bodyPr wrap="square" rtlCol="0">
                <a:spAutoFit/>
              </a:bodyPr>
              <a:lstStyle/>
              <a:p>
                <a:r>
                  <a:rPr lang="en-US" altLang="ja-JP" sz="1050" dirty="0" err="1"/>
                  <a:t>θF</a:t>
                </a:r>
                <a:r>
                  <a:rPr lang="en-US" altLang="ja-JP" sz="1050" baseline="-25000" dirty="0" err="1"/>
                  <a:t>R</a:t>
                </a:r>
                <a:endParaRPr lang="ja-JP" altLang="en-US" sz="1050" baseline="-25000" dirty="0"/>
              </a:p>
            </p:txBody>
          </p:sp>
          <p:sp>
            <p:nvSpPr>
              <p:cNvPr id="173" name="テキスト ボックス 172"/>
              <p:cNvSpPr txBox="1"/>
              <p:nvPr/>
            </p:nvSpPr>
            <p:spPr>
              <a:xfrm>
                <a:off x="5317023" y="1251427"/>
                <a:ext cx="414226" cy="230832"/>
              </a:xfrm>
              <a:prstGeom prst="rect">
                <a:avLst/>
              </a:prstGeom>
              <a:noFill/>
            </p:spPr>
            <p:txBody>
              <a:bodyPr wrap="square" rtlCol="0">
                <a:spAutoFit/>
              </a:bodyPr>
              <a:lstStyle/>
              <a:p>
                <a:r>
                  <a:rPr lang="en-US" altLang="ja-JP" sz="900" dirty="0" err="1"/>
                  <a:t>θR</a:t>
                </a:r>
                <a:r>
                  <a:rPr lang="en-US" altLang="ja-JP" sz="900" baseline="-25000" dirty="0" err="1"/>
                  <a:t>L</a:t>
                </a:r>
                <a:endParaRPr lang="ja-JP" altLang="en-US" sz="900" baseline="-25000" dirty="0"/>
              </a:p>
            </p:txBody>
          </p:sp>
          <p:sp>
            <p:nvSpPr>
              <p:cNvPr id="174" name="テキスト ボックス 173"/>
              <p:cNvSpPr txBox="1"/>
              <p:nvPr/>
            </p:nvSpPr>
            <p:spPr>
              <a:xfrm>
                <a:off x="8296783" y="808890"/>
                <a:ext cx="372709" cy="226309"/>
              </a:xfrm>
              <a:prstGeom prst="rect">
                <a:avLst/>
              </a:prstGeom>
              <a:noFill/>
            </p:spPr>
            <p:txBody>
              <a:bodyPr wrap="square" rtlCol="0">
                <a:spAutoFit/>
              </a:bodyPr>
              <a:lstStyle/>
              <a:p>
                <a:pPr algn="ctr"/>
                <a:r>
                  <a:rPr lang="en-US" altLang="ja-JP" sz="1200" dirty="0">
                    <a:solidFill>
                      <a:srgbClr val="0070C0"/>
                    </a:solidFill>
                  </a:rPr>
                  <a:t>FF</a:t>
                </a:r>
                <a:r>
                  <a:rPr lang="en-US" altLang="ja-JP" sz="1200" baseline="-25000" dirty="0">
                    <a:solidFill>
                      <a:srgbClr val="0070C0"/>
                    </a:solidFill>
                  </a:rPr>
                  <a:t>L</a:t>
                </a:r>
                <a:endParaRPr lang="ja-JP" altLang="en-US" sz="1200" baseline="-25000" dirty="0">
                  <a:solidFill>
                    <a:srgbClr val="0070C0"/>
                  </a:solidFill>
                </a:endParaRPr>
              </a:p>
            </p:txBody>
          </p:sp>
          <p:sp>
            <p:nvSpPr>
              <p:cNvPr id="175" name="正方形/長方形 174"/>
              <p:cNvSpPr/>
              <p:nvPr/>
            </p:nvSpPr>
            <p:spPr>
              <a:xfrm>
                <a:off x="5008541" y="1766877"/>
                <a:ext cx="472512" cy="1812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76" name="正方形/長方形 175"/>
              <p:cNvSpPr/>
              <p:nvPr/>
            </p:nvSpPr>
            <p:spPr>
              <a:xfrm>
                <a:off x="5120952" y="693313"/>
                <a:ext cx="369407" cy="270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177" name="グループ化 176"/>
              <p:cNvGrpSpPr/>
              <p:nvPr/>
            </p:nvGrpSpPr>
            <p:grpSpPr>
              <a:xfrm rot="21384590">
                <a:off x="5083177" y="1700834"/>
                <a:ext cx="382576" cy="281022"/>
                <a:chOff x="1900517" y="3352802"/>
                <a:chExt cx="671233" cy="493058"/>
              </a:xfrm>
            </p:grpSpPr>
            <p:pic>
              <p:nvPicPr>
                <p:cNvPr id="214" name="図 213"/>
                <p:cNvPicPr>
                  <a:picLocks noChangeAspect="1"/>
                </p:cNvPicPr>
                <p:nvPr/>
              </p:nvPicPr>
              <p:blipFill rotWithShape="1">
                <a:blip r:embed="rId6"/>
                <a:srcRect l="14098" t="11729" r="77758" b="73182"/>
                <a:stretch/>
              </p:blipFill>
              <p:spPr>
                <a:xfrm flipV="1">
                  <a:off x="1900517" y="3352802"/>
                  <a:ext cx="636495" cy="493058"/>
                </a:xfrm>
                <a:prstGeom prst="rect">
                  <a:avLst/>
                </a:prstGeom>
              </p:spPr>
            </p:pic>
            <p:sp>
              <p:nvSpPr>
                <p:cNvPr id="215" name="正方形/長方形 214"/>
                <p:cNvSpPr/>
                <p:nvPr/>
              </p:nvSpPr>
              <p:spPr>
                <a:xfrm>
                  <a:off x="2084293" y="3738563"/>
                  <a:ext cx="487457" cy="1072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cxnSp>
            <p:nvCxnSpPr>
              <p:cNvPr id="178" name="直線コネクタ 177"/>
              <p:cNvCxnSpPr/>
              <p:nvPr/>
            </p:nvCxnSpPr>
            <p:spPr>
              <a:xfrm flipV="1">
                <a:off x="5439057" y="1480979"/>
                <a:ext cx="485028" cy="26403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79" name="グループ化 178"/>
              <p:cNvGrpSpPr/>
              <p:nvPr/>
            </p:nvGrpSpPr>
            <p:grpSpPr>
              <a:xfrm rot="758177">
                <a:off x="4979072" y="699612"/>
                <a:ext cx="452563" cy="329232"/>
                <a:chOff x="1766046" y="2178425"/>
                <a:chExt cx="691404" cy="493058"/>
              </a:xfrm>
            </p:grpSpPr>
            <p:pic>
              <p:nvPicPr>
                <p:cNvPr id="212" name="図 211"/>
                <p:cNvPicPr>
                  <a:picLocks noChangeAspect="1"/>
                </p:cNvPicPr>
                <p:nvPr/>
              </p:nvPicPr>
              <p:blipFill rotWithShape="1">
                <a:blip r:embed="rId6"/>
                <a:srcRect l="14098" t="11729" r="77758" b="73182"/>
                <a:stretch/>
              </p:blipFill>
              <p:spPr>
                <a:xfrm>
                  <a:off x="1766046" y="2178425"/>
                  <a:ext cx="636495" cy="493058"/>
                </a:xfrm>
                <a:prstGeom prst="rect">
                  <a:avLst/>
                </a:prstGeom>
              </p:spPr>
            </p:pic>
            <p:sp>
              <p:nvSpPr>
                <p:cNvPr id="213" name="正方形/長方形 212"/>
                <p:cNvSpPr/>
                <p:nvPr/>
              </p:nvSpPr>
              <p:spPr>
                <a:xfrm>
                  <a:off x="1952625" y="2178425"/>
                  <a:ext cx="504825" cy="98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
            <p:nvSpPr>
              <p:cNvPr id="180" name="正方形/長方形 179"/>
              <p:cNvSpPr/>
              <p:nvPr/>
            </p:nvSpPr>
            <p:spPr>
              <a:xfrm rot="19839456">
                <a:off x="5373476" y="1634860"/>
                <a:ext cx="585097" cy="459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181" name="直線矢印コネクタ 180"/>
              <p:cNvCxnSpPr/>
              <p:nvPr/>
            </p:nvCxnSpPr>
            <p:spPr>
              <a:xfrm flipH="1" flipV="1">
                <a:off x="5638246" y="1479633"/>
                <a:ext cx="288197" cy="1376"/>
              </a:xfrm>
              <a:prstGeom prst="straightConnector1">
                <a:avLst/>
              </a:prstGeom>
              <a:ln w="127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82" name="直線矢印コネクタ 181"/>
              <p:cNvCxnSpPr/>
              <p:nvPr/>
            </p:nvCxnSpPr>
            <p:spPr>
              <a:xfrm>
                <a:off x="5922297" y="1484907"/>
                <a:ext cx="456" cy="260110"/>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83" name="直線矢印コネクタ 182"/>
              <p:cNvCxnSpPr/>
              <p:nvPr/>
            </p:nvCxnSpPr>
            <p:spPr>
              <a:xfrm flipV="1">
                <a:off x="5917182" y="1231117"/>
                <a:ext cx="5867" cy="253232"/>
              </a:xfrm>
              <a:prstGeom prst="straightConnector1">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84" name="直線矢印コネクタ 183"/>
              <p:cNvCxnSpPr/>
              <p:nvPr/>
            </p:nvCxnSpPr>
            <p:spPr>
              <a:xfrm flipH="1">
                <a:off x="5488088" y="1490871"/>
                <a:ext cx="423422" cy="233942"/>
              </a:xfrm>
              <a:prstGeom prst="straightConnector1">
                <a:avLst/>
              </a:prstGeom>
              <a:ln w="28575">
                <a:solidFill>
                  <a:srgbClr val="007434"/>
                </a:solidFill>
                <a:tailEnd type="triangle"/>
              </a:ln>
            </p:spPr>
            <p:style>
              <a:lnRef idx="1">
                <a:schemeClr val="accent1"/>
              </a:lnRef>
              <a:fillRef idx="0">
                <a:schemeClr val="accent1"/>
              </a:fillRef>
              <a:effectRef idx="0">
                <a:schemeClr val="accent1"/>
              </a:effectRef>
              <a:fontRef idx="minor">
                <a:schemeClr val="tx1"/>
              </a:fontRef>
            </p:style>
          </p:cxnSp>
          <p:sp>
            <p:nvSpPr>
              <p:cNvPr id="185" name="角丸四角形 184"/>
              <p:cNvSpPr/>
              <p:nvPr/>
            </p:nvSpPr>
            <p:spPr>
              <a:xfrm rot="1674649">
                <a:off x="5441385" y="1001152"/>
                <a:ext cx="503266" cy="3149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186" name="直線矢印コネクタ 185"/>
              <p:cNvCxnSpPr/>
              <p:nvPr/>
            </p:nvCxnSpPr>
            <p:spPr>
              <a:xfrm flipH="1" flipV="1">
                <a:off x="5486941" y="1471587"/>
                <a:ext cx="449989" cy="5331"/>
              </a:xfrm>
              <a:prstGeom prst="straightConnector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87" name="円弧 186"/>
              <p:cNvSpPr/>
              <p:nvPr/>
            </p:nvSpPr>
            <p:spPr>
              <a:xfrm rot="11209823">
                <a:off x="5582972" y="1399864"/>
                <a:ext cx="213497" cy="222059"/>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88" name="円弧 187"/>
              <p:cNvSpPr/>
              <p:nvPr/>
            </p:nvSpPr>
            <p:spPr>
              <a:xfrm rot="14011162">
                <a:off x="5582167" y="1235127"/>
                <a:ext cx="213497" cy="261225"/>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89" name="円弧 188"/>
              <p:cNvSpPr/>
              <p:nvPr/>
            </p:nvSpPr>
            <p:spPr>
              <a:xfrm rot="5247215">
                <a:off x="7699914" y="1396771"/>
                <a:ext cx="181251" cy="188521"/>
              </a:xfrm>
              <a:prstGeom prst="arc">
                <a:avLst>
                  <a:gd name="adj1" fmla="val 16200000"/>
                  <a:gd name="adj2" fmla="val 20823908"/>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90" name="円弧 189"/>
              <p:cNvSpPr/>
              <p:nvPr/>
            </p:nvSpPr>
            <p:spPr>
              <a:xfrm rot="603820">
                <a:off x="7699625" y="1053407"/>
                <a:ext cx="230302" cy="205883"/>
              </a:xfrm>
              <a:prstGeom prst="arc">
                <a:avLst>
                  <a:gd name="adj1" fmla="val 16200000"/>
                  <a:gd name="adj2" fmla="val 20823908"/>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cxnSp>
            <p:nvCxnSpPr>
              <p:cNvPr id="191" name="直線コネクタ 190"/>
              <p:cNvCxnSpPr/>
              <p:nvPr/>
            </p:nvCxnSpPr>
            <p:spPr>
              <a:xfrm>
                <a:off x="5363957" y="1004224"/>
                <a:ext cx="576392" cy="47693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2" name="直線矢印コネクタ 191"/>
              <p:cNvCxnSpPr/>
              <p:nvPr/>
            </p:nvCxnSpPr>
            <p:spPr>
              <a:xfrm flipH="1" flipV="1">
                <a:off x="5642961" y="1241009"/>
                <a:ext cx="288498" cy="230255"/>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93" name="直線コネクタ 192"/>
              <p:cNvCxnSpPr/>
              <p:nvPr/>
            </p:nvCxnSpPr>
            <p:spPr>
              <a:xfrm>
                <a:off x="5129631" y="691391"/>
                <a:ext cx="303432"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 name="直線コネクタ 193"/>
              <p:cNvCxnSpPr/>
              <p:nvPr/>
            </p:nvCxnSpPr>
            <p:spPr>
              <a:xfrm>
                <a:off x="5128437" y="679176"/>
                <a:ext cx="303432"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5" name="直線コネクタ 194"/>
              <p:cNvCxnSpPr/>
              <p:nvPr/>
            </p:nvCxnSpPr>
            <p:spPr>
              <a:xfrm>
                <a:off x="5128437" y="665605"/>
                <a:ext cx="303432"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6" name="直線コネクタ 195"/>
              <p:cNvCxnSpPr/>
              <p:nvPr/>
            </p:nvCxnSpPr>
            <p:spPr>
              <a:xfrm>
                <a:off x="5128437" y="665605"/>
                <a:ext cx="303432"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197" name="テキスト ボックス 196"/>
              <p:cNvSpPr txBox="1"/>
              <p:nvPr/>
            </p:nvSpPr>
            <p:spPr>
              <a:xfrm>
                <a:off x="7474584" y="1059752"/>
                <a:ext cx="184731" cy="369332"/>
              </a:xfrm>
              <a:prstGeom prst="rect">
                <a:avLst/>
              </a:prstGeom>
              <a:noFill/>
            </p:spPr>
            <p:txBody>
              <a:bodyPr wrap="none" rtlCol="0">
                <a:spAutoFit/>
              </a:bodyPr>
              <a:lstStyle/>
              <a:p>
                <a:endParaRPr kumimoji="1" lang="ja-JP" altLang="en-US" dirty="0">
                  <a:solidFill>
                    <a:srgbClr val="FF0000"/>
                  </a:solidFill>
                </a:endParaRPr>
              </a:p>
            </p:txBody>
          </p:sp>
          <p:sp>
            <p:nvSpPr>
              <p:cNvPr id="198" name="テキスト ボックス 197"/>
              <p:cNvSpPr txBox="1"/>
              <p:nvPr/>
            </p:nvSpPr>
            <p:spPr>
              <a:xfrm>
                <a:off x="7483840" y="1343772"/>
                <a:ext cx="184731" cy="369332"/>
              </a:xfrm>
              <a:prstGeom prst="rect">
                <a:avLst/>
              </a:prstGeom>
              <a:noFill/>
            </p:spPr>
            <p:txBody>
              <a:bodyPr wrap="none" rtlCol="0">
                <a:spAutoFit/>
              </a:bodyPr>
              <a:lstStyle/>
              <a:p>
                <a:endParaRPr kumimoji="1" lang="ja-JP" altLang="en-US" dirty="0">
                  <a:solidFill>
                    <a:srgbClr val="FF0000"/>
                  </a:solidFill>
                </a:endParaRPr>
              </a:p>
            </p:txBody>
          </p:sp>
          <p:cxnSp>
            <p:nvCxnSpPr>
              <p:cNvPr id="199" name="直線コネクタ 198"/>
              <p:cNvCxnSpPr/>
              <p:nvPr/>
            </p:nvCxnSpPr>
            <p:spPr>
              <a:xfrm>
                <a:off x="5129631" y="2003496"/>
                <a:ext cx="3586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0" name="直線コネクタ 199"/>
              <p:cNvCxnSpPr/>
              <p:nvPr/>
            </p:nvCxnSpPr>
            <p:spPr>
              <a:xfrm flipH="1">
                <a:off x="5194831" y="1959799"/>
                <a:ext cx="293257" cy="267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 name="直線コネクタ 200"/>
              <p:cNvCxnSpPr/>
              <p:nvPr/>
            </p:nvCxnSpPr>
            <p:spPr>
              <a:xfrm>
                <a:off x="5117347" y="1986172"/>
                <a:ext cx="3202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2" name="直線コネクタ 201"/>
              <p:cNvCxnSpPr/>
              <p:nvPr/>
            </p:nvCxnSpPr>
            <p:spPr>
              <a:xfrm>
                <a:off x="5126916" y="1963221"/>
                <a:ext cx="3325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直線コネクタ 202"/>
              <p:cNvCxnSpPr/>
              <p:nvPr/>
            </p:nvCxnSpPr>
            <p:spPr>
              <a:xfrm>
                <a:off x="5488088" y="1724813"/>
                <a:ext cx="45579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4" name="直線コネクタ 203"/>
              <p:cNvCxnSpPr/>
              <p:nvPr/>
            </p:nvCxnSpPr>
            <p:spPr>
              <a:xfrm>
                <a:off x="5496114" y="1484907"/>
                <a:ext cx="0" cy="20546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5" name="直線コネクタ 204"/>
              <p:cNvCxnSpPr/>
              <p:nvPr/>
            </p:nvCxnSpPr>
            <p:spPr>
              <a:xfrm>
                <a:off x="5638301" y="1241009"/>
                <a:ext cx="293159"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6" name="直線コネクタ 205"/>
              <p:cNvCxnSpPr/>
              <p:nvPr/>
            </p:nvCxnSpPr>
            <p:spPr>
              <a:xfrm>
                <a:off x="5650008" y="1258945"/>
                <a:ext cx="0" cy="20546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7" name="直線コネクタ 206"/>
              <p:cNvCxnSpPr/>
              <p:nvPr/>
            </p:nvCxnSpPr>
            <p:spPr>
              <a:xfrm>
                <a:off x="7663413" y="1737629"/>
                <a:ext cx="417521"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8" name="直線コネクタ 207"/>
              <p:cNvCxnSpPr/>
              <p:nvPr/>
            </p:nvCxnSpPr>
            <p:spPr>
              <a:xfrm>
                <a:off x="7679973" y="910961"/>
                <a:ext cx="417521"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9" name="直線コネクタ 208"/>
              <p:cNvCxnSpPr/>
              <p:nvPr/>
            </p:nvCxnSpPr>
            <p:spPr>
              <a:xfrm>
                <a:off x="8109030" y="947127"/>
                <a:ext cx="0" cy="21424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10" name="テキスト ボックス 209"/>
              <p:cNvSpPr txBox="1"/>
              <p:nvPr/>
            </p:nvSpPr>
            <p:spPr>
              <a:xfrm>
                <a:off x="5504141" y="1407544"/>
                <a:ext cx="416047" cy="246221"/>
              </a:xfrm>
              <a:prstGeom prst="rect">
                <a:avLst/>
              </a:prstGeom>
              <a:noFill/>
            </p:spPr>
            <p:txBody>
              <a:bodyPr wrap="square" rtlCol="0">
                <a:spAutoFit/>
              </a:bodyPr>
              <a:lstStyle/>
              <a:p>
                <a:r>
                  <a:rPr lang="en-US" altLang="ja-JP" sz="1000" dirty="0" err="1"/>
                  <a:t>θR</a:t>
                </a:r>
                <a:r>
                  <a:rPr lang="en-US" altLang="ja-JP" sz="1000" baseline="-25000" dirty="0" err="1"/>
                  <a:t>R</a:t>
                </a:r>
                <a:endParaRPr lang="ja-JP" altLang="en-US" sz="1000" baseline="-25000" dirty="0"/>
              </a:p>
            </p:txBody>
          </p:sp>
          <p:sp>
            <p:nvSpPr>
              <p:cNvPr id="211" name="テキスト ボックス 210"/>
              <p:cNvSpPr txBox="1"/>
              <p:nvPr/>
            </p:nvSpPr>
            <p:spPr>
              <a:xfrm>
                <a:off x="5392475" y="1668333"/>
                <a:ext cx="407471" cy="276999"/>
              </a:xfrm>
              <a:prstGeom prst="rect">
                <a:avLst/>
              </a:prstGeom>
              <a:noFill/>
            </p:spPr>
            <p:txBody>
              <a:bodyPr wrap="square" rtlCol="0">
                <a:spAutoFit/>
              </a:bodyPr>
              <a:lstStyle/>
              <a:p>
                <a:r>
                  <a:rPr lang="en-US" altLang="ja-JP" sz="1200" dirty="0">
                    <a:solidFill>
                      <a:srgbClr val="007434"/>
                    </a:solidFill>
                  </a:rPr>
                  <a:t>FR</a:t>
                </a:r>
                <a:r>
                  <a:rPr lang="en-US" altLang="ja-JP" sz="1200" baseline="-25000" dirty="0">
                    <a:solidFill>
                      <a:srgbClr val="007434"/>
                    </a:solidFill>
                  </a:rPr>
                  <a:t>R</a:t>
                </a:r>
                <a:endParaRPr lang="ja-JP" altLang="en-US" sz="1200" baseline="-25000" dirty="0">
                  <a:solidFill>
                    <a:srgbClr val="007434"/>
                  </a:solidFill>
                </a:endParaRPr>
              </a:p>
            </p:txBody>
          </p:sp>
        </p:grpSp>
        <p:grpSp>
          <p:nvGrpSpPr>
            <p:cNvPr id="5" name="グループ化 4"/>
            <p:cNvGrpSpPr/>
            <p:nvPr/>
          </p:nvGrpSpPr>
          <p:grpSpPr>
            <a:xfrm>
              <a:off x="-24099" y="2426889"/>
              <a:ext cx="4439007" cy="1846728"/>
              <a:chOff x="-24099" y="2426889"/>
              <a:chExt cx="4439007" cy="1846728"/>
            </a:xfrm>
          </p:grpSpPr>
          <p:graphicFrame>
            <p:nvGraphicFramePr>
              <p:cNvPr id="76" name="オブジェクト 31"/>
              <p:cNvGraphicFramePr>
                <a:graphicFrameLocks noChangeAspect="1"/>
              </p:cNvGraphicFramePr>
              <p:nvPr>
                <p:extLst>
                  <p:ext uri="{D42A27DB-BD31-4B8C-83A1-F6EECF244321}">
                    <p14:modId xmlns:p14="http://schemas.microsoft.com/office/powerpoint/2010/main" val="3917103085"/>
                  </p:ext>
                </p:extLst>
              </p:nvPr>
            </p:nvGraphicFramePr>
            <p:xfrm>
              <a:off x="-24099" y="2426889"/>
              <a:ext cx="4439007" cy="1846728"/>
            </p:xfrm>
            <a:graphic>
              <a:graphicData uri="http://schemas.openxmlformats.org/presentationml/2006/ole">
                <mc:AlternateContent xmlns:mc="http://schemas.openxmlformats.org/markup-compatibility/2006">
                  <mc:Choice xmlns:v="urn:schemas-microsoft-com:vml" Requires="v">
                    <p:oleObj spid="_x0000_s3472" r:id="rId8" imgW="6267450" imgH="3871913" progId="">
                      <p:embed/>
                    </p:oleObj>
                  </mc:Choice>
                  <mc:Fallback>
                    <p:oleObj r:id="rId8" imgW="6267450" imgH="3871913"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l="10339" r="10339" b="46489"/>
                          <a:stretch>
                            <a:fillRect/>
                          </a:stretch>
                        </p:blipFill>
                        <p:spPr bwMode="auto">
                          <a:xfrm>
                            <a:off x="-24099" y="2426889"/>
                            <a:ext cx="4439007" cy="1846728"/>
                          </a:xfrm>
                          <a:prstGeom prst="rect">
                            <a:avLst/>
                          </a:prstGeom>
                          <a:noFill/>
                          <a:ln w="9525">
                            <a:noFill/>
                            <a:miter lim="800000"/>
                            <a:headEnd/>
                            <a:tailEnd/>
                          </a:ln>
                        </p:spPr>
                      </p:pic>
                    </p:oleObj>
                  </mc:Fallback>
                </mc:AlternateContent>
              </a:graphicData>
            </a:graphic>
          </p:graphicFrame>
          <p:sp>
            <p:nvSpPr>
              <p:cNvPr id="77" name="角丸四角形 76"/>
              <p:cNvSpPr/>
              <p:nvPr/>
            </p:nvSpPr>
            <p:spPr bwMode="auto">
              <a:xfrm>
                <a:off x="2688528" y="2943530"/>
                <a:ext cx="330257" cy="105863"/>
              </a:xfrm>
              <a:prstGeom prst="roundRect">
                <a:avLst/>
              </a:prstGeom>
              <a:pattFill prst="trellis">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8" name="角丸四角形 77"/>
              <p:cNvSpPr/>
              <p:nvPr/>
            </p:nvSpPr>
            <p:spPr bwMode="auto">
              <a:xfrm>
                <a:off x="2696673" y="3566947"/>
                <a:ext cx="330256" cy="105864"/>
              </a:xfrm>
              <a:prstGeom prst="roundRect">
                <a:avLst/>
              </a:prstGeom>
              <a:pattFill prst="trellis">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79" name="角丸四角形 78"/>
              <p:cNvSpPr/>
              <p:nvPr/>
            </p:nvSpPr>
            <p:spPr bwMode="auto">
              <a:xfrm>
                <a:off x="1661568" y="2944434"/>
                <a:ext cx="330256" cy="105864"/>
              </a:xfrm>
              <a:prstGeom prst="roundRect">
                <a:avLst/>
              </a:prstGeom>
              <a:pattFill prst="trellis">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80" name="角丸四角形 79"/>
              <p:cNvSpPr/>
              <p:nvPr/>
            </p:nvSpPr>
            <p:spPr bwMode="auto">
              <a:xfrm>
                <a:off x="1661568" y="3559708"/>
                <a:ext cx="330256" cy="105864"/>
              </a:xfrm>
              <a:prstGeom prst="roundRect">
                <a:avLst/>
              </a:prstGeom>
              <a:pattFill prst="trellis">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81" name="直線コネクタ 80"/>
              <p:cNvCxnSpPr/>
              <p:nvPr/>
            </p:nvCxnSpPr>
            <p:spPr>
              <a:xfrm>
                <a:off x="1469346" y="3474843"/>
                <a:ext cx="0" cy="381458"/>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a:off x="3225173" y="3118951"/>
                <a:ext cx="0" cy="381458"/>
              </a:xfrm>
              <a:prstGeom prst="line">
                <a:avLst/>
              </a:prstGeom>
            </p:spPr>
            <p:style>
              <a:lnRef idx="1">
                <a:schemeClr val="accent1"/>
              </a:lnRef>
              <a:fillRef idx="0">
                <a:schemeClr val="accent1"/>
              </a:fillRef>
              <a:effectRef idx="0">
                <a:schemeClr val="accent1"/>
              </a:effectRef>
              <a:fontRef idx="minor">
                <a:schemeClr val="tx1"/>
              </a:fontRef>
            </p:style>
          </p:cxnSp>
          <p:sp>
            <p:nvSpPr>
              <p:cNvPr id="83" name="テキスト ボックス 82"/>
              <p:cNvSpPr txBox="1"/>
              <p:nvPr/>
            </p:nvSpPr>
            <p:spPr>
              <a:xfrm>
                <a:off x="3351363" y="3263111"/>
                <a:ext cx="550233" cy="230832"/>
              </a:xfrm>
              <a:prstGeom prst="rect">
                <a:avLst/>
              </a:prstGeom>
              <a:noFill/>
            </p:spPr>
            <p:txBody>
              <a:bodyPr wrap="square" rtlCol="0">
                <a:spAutoFit/>
              </a:bodyPr>
              <a:lstStyle/>
              <a:p>
                <a:r>
                  <a:rPr lang="en-US" altLang="ja-JP" sz="900" dirty="0" err="1"/>
                  <a:t>θF</a:t>
                </a:r>
                <a:r>
                  <a:rPr lang="en-US" altLang="ja-JP" sz="900" baseline="-25000" dirty="0" err="1"/>
                  <a:t>L</a:t>
                </a:r>
                <a:endParaRPr lang="ja-JP" altLang="en-US" sz="900" baseline="-25000" dirty="0"/>
              </a:p>
            </p:txBody>
          </p:sp>
          <p:sp>
            <p:nvSpPr>
              <p:cNvPr id="84" name="正方形/長方形 83"/>
              <p:cNvSpPr/>
              <p:nvPr/>
            </p:nvSpPr>
            <p:spPr>
              <a:xfrm>
                <a:off x="546858" y="3739766"/>
                <a:ext cx="472512" cy="1812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5" name="正方形/長方形 84"/>
              <p:cNvSpPr/>
              <p:nvPr/>
            </p:nvSpPr>
            <p:spPr>
              <a:xfrm>
                <a:off x="659269" y="2666195"/>
                <a:ext cx="369407" cy="2704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86" name="グループ化 85"/>
              <p:cNvGrpSpPr/>
              <p:nvPr/>
            </p:nvGrpSpPr>
            <p:grpSpPr>
              <a:xfrm rot="20862831">
                <a:off x="568831" y="3660666"/>
                <a:ext cx="382576" cy="281024"/>
                <a:chOff x="1900517" y="3352802"/>
                <a:chExt cx="671233" cy="493058"/>
              </a:xfrm>
            </p:grpSpPr>
            <p:pic>
              <p:nvPicPr>
                <p:cNvPr id="152" name="図 151"/>
                <p:cNvPicPr>
                  <a:picLocks noChangeAspect="1"/>
                </p:cNvPicPr>
                <p:nvPr/>
              </p:nvPicPr>
              <p:blipFill rotWithShape="1">
                <a:blip r:embed="rId6"/>
                <a:srcRect l="14098" t="11729" r="77758" b="73182"/>
                <a:stretch/>
              </p:blipFill>
              <p:spPr>
                <a:xfrm flipV="1">
                  <a:off x="1900517" y="3352802"/>
                  <a:ext cx="636495" cy="493058"/>
                </a:xfrm>
                <a:prstGeom prst="rect">
                  <a:avLst/>
                </a:prstGeom>
              </p:spPr>
            </p:pic>
            <p:sp>
              <p:nvSpPr>
                <p:cNvPr id="153" name="正方形/長方形 152"/>
                <p:cNvSpPr/>
                <p:nvPr/>
              </p:nvSpPr>
              <p:spPr>
                <a:xfrm>
                  <a:off x="2084293" y="3738563"/>
                  <a:ext cx="487457" cy="1072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grpSp>
            <p:nvGrpSpPr>
              <p:cNvPr id="87" name="グループ化 86"/>
              <p:cNvGrpSpPr/>
              <p:nvPr/>
            </p:nvGrpSpPr>
            <p:grpSpPr>
              <a:xfrm>
                <a:off x="576113" y="2621110"/>
                <a:ext cx="394073" cy="281024"/>
                <a:chOff x="1766046" y="2178425"/>
                <a:chExt cx="691404" cy="493058"/>
              </a:xfrm>
            </p:grpSpPr>
            <p:pic>
              <p:nvPicPr>
                <p:cNvPr id="150" name="図 149"/>
                <p:cNvPicPr>
                  <a:picLocks noChangeAspect="1"/>
                </p:cNvPicPr>
                <p:nvPr/>
              </p:nvPicPr>
              <p:blipFill rotWithShape="1">
                <a:blip r:embed="rId6"/>
                <a:srcRect l="14098" t="11729" r="77758" b="73182"/>
                <a:stretch/>
              </p:blipFill>
              <p:spPr>
                <a:xfrm>
                  <a:off x="1766046" y="2178425"/>
                  <a:ext cx="636495" cy="493058"/>
                </a:xfrm>
                <a:prstGeom prst="rect">
                  <a:avLst/>
                </a:prstGeom>
              </p:spPr>
            </p:pic>
            <p:sp>
              <p:nvSpPr>
                <p:cNvPr id="151" name="正方形/長方形 150"/>
                <p:cNvSpPr/>
                <p:nvPr/>
              </p:nvSpPr>
              <p:spPr>
                <a:xfrm>
                  <a:off x="1952625" y="2178425"/>
                  <a:ext cx="504825" cy="98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
            <p:nvSpPr>
              <p:cNvPr id="88" name="正方形/長方形 87"/>
              <p:cNvSpPr/>
              <p:nvPr/>
            </p:nvSpPr>
            <p:spPr>
              <a:xfrm rot="19839456">
                <a:off x="911793" y="3607749"/>
                <a:ext cx="585097" cy="459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89" name="直線矢印コネクタ 88"/>
              <p:cNvCxnSpPr/>
              <p:nvPr/>
            </p:nvCxnSpPr>
            <p:spPr>
              <a:xfrm flipH="1" flipV="1">
                <a:off x="1095639" y="3124599"/>
                <a:ext cx="371582" cy="5611"/>
              </a:xfrm>
              <a:prstGeom prst="straightConnector1">
                <a:avLst/>
              </a:prstGeom>
              <a:ln w="63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90" name="直線矢印コネクタ 89"/>
              <p:cNvCxnSpPr/>
              <p:nvPr/>
            </p:nvCxnSpPr>
            <p:spPr>
              <a:xfrm>
                <a:off x="1460614" y="3127473"/>
                <a:ext cx="2654" cy="305614"/>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91" name="角丸四角形 90"/>
              <p:cNvSpPr/>
              <p:nvPr/>
            </p:nvSpPr>
            <p:spPr>
              <a:xfrm rot="1674649">
                <a:off x="979702" y="2974036"/>
                <a:ext cx="503266" cy="3149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2" name="円弧 91"/>
              <p:cNvSpPr/>
              <p:nvPr/>
            </p:nvSpPr>
            <p:spPr>
              <a:xfrm rot="11209823">
                <a:off x="1143311" y="3049770"/>
                <a:ext cx="213497" cy="22206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cxnSp>
            <p:nvCxnSpPr>
              <p:cNvPr id="93" name="直線コネクタ 92"/>
              <p:cNvCxnSpPr/>
              <p:nvPr/>
            </p:nvCxnSpPr>
            <p:spPr>
              <a:xfrm>
                <a:off x="667948" y="2664273"/>
                <a:ext cx="303432"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直線コネクタ 93"/>
              <p:cNvCxnSpPr/>
              <p:nvPr/>
            </p:nvCxnSpPr>
            <p:spPr>
              <a:xfrm>
                <a:off x="666754" y="2652058"/>
                <a:ext cx="303432"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直線コネクタ 94"/>
              <p:cNvCxnSpPr/>
              <p:nvPr/>
            </p:nvCxnSpPr>
            <p:spPr>
              <a:xfrm>
                <a:off x="666754" y="2638486"/>
                <a:ext cx="303432"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直線コネクタ 95"/>
              <p:cNvCxnSpPr/>
              <p:nvPr/>
            </p:nvCxnSpPr>
            <p:spPr>
              <a:xfrm>
                <a:off x="670738" y="2627897"/>
                <a:ext cx="303432"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角丸四角形 96"/>
              <p:cNvSpPr/>
              <p:nvPr/>
            </p:nvSpPr>
            <p:spPr>
              <a:xfrm rot="19796742">
                <a:off x="3187009" y="2857207"/>
                <a:ext cx="870053" cy="8078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8" name="角丸四角形 97"/>
              <p:cNvSpPr/>
              <p:nvPr/>
            </p:nvSpPr>
            <p:spPr>
              <a:xfrm rot="17922784">
                <a:off x="3033241" y="3025723"/>
                <a:ext cx="887098" cy="8341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9" name="角丸四角形 98"/>
              <p:cNvSpPr/>
              <p:nvPr/>
            </p:nvSpPr>
            <p:spPr>
              <a:xfrm rot="14493336">
                <a:off x="3009677" y="3510572"/>
                <a:ext cx="885765" cy="397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100" name="グループ化 99"/>
              <p:cNvGrpSpPr/>
              <p:nvPr/>
            </p:nvGrpSpPr>
            <p:grpSpPr>
              <a:xfrm rot="20632395" flipH="1">
                <a:off x="3689320" y="2689090"/>
                <a:ext cx="394073" cy="281024"/>
                <a:chOff x="1766046" y="2178425"/>
                <a:chExt cx="691404" cy="493058"/>
              </a:xfrm>
            </p:grpSpPr>
            <p:pic>
              <p:nvPicPr>
                <p:cNvPr id="148" name="図 147"/>
                <p:cNvPicPr>
                  <a:picLocks noChangeAspect="1"/>
                </p:cNvPicPr>
                <p:nvPr/>
              </p:nvPicPr>
              <p:blipFill rotWithShape="1">
                <a:blip r:embed="rId6"/>
                <a:srcRect l="14098" t="11729" r="77758" b="73182"/>
                <a:stretch/>
              </p:blipFill>
              <p:spPr>
                <a:xfrm>
                  <a:off x="1766046" y="2178425"/>
                  <a:ext cx="636495" cy="493058"/>
                </a:xfrm>
                <a:prstGeom prst="rect">
                  <a:avLst/>
                </a:prstGeom>
              </p:spPr>
            </p:pic>
            <p:sp>
              <p:nvSpPr>
                <p:cNvPr id="149" name="正方形/長方形 148"/>
                <p:cNvSpPr/>
                <p:nvPr/>
              </p:nvSpPr>
              <p:spPr>
                <a:xfrm>
                  <a:off x="1952625" y="2178425"/>
                  <a:ext cx="504825" cy="98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cxnSp>
            <p:nvCxnSpPr>
              <p:cNvPr id="101" name="直線コネクタ 100"/>
              <p:cNvCxnSpPr/>
              <p:nvPr/>
            </p:nvCxnSpPr>
            <p:spPr>
              <a:xfrm flipV="1">
                <a:off x="3221931" y="2933464"/>
                <a:ext cx="546889" cy="5527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直線矢印コネクタ 101"/>
              <p:cNvCxnSpPr/>
              <p:nvPr/>
            </p:nvCxnSpPr>
            <p:spPr>
              <a:xfrm flipV="1">
                <a:off x="3226117" y="3179954"/>
                <a:ext cx="2687" cy="236766"/>
              </a:xfrm>
              <a:prstGeom prst="straightConnector1">
                <a:avLst/>
              </a:prstGeom>
              <a:ln w="127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直線矢印コネクタ 102"/>
              <p:cNvCxnSpPr/>
              <p:nvPr/>
            </p:nvCxnSpPr>
            <p:spPr>
              <a:xfrm flipV="1">
                <a:off x="3228805" y="3186394"/>
                <a:ext cx="299040" cy="286091"/>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直線矢印コネクタ 103"/>
              <p:cNvCxnSpPr/>
              <p:nvPr/>
            </p:nvCxnSpPr>
            <p:spPr>
              <a:xfrm>
                <a:off x="3239924" y="3467341"/>
                <a:ext cx="287921" cy="0"/>
              </a:xfrm>
              <a:prstGeom prst="straightConnector1">
                <a:avLst/>
              </a:prstGeom>
              <a:ln w="127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05" name="テキスト ボックス 104"/>
              <p:cNvSpPr txBox="1"/>
              <p:nvPr/>
            </p:nvSpPr>
            <p:spPr>
              <a:xfrm>
                <a:off x="3495173" y="3112224"/>
                <a:ext cx="384797" cy="226309"/>
              </a:xfrm>
              <a:prstGeom prst="rect">
                <a:avLst/>
              </a:prstGeom>
              <a:noFill/>
            </p:spPr>
            <p:txBody>
              <a:bodyPr wrap="square" rtlCol="0">
                <a:spAutoFit/>
              </a:bodyPr>
              <a:lstStyle/>
              <a:p>
                <a:pPr algn="ctr"/>
                <a:r>
                  <a:rPr lang="en-US" altLang="ja-JP" sz="1200" dirty="0">
                    <a:solidFill>
                      <a:srgbClr val="0070C0"/>
                    </a:solidFill>
                  </a:rPr>
                  <a:t>FF</a:t>
                </a:r>
                <a:r>
                  <a:rPr lang="en-US" altLang="ja-JP" sz="1200" baseline="-25000" dirty="0">
                    <a:solidFill>
                      <a:srgbClr val="0070C0"/>
                    </a:solidFill>
                  </a:rPr>
                  <a:t>L</a:t>
                </a:r>
                <a:endParaRPr lang="ja-JP" altLang="en-US" sz="1200" baseline="-25000" dirty="0">
                  <a:solidFill>
                    <a:srgbClr val="0070C0"/>
                  </a:solidFill>
                </a:endParaRPr>
              </a:p>
            </p:txBody>
          </p:sp>
          <p:sp>
            <p:nvSpPr>
              <p:cNvPr id="106" name="円弧 105"/>
              <p:cNvSpPr/>
              <p:nvPr/>
            </p:nvSpPr>
            <p:spPr>
              <a:xfrm rot="603820">
                <a:off x="3247555" y="3380583"/>
                <a:ext cx="181252" cy="188521"/>
              </a:xfrm>
              <a:prstGeom prst="arc">
                <a:avLst>
                  <a:gd name="adj1" fmla="val 16200000"/>
                  <a:gd name="adj2" fmla="val 20823908"/>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07" name="テキスト ボックス 106"/>
              <p:cNvSpPr txBox="1"/>
              <p:nvPr/>
            </p:nvSpPr>
            <p:spPr>
              <a:xfrm>
                <a:off x="3430292" y="3453166"/>
                <a:ext cx="367167" cy="230832"/>
              </a:xfrm>
              <a:prstGeom prst="rect">
                <a:avLst/>
              </a:prstGeom>
              <a:noFill/>
            </p:spPr>
            <p:txBody>
              <a:bodyPr wrap="square" rtlCol="0">
                <a:spAutoFit/>
              </a:bodyPr>
              <a:lstStyle/>
              <a:p>
                <a:r>
                  <a:rPr lang="en-US" altLang="ja-JP" sz="900" dirty="0" err="1"/>
                  <a:t>θF</a:t>
                </a:r>
                <a:r>
                  <a:rPr lang="en-US" altLang="ja-JP" sz="900" baseline="-25000" dirty="0" err="1"/>
                  <a:t>R</a:t>
                </a:r>
                <a:endParaRPr lang="ja-JP" altLang="en-US" sz="900" baseline="-25000" dirty="0"/>
              </a:p>
            </p:txBody>
          </p:sp>
          <p:cxnSp>
            <p:nvCxnSpPr>
              <p:cNvPr id="108" name="直線矢印コネクタ 107"/>
              <p:cNvCxnSpPr/>
              <p:nvPr/>
            </p:nvCxnSpPr>
            <p:spPr>
              <a:xfrm>
                <a:off x="3224558" y="3508976"/>
                <a:ext cx="4857" cy="265003"/>
              </a:xfrm>
              <a:prstGeom prst="straightConnector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09" name="直線矢印コネクタ 108"/>
              <p:cNvCxnSpPr/>
              <p:nvPr/>
            </p:nvCxnSpPr>
            <p:spPr>
              <a:xfrm>
                <a:off x="3224974" y="3498306"/>
                <a:ext cx="492655" cy="285547"/>
              </a:xfrm>
              <a:prstGeom prst="straightConnector1">
                <a:avLst/>
              </a:prstGeom>
              <a:ln w="19050">
                <a:solidFill>
                  <a:srgbClr val="007434"/>
                </a:solidFill>
                <a:tailEnd type="triangle"/>
              </a:ln>
            </p:spPr>
            <p:style>
              <a:lnRef idx="1">
                <a:schemeClr val="accent1"/>
              </a:lnRef>
              <a:fillRef idx="0">
                <a:schemeClr val="accent1"/>
              </a:fillRef>
              <a:effectRef idx="0">
                <a:schemeClr val="accent1"/>
              </a:effectRef>
              <a:fontRef idx="minor">
                <a:schemeClr val="tx1"/>
              </a:fontRef>
            </p:style>
          </p:cxnSp>
          <p:cxnSp>
            <p:nvCxnSpPr>
              <p:cNvPr id="110" name="直線矢印コネクタ 109"/>
              <p:cNvCxnSpPr/>
              <p:nvPr/>
            </p:nvCxnSpPr>
            <p:spPr>
              <a:xfrm>
                <a:off x="3226117" y="3480852"/>
                <a:ext cx="480404" cy="0"/>
              </a:xfrm>
              <a:prstGeom prst="straightConnector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11" name="直線コネクタ 110"/>
              <p:cNvCxnSpPr/>
              <p:nvPr/>
            </p:nvCxnSpPr>
            <p:spPr>
              <a:xfrm flipH="1">
                <a:off x="3215779" y="3765938"/>
                <a:ext cx="499179"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12" name="直線コネクタ 111"/>
              <p:cNvCxnSpPr/>
              <p:nvPr/>
            </p:nvCxnSpPr>
            <p:spPr>
              <a:xfrm>
                <a:off x="3215780" y="3201156"/>
                <a:ext cx="312065"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13" name="テキスト ボックス 112"/>
              <p:cNvSpPr txBox="1"/>
              <p:nvPr/>
            </p:nvSpPr>
            <p:spPr>
              <a:xfrm>
                <a:off x="3665204" y="3510463"/>
                <a:ext cx="386005" cy="226309"/>
              </a:xfrm>
              <a:prstGeom prst="rect">
                <a:avLst/>
              </a:prstGeom>
              <a:noFill/>
            </p:spPr>
            <p:txBody>
              <a:bodyPr wrap="square" rtlCol="0">
                <a:spAutoFit/>
              </a:bodyPr>
              <a:lstStyle/>
              <a:p>
                <a:pPr algn="ctr"/>
                <a:r>
                  <a:rPr lang="en-US" altLang="ja-JP" sz="1200" dirty="0">
                    <a:solidFill>
                      <a:srgbClr val="007434"/>
                    </a:solidFill>
                  </a:rPr>
                  <a:t>FF</a:t>
                </a:r>
                <a:r>
                  <a:rPr lang="en-US" altLang="ja-JP" sz="1200" baseline="-25000" dirty="0">
                    <a:solidFill>
                      <a:srgbClr val="007434"/>
                    </a:solidFill>
                  </a:rPr>
                  <a:t>R</a:t>
                </a:r>
                <a:endParaRPr lang="ja-JP" altLang="en-US" sz="1200" baseline="-25000" dirty="0">
                  <a:solidFill>
                    <a:srgbClr val="007434"/>
                  </a:solidFill>
                </a:endParaRPr>
              </a:p>
            </p:txBody>
          </p:sp>
          <p:sp>
            <p:nvSpPr>
              <p:cNvPr id="114" name="円弧 113"/>
              <p:cNvSpPr/>
              <p:nvPr/>
            </p:nvSpPr>
            <p:spPr>
              <a:xfrm rot="5247215">
                <a:off x="3254886" y="3357245"/>
                <a:ext cx="218805" cy="224214"/>
              </a:xfrm>
              <a:prstGeom prst="arc">
                <a:avLst>
                  <a:gd name="adj1" fmla="val 16200000"/>
                  <a:gd name="adj2" fmla="val 20823908"/>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115" name="テキスト ボックス 114"/>
              <p:cNvSpPr txBox="1"/>
              <p:nvPr/>
            </p:nvSpPr>
            <p:spPr>
              <a:xfrm>
                <a:off x="1053320" y="2842500"/>
                <a:ext cx="384023" cy="226309"/>
              </a:xfrm>
              <a:prstGeom prst="rect">
                <a:avLst/>
              </a:prstGeom>
              <a:solidFill>
                <a:schemeClr val="bg1"/>
              </a:solidFill>
            </p:spPr>
            <p:txBody>
              <a:bodyPr wrap="square" rtlCol="0">
                <a:spAutoFit/>
              </a:bodyPr>
              <a:lstStyle/>
              <a:p>
                <a:pPr algn="ctr"/>
                <a:r>
                  <a:rPr lang="en-US" altLang="ja-JP" sz="1200" dirty="0">
                    <a:solidFill>
                      <a:srgbClr val="0070C0"/>
                    </a:solidFill>
                  </a:rPr>
                  <a:t>FR</a:t>
                </a:r>
                <a:r>
                  <a:rPr lang="en-US" altLang="ja-JP" sz="1200" baseline="-25000" dirty="0">
                    <a:solidFill>
                      <a:srgbClr val="0070C0"/>
                    </a:solidFill>
                  </a:rPr>
                  <a:t>L</a:t>
                </a:r>
                <a:endParaRPr lang="ja-JP" altLang="en-US" sz="1200" baseline="-25000" dirty="0">
                  <a:solidFill>
                    <a:srgbClr val="0070C0"/>
                  </a:solidFill>
                </a:endParaRPr>
              </a:p>
            </p:txBody>
          </p:sp>
          <p:grpSp>
            <p:nvGrpSpPr>
              <p:cNvPr id="116" name="グループ化 115"/>
              <p:cNvGrpSpPr/>
              <p:nvPr/>
            </p:nvGrpSpPr>
            <p:grpSpPr>
              <a:xfrm>
                <a:off x="594350" y="3698153"/>
                <a:ext cx="382576" cy="281024"/>
                <a:chOff x="1900517" y="3352802"/>
                <a:chExt cx="671233" cy="493058"/>
              </a:xfrm>
            </p:grpSpPr>
            <p:pic>
              <p:nvPicPr>
                <p:cNvPr id="146" name="図 145"/>
                <p:cNvPicPr>
                  <a:picLocks noChangeAspect="1"/>
                </p:cNvPicPr>
                <p:nvPr/>
              </p:nvPicPr>
              <p:blipFill rotWithShape="1">
                <a:blip r:embed="rId6"/>
                <a:srcRect l="14098" t="11729" r="77758" b="73182"/>
                <a:stretch/>
              </p:blipFill>
              <p:spPr>
                <a:xfrm flipV="1">
                  <a:off x="1900517" y="3352802"/>
                  <a:ext cx="636495" cy="493058"/>
                </a:xfrm>
                <a:prstGeom prst="rect">
                  <a:avLst/>
                </a:prstGeom>
              </p:spPr>
            </p:pic>
            <p:sp>
              <p:nvSpPr>
                <p:cNvPr id="147" name="正方形/長方形 146"/>
                <p:cNvSpPr/>
                <p:nvPr/>
              </p:nvSpPr>
              <p:spPr>
                <a:xfrm>
                  <a:off x="2084293" y="3738563"/>
                  <a:ext cx="487457" cy="1072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grpSp>
            <p:nvGrpSpPr>
              <p:cNvPr id="117" name="グループ化 116"/>
              <p:cNvGrpSpPr/>
              <p:nvPr/>
            </p:nvGrpSpPr>
            <p:grpSpPr>
              <a:xfrm rot="758177">
                <a:off x="517389" y="2672494"/>
                <a:ext cx="452563" cy="329235"/>
                <a:chOff x="1766046" y="2178425"/>
                <a:chExt cx="691404" cy="493058"/>
              </a:xfrm>
            </p:grpSpPr>
            <p:pic>
              <p:nvPicPr>
                <p:cNvPr id="144" name="図 143"/>
                <p:cNvPicPr>
                  <a:picLocks noChangeAspect="1"/>
                </p:cNvPicPr>
                <p:nvPr/>
              </p:nvPicPr>
              <p:blipFill rotWithShape="1">
                <a:blip r:embed="rId6"/>
                <a:srcRect l="14098" t="11729" r="77758" b="73182"/>
                <a:stretch/>
              </p:blipFill>
              <p:spPr>
                <a:xfrm>
                  <a:off x="1766046" y="2178425"/>
                  <a:ext cx="636495" cy="493058"/>
                </a:xfrm>
                <a:prstGeom prst="rect">
                  <a:avLst/>
                </a:prstGeom>
              </p:spPr>
            </p:pic>
            <p:sp>
              <p:nvSpPr>
                <p:cNvPr id="145" name="正方形/長方形 144"/>
                <p:cNvSpPr/>
                <p:nvPr/>
              </p:nvSpPr>
              <p:spPr>
                <a:xfrm>
                  <a:off x="1952625" y="2178425"/>
                  <a:ext cx="504825" cy="98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cxnSp>
            <p:nvCxnSpPr>
              <p:cNvPr id="118" name="直線矢印コネクタ 117"/>
              <p:cNvCxnSpPr/>
              <p:nvPr/>
            </p:nvCxnSpPr>
            <p:spPr>
              <a:xfrm flipH="1">
                <a:off x="1057592" y="3447126"/>
                <a:ext cx="393216" cy="961"/>
              </a:xfrm>
              <a:prstGeom prst="straightConnector1">
                <a:avLst/>
              </a:prstGeom>
              <a:ln w="127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19" name="直線矢印コネクタ 118"/>
              <p:cNvCxnSpPr/>
              <p:nvPr/>
            </p:nvCxnSpPr>
            <p:spPr>
              <a:xfrm>
                <a:off x="1460614" y="3457795"/>
                <a:ext cx="2654" cy="305614"/>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直線矢印コネクタ 119"/>
              <p:cNvCxnSpPr/>
              <p:nvPr/>
            </p:nvCxnSpPr>
            <p:spPr>
              <a:xfrm flipV="1">
                <a:off x="1467288" y="3142756"/>
                <a:ext cx="0" cy="397383"/>
              </a:xfrm>
              <a:prstGeom prst="straightConnector1">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121" name="直線矢印コネクタ 120"/>
              <p:cNvCxnSpPr/>
              <p:nvPr/>
            </p:nvCxnSpPr>
            <p:spPr>
              <a:xfrm flipH="1">
                <a:off x="955613" y="3471244"/>
                <a:ext cx="508876" cy="282692"/>
              </a:xfrm>
              <a:prstGeom prst="straightConnector1">
                <a:avLst/>
              </a:prstGeom>
              <a:ln w="28575">
                <a:solidFill>
                  <a:srgbClr val="007434"/>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直線矢印コネクタ 121"/>
              <p:cNvCxnSpPr/>
              <p:nvPr/>
            </p:nvCxnSpPr>
            <p:spPr>
              <a:xfrm flipH="1">
                <a:off x="945583" y="3438630"/>
                <a:ext cx="509772" cy="12017"/>
              </a:xfrm>
              <a:prstGeom prst="straightConnector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23" name="円弧 122"/>
              <p:cNvSpPr/>
              <p:nvPr/>
            </p:nvSpPr>
            <p:spPr>
              <a:xfrm rot="11209823">
                <a:off x="1121289" y="3372751"/>
                <a:ext cx="213497" cy="22206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cxnSp>
            <p:nvCxnSpPr>
              <p:cNvPr id="124" name="直線コネクタ 123"/>
              <p:cNvCxnSpPr/>
              <p:nvPr/>
            </p:nvCxnSpPr>
            <p:spPr>
              <a:xfrm>
                <a:off x="902233" y="2968779"/>
                <a:ext cx="576392" cy="47693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直線矢印コネクタ 124"/>
              <p:cNvCxnSpPr/>
              <p:nvPr/>
            </p:nvCxnSpPr>
            <p:spPr>
              <a:xfrm flipH="1" flipV="1">
                <a:off x="1074252" y="3118963"/>
                <a:ext cx="392314" cy="323566"/>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26" name="テキスト ボックス 125"/>
              <p:cNvSpPr txBox="1"/>
              <p:nvPr/>
            </p:nvSpPr>
            <p:spPr>
              <a:xfrm>
                <a:off x="1097454" y="3403092"/>
                <a:ext cx="354622" cy="230832"/>
              </a:xfrm>
              <a:prstGeom prst="rect">
                <a:avLst/>
              </a:prstGeom>
              <a:noFill/>
            </p:spPr>
            <p:txBody>
              <a:bodyPr wrap="square" rtlCol="0">
                <a:spAutoFit/>
              </a:bodyPr>
              <a:lstStyle/>
              <a:p>
                <a:r>
                  <a:rPr lang="en-US" altLang="ja-JP" sz="900" dirty="0" err="1"/>
                  <a:t>θR</a:t>
                </a:r>
                <a:r>
                  <a:rPr lang="en-US" altLang="ja-JP" sz="900" baseline="-25000" dirty="0" err="1"/>
                  <a:t>R</a:t>
                </a:r>
                <a:endParaRPr lang="ja-JP" altLang="en-US" sz="900" baseline="-25000" dirty="0"/>
              </a:p>
            </p:txBody>
          </p:sp>
          <p:sp>
            <p:nvSpPr>
              <p:cNvPr id="127" name="テキスト ボックス 126"/>
              <p:cNvSpPr txBox="1"/>
              <p:nvPr/>
            </p:nvSpPr>
            <p:spPr>
              <a:xfrm>
                <a:off x="1058895" y="3252218"/>
                <a:ext cx="366536" cy="230832"/>
              </a:xfrm>
              <a:prstGeom prst="rect">
                <a:avLst/>
              </a:prstGeom>
              <a:noFill/>
            </p:spPr>
            <p:txBody>
              <a:bodyPr wrap="square" rtlCol="0">
                <a:spAutoFit/>
              </a:bodyPr>
              <a:lstStyle/>
              <a:p>
                <a:r>
                  <a:rPr lang="en-US" altLang="ja-JP" sz="900" dirty="0" err="1"/>
                  <a:t>θR</a:t>
                </a:r>
                <a:r>
                  <a:rPr lang="en-US" altLang="ja-JP" sz="900" baseline="-25000" dirty="0" err="1"/>
                  <a:t>L</a:t>
                </a:r>
                <a:endParaRPr lang="ja-JP" altLang="en-US" sz="900" baseline="-25000" dirty="0"/>
              </a:p>
            </p:txBody>
          </p:sp>
          <p:sp>
            <p:nvSpPr>
              <p:cNvPr id="128" name="円弧 127"/>
              <p:cNvSpPr/>
              <p:nvPr/>
            </p:nvSpPr>
            <p:spPr>
              <a:xfrm rot="14011162">
                <a:off x="1120484" y="3237374"/>
                <a:ext cx="213498" cy="261225"/>
              </a:xfrm>
              <a:prstGeom prst="arc">
                <a:avLst>
                  <a:gd name="adj1" fmla="val 16200000"/>
                  <a:gd name="adj2" fmla="val 1624897"/>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cxnSp>
            <p:nvCxnSpPr>
              <p:cNvPr id="129" name="直線コネクタ 128"/>
              <p:cNvCxnSpPr/>
              <p:nvPr/>
            </p:nvCxnSpPr>
            <p:spPr>
              <a:xfrm flipH="1">
                <a:off x="970167" y="3757900"/>
                <a:ext cx="499179"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0" name="テキスト ボックス 129"/>
              <p:cNvSpPr txBox="1"/>
              <p:nvPr/>
            </p:nvSpPr>
            <p:spPr>
              <a:xfrm>
                <a:off x="3012901" y="3032636"/>
                <a:ext cx="184731" cy="369332"/>
              </a:xfrm>
              <a:prstGeom prst="rect">
                <a:avLst/>
              </a:prstGeom>
              <a:noFill/>
            </p:spPr>
            <p:txBody>
              <a:bodyPr wrap="none" rtlCol="0">
                <a:spAutoFit/>
              </a:bodyPr>
              <a:lstStyle/>
              <a:p>
                <a:endParaRPr kumimoji="1" lang="ja-JP" altLang="en-US" dirty="0">
                  <a:solidFill>
                    <a:srgbClr val="FF0000"/>
                  </a:solidFill>
                </a:endParaRPr>
              </a:p>
            </p:txBody>
          </p:sp>
          <p:sp>
            <p:nvSpPr>
              <p:cNvPr id="131" name="テキスト ボックス 130"/>
              <p:cNvSpPr txBox="1"/>
              <p:nvPr/>
            </p:nvSpPr>
            <p:spPr>
              <a:xfrm>
                <a:off x="3022157" y="3316659"/>
                <a:ext cx="184731" cy="369332"/>
              </a:xfrm>
              <a:prstGeom prst="rect">
                <a:avLst/>
              </a:prstGeom>
              <a:noFill/>
            </p:spPr>
            <p:txBody>
              <a:bodyPr wrap="none" rtlCol="0">
                <a:spAutoFit/>
              </a:bodyPr>
              <a:lstStyle/>
              <a:p>
                <a:endParaRPr kumimoji="1" lang="ja-JP" altLang="en-US" dirty="0">
                  <a:solidFill>
                    <a:srgbClr val="FF0000"/>
                  </a:solidFill>
                </a:endParaRPr>
              </a:p>
            </p:txBody>
          </p:sp>
          <p:sp>
            <p:nvSpPr>
              <p:cNvPr id="132" name="テキスト ボックス 131"/>
              <p:cNvSpPr txBox="1"/>
              <p:nvPr/>
            </p:nvSpPr>
            <p:spPr>
              <a:xfrm>
                <a:off x="1493512" y="3045020"/>
                <a:ext cx="184731" cy="369332"/>
              </a:xfrm>
              <a:prstGeom prst="rect">
                <a:avLst/>
              </a:prstGeom>
              <a:noFill/>
            </p:spPr>
            <p:txBody>
              <a:bodyPr wrap="none" rtlCol="0">
                <a:spAutoFit/>
              </a:bodyPr>
              <a:lstStyle/>
              <a:p>
                <a:endParaRPr kumimoji="1" lang="ja-JP" altLang="en-US" dirty="0">
                  <a:solidFill>
                    <a:srgbClr val="FF0000"/>
                  </a:solidFill>
                </a:endParaRPr>
              </a:p>
            </p:txBody>
          </p:sp>
          <p:sp>
            <p:nvSpPr>
              <p:cNvPr id="133" name="テキスト ボックス 132"/>
              <p:cNvSpPr txBox="1"/>
              <p:nvPr/>
            </p:nvSpPr>
            <p:spPr>
              <a:xfrm>
                <a:off x="1474697" y="3358506"/>
                <a:ext cx="184731" cy="369332"/>
              </a:xfrm>
              <a:prstGeom prst="rect">
                <a:avLst/>
              </a:prstGeom>
              <a:noFill/>
            </p:spPr>
            <p:txBody>
              <a:bodyPr wrap="none" rtlCol="0">
                <a:spAutoFit/>
              </a:bodyPr>
              <a:lstStyle/>
              <a:p>
                <a:endParaRPr kumimoji="1" lang="ja-JP" altLang="en-US" dirty="0">
                  <a:solidFill>
                    <a:srgbClr val="FF0000"/>
                  </a:solidFill>
                </a:endParaRPr>
              </a:p>
            </p:txBody>
          </p:sp>
          <p:sp>
            <p:nvSpPr>
              <p:cNvPr id="134" name="テキスト ボックス 133"/>
              <p:cNvSpPr txBox="1"/>
              <p:nvPr/>
            </p:nvSpPr>
            <p:spPr>
              <a:xfrm>
                <a:off x="1354595" y="3159484"/>
                <a:ext cx="184731" cy="369332"/>
              </a:xfrm>
              <a:prstGeom prst="rect">
                <a:avLst/>
              </a:prstGeom>
              <a:noFill/>
            </p:spPr>
            <p:txBody>
              <a:bodyPr wrap="none" rtlCol="0">
                <a:spAutoFit/>
              </a:bodyPr>
              <a:lstStyle/>
              <a:p>
                <a:endParaRPr kumimoji="1" lang="ja-JP" altLang="en-US" dirty="0">
                  <a:solidFill>
                    <a:srgbClr val="FF0000"/>
                  </a:solidFill>
                </a:endParaRPr>
              </a:p>
            </p:txBody>
          </p:sp>
          <p:cxnSp>
            <p:nvCxnSpPr>
              <p:cNvPr id="135" name="直線コネクタ 134"/>
              <p:cNvCxnSpPr/>
              <p:nvPr/>
            </p:nvCxnSpPr>
            <p:spPr>
              <a:xfrm flipH="1">
                <a:off x="951723" y="3457795"/>
                <a:ext cx="5715" cy="29614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6" name="直線コネクタ 135"/>
              <p:cNvCxnSpPr/>
              <p:nvPr/>
            </p:nvCxnSpPr>
            <p:spPr>
              <a:xfrm flipH="1">
                <a:off x="1068536" y="3127375"/>
                <a:ext cx="5715" cy="29614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37" name="グループ化 136"/>
              <p:cNvGrpSpPr/>
              <p:nvPr/>
            </p:nvGrpSpPr>
            <p:grpSpPr>
              <a:xfrm>
                <a:off x="663726" y="3934430"/>
                <a:ext cx="367616" cy="40718"/>
                <a:chOff x="3727547" y="3438651"/>
                <a:chExt cx="644986" cy="71439"/>
              </a:xfrm>
            </p:grpSpPr>
            <p:cxnSp>
              <p:nvCxnSpPr>
                <p:cNvPr id="140" name="直線コネクタ 139"/>
                <p:cNvCxnSpPr/>
                <p:nvPr/>
              </p:nvCxnSpPr>
              <p:spPr>
                <a:xfrm>
                  <a:off x="3727547" y="3438651"/>
                  <a:ext cx="630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直線コネクタ 140"/>
                <p:cNvCxnSpPr/>
                <p:nvPr/>
              </p:nvCxnSpPr>
              <p:spPr>
                <a:xfrm>
                  <a:off x="3732309" y="3462464"/>
                  <a:ext cx="630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直線コネクタ 141"/>
                <p:cNvCxnSpPr/>
                <p:nvPr/>
              </p:nvCxnSpPr>
              <p:spPr>
                <a:xfrm>
                  <a:off x="3737071" y="3486277"/>
                  <a:ext cx="630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直線コネクタ 142"/>
                <p:cNvCxnSpPr/>
                <p:nvPr/>
              </p:nvCxnSpPr>
              <p:spPr>
                <a:xfrm>
                  <a:off x="3741833" y="3510090"/>
                  <a:ext cx="6307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8" name="正方形/長方形 137"/>
              <p:cNvSpPr/>
              <p:nvPr/>
            </p:nvSpPr>
            <p:spPr>
              <a:xfrm>
                <a:off x="848892" y="3665271"/>
                <a:ext cx="59744" cy="407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 name="テキスト ボックス 138"/>
              <p:cNvSpPr txBox="1"/>
              <p:nvPr/>
            </p:nvSpPr>
            <p:spPr>
              <a:xfrm>
                <a:off x="892199" y="3742949"/>
                <a:ext cx="397974" cy="226309"/>
              </a:xfrm>
              <a:prstGeom prst="rect">
                <a:avLst/>
              </a:prstGeom>
              <a:noFill/>
            </p:spPr>
            <p:txBody>
              <a:bodyPr wrap="square" rtlCol="0">
                <a:spAutoFit/>
              </a:bodyPr>
              <a:lstStyle/>
              <a:p>
                <a:pPr algn="ctr"/>
                <a:r>
                  <a:rPr lang="en-US" altLang="ja-JP" sz="1200" dirty="0">
                    <a:solidFill>
                      <a:srgbClr val="007434"/>
                    </a:solidFill>
                  </a:rPr>
                  <a:t>FR</a:t>
                </a:r>
                <a:r>
                  <a:rPr lang="en-US" altLang="ja-JP" sz="1200" baseline="-25000" dirty="0">
                    <a:solidFill>
                      <a:srgbClr val="007434"/>
                    </a:solidFill>
                  </a:rPr>
                  <a:t>R</a:t>
                </a:r>
                <a:endParaRPr lang="ja-JP" altLang="en-US" sz="1200" baseline="-25000" dirty="0">
                  <a:solidFill>
                    <a:srgbClr val="007434"/>
                  </a:solidFill>
                </a:endParaRPr>
              </a:p>
            </p:txBody>
          </p:sp>
        </p:grpSp>
        <p:grpSp>
          <p:nvGrpSpPr>
            <p:cNvPr id="6" name="グループ化 5"/>
            <p:cNvGrpSpPr/>
            <p:nvPr/>
          </p:nvGrpSpPr>
          <p:grpSpPr>
            <a:xfrm>
              <a:off x="4459905" y="2422360"/>
              <a:ext cx="4439007" cy="1846728"/>
              <a:chOff x="4459905" y="2422360"/>
              <a:chExt cx="4439007" cy="1846728"/>
            </a:xfrm>
          </p:grpSpPr>
          <p:graphicFrame>
            <p:nvGraphicFramePr>
              <p:cNvPr id="11" name="オブジェクト 31"/>
              <p:cNvGraphicFramePr>
                <a:graphicFrameLocks noChangeAspect="1"/>
              </p:cNvGraphicFramePr>
              <p:nvPr>
                <p:extLst>
                  <p:ext uri="{D42A27DB-BD31-4B8C-83A1-F6EECF244321}">
                    <p14:modId xmlns:p14="http://schemas.microsoft.com/office/powerpoint/2010/main" val="1899906788"/>
                  </p:ext>
                </p:extLst>
              </p:nvPr>
            </p:nvGraphicFramePr>
            <p:xfrm>
              <a:off x="4459905" y="2422360"/>
              <a:ext cx="4439007" cy="1846728"/>
            </p:xfrm>
            <a:graphic>
              <a:graphicData uri="http://schemas.openxmlformats.org/presentationml/2006/ole">
                <mc:AlternateContent xmlns:mc="http://schemas.openxmlformats.org/markup-compatibility/2006">
                  <mc:Choice xmlns:v="urn:schemas-microsoft-com:vml" Requires="v">
                    <p:oleObj spid="_x0000_s3473" r:id="rId9" imgW="6267450" imgH="3871913" progId="">
                      <p:embed/>
                    </p:oleObj>
                  </mc:Choice>
                  <mc:Fallback>
                    <p:oleObj r:id="rId9" imgW="6267450" imgH="3871913"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l="10339" r="10339" b="46489"/>
                          <a:stretch>
                            <a:fillRect/>
                          </a:stretch>
                        </p:blipFill>
                        <p:spPr bwMode="auto">
                          <a:xfrm>
                            <a:off x="4459905" y="2422360"/>
                            <a:ext cx="4439007" cy="1846728"/>
                          </a:xfrm>
                          <a:prstGeom prst="rect">
                            <a:avLst/>
                          </a:prstGeom>
                          <a:noFill/>
                          <a:ln w="9525">
                            <a:noFill/>
                            <a:miter lim="800000"/>
                            <a:headEnd/>
                            <a:tailEnd/>
                          </a:ln>
                        </p:spPr>
                      </p:pic>
                    </p:oleObj>
                  </mc:Fallback>
                </mc:AlternateContent>
              </a:graphicData>
            </a:graphic>
          </p:graphicFrame>
          <p:sp>
            <p:nvSpPr>
              <p:cNvPr id="12" name="角丸四角形 11"/>
              <p:cNvSpPr/>
              <p:nvPr/>
            </p:nvSpPr>
            <p:spPr bwMode="auto">
              <a:xfrm>
                <a:off x="7172530" y="2964345"/>
                <a:ext cx="330257" cy="105863"/>
              </a:xfrm>
              <a:prstGeom prst="roundRect">
                <a:avLst/>
              </a:prstGeom>
              <a:pattFill prst="trellis">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3" name="角丸四角形 12"/>
              <p:cNvSpPr/>
              <p:nvPr/>
            </p:nvSpPr>
            <p:spPr bwMode="auto">
              <a:xfrm>
                <a:off x="7180675" y="3587762"/>
                <a:ext cx="330256" cy="105864"/>
              </a:xfrm>
              <a:prstGeom prst="roundRect">
                <a:avLst/>
              </a:prstGeom>
              <a:pattFill prst="trellis">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4" name="角丸四角形 13"/>
              <p:cNvSpPr/>
              <p:nvPr/>
            </p:nvSpPr>
            <p:spPr bwMode="auto">
              <a:xfrm>
                <a:off x="6145570" y="2965249"/>
                <a:ext cx="330256" cy="105864"/>
              </a:xfrm>
              <a:prstGeom prst="roundRect">
                <a:avLst/>
              </a:prstGeom>
              <a:pattFill prst="trellis">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15" name="角丸四角形 14"/>
              <p:cNvSpPr/>
              <p:nvPr/>
            </p:nvSpPr>
            <p:spPr bwMode="auto">
              <a:xfrm>
                <a:off x="6145570" y="3580523"/>
                <a:ext cx="330256" cy="105864"/>
              </a:xfrm>
              <a:prstGeom prst="roundRect">
                <a:avLst/>
              </a:prstGeom>
              <a:pattFill prst="trellis">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cxnSp>
            <p:nvCxnSpPr>
              <p:cNvPr id="16" name="直線コネクタ 15"/>
              <p:cNvCxnSpPr/>
              <p:nvPr/>
            </p:nvCxnSpPr>
            <p:spPr>
              <a:xfrm>
                <a:off x="5953348" y="3495658"/>
                <a:ext cx="0" cy="3814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a:off x="5946404" y="2752453"/>
                <a:ext cx="0" cy="3814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7693009" y="2773616"/>
                <a:ext cx="0" cy="381458"/>
              </a:xfrm>
              <a:prstGeom prst="line">
                <a:avLst/>
              </a:prstGeom>
            </p:spPr>
            <p:style>
              <a:lnRef idx="1">
                <a:schemeClr val="accent1"/>
              </a:lnRef>
              <a:fillRef idx="0">
                <a:schemeClr val="accent1"/>
              </a:fillRef>
              <a:effectRef idx="0">
                <a:schemeClr val="accent1"/>
              </a:effectRef>
              <a:fontRef idx="minor">
                <a:schemeClr val="tx1"/>
              </a:fontRef>
            </p:style>
          </p:cxnSp>
          <p:sp>
            <p:nvSpPr>
              <p:cNvPr id="19" name="テキスト ボックス 18"/>
              <p:cNvSpPr txBox="1"/>
              <p:nvPr/>
            </p:nvSpPr>
            <p:spPr>
              <a:xfrm>
                <a:off x="5448407" y="2676389"/>
                <a:ext cx="378524" cy="276999"/>
              </a:xfrm>
              <a:prstGeom prst="rect">
                <a:avLst/>
              </a:prstGeom>
              <a:noFill/>
            </p:spPr>
            <p:txBody>
              <a:bodyPr wrap="square" rtlCol="0">
                <a:spAutoFit/>
              </a:bodyPr>
              <a:lstStyle/>
              <a:p>
                <a:r>
                  <a:rPr lang="en-US" altLang="ja-JP" sz="1200" dirty="0">
                    <a:solidFill>
                      <a:srgbClr val="0070C0"/>
                    </a:solidFill>
                  </a:rPr>
                  <a:t>FR</a:t>
                </a:r>
                <a:r>
                  <a:rPr lang="en-US" altLang="ja-JP" sz="1200" baseline="-25000" dirty="0">
                    <a:solidFill>
                      <a:srgbClr val="0070C0"/>
                    </a:solidFill>
                  </a:rPr>
                  <a:t>L</a:t>
                </a:r>
                <a:endParaRPr lang="ja-JP" altLang="en-US" sz="1200" baseline="-25000" dirty="0">
                  <a:solidFill>
                    <a:srgbClr val="0070C0"/>
                  </a:solidFill>
                </a:endParaRPr>
              </a:p>
            </p:txBody>
          </p:sp>
          <p:sp>
            <p:nvSpPr>
              <p:cNvPr id="20" name="テキスト ボックス 19"/>
              <p:cNvSpPr txBox="1"/>
              <p:nvPr/>
            </p:nvSpPr>
            <p:spPr>
              <a:xfrm>
                <a:off x="7915943" y="3274499"/>
                <a:ext cx="550233" cy="230832"/>
              </a:xfrm>
              <a:prstGeom prst="rect">
                <a:avLst/>
              </a:prstGeom>
              <a:noFill/>
            </p:spPr>
            <p:txBody>
              <a:bodyPr wrap="square" rtlCol="0">
                <a:spAutoFit/>
              </a:bodyPr>
              <a:lstStyle/>
              <a:p>
                <a:r>
                  <a:rPr lang="en-US" altLang="ja-JP" sz="900" dirty="0" err="1"/>
                  <a:t>θF</a:t>
                </a:r>
                <a:r>
                  <a:rPr lang="en-US" altLang="ja-JP" sz="900" baseline="-25000" dirty="0" err="1"/>
                  <a:t>L</a:t>
                </a:r>
                <a:endParaRPr lang="ja-JP" altLang="en-US" sz="900" baseline="-25000" dirty="0"/>
              </a:p>
            </p:txBody>
          </p:sp>
          <p:sp>
            <p:nvSpPr>
              <p:cNvPr id="21" name="テキスト ボックス 20"/>
              <p:cNvSpPr txBox="1"/>
              <p:nvPr/>
            </p:nvSpPr>
            <p:spPr>
              <a:xfrm>
                <a:off x="5564334" y="3086482"/>
                <a:ext cx="354622" cy="230832"/>
              </a:xfrm>
              <a:prstGeom prst="rect">
                <a:avLst/>
              </a:prstGeom>
              <a:noFill/>
            </p:spPr>
            <p:txBody>
              <a:bodyPr wrap="square" rtlCol="0">
                <a:spAutoFit/>
              </a:bodyPr>
              <a:lstStyle/>
              <a:p>
                <a:r>
                  <a:rPr lang="en-US" altLang="ja-JP" sz="900" dirty="0" err="1"/>
                  <a:t>θR</a:t>
                </a:r>
                <a:r>
                  <a:rPr lang="en-US" altLang="ja-JP" sz="900" baseline="-25000" dirty="0" err="1"/>
                  <a:t>R</a:t>
                </a:r>
                <a:endParaRPr lang="ja-JP" altLang="en-US" sz="900" baseline="-25000" dirty="0"/>
              </a:p>
            </p:txBody>
          </p:sp>
          <p:sp>
            <p:nvSpPr>
              <p:cNvPr id="22" name="テキスト ボックス 21"/>
              <p:cNvSpPr txBox="1"/>
              <p:nvPr/>
            </p:nvSpPr>
            <p:spPr>
              <a:xfrm>
                <a:off x="5514508" y="2946920"/>
                <a:ext cx="338634" cy="230832"/>
              </a:xfrm>
              <a:prstGeom prst="rect">
                <a:avLst/>
              </a:prstGeom>
              <a:noFill/>
            </p:spPr>
            <p:txBody>
              <a:bodyPr wrap="square" rtlCol="0">
                <a:spAutoFit/>
              </a:bodyPr>
              <a:lstStyle/>
              <a:p>
                <a:r>
                  <a:rPr lang="en-US" altLang="ja-JP" sz="900" dirty="0" err="1"/>
                  <a:t>θR</a:t>
                </a:r>
                <a:r>
                  <a:rPr lang="en-US" altLang="ja-JP" sz="900" baseline="-25000" dirty="0" err="1"/>
                  <a:t>L</a:t>
                </a:r>
                <a:endParaRPr lang="ja-JP" altLang="en-US" sz="900" baseline="-25000" dirty="0"/>
              </a:p>
            </p:txBody>
          </p:sp>
          <p:sp>
            <p:nvSpPr>
              <p:cNvPr id="23" name="正方形/長方形 22"/>
              <p:cNvSpPr/>
              <p:nvPr/>
            </p:nvSpPr>
            <p:spPr>
              <a:xfrm>
                <a:off x="5030860" y="3760581"/>
                <a:ext cx="472512" cy="1812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4" name="正方形/長方形 23"/>
              <p:cNvSpPr/>
              <p:nvPr/>
            </p:nvSpPr>
            <p:spPr>
              <a:xfrm>
                <a:off x="5143271" y="2687010"/>
                <a:ext cx="369407" cy="2704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25" name="グループ化 24"/>
              <p:cNvGrpSpPr/>
              <p:nvPr/>
            </p:nvGrpSpPr>
            <p:grpSpPr>
              <a:xfrm rot="20817283">
                <a:off x="5048963" y="3682036"/>
                <a:ext cx="384603" cy="281024"/>
                <a:chOff x="1900517" y="3352802"/>
                <a:chExt cx="674790" cy="493058"/>
              </a:xfrm>
            </p:grpSpPr>
            <p:pic>
              <p:nvPicPr>
                <p:cNvPr id="74" name="図 73"/>
                <p:cNvPicPr>
                  <a:picLocks noChangeAspect="1"/>
                </p:cNvPicPr>
                <p:nvPr/>
              </p:nvPicPr>
              <p:blipFill rotWithShape="1">
                <a:blip r:embed="rId6"/>
                <a:srcRect l="14098" t="11729" r="77758" b="73182"/>
                <a:stretch/>
              </p:blipFill>
              <p:spPr>
                <a:xfrm flipV="1">
                  <a:off x="1900517" y="3352802"/>
                  <a:ext cx="636495" cy="493058"/>
                </a:xfrm>
                <a:prstGeom prst="rect">
                  <a:avLst/>
                </a:prstGeom>
              </p:spPr>
            </p:pic>
            <p:sp>
              <p:nvSpPr>
                <p:cNvPr id="75" name="正方形/長方形 74"/>
                <p:cNvSpPr/>
                <p:nvPr/>
              </p:nvSpPr>
              <p:spPr>
                <a:xfrm>
                  <a:off x="2087850" y="3741627"/>
                  <a:ext cx="487457" cy="964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cxnSp>
            <p:nvCxnSpPr>
              <p:cNvPr id="26" name="直線コネクタ 25"/>
              <p:cNvCxnSpPr/>
              <p:nvPr/>
            </p:nvCxnSpPr>
            <p:spPr>
              <a:xfrm flipV="1">
                <a:off x="5409963" y="3119544"/>
                <a:ext cx="560128" cy="55558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7" name="グループ化 26"/>
              <p:cNvGrpSpPr/>
              <p:nvPr/>
            </p:nvGrpSpPr>
            <p:grpSpPr>
              <a:xfrm>
                <a:off x="5060115" y="2641925"/>
                <a:ext cx="394073" cy="281024"/>
                <a:chOff x="1766046" y="2178425"/>
                <a:chExt cx="691404" cy="493058"/>
              </a:xfrm>
            </p:grpSpPr>
            <p:pic>
              <p:nvPicPr>
                <p:cNvPr id="72" name="図 71"/>
                <p:cNvPicPr>
                  <a:picLocks noChangeAspect="1"/>
                </p:cNvPicPr>
                <p:nvPr/>
              </p:nvPicPr>
              <p:blipFill rotWithShape="1">
                <a:blip r:embed="rId6"/>
                <a:srcRect l="14098" t="11729" r="77758" b="73182"/>
                <a:stretch/>
              </p:blipFill>
              <p:spPr>
                <a:xfrm>
                  <a:off x="1766046" y="2178425"/>
                  <a:ext cx="636495" cy="493058"/>
                </a:xfrm>
                <a:prstGeom prst="rect">
                  <a:avLst/>
                </a:prstGeom>
              </p:spPr>
            </p:pic>
            <p:sp>
              <p:nvSpPr>
                <p:cNvPr id="73" name="正方形/長方形 72"/>
                <p:cNvSpPr/>
                <p:nvPr/>
              </p:nvSpPr>
              <p:spPr>
                <a:xfrm>
                  <a:off x="1952625" y="2178425"/>
                  <a:ext cx="504825" cy="98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sp>
            <p:nvSpPr>
              <p:cNvPr id="28" name="正方形/長方形 27"/>
              <p:cNvSpPr/>
              <p:nvPr/>
            </p:nvSpPr>
            <p:spPr>
              <a:xfrm rot="19839456">
                <a:off x="5395795" y="3628564"/>
                <a:ext cx="585097" cy="459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29" name="直線矢印コネクタ 28"/>
              <p:cNvCxnSpPr/>
              <p:nvPr/>
            </p:nvCxnSpPr>
            <p:spPr>
              <a:xfrm flipH="1">
                <a:off x="5449769" y="3137619"/>
                <a:ext cx="485040" cy="4447"/>
              </a:xfrm>
              <a:prstGeom prst="straightConnector1">
                <a:avLst/>
              </a:prstGeom>
              <a:ln w="127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p:nvPr/>
            </p:nvCxnSpPr>
            <p:spPr>
              <a:xfrm flipH="1">
                <a:off x="5944030" y="3148288"/>
                <a:ext cx="586" cy="348419"/>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flipV="1">
                <a:off x="5951290" y="2859881"/>
                <a:ext cx="0" cy="370752"/>
              </a:xfrm>
              <a:prstGeom prst="straightConnector1">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p:nvPr/>
            </p:nvCxnSpPr>
            <p:spPr>
              <a:xfrm flipH="1">
                <a:off x="5610982" y="3149014"/>
                <a:ext cx="322623" cy="324967"/>
              </a:xfrm>
              <a:prstGeom prst="straightConnector1">
                <a:avLst/>
              </a:prstGeom>
              <a:ln w="28575">
                <a:solidFill>
                  <a:srgbClr val="007434"/>
                </a:solidFill>
                <a:tailEnd type="triangle"/>
              </a:ln>
            </p:spPr>
            <p:style>
              <a:lnRef idx="1">
                <a:schemeClr val="accent1"/>
              </a:lnRef>
              <a:fillRef idx="0">
                <a:schemeClr val="accent1"/>
              </a:fillRef>
              <a:effectRef idx="0">
                <a:schemeClr val="accent1"/>
              </a:effectRef>
              <a:fontRef idx="minor">
                <a:schemeClr val="tx1"/>
              </a:fontRef>
            </p:style>
          </p:cxnSp>
          <p:sp>
            <p:nvSpPr>
              <p:cNvPr id="33" name="角丸四角形 32"/>
              <p:cNvSpPr/>
              <p:nvPr/>
            </p:nvSpPr>
            <p:spPr>
              <a:xfrm rot="1674649">
                <a:off x="5463704" y="2994851"/>
                <a:ext cx="503266" cy="3149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cxnSp>
            <p:nvCxnSpPr>
              <p:cNvPr id="34" name="直線矢印コネクタ 33"/>
              <p:cNvCxnSpPr/>
              <p:nvPr/>
            </p:nvCxnSpPr>
            <p:spPr>
              <a:xfrm flipH="1">
                <a:off x="5564454" y="3142306"/>
                <a:ext cx="410467" cy="0"/>
              </a:xfrm>
              <a:prstGeom prst="straightConnector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35" name="円弧 34"/>
              <p:cNvSpPr/>
              <p:nvPr/>
            </p:nvSpPr>
            <p:spPr>
              <a:xfrm rot="11209823">
                <a:off x="5627313" y="3070585"/>
                <a:ext cx="213497" cy="22206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36" name="円弧 35"/>
              <p:cNvSpPr/>
              <p:nvPr/>
            </p:nvSpPr>
            <p:spPr>
              <a:xfrm rot="14011162">
                <a:off x="5560443" y="2927869"/>
                <a:ext cx="213498" cy="261225"/>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cxnSp>
            <p:nvCxnSpPr>
              <p:cNvPr id="37" name="直線コネクタ 36"/>
              <p:cNvCxnSpPr/>
              <p:nvPr/>
            </p:nvCxnSpPr>
            <p:spPr>
              <a:xfrm>
                <a:off x="5370446" y="2836915"/>
                <a:ext cx="592222" cy="30762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p:nvPr/>
            </p:nvCxnSpPr>
            <p:spPr>
              <a:xfrm flipH="1" flipV="1">
                <a:off x="5438290" y="2863442"/>
                <a:ext cx="536751" cy="280706"/>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a:off x="5151950" y="2685088"/>
                <a:ext cx="303432"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a:off x="5150756" y="2672873"/>
                <a:ext cx="303432"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5150756" y="2659301"/>
                <a:ext cx="303432"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a:off x="5154740" y="2648712"/>
                <a:ext cx="303432" cy="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角丸四角形 42"/>
              <p:cNvSpPr/>
              <p:nvPr/>
            </p:nvSpPr>
            <p:spPr>
              <a:xfrm rot="19796742">
                <a:off x="7671011" y="2878022"/>
                <a:ext cx="870053" cy="8078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4" name="角丸四角形 43"/>
              <p:cNvSpPr/>
              <p:nvPr/>
            </p:nvSpPr>
            <p:spPr>
              <a:xfrm rot="17922784">
                <a:off x="7518561" y="3054151"/>
                <a:ext cx="885765" cy="5643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5" name="角丸四角形 44"/>
              <p:cNvSpPr/>
              <p:nvPr/>
            </p:nvSpPr>
            <p:spPr>
              <a:xfrm rot="14493336">
                <a:off x="7493679" y="3531387"/>
                <a:ext cx="885765" cy="3976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nvGrpSpPr>
              <p:cNvPr id="46" name="グループ化 45"/>
              <p:cNvGrpSpPr/>
              <p:nvPr/>
            </p:nvGrpSpPr>
            <p:grpSpPr>
              <a:xfrm rot="20632395" flipH="1">
                <a:off x="8173322" y="2709905"/>
                <a:ext cx="394073" cy="281024"/>
                <a:chOff x="1766046" y="2178425"/>
                <a:chExt cx="691404" cy="493058"/>
              </a:xfrm>
            </p:grpSpPr>
            <p:pic>
              <p:nvPicPr>
                <p:cNvPr id="70" name="図 69"/>
                <p:cNvPicPr>
                  <a:picLocks noChangeAspect="1"/>
                </p:cNvPicPr>
                <p:nvPr/>
              </p:nvPicPr>
              <p:blipFill rotWithShape="1">
                <a:blip r:embed="rId6"/>
                <a:srcRect l="14098" t="11729" r="77758" b="73182"/>
                <a:stretch/>
              </p:blipFill>
              <p:spPr>
                <a:xfrm>
                  <a:off x="1766046" y="2178425"/>
                  <a:ext cx="636495" cy="493058"/>
                </a:xfrm>
                <a:prstGeom prst="rect">
                  <a:avLst/>
                </a:prstGeom>
              </p:spPr>
            </p:pic>
            <p:sp>
              <p:nvSpPr>
                <p:cNvPr id="71" name="正方形/長方形 70"/>
                <p:cNvSpPr/>
                <p:nvPr/>
              </p:nvSpPr>
              <p:spPr>
                <a:xfrm>
                  <a:off x="1952625" y="2178425"/>
                  <a:ext cx="504825" cy="98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cxnSp>
            <p:nvCxnSpPr>
              <p:cNvPr id="47" name="直線コネクタ 46"/>
              <p:cNvCxnSpPr/>
              <p:nvPr/>
            </p:nvCxnSpPr>
            <p:spPr>
              <a:xfrm flipV="1">
                <a:off x="7705933" y="2954279"/>
                <a:ext cx="546889" cy="5527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直線矢印コネクタ 47"/>
              <p:cNvCxnSpPr/>
              <p:nvPr/>
            </p:nvCxnSpPr>
            <p:spPr>
              <a:xfrm flipV="1">
                <a:off x="7710119" y="3200769"/>
                <a:ext cx="2687" cy="236766"/>
              </a:xfrm>
              <a:prstGeom prst="straightConnector1">
                <a:avLst/>
              </a:prstGeom>
              <a:ln w="127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直線矢印コネクタ 48"/>
              <p:cNvCxnSpPr/>
              <p:nvPr/>
            </p:nvCxnSpPr>
            <p:spPr>
              <a:xfrm flipV="1">
                <a:off x="7712807" y="3207209"/>
                <a:ext cx="299040" cy="286091"/>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p:cNvCxnSpPr/>
              <p:nvPr/>
            </p:nvCxnSpPr>
            <p:spPr>
              <a:xfrm>
                <a:off x="7723926" y="3488156"/>
                <a:ext cx="287921" cy="0"/>
              </a:xfrm>
              <a:prstGeom prst="straightConnector1">
                <a:avLst/>
              </a:prstGeom>
              <a:ln w="127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51" name="テキスト ボックス 50"/>
              <p:cNvSpPr txBox="1"/>
              <p:nvPr/>
            </p:nvSpPr>
            <p:spPr>
              <a:xfrm>
                <a:off x="7731910" y="3010485"/>
                <a:ext cx="434919" cy="276999"/>
              </a:xfrm>
              <a:prstGeom prst="rect">
                <a:avLst/>
              </a:prstGeom>
              <a:noFill/>
            </p:spPr>
            <p:txBody>
              <a:bodyPr wrap="square" rtlCol="0">
                <a:spAutoFit/>
              </a:bodyPr>
              <a:lstStyle/>
              <a:p>
                <a:r>
                  <a:rPr lang="en-US" altLang="ja-JP" sz="1200" dirty="0">
                    <a:solidFill>
                      <a:srgbClr val="0070C0"/>
                    </a:solidFill>
                  </a:rPr>
                  <a:t>FF</a:t>
                </a:r>
                <a:r>
                  <a:rPr lang="en-US" altLang="ja-JP" sz="1200" baseline="-25000" dirty="0">
                    <a:solidFill>
                      <a:srgbClr val="0070C0"/>
                    </a:solidFill>
                  </a:rPr>
                  <a:t>L</a:t>
                </a:r>
                <a:endParaRPr lang="ja-JP" altLang="en-US" sz="1200" baseline="-25000" dirty="0">
                  <a:solidFill>
                    <a:srgbClr val="0070C0"/>
                  </a:solidFill>
                </a:endParaRPr>
              </a:p>
            </p:txBody>
          </p:sp>
          <p:sp>
            <p:nvSpPr>
              <p:cNvPr id="52" name="円弧 51"/>
              <p:cNvSpPr/>
              <p:nvPr/>
            </p:nvSpPr>
            <p:spPr>
              <a:xfrm rot="603820">
                <a:off x="7731557" y="3401398"/>
                <a:ext cx="181252" cy="188521"/>
              </a:xfrm>
              <a:prstGeom prst="arc">
                <a:avLst>
                  <a:gd name="adj1" fmla="val 16200000"/>
                  <a:gd name="adj2" fmla="val 20823908"/>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sp>
            <p:nvSpPr>
              <p:cNvPr id="53" name="テキスト ボックス 52"/>
              <p:cNvSpPr txBox="1"/>
              <p:nvPr/>
            </p:nvSpPr>
            <p:spPr>
              <a:xfrm>
                <a:off x="7914294" y="3473981"/>
                <a:ext cx="367167" cy="230832"/>
              </a:xfrm>
              <a:prstGeom prst="rect">
                <a:avLst/>
              </a:prstGeom>
              <a:noFill/>
            </p:spPr>
            <p:txBody>
              <a:bodyPr wrap="square" rtlCol="0">
                <a:spAutoFit/>
              </a:bodyPr>
              <a:lstStyle/>
              <a:p>
                <a:r>
                  <a:rPr lang="en-US" altLang="ja-JP" sz="900" dirty="0" err="1"/>
                  <a:t>θF</a:t>
                </a:r>
                <a:r>
                  <a:rPr lang="en-US" altLang="ja-JP" sz="900" baseline="-25000" dirty="0" err="1"/>
                  <a:t>R</a:t>
                </a:r>
                <a:endParaRPr lang="ja-JP" altLang="en-US" sz="900" baseline="-25000" dirty="0"/>
              </a:p>
            </p:txBody>
          </p:sp>
          <p:cxnSp>
            <p:nvCxnSpPr>
              <p:cNvPr id="54" name="直線矢印コネクタ 53"/>
              <p:cNvCxnSpPr/>
              <p:nvPr/>
            </p:nvCxnSpPr>
            <p:spPr>
              <a:xfrm>
                <a:off x="7708560" y="3529791"/>
                <a:ext cx="4857" cy="265003"/>
              </a:xfrm>
              <a:prstGeom prst="straightConnector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p:cNvCxnSpPr/>
              <p:nvPr/>
            </p:nvCxnSpPr>
            <p:spPr>
              <a:xfrm>
                <a:off x="7708433" y="3493169"/>
                <a:ext cx="492655" cy="285547"/>
              </a:xfrm>
              <a:prstGeom prst="straightConnector1">
                <a:avLst/>
              </a:prstGeom>
              <a:ln w="19050">
                <a:solidFill>
                  <a:srgbClr val="007434"/>
                </a:solidFill>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p:cNvCxnSpPr/>
              <p:nvPr/>
            </p:nvCxnSpPr>
            <p:spPr>
              <a:xfrm>
                <a:off x="7710119" y="3501667"/>
                <a:ext cx="480404" cy="0"/>
              </a:xfrm>
              <a:prstGeom prst="straightConnector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flipH="1">
                <a:off x="7699781" y="3786753"/>
                <a:ext cx="499179"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8" name="直線コネクタ 57"/>
              <p:cNvCxnSpPr/>
              <p:nvPr/>
            </p:nvCxnSpPr>
            <p:spPr>
              <a:xfrm>
                <a:off x="7699782" y="3221971"/>
                <a:ext cx="312065"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9" name="テキスト ボックス 58"/>
              <p:cNvSpPr txBox="1"/>
              <p:nvPr/>
            </p:nvSpPr>
            <p:spPr>
              <a:xfrm>
                <a:off x="7675977" y="3760744"/>
                <a:ext cx="408518" cy="276999"/>
              </a:xfrm>
              <a:prstGeom prst="rect">
                <a:avLst/>
              </a:prstGeom>
              <a:noFill/>
            </p:spPr>
            <p:txBody>
              <a:bodyPr wrap="square" rtlCol="0">
                <a:spAutoFit/>
              </a:bodyPr>
              <a:lstStyle/>
              <a:p>
                <a:r>
                  <a:rPr lang="en-US" altLang="ja-JP" sz="1200" dirty="0">
                    <a:solidFill>
                      <a:srgbClr val="007434"/>
                    </a:solidFill>
                  </a:rPr>
                  <a:t>FF</a:t>
                </a:r>
                <a:r>
                  <a:rPr lang="en-US" altLang="ja-JP" sz="1200" baseline="-25000" dirty="0">
                    <a:solidFill>
                      <a:srgbClr val="007434"/>
                    </a:solidFill>
                  </a:rPr>
                  <a:t>R</a:t>
                </a:r>
                <a:endParaRPr lang="ja-JP" altLang="en-US" sz="1200" baseline="-25000" dirty="0">
                  <a:solidFill>
                    <a:srgbClr val="007434"/>
                  </a:solidFill>
                </a:endParaRPr>
              </a:p>
            </p:txBody>
          </p:sp>
          <p:sp>
            <p:nvSpPr>
              <p:cNvPr id="60" name="円弧 59"/>
              <p:cNvSpPr/>
              <p:nvPr/>
            </p:nvSpPr>
            <p:spPr>
              <a:xfrm rot="5247215">
                <a:off x="7738888" y="3378060"/>
                <a:ext cx="218805" cy="224214"/>
              </a:xfrm>
              <a:prstGeom prst="arc">
                <a:avLst>
                  <a:gd name="adj1" fmla="val 16200000"/>
                  <a:gd name="adj2" fmla="val 20823908"/>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a:p>
            </p:txBody>
          </p:sp>
          <p:cxnSp>
            <p:nvCxnSpPr>
              <p:cNvPr id="61" name="直線コネクタ 60"/>
              <p:cNvCxnSpPr/>
              <p:nvPr/>
            </p:nvCxnSpPr>
            <p:spPr>
              <a:xfrm>
                <a:off x="5962667" y="3142306"/>
                <a:ext cx="1753813" cy="350863"/>
              </a:xfrm>
              <a:prstGeom prst="line">
                <a:avLst/>
              </a:prstGeom>
              <a:ln>
                <a:solidFill>
                  <a:srgbClr val="FF0000"/>
                </a:solidFill>
                <a:prstDash val="lgDashDot"/>
              </a:ln>
            </p:spPr>
            <p:style>
              <a:lnRef idx="1">
                <a:schemeClr val="accent1"/>
              </a:lnRef>
              <a:fillRef idx="0">
                <a:schemeClr val="accent1"/>
              </a:fillRef>
              <a:effectRef idx="0">
                <a:schemeClr val="accent1"/>
              </a:effectRef>
              <a:fontRef idx="minor">
                <a:schemeClr val="tx1"/>
              </a:fontRef>
            </p:style>
          </p:cxnSp>
          <p:sp>
            <p:nvSpPr>
              <p:cNvPr id="62" name="円/楕円 61"/>
              <p:cNvSpPr/>
              <p:nvPr/>
            </p:nvSpPr>
            <p:spPr>
              <a:xfrm>
                <a:off x="6751499" y="3296487"/>
                <a:ext cx="35966" cy="3596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3" name="テキスト ボックス 62"/>
              <p:cNvSpPr txBox="1"/>
              <p:nvPr/>
            </p:nvSpPr>
            <p:spPr>
              <a:xfrm>
                <a:off x="7506159" y="3337474"/>
                <a:ext cx="184731" cy="369332"/>
              </a:xfrm>
              <a:prstGeom prst="rect">
                <a:avLst/>
              </a:prstGeom>
              <a:noFill/>
            </p:spPr>
            <p:txBody>
              <a:bodyPr wrap="none" rtlCol="0">
                <a:spAutoFit/>
              </a:bodyPr>
              <a:lstStyle/>
              <a:p>
                <a:endParaRPr kumimoji="1" lang="ja-JP" altLang="en-US" dirty="0">
                  <a:solidFill>
                    <a:srgbClr val="FF0000"/>
                  </a:solidFill>
                </a:endParaRPr>
              </a:p>
            </p:txBody>
          </p:sp>
          <p:sp>
            <p:nvSpPr>
              <p:cNvPr id="64" name="テキスト ボックス 63"/>
              <p:cNvSpPr txBox="1"/>
              <p:nvPr/>
            </p:nvSpPr>
            <p:spPr>
              <a:xfrm>
                <a:off x="5977514" y="3065835"/>
                <a:ext cx="184731" cy="369332"/>
              </a:xfrm>
              <a:prstGeom prst="rect">
                <a:avLst/>
              </a:prstGeom>
              <a:noFill/>
            </p:spPr>
            <p:txBody>
              <a:bodyPr wrap="none" rtlCol="0">
                <a:spAutoFit/>
              </a:bodyPr>
              <a:lstStyle/>
              <a:p>
                <a:endParaRPr kumimoji="1" lang="ja-JP" altLang="en-US" dirty="0">
                  <a:solidFill>
                    <a:srgbClr val="FF0000"/>
                  </a:solidFill>
                </a:endParaRPr>
              </a:p>
            </p:txBody>
          </p:sp>
          <p:sp>
            <p:nvSpPr>
              <p:cNvPr id="65" name="テキスト ボックス 64"/>
              <p:cNvSpPr txBox="1"/>
              <p:nvPr/>
            </p:nvSpPr>
            <p:spPr>
              <a:xfrm>
                <a:off x="5958699" y="3379321"/>
                <a:ext cx="184731" cy="369332"/>
              </a:xfrm>
              <a:prstGeom prst="rect">
                <a:avLst/>
              </a:prstGeom>
              <a:noFill/>
            </p:spPr>
            <p:txBody>
              <a:bodyPr wrap="none" rtlCol="0">
                <a:spAutoFit/>
              </a:bodyPr>
              <a:lstStyle/>
              <a:p>
                <a:endParaRPr kumimoji="1" lang="ja-JP" altLang="en-US" dirty="0">
                  <a:solidFill>
                    <a:srgbClr val="FF0000"/>
                  </a:solidFill>
                </a:endParaRPr>
              </a:p>
            </p:txBody>
          </p:sp>
          <p:sp>
            <p:nvSpPr>
              <p:cNvPr id="66" name="テキスト ボックス 65"/>
              <p:cNvSpPr txBox="1"/>
              <p:nvPr/>
            </p:nvSpPr>
            <p:spPr>
              <a:xfrm>
                <a:off x="5841709" y="3217209"/>
                <a:ext cx="184731" cy="369332"/>
              </a:xfrm>
              <a:prstGeom prst="rect">
                <a:avLst/>
              </a:prstGeom>
              <a:noFill/>
            </p:spPr>
            <p:txBody>
              <a:bodyPr wrap="none" rtlCol="0">
                <a:spAutoFit/>
              </a:bodyPr>
              <a:lstStyle/>
              <a:p>
                <a:endParaRPr kumimoji="1" lang="ja-JP" altLang="en-US" dirty="0">
                  <a:solidFill>
                    <a:srgbClr val="FF0000"/>
                  </a:solidFill>
                </a:endParaRPr>
              </a:p>
            </p:txBody>
          </p:sp>
          <p:sp>
            <p:nvSpPr>
              <p:cNvPr id="67" name="テキスト ボックス 66"/>
              <p:cNvSpPr txBox="1"/>
              <p:nvPr/>
            </p:nvSpPr>
            <p:spPr>
              <a:xfrm>
                <a:off x="5517702" y="3485594"/>
                <a:ext cx="407471" cy="276999"/>
              </a:xfrm>
              <a:prstGeom prst="rect">
                <a:avLst/>
              </a:prstGeom>
              <a:noFill/>
            </p:spPr>
            <p:txBody>
              <a:bodyPr wrap="square" rtlCol="0">
                <a:spAutoFit/>
              </a:bodyPr>
              <a:lstStyle/>
              <a:p>
                <a:r>
                  <a:rPr lang="en-US" altLang="ja-JP" sz="1200" dirty="0">
                    <a:solidFill>
                      <a:srgbClr val="007434"/>
                    </a:solidFill>
                  </a:rPr>
                  <a:t>FR</a:t>
                </a:r>
                <a:r>
                  <a:rPr lang="en-US" altLang="ja-JP" sz="1200" baseline="-25000" dirty="0">
                    <a:solidFill>
                      <a:srgbClr val="007434"/>
                    </a:solidFill>
                  </a:rPr>
                  <a:t>R</a:t>
                </a:r>
                <a:endParaRPr lang="ja-JP" altLang="en-US" sz="1200" baseline="-25000" dirty="0">
                  <a:solidFill>
                    <a:srgbClr val="007434"/>
                  </a:solidFill>
                </a:endParaRPr>
              </a:p>
            </p:txBody>
          </p:sp>
          <p:cxnSp>
            <p:nvCxnSpPr>
              <p:cNvPr id="68" name="直線コネクタ 67"/>
              <p:cNvCxnSpPr/>
              <p:nvPr/>
            </p:nvCxnSpPr>
            <p:spPr>
              <a:xfrm flipH="1">
                <a:off x="5465747" y="2891142"/>
                <a:ext cx="499179"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9" name="直線コネクタ 68"/>
              <p:cNvCxnSpPr/>
              <p:nvPr/>
            </p:nvCxnSpPr>
            <p:spPr>
              <a:xfrm flipH="1" flipV="1">
                <a:off x="5597199" y="3478817"/>
                <a:ext cx="326119" cy="63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7" name="テキスト ボックス 6"/>
            <p:cNvSpPr txBox="1"/>
            <p:nvPr/>
          </p:nvSpPr>
          <p:spPr>
            <a:xfrm>
              <a:off x="746436" y="2115138"/>
              <a:ext cx="3144106" cy="301745"/>
            </a:xfrm>
            <a:prstGeom prst="rect">
              <a:avLst/>
            </a:prstGeom>
            <a:noFill/>
          </p:spPr>
          <p:txBody>
            <a:bodyPr wrap="square" rtlCol="0">
              <a:spAutoFit/>
            </a:bodyPr>
            <a:lstStyle/>
            <a:p>
              <a:pPr algn="ctr"/>
              <a:r>
                <a:rPr lang="ja-JP" altLang="en-US" dirty="0">
                  <a:solidFill>
                    <a:srgbClr val="FF0000"/>
                  </a:solidFill>
                  <a:latin typeface="Times New Roman" panose="02020603050405020304" pitchFamily="18" charset="0"/>
                  <a:cs typeface="Times New Roman" panose="02020603050405020304" pitchFamily="18" charset="0"/>
                </a:rPr>
                <a:t>① </a:t>
              </a:r>
              <a:r>
                <a:rPr lang="en-US" altLang="ja-JP" dirty="0">
                  <a:solidFill>
                    <a:srgbClr val="FF0000"/>
                  </a:solidFill>
                  <a:latin typeface="Times New Roman" panose="02020603050405020304" pitchFamily="18" charset="0"/>
                  <a:cs typeface="Times New Roman" panose="02020603050405020304" pitchFamily="18" charset="0"/>
                </a:rPr>
                <a:t>Four points restraint method</a:t>
              </a:r>
              <a:endParaRPr lang="ja-JP" altLang="en-US" dirty="0">
                <a:solidFill>
                  <a:srgbClr val="FF0000"/>
                </a:solidFill>
                <a:latin typeface="Times New Roman" panose="02020603050405020304" pitchFamily="18" charset="0"/>
                <a:cs typeface="Times New Roman" panose="02020603050405020304" pitchFamily="18" charset="0"/>
              </a:endParaRPr>
            </a:p>
          </p:txBody>
        </p:sp>
        <p:sp>
          <p:nvSpPr>
            <p:cNvPr id="8" name="テキスト ボックス 7"/>
            <p:cNvSpPr txBox="1"/>
            <p:nvPr/>
          </p:nvSpPr>
          <p:spPr>
            <a:xfrm>
              <a:off x="4886436" y="2107915"/>
              <a:ext cx="3414143" cy="301745"/>
            </a:xfrm>
            <a:prstGeom prst="rect">
              <a:avLst/>
            </a:prstGeom>
            <a:noFill/>
          </p:spPr>
          <p:txBody>
            <a:bodyPr wrap="square" rtlCol="0">
              <a:spAutoFit/>
            </a:bodyPr>
            <a:lstStyle/>
            <a:p>
              <a:pPr algn="ctr"/>
              <a:r>
                <a:rPr lang="ja-JP" altLang="en-US" dirty="0">
                  <a:solidFill>
                    <a:srgbClr val="FF0000"/>
                  </a:solidFill>
                  <a:latin typeface="Times New Roman" panose="02020603050405020304" pitchFamily="18" charset="0"/>
                  <a:cs typeface="Times New Roman" panose="02020603050405020304" pitchFamily="18" charset="0"/>
                </a:rPr>
                <a:t>②</a:t>
              </a:r>
              <a:r>
                <a:rPr lang="en-US" altLang="ja-JP" dirty="0">
                  <a:solidFill>
                    <a:srgbClr val="FF0000"/>
                  </a:solidFill>
                  <a:latin typeface="Times New Roman" panose="02020603050405020304" pitchFamily="18" charset="0"/>
                  <a:cs typeface="Times New Roman" panose="02020603050405020304" pitchFamily="18" charset="0"/>
                </a:rPr>
                <a:t> Three points restraint method</a:t>
              </a:r>
            </a:p>
          </p:txBody>
        </p:sp>
        <p:sp>
          <p:nvSpPr>
            <p:cNvPr id="9" name="テキスト ボックス 8"/>
            <p:cNvSpPr txBox="1"/>
            <p:nvPr/>
          </p:nvSpPr>
          <p:spPr>
            <a:xfrm>
              <a:off x="157947" y="4190366"/>
              <a:ext cx="4256961" cy="528054"/>
            </a:xfrm>
            <a:prstGeom prst="rect">
              <a:avLst/>
            </a:prstGeom>
            <a:noFill/>
          </p:spPr>
          <p:txBody>
            <a:bodyPr wrap="square" rtlCol="0">
              <a:spAutoFit/>
            </a:bodyPr>
            <a:lstStyle/>
            <a:p>
              <a:pPr algn="ctr"/>
              <a:r>
                <a:rPr lang="ja-JP" altLang="en-US" dirty="0">
                  <a:solidFill>
                    <a:srgbClr val="FF0000"/>
                  </a:solidFill>
                  <a:latin typeface="Times New Roman" panose="02020603050405020304" pitchFamily="18" charset="0"/>
                  <a:cs typeface="Times New Roman" panose="02020603050405020304" pitchFamily="18" charset="0"/>
                </a:rPr>
                <a:t>③ </a:t>
              </a:r>
              <a:r>
                <a:rPr lang="en-US" altLang="ja-JP" dirty="0">
                  <a:solidFill>
                    <a:srgbClr val="FF0000"/>
                  </a:solidFill>
                  <a:latin typeface="Times New Roman" panose="02020603050405020304" pitchFamily="18" charset="0"/>
                  <a:cs typeface="Times New Roman" panose="02020603050405020304" pitchFamily="18" charset="0"/>
                </a:rPr>
                <a:t>Two points restraint method </a:t>
              </a:r>
            </a:p>
            <a:p>
              <a:pPr algn="ctr"/>
              <a:r>
                <a:rPr lang="en-US" altLang="ja-JP" dirty="0">
                  <a:solidFill>
                    <a:srgbClr val="FF0000"/>
                  </a:solidFill>
                  <a:latin typeface="Times New Roman" panose="02020603050405020304" pitchFamily="18" charset="0"/>
                  <a:cs typeface="Times New Roman" panose="02020603050405020304" pitchFamily="18" charset="0"/>
                </a:rPr>
                <a:t>(straight type)</a:t>
              </a:r>
              <a:endParaRPr kumimoji="1" lang="ja-JP" altLang="en-US" dirty="0">
                <a:solidFill>
                  <a:srgbClr val="FF0000"/>
                </a:solidFill>
                <a:latin typeface="Times New Roman" panose="02020603050405020304" pitchFamily="18" charset="0"/>
                <a:cs typeface="Times New Roman" panose="02020603050405020304" pitchFamily="18" charset="0"/>
              </a:endParaRPr>
            </a:p>
          </p:txBody>
        </p:sp>
        <p:sp>
          <p:nvSpPr>
            <p:cNvPr id="10" name="テキスト ボックス 9"/>
            <p:cNvSpPr txBox="1"/>
            <p:nvPr/>
          </p:nvSpPr>
          <p:spPr>
            <a:xfrm>
              <a:off x="4123411" y="4236381"/>
              <a:ext cx="4820498" cy="301745"/>
            </a:xfrm>
            <a:prstGeom prst="rect">
              <a:avLst/>
            </a:prstGeom>
            <a:noFill/>
          </p:spPr>
          <p:txBody>
            <a:bodyPr wrap="square" rtlCol="0">
              <a:spAutoFit/>
            </a:bodyPr>
            <a:lstStyle/>
            <a:p>
              <a:pPr algn="ctr"/>
              <a:r>
                <a:rPr lang="ja-JP" altLang="en-US" dirty="0">
                  <a:solidFill>
                    <a:srgbClr val="FF0000"/>
                  </a:solidFill>
                  <a:latin typeface="Times New Roman" panose="02020603050405020304" pitchFamily="18" charset="0"/>
                  <a:cs typeface="Times New Roman" panose="02020603050405020304" pitchFamily="18" charset="0"/>
                </a:rPr>
                <a:t>④ </a:t>
              </a:r>
              <a:r>
                <a:rPr lang="en-US" altLang="ja-JP" dirty="0">
                  <a:solidFill>
                    <a:srgbClr val="FF0000"/>
                  </a:solidFill>
                  <a:latin typeface="Times New Roman" panose="02020603050405020304" pitchFamily="18" charset="0"/>
                  <a:cs typeface="Times New Roman" panose="02020603050405020304" pitchFamily="18" charset="0"/>
                </a:rPr>
                <a:t>Two points restraint method (cross </a:t>
              </a:r>
              <a:r>
                <a:rPr lang="en-US" altLang="ja-JP" dirty="0" smtClean="0">
                  <a:solidFill>
                    <a:srgbClr val="FF0000"/>
                  </a:solidFill>
                  <a:latin typeface="Times New Roman" panose="02020603050405020304" pitchFamily="18" charset="0"/>
                  <a:cs typeface="Times New Roman" panose="02020603050405020304" pitchFamily="18" charset="0"/>
                </a:rPr>
                <a:t>type)</a:t>
              </a:r>
              <a:endParaRPr kumimoji="1" lang="ja-JP" altLang="en-US" dirty="0">
                <a:solidFill>
                  <a:srgbClr val="FF0000"/>
                </a:solidFill>
                <a:latin typeface="Times New Roman" panose="02020603050405020304" pitchFamily="18" charset="0"/>
                <a:cs typeface="Times New Roman" panose="02020603050405020304" pitchFamily="18" charset="0"/>
              </a:endParaRPr>
            </a:p>
          </p:txBody>
        </p:sp>
      </p:grpSp>
      <p:sp>
        <p:nvSpPr>
          <p:cNvPr id="279" name="テキスト ボックス 278"/>
          <p:cNvSpPr txBox="1"/>
          <p:nvPr/>
        </p:nvSpPr>
        <p:spPr>
          <a:xfrm>
            <a:off x="4155160" y="6076707"/>
            <a:ext cx="5437648" cy="400110"/>
          </a:xfrm>
          <a:prstGeom prst="rect">
            <a:avLst/>
          </a:prstGeom>
          <a:noFill/>
        </p:spPr>
        <p:txBody>
          <a:bodyPr wrap="square" rtlCol="0">
            <a:spAutoFit/>
          </a:bodyPr>
          <a:lstStyle/>
          <a:p>
            <a:pPr algn="ctr"/>
            <a:r>
              <a:rPr lang="ja-JP" altLang="en-US" sz="2000" dirty="0">
                <a:solidFill>
                  <a:srgbClr val="FF0000"/>
                </a:solidFill>
                <a:latin typeface="Times New Roman" panose="02020603050405020304" pitchFamily="18" charset="0"/>
                <a:cs typeface="Times New Roman" panose="02020603050405020304" pitchFamily="18" charset="0"/>
              </a:rPr>
              <a:t>⑤ </a:t>
            </a:r>
            <a:r>
              <a:rPr lang="en-US" altLang="ja-JP" sz="2000" dirty="0">
                <a:solidFill>
                  <a:srgbClr val="FF0000"/>
                </a:solidFill>
                <a:latin typeface="Times New Roman" panose="02020603050405020304" pitchFamily="18" charset="0"/>
                <a:cs typeface="Times New Roman" panose="02020603050405020304" pitchFamily="18" charset="0"/>
              </a:rPr>
              <a:t>Two points restraint method (cross </a:t>
            </a:r>
            <a:r>
              <a:rPr lang="en-US" altLang="ja-JP" sz="2000" dirty="0" smtClean="0">
                <a:solidFill>
                  <a:srgbClr val="FF0000"/>
                </a:solidFill>
                <a:latin typeface="Times New Roman" panose="02020603050405020304" pitchFamily="18" charset="0"/>
                <a:cs typeface="Times New Roman" panose="02020603050405020304" pitchFamily="18" charset="0"/>
              </a:rPr>
              <a:t>type)</a:t>
            </a:r>
            <a:endParaRPr kumimoji="1" lang="ja-JP" altLang="en-US" sz="2000" dirty="0">
              <a:solidFill>
                <a:srgbClr val="FF0000"/>
              </a:solidFill>
              <a:latin typeface="Times New Roman" panose="02020603050405020304" pitchFamily="18" charset="0"/>
              <a:cs typeface="Times New Roman" panose="02020603050405020304" pitchFamily="18" charset="0"/>
            </a:endParaRPr>
          </a:p>
        </p:txBody>
      </p:sp>
      <p:sp>
        <p:nvSpPr>
          <p:cNvPr id="280" name="テキスト ボックス 279"/>
          <p:cNvSpPr txBox="1"/>
          <p:nvPr/>
        </p:nvSpPr>
        <p:spPr>
          <a:xfrm>
            <a:off x="5656172" y="1674000"/>
            <a:ext cx="379439" cy="276999"/>
          </a:xfrm>
          <a:prstGeom prst="rect">
            <a:avLst/>
          </a:prstGeom>
          <a:solidFill>
            <a:schemeClr val="bg1"/>
          </a:solidFill>
        </p:spPr>
        <p:txBody>
          <a:bodyPr wrap="square" rtlCol="0">
            <a:spAutoFit/>
          </a:bodyPr>
          <a:lstStyle/>
          <a:p>
            <a:pPr algn="ctr"/>
            <a:r>
              <a:rPr lang="en-US" altLang="ja-JP" sz="1200" dirty="0">
                <a:solidFill>
                  <a:srgbClr val="0070C0"/>
                </a:solidFill>
              </a:rPr>
              <a:t>FR</a:t>
            </a:r>
            <a:r>
              <a:rPr lang="en-US" altLang="ja-JP" sz="1200" baseline="-25000" dirty="0">
                <a:solidFill>
                  <a:srgbClr val="0070C0"/>
                </a:solidFill>
              </a:rPr>
              <a:t>L</a:t>
            </a:r>
            <a:endParaRPr lang="ja-JP" altLang="en-US" sz="1200" baseline="-25000" dirty="0">
              <a:solidFill>
                <a:srgbClr val="0070C0"/>
              </a:solidFill>
            </a:endParaRPr>
          </a:p>
        </p:txBody>
      </p:sp>
      <p:cxnSp>
        <p:nvCxnSpPr>
          <p:cNvPr id="281" name="直線コネクタ 280"/>
          <p:cNvCxnSpPr/>
          <p:nvPr/>
        </p:nvCxnSpPr>
        <p:spPr>
          <a:xfrm>
            <a:off x="5302022" y="1539000"/>
            <a:ext cx="323901" cy="5949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2" name="直線コネクタ 281"/>
          <p:cNvCxnSpPr/>
          <p:nvPr/>
        </p:nvCxnSpPr>
        <p:spPr>
          <a:xfrm>
            <a:off x="8246098" y="2446764"/>
            <a:ext cx="0" cy="26223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3" name="直線コネクタ 282"/>
          <p:cNvCxnSpPr/>
          <p:nvPr/>
        </p:nvCxnSpPr>
        <p:spPr>
          <a:xfrm flipH="1">
            <a:off x="3339638" y="1437624"/>
            <a:ext cx="452383" cy="94962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4" name="直線コネクタ 283"/>
          <p:cNvCxnSpPr/>
          <p:nvPr/>
        </p:nvCxnSpPr>
        <p:spPr>
          <a:xfrm>
            <a:off x="3342219" y="2013649"/>
            <a:ext cx="468724" cy="99296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5" name="直線コネクタ 284"/>
          <p:cNvCxnSpPr/>
          <p:nvPr/>
        </p:nvCxnSpPr>
        <p:spPr>
          <a:xfrm flipH="1">
            <a:off x="7753804" y="1433494"/>
            <a:ext cx="495574" cy="1039974"/>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6" name="直線コネクタ 285"/>
          <p:cNvCxnSpPr/>
          <p:nvPr/>
        </p:nvCxnSpPr>
        <p:spPr>
          <a:xfrm flipH="1" flipV="1">
            <a:off x="7812000" y="2013649"/>
            <a:ext cx="189591" cy="374042"/>
          </a:xfrm>
          <a:prstGeom prst="line">
            <a:avLst/>
          </a:prstGeom>
          <a:ln>
            <a:solidFill>
              <a:srgbClr val="FFFFFB"/>
            </a:solidFill>
          </a:ln>
        </p:spPr>
        <p:style>
          <a:lnRef idx="1">
            <a:schemeClr val="accent1"/>
          </a:lnRef>
          <a:fillRef idx="0">
            <a:schemeClr val="accent1"/>
          </a:fillRef>
          <a:effectRef idx="0">
            <a:schemeClr val="accent1"/>
          </a:effectRef>
          <a:fontRef idx="minor">
            <a:schemeClr val="tx1"/>
          </a:fontRef>
        </p:style>
      </p:cxnSp>
      <p:cxnSp>
        <p:nvCxnSpPr>
          <p:cNvPr id="287" name="直線コネクタ 286"/>
          <p:cNvCxnSpPr/>
          <p:nvPr/>
        </p:nvCxnSpPr>
        <p:spPr>
          <a:xfrm flipV="1">
            <a:off x="3326190" y="4270108"/>
            <a:ext cx="302911" cy="216913"/>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8" name="直線コネクタ 287"/>
          <p:cNvCxnSpPr/>
          <p:nvPr/>
        </p:nvCxnSpPr>
        <p:spPr>
          <a:xfrm flipH="1" flipV="1">
            <a:off x="3654585" y="5113759"/>
            <a:ext cx="167574" cy="344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9" name="直線コネクタ 288"/>
          <p:cNvCxnSpPr/>
          <p:nvPr/>
        </p:nvCxnSpPr>
        <p:spPr>
          <a:xfrm flipH="1" flipV="1">
            <a:off x="1461870" y="4307853"/>
            <a:ext cx="116918" cy="8464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0" name="直線コネクタ 289"/>
          <p:cNvCxnSpPr/>
          <p:nvPr/>
        </p:nvCxnSpPr>
        <p:spPr>
          <a:xfrm flipV="1">
            <a:off x="3357000" y="4143493"/>
            <a:ext cx="358050" cy="255412"/>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1" name="直線コネクタ 290"/>
          <p:cNvCxnSpPr/>
          <p:nvPr/>
        </p:nvCxnSpPr>
        <p:spPr>
          <a:xfrm>
            <a:off x="3654585" y="5049000"/>
            <a:ext cx="167574" cy="3150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2" name="直線コネクタ 291"/>
          <p:cNvCxnSpPr/>
          <p:nvPr/>
        </p:nvCxnSpPr>
        <p:spPr>
          <a:xfrm flipH="1">
            <a:off x="3342219" y="1383739"/>
            <a:ext cx="442206" cy="920261"/>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3" name="直線コネクタ 292"/>
          <p:cNvCxnSpPr/>
          <p:nvPr/>
        </p:nvCxnSpPr>
        <p:spPr>
          <a:xfrm flipH="1" flipV="1">
            <a:off x="3332042" y="1950999"/>
            <a:ext cx="466169" cy="96960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4" name="直線コネクタ 293"/>
          <p:cNvCxnSpPr>
            <a:stCxn id="198" idx="3"/>
            <a:endCxn id="198" idx="2"/>
          </p:cNvCxnSpPr>
          <p:nvPr/>
        </p:nvCxnSpPr>
        <p:spPr>
          <a:xfrm flipH="1">
            <a:off x="7708033" y="2410333"/>
            <a:ext cx="92365" cy="226029"/>
          </a:xfrm>
          <a:prstGeom prst="line">
            <a:avLst/>
          </a:prstGeom>
        </p:spPr>
        <p:style>
          <a:lnRef idx="1">
            <a:schemeClr val="accent1"/>
          </a:lnRef>
          <a:fillRef idx="0">
            <a:schemeClr val="accent1"/>
          </a:fillRef>
          <a:effectRef idx="0">
            <a:schemeClr val="accent1"/>
          </a:effectRef>
          <a:fontRef idx="minor">
            <a:schemeClr val="tx1"/>
          </a:fontRef>
        </p:style>
      </p:cxnSp>
      <p:cxnSp>
        <p:nvCxnSpPr>
          <p:cNvPr id="295" name="直線コネクタ 294"/>
          <p:cNvCxnSpPr/>
          <p:nvPr/>
        </p:nvCxnSpPr>
        <p:spPr>
          <a:xfrm flipH="1">
            <a:off x="7797768" y="1314000"/>
            <a:ext cx="487492" cy="101796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296" name="テキスト ボックス 295"/>
          <p:cNvSpPr txBox="1"/>
          <p:nvPr/>
        </p:nvSpPr>
        <p:spPr>
          <a:xfrm>
            <a:off x="8006536" y="1712747"/>
            <a:ext cx="406366" cy="253916"/>
          </a:xfrm>
          <a:prstGeom prst="rect">
            <a:avLst/>
          </a:prstGeom>
          <a:noFill/>
        </p:spPr>
        <p:txBody>
          <a:bodyPr wrap="square" rtlCol="0">
            <a:spAutoFit/>
          </a:bodyPr>
          <a:lstStyle/>
          <a:p>
            <a:pPr algn="ctr"/>
            <a:r>
              <a:rPr lang="en-US" altLang="ja-JP" sz="1050" dirty="0" err="1"/>
              <a:t>θF</a:t>
            </a:r>
            <a:r>
              <a:rPr lang="en-US" altLang="ja-JP" sz="1050" baseline="-25000" dirty="0" err="1"/>
              <a:t>L</a:t>
            </a:r>
            <a:endParaRPr lang="ja-JP" altLang="en-US" sz="1050" baseline="-25000" dirty="0"/>
          </a:p>
        </p:txBody>
      </p:sp>
      <p:sp>
        <p:nvSpPr>
          <p:cNvPr id="297" name="テキスト ボックス 296"/>
          <p:cNvSpPr txBox="1"/>
          <p:nvPr/>
        </p:nvSpPr>
        <p:spPr>
          <a:xfrm>
            <a:off x="0" y="755412"/>
            <a:ext cx="9144000" cy="369332"/>
          </a:xfrm>
          <a:prstGeom prst="rect">
            <a:avLst/>
          </a:prstGeom>
          <a:noFill/>
        </p:spPr>
        <p:txBody>
          <a:bodyPr wrap="square" rtlCol="0">
            <a:spAutoFit/>
          </a:bodyPr>
          <a:lstStyle/>
          <a:p>
            <a:pPr algn="ctr"/>
            <a:r>
              <a:rPr kumimoji="1" lang="en-US" altLang="ja-JP" b="1" dirty="0">
                <a:latin typeface="Times New Roman" panose="02020603050405020304" pitchFamily="18" charset="0"/>
                <a:cs typeface="Times New Roman" panose="02020603050405020304" pitchFamily="18" charset="0"/>
              </a:rPr>
              <a:t>Test vehicle restraint methods by four chains on the 4WD chassis dynamometer</a:t>
            </a:r>
            <a:endParaRPr kumimoji="1" lang="ja-JP" altLang="en-US" b="1" dirty="0">
              <a:latin typeface="Times New Roman" panose="02020603050405020304" pitchFamily="18" charset="0"/>
              <a:cs typeface="Times New Roman" panose="02020603050405020304" pitchFamily="18" charset="0"/>
            </a:endParaRPr>
          </a:p>
        </p:txBody>
      </p:sp>
      <p:sp>
        <p:nvSpPr>
          <p:cNvPr id="299" name="テキスト ボックス 298"/>
          <p:cNvSpPr txBox="1"/>
          <p:nvPr/>
        </p:nvSpPr>
        <p:spPr>
          <a:xfrm>
            <a:off x="8510711" y="6506019"/>
            <a:ext cx="827584" cy="369332"/>
          </a:xfrm>
          <a:prstGeom prst="rect">
            <a:avLst/>
          </a:prstGeom>
          <a:noFill/>
        </p:spPr>
        <p:txBody>
          <a:bodyPr wrap="square" rtlCol="0">
            <a:spAutoFit/>
          </a:bodyPr>
          <a:lstStyle/>
          <a:p>
            <a:r>
              <a:rPr kumimoji="1" lang="en-US" altLang="ja-JP" dirty="0" smtClean="0"/>
              <a:t>p.10</a:t>
            </a:r>
            <a:endParaRPr kumimoji="1" lang="ja-JP" altLang="en-US" dirty="0"/>
          </a:p>
        </p:txBody>
      </p:sp>
      <p:sp>
        <p:nvSpPr>
          <p:cNvPr id="298" name="テキスト ボックス 297"/>
          <p:cNvSpPr txBox="1"/>
          <p:nvPr/>
        </p:nvSpPr>
        <p:spPr>
          <a:xfrm>
            <a:off x="530822" y="84411"/>
            <a:ext cx="8108339" cy="553998"/>
          </a:xfrm>
          <a:prstGeom prst="rect">
            <a:avLst/>
          </a:prstGeom>
          <a:noFill/>
        </p:spPr>
        <p:txBody>
          <a:bodyPr wrap="square" rtlCol="0">
            <a:spAutoFit/>
          </a:bodyPr>
          <a:lstStyle/>
          <a:p>
            <a:r>
              <a:rPr kumimoji="1" lang="en-US" altLang="ja-JP" sz="3000" b="1" u="sng" dirty="0" smtClean="0">
                <a:solidFill>
                  <a:srgbClr val="0070C0"/>
                </a:solidFill>
              </a:rPr>
              <a:t>Vehicle Restrain Conditions to be evaluated</a:t>
            </a:r>
            <a:endParaRPr kumimoji="1" lang="ja-JP" altLang="en-US" sz="3000" b="1" u="sng" dirty="0">
              <a:solidFill>
                <a:srgbClr val="0070C0"/>
              </a:solidFill>
            </a:endParaRPr>
          </a:p>
        </p:txBody>
      </p:sp>
    </p:spTree>
    <p:extLst>
      <p:ext uri="{BB962C8B-B14F-4D97-AF65-F5344CB8AC3E}">
        <p14:creationId xmlns:p14="http://schemas.microsoft.com/office/powerpoint/2010/main" val="3874778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999"/>
                                          </p:stCondLst>
                                        </p:cTn>
                                        <p:tgtEl>
                                          <p:spTgt spid="2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316621" y="969473"/>
            <a:ext cx="6495147" cy="2556000"/>
            <a:chOff x="2433920" y="458190"/>
            <a:chExt cx="5665592" cy="2286694"/>
          </a:xfrm>
        </p:grpSpPr>
        <p:pic>
          <p:nvPicPr>
            <p:cNvPr id="3" name="図 2"/>
            <p:cNvPicPr>
              <a:picLocks noChangeAspect="1"/>
            </p:cNvPicPr>
            <p:nvPr/>
          </p:nvPicPr>
          <p:blipFill>
            <a:blip r:embed="rId3" cstate="print"/>
            <a:stretch>
              <a:fillRect/>
            </a:stretch>
          </p:blipFill>
          <p:spPr>
            <a:xfrm>
              <a:off x="2433920" y="458190"/>
              <a:ext cx="5469294" cy="2286694"/>
            </a:xfrm>
            <a:prstGeom prst="rect">
              <a:avLst/>
            </a:prstGeom>
          </p:spPr>
        </p:pic>
        <p:cxnSp>
          <p:nvCxnSpPr>
            <p:cNvPr id="4" name="直線コネクタ 3"/>
            <p:cNvCxnSpPr/>
            <p:nvPr/>
          </p:nvCxnSpPr>
          <p:spPr>
            <a:xfrm>
              <a:off x="2872012" y="1102907"/>
              <a:ext cx="5227500" cy="98423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5" name="直線コネクタ 4"/>
            <p:cNvCxnSpPr/>
            <p:nvPr/>
          </p:nvCxnSpPr>
          <p:spPr>
            <a:xfrm>
              <a:off x="6750737" y="1448987"/>
              <a:ext cx="586748" cy="3636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flipH="1">
              <a:off x="6856933" y="1781006"/>
              <a:ext cx="395367" cy="40362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p:nvPr/>
          </p:nvCxnSpPr>
          <p:spPr>
            <a:xfrm>
              <a:off x="6409294" y="1778600"/>
              <a:ext cx="574112" cy="319467"/>
            </a:xfrm>
            <a:prstGeom prst="straightConnector1">
              <a:avLst/>
            </a:prstGeom>
            <a:ln w="38100">
              <a:solidFill>
                <a:srgbClr val="00B050"/>
              </a:solidFill>
              <a:tailEnd type="stealt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H="1">
              <a:off x="3976024" y="1387782"/>
              <a:ext cx="288043" cy="27767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H="1">
              <a:off x="3402522" y="1071543"/>
              <a:ext cx="307759" cy="30914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3385972" y="1375268"/>
              <a:ext cx="603720" cy="292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p:nvPr/>
          </p:nvCxnSpPr>
          <p:spPr>
            <a:xfrm flipH="1" flipV="1">
              <a:off x="3694279" y="1079257"/>
              <a:ext cx="569128" cy="293711"/>
            </a:xfrm>
            <a:prstGeom prst="straightConnector1">
              <a:avLst/>
            </a:prstGeom>
            <a:ln w="38100">
              <a:tailEnd type="stealt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flipH="1">
              <a:off x="6292710" y="1372968"/>
              <a:ext cx="194071" cy="895862"/>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flipH="1">
              <a:off x="4151048" y="994147"/>
              <a:ext cx="194071" cy="895862"/>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6411648" y="1778675"/>
              <a:ext cx="1398543" cy="0"/>
            </a:xfrm>
            <a:prstGeom prst="line">
              <a:avLst/>
            </a:prstGeom>
            <a:ln>
              <a:solidFill>
                <a:srgbClr val="0066FF"/>
              </a:solidFill>
              <a:prstDash val="dash"/>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2854210" y="1376088"/>
              <a:ext cx="1398543" cy="0"/>
            </a:xfrm>
            <a:prstGeom prst="line">
              <a:avLst/>
            </a:prstGeom>
            <a:ln>
              <a:solidFill>
                <a:srgbClr val="0066FF"/>
              </a:solidFill>
              <a:prstDash val="dash"/>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5187567" y="1387782"/>
              <a:ext cx="167252" cy="1511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5116313" y="1496864"/>
              <a:ext cx="240558" cy="413023"/>
            </a:xfrm>
            <a:prstGeom prst="rect">
              <a:avLst/>
            </a:prstGeom>
            <a:noFill/>
          </p:spPr>
          <p:txBody>
            <a:bodyPr wrap="square" rtlCol="0">
              <a:spAutoFit/>
            </a:bodyPr>
            <a:lstStyle/>
            <a:p>
              <a:r>
                <a:rPr kumimoji="1" lang="en-US" altLang="ja-JP" sz="2400" dirty="0">
                  <a:solidFill>
                    <a:srgbClr val="FF0000"/>
                  </a:solidFill>
                  <a:latin typeface="Times New Roman" panose="02020603050405020304" pitchFamily="18" charset="0"/>
                  <a:cs typeface="Times New Roman" panose="02020603050405020304" pitchFamily="18" charset="0"/>
                </a:rPr>
                <a:t>K</a:t>
              </a:r>
              <a:endParaRPr kumimoji="1" lang="ja-JP" altLang="en-US" sz="2400" dirty="0">
                <a:solidFill>
                  <a:srgbClr val="FF0000"/>
                </a:solidFill>
                <a:latin typeface="Times New Roman" panose="02020603050405020304" pitchFamily="18" charset="0"/>
                <a:cs typeface="Times New Roman" panose="02020603050405020304" pitchFamily="18" charset="0"/>
              </a:endParaRPr>
            </a:p>
          </p:txBody>
        </p:sp>
        <p:cxnSp>
          <p:nvCxnSpPr>
            <p:cNvPr id="18" name="直線コネクタ 17"/>
            <p:cNvCxnSpPr/>
            <p:nvPr/>
          </p:nvCxnSpPr>
          <p:spPr>
            <a:xfrm flipH="1">
              <a:off x="3568882" y="1567976"/>
              <a:ext cx="511917" cy="47441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H="1">
              <a:off x="6625191" y="1135235"/>
              <a:ext cx="465774" cy="4382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0" name="右カーブ矢印 19"/>
          <p:cNvSpPr/>
          <p:nvPr/>
        </p:nvSpPr>
        <p:spPr>
          <a:xfrm rot="5400000">
            <a:off x="3281676" y="1550115"/>
            <a:ext cx="608551" cy="1216152"/>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1" name="右矢印 20"/>
          <p:cNvSpPr/>
          <p:nvPr/>
        </p:nvSpPr>
        <p:spPr>
          <a:xfrm>
            <a:off x="5850951" y="1888749"/>
            <a:ext cx="97920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Max F</a:t>
            </a:r>
            <a:endParaRPr kumimoji="1" lang="ja-JP" altLang="en-US" dirty="0"/>
          </a:p>
        </p:txBody>
      </p:sp>
      <p:cxnSp>
        <p:nvCxnSpPr>
          <p:cNvPr id="22" name="直線矢印コネクタ 21"/>
          <p:cNvCxnSpPr/>
          <p:nvPr/>
        </p:nvCxnSpPr>
        <p:spPr>
          <a:xfrm flipH="1" flipV="1">
            <a:off x="1401058" y="1987945"/>
            <a:ext cx="989395" cy="837"/>
          </a:xfrm>
          <a:prstGeom prst="straightConnector1">
            <a:avLst/>
          </a:prstGeom>
          <a:ln w="57150">
            <a:solidFill>
              <a:srgbClr val="FF0000"/>
            </a:solidFill>
            <a:tailEnd type="stealth"/>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p:nvPr/>
        </p:nvCxnSpPr>
        <p:spPr>
          <a:xfrm flipH="1">
            <a:off x="2060129" y="2008544"/>
            <a:ext cx="356534" cy="334829"/>
          </a:xfrm>
          <a:prstGeom prst="straightConnector1">
            <a:avLst/>
          </a:prstGeom>
          <a:ln w="38100">
            <a:solidFill>
              <a:srgbClr val="00B050"/>
            </a:solidFill>
            <a:tailEnd type="stealth"/>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p:nvPr/>
        </p:nvCxnSpPr>
        <p:spPr>
          <a:xfrm flipV="1">
            <a:off x="4851658" y="2073826"/>
            <a:ext cx="426230" cy="376766"/>
          </a:xfrm>
          <a:prstGeom prst="straightConnector1">
            <a:avLst/>
          </a:prstGeom>
          <a:ln w="38100">
            <a:tailEnd type="stealth"/>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p:nvPr/>
        </p:nvCxnSpPr>
        <p:spPr>
          <a:xfrm>
            <a:off x="4874068" y="2426970"/>
            <a:ext cx="995843" cy="13217"/>
          </a:xfrm>
          <a:prstGeom prst="straightConnector1">
            <a:avLst/>
          </a:prstGeom>
          <a:ln w="57150">
            <a:solidFill>
              <a:srgbClr val="FF0000"/>
            </a:solidFill>
            <a:tailEnd type="stealth"/>
          </a:ln>
        </p:spPr>
        <p:style>
          <a:lnRef idx="1">
            <a:schemeClr val="accent1"/>
          </a:lnRef>
          <a:fillRef idx="0">
            <a:schemeClr val="accent1"/>
          </a:fillRef>
          <a:effectRef idx="0">
            <a:schemeClr val="accent1"/>
          </a:effectRef>
          <a:fontRef idx="minor">
            <a:schemeClr val="tx1"/>
          </a:fontRef>
        </p:style>
      </p:cxnSp>
      <p:sp>
        <p:nvSpPr>
          <p:cNvPr id="26" name="左矢印 25"/>
          <p:cNvSpPr/>
          <p:nvPr/>
        </p:nvSpPr>
        <p:spPr>
          <a:xfrm>
            <a:off x="376767" y="1960841"/>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Max F</a:t>
            </a:r>
            <a:endParaRPr kumimoji="1" lang="ja-JP" altLang="en-US" dirty="0"/>
          </a:p>
        </p:txBody>
      </p:sp>
      <p:cxnSp>
        <p:nvCxnSpPr>
          <p:cNvPr id="27" name="直線矢印コネクタ 26"/>
          <p:cNvCxnSpPr/>
          <p:nvPr/>
        </p:nvCxnSpPr>
        <p:spPr>
          <a:xfrm>
            <a:off x="286767" y="1651464"/>
            <a:ext cx="2507" cy="106400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p:cNvSpPr txBox="1"/>
          <p:nvPr/>
        </p:nvSpPr>
        <p:spPr>
          <a:xfrm>
            <a:off x="183257" y="1258788"/>
            <a:ext cx="351378" cy="369332"/>
          </a:xfrm>
          <a:prstGeom prst="rect">
            <a:avLst/>
          </a:prstGeom>
          <a:noFill/>
        </p:spPr>
        <p:txBody>
          <a:bodyPr wrap="none" rtlCol="0">
            <a:spAutoFit/>
          </a:bodyPr>
          <a:lstStyle/>
          <a:p>
            <a:r>
              <a:rPr kumimoji="1" lang="en-US" altLang="ja-JP" dirty="0">
                <a:latin typeface="Times New Roman" panose="02020603050405020304" pitchFamily="18" charset="0"/>
                <a:cs typeface="Times New Roman" panose="02020603050405020304" pitchFamily="18" charset="0"/>
              </a:rPr>
              <a:t>Y</a:t>
            </a:r>
            <a:endParaRPr kumimoji="1" lang="ja-JP" altLang="en-US" dirty="0">
              <a:latin typeface="Times New Roman" panose="02020603050405020304" pitchFamily="18" charset="0"/>
              <a:cs typeface="Times New Roman" panose="02020603050405020304" pitchFamily="18" charset="0"/>
            </a:endParaRPr>
          </a:p>
        </p:txBody>
      </p:sp>
      <p:sp>
        <p:nvSpPr>
          <p:cNvPr id="30" name="テキスト ボックス 29"/>
          <p:cNvSpPr txBox="1"/>
          <p:nvPr/>
        </p:nvSpPr>
        <p:spPr>
          <a:xfrm>
            <a:off x="589858" y="646466"/>
            <a:ext cx="4308746" cy="369332"/>
          </a:xfrm>
          <a:prstGeom prst="rect">
            <a:avLst/>
          </a:prstGeom>
          <a:noFill/>
        </p:spPr>
        <p:txBody>
          <a:bodyPr wrap="square" rtlCol="0">
            <a:spAutoFit/>
          </a:bodyPr>
          <a:lstStyle/>
          <a:p>
            <a:r>
              <a:rPr kumimoji="1" lang="en-US" altLang="ja-JP" dirty="0"/>
              <a:t>Lateral force balanced tension setting</a:t>
            </a:r>
            <a:endParaRPr kumimoji="1" lang="ja-JP" altLang="en-US" dirty="0"/>
          </a:p>
        </p:txBody>
      </p:sp>
      <p:grpSp>
        <p:nvGrpSpPr>
          <p:cNvPr id="35" name="グループ化 34"/>
          <p:cNvGrpSpPr/>
          <p:nvPr/>
        </p:nvGrpSpPr>
        <p:grpSpPr>
          <a:xfrm>
            <a:off x="395458" y="4329384"/>
            <a:ext cx="6487554" cy="2556000"/>
            <a:chOff x="-120321" y="1089000"/>
            <a:chExt cx="6537322" cy="3327999"/>
          </a:xfrm>
        </p:grpSpPr>
        <p:grpSp>
          <p:nvGrpSpPr>
            <p:cNvPr id="36" name="グループ化 35"/>
            <p:cNvGrpSpPr/>
            <p:nvPr/>
          </p:nvGrpSpPr>
          <p:grpSpPr>
            <a:xfrm>
              <a:off x="-120321" y="1089000"/>
              <a:ext cx="6537321" cy="3327999"/>
              <a:chOff x="39345" y="1110436"/>
              <a:chExt cx="6537321" cy="3327999"/>
            </a:xfrm>
          </p:grpSpPr>
          <p:pic>
            <p:nvPicPr>
              <p:cNvPr id="38" name="図 37"/>
              <p:cNvPicPr>
                <a:picLocks noChangeAspect="1"/>
              </p:cNvPicPr>
              <p:nvPr/>
            </p:nvPicPr>
            <p:blipFill>
              <a:blip r:embed="rId3"/>
              <a:stretch>
                <a:fillRect/>
              </a:stretch>
            </p:blipFill>
            <p:spPr>
              <a:xfrm>
                <a:off x="39345" y="1110436"/>
                <a:ext cx="6537321" cy="3327999"/>
              </a:xfrm>
              <a:prstGeom prst="rect">
                <a:avLst/>
              </a:prstGeom>
            </p:spPr>
          </p:pic>
          <p:cxnSp>
            <p:nvCxnSpPr>
              <p:cNvPr id="39" name="直線コネクタ 38"/>
              <p:cNvCxnSpPr/>
              <p:nvPr/>
            </p:nvCxnSpPr>
            <p:spPr>
              <a:xfrm>
                <a:off x="5042455" y="2690901"/>
                <a:ext cx="811378" cy="5538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flipH="1">
                <a:off x="5635872" y="3281156"/>
                <a:ext cx="203425" cy="2911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p:nvPr/>
            </p:nvCxnSpPr>
            <p:spPr>
              <a:xfrm flipV="1">
                <a:off x="4767653" y="2696031"/>
                <a:ext cx="314122" cy="342871"/>
              </a:xfrm>
              <a:prstGeom prst="straightConnector1">
                <a:avLst/>
              </a:prstGeom>
              <a:ln w="38100">
                <a:tailEnd type="stealth"/>
              </a:ln>
            </p:spPr>
            <p:style>
              <a:lnRef idx="1">
                <a:schemeClr val="accent1"/>
              </a:lnRef>
              <a:fillRef idx="0">
                <a:schemeClr val="accent1"/>
              </a:fillRef>
              <a:effectRef idx="0">
                <a:schemeClr val="accent1"/>
              </a:effectRef>
              <a:fontRef idx="minor">
                <a:schemeClr val="tx1"/>
              </a:fontRef>
            </p:style>
          </p:cxnSp>
          <p:cxnSp>
            <p:nvCxnSpPr>
              <p:cNvPr id="42" name="直線矢印コネクタ 41"/>
              <p:cNvCxnSpPr/>
              <p:nvPr/>
            </p:nvCxnSpPr>
            <p:spPr>
              <a:xfrm>
                <a:off x="4786332" y="3029078"/>
                <a:ext cx="841923" cy="559678"/>
              </a:xfrm>
              <a:prstGeom prst="straightConnector1">
                <a:avLst/>
              </a:prstGeom>
              <a:ln w="38100">
                <a:solidFill>
                  <a:srgbClr val="00B050"/>
                </a:solidFill>
                <a:tailEnd type="stealth"/>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flipH="1">
                <a:off x="1882586" y="2463342"/>
                <a:ext cx="344291" cy="4041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flipH="1">
                <a:off x="1165331" y="1908852"/>
                <a:ext cx="255450" cy="283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1165331" y="2192662"/>
                <a:ext cx="842491" cy="49823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直線矢印コネクタ 45"/>
              <p:cNvCxnSpPr/>
              <p:nvPr/>
            </p:nvCxnSpPr>
            <p:spPr>
              <a:xfrm flipH="1" flipV="1">
                <a:off x="1420780" y="1908852"/>
                <a:ext cx="805307" cy="532929"/>
              </a:xfrm>
              <a:prstGeom prst="straightConnector1">
                <a:avLst/>
              </a:prstGeom>
              <a:ln w="38100">
                <a:tailEnd type="stealth"/>
              </a:ln>
            </p:spPr>
            <p:style>
              <a:lnRef idx="1">
                <a:schemeClr val="accent1"/>
              </a:lnRef>
              <a:fillRef idx="0">
                <a:schemeClr val="accent1"/>
              </a:fillRef>
              <a:effectRef idx="0">
                <a:schemeClr val="accent1"/>
              </a:effectRef>
              <a:fontRef idx="minor">
                <a:schemeClr val="tx1"/>
              </a:fontRef>
            </p:style>
          </p:cxnSp>
          <p:cxnSp>
            <p:nvCxnSpPr>
              <p:cNvPr id="47" name="直線矢印コネクタ 46"/>
              <p:cNvCxnSpPr/>
              <p:nvPr/>
            </p:nvCxnSpPr>
            <p:spPr>
              <a:xfrm flipH="1">
                <a:off x="2007821" y="2463342"/>
                <a:ext cx="221063" cy="262250"/>
              </a:xfrm>
              <a:prstGeom prst="straightConnector1">
                <a:avLst/>
              </a:prstGeom>
              <a:ln w="38100">
                <a:solidFill>
                  <a:srgbClr val="00B050"/>
                </a:solidFill>
                <a:tailEnd type="stealth"/>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flipH="1">
                <a:off x="4651668" y="2441782"/>
                <a:ext cx="231969" cy="1303816"/>
              </a:xfrm>
              <a:prstGeom prst="line">
                <a:avLst/>
              </a:prstGeom>
              <a:ln>
                <a:solidFill>
                  <a:schemeClr val="accent6">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flipH="1">
                <a:off x="2091789" y="1890455"/>
                <a:ext cx="231969" cy="1303816"/>
              </a:xfrm>
              <a:prstGeom prst="line">
                <a:avLst/>
              </a:prstGeom>
              <a:ln w="6350">
                <a:solidFill>
                  <a:schemeClr val="accent6">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a:off x="4883636" y="3010588"/>
                <a:ext cx="1671646" cy="0"/>
              </a:xfrm>
              <a:prstGeom prst="line">
                <a:avLst/>
              </a:prstGeom>
              <a:ln>
                <a:solidFill>
                  <a:srgbClr val="0066FF"/>
                </a:solidFill>
                <a:prstDash val="dash"/>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a:off x="536126" y="2495198"/>
                <a:ext cx="1671646" cy="0"/>
              </a:xfrm>
              <a:prstGeom prst="line">
                <a:avLst/>
              </a:prstGeom>
              <a:ln>
                <a:solidFill>
                  <a:srgbClr val="0066FF"/>
                </a:solidFill>
                <a:prstDash val="dash"/>
              </a:ln>
            </p:spPr>
            <p:style>
              <a:lnRef idx="1">
                <a:schemeClr val="accent1"/>
              </a:lnRef>
              <a:fillRef idx="0">
                <a:schemeClr val="accent1"/>
              </a:fillRef>
              <a:effectRef idx="0">
                <a:schemeClr val="accent1"/>
              </a:effectRef>
              <a:fontRef idx="minor">
                <a:schemeClr val="tx1"/>
              </a:fontRef>
            </p:style>
          </p:cxnSp>
          <p:sp>
            <p:nvSpPr>
              <p:cNvPr id="52" name="正方形/長方形 51"/>
              <p:cNvSpPr/>
              <p:nvPr/>
            </p:nvSpPr>
            <p:spPr>
              <a:xfrm>
                <a:off x="3330716" y="2463342"/>
                <a:ext cx="199912" cy="220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3" name="直線コネクタ 52"/>
              <p:cNvCxnSpPr/>
              <p:nvPr/>
            </p:nvCxnSpPr>
            <p:spPr>
              <a:xfrm flipH="1">
                <a:off x="1395939" y="2725592"/>
                <a:ext cx="611883" cy="6904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flipH="1">
                <a:off x="5049075" y="2095791"/>
                <a:ext cx="556729" cy="6378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7" name="直線コネクタ 36"/>
            <p:cNvCxnSpPr/>
            <p:nvPr/>
          </p:nvCxnSpPr>
          <p:spPr>
            <a:xfrm>
              <a:off x="179279" y="2013392"/>
              <a:ext cx="6237722" cy="1407551"/>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cxnSp>
        <p:nvCxnSpPr>
          <p:cNvPr id="55" name="直線コネクタ 54"/>
          <p:cNvCxnSpPr/>
          <p:nvPr/>
        </p:nvCxnSpPr>
        <p:spPr>
          <a:xfrm>
            <a:off x="319691" y="3702942"/>
            <a:ext cx="6267037" cy="0"/>
          </a:xfrm>
          <a:prstGeom prst="line">
            <a:avLst/>
          </a:prstGeom>
          <a:ln w="57150">
            <a:solidFill>
              <a:srgbClr val="0066FF"/>
            </a:solidFill>
          </a:ln>
        </p:spPr>
        <p:style>
          <a:lnRef idx="1">
            <a:schemeClr val="accent1"/>
          </a:lnRef>
          <a:fillRef idx="0">
            <a:schemeClr val="accent1"/>
          </a:fillRef>
          <a:effectRef idx="0">
            <a:schemeClr val="accent1"/>
          </a:effectRef>
          <a:fontRef idx="minor">
            <a:schemeClr val="tx1"/>
          </a:fontRef>
        </p:style>
      </p:cxnSp>
      <p:sp>
        <p:nvSpPr>
          <p:cNvPr id="56" name="テキスト ボックス 55"/>
          <p:cNvSpPr txBox="1"/>
          <p:nvPr/>
        </p:nvSpPr>
        <p:spPr>
          <a:xfrm>
            <a:off x="3604858" y="5490384"/>
            <a:ext cx="275780" cy="461665"/>
          </a:xfrm>
          <a:prstGeom prst="rect">
            <a:avLst/>
          </a:prstGeom>
          <a:noFill/>
        </p:spPr>
        <p:txBody>
          <a:bodyPr wrap="square" rtlCol="0">
            <a:spAutoFit/>
          </a:bodyPr>
          <a:lstStyle/>
          <a:p>
            <a:r>
              <a:rPr kumimoji="1" lang="en-US" altLang="ja-JP" sz="2400" dirty="0">
                <a:solidFill>
                  <a:srgbClr val="FF0000"/>
                </a:solidFill>
                <a:latin typeface="Times New Roman" panose="02020603050405020304" pitchFamily="18" charset="0"/>
                <a:cs typeface="Times New Roman" panose="02020603050405020304" pitchFamily="18" charset="0"/>
              </a:rPr>
              <a:t>K</a:t>
            </a:r>
            <a:endParaRPr kumimoji="1" lang="ja-JP" altLang="en-US" sz="2400" dirty="0">
              <a:solidFill>
                <a:srgbClr val="FF0000"/>
              </a:solidFill>
              <a:latin typeface="Times New Roman" panose="02020603050405020304" pitchFamily="18" charset="0"/>
              <a:cs typeface="Times New Roman" panose="02020603050405020304" pitchFamily="18" charset="0"/>
            </a:endParaRPr>
          </a:p>
        </p:txBody>
      </p:sp>
      <p:sp>
        <p:nvSpPr>
          <p:cNvPr id="57" name="右カーブ矢印 56"/>
          <p:cNvSpPr>
            <a:spLocks noChangeAspect="1"/>
          </p:cNvSpPr>
          <p:nvPr/>
        </p:nvSpPr>
        <p:spPr>
          <a:xfrm rot="5400000">
            <a:off x="3612044" y="5301398"/>
            <a:ext cx="298827" cy="49680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8" name="右矢印 57"/>
          <p:cNvSpPr/>
          <p:nvPr/>
        </p:nvSpPr>
        <p:spPr>
          <a:xfrm>
            <a:off x="6113080" y="5315413"/>
            <a:ext cx="97920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Max F</a:t>
            </a:r>
            <a:endParaRPr kumimoji="1" lang="ja-JP" altLang="en-US" dirty="0"/>
          </a:p>
        </p:txBody>
      </p:sp>
      <p:cxnSp>
        <p:nvCxnSpPr>
          <p:cNvPr id="59" name="直線矢印コネクタ 58"/>
          <p:cNvCxnSpPr/>
          <p:nvPr/>
        </p:nvCxnSpPr>
        <p:spPr>
          <a:xfrm flipH="1" flipV="1">
            <a:off x="1512872" y="5160565"/>
            <a:ext cx="1048164" cy="193738"/>
          </a:xfrm>
          <a:prstGeom prst="straightConnector1">
            <a:avLst/>
          </a:prstGeom>
          <a:ln w="57150">
            <a:solidFill>
              <a:srgbClr val="FF0000"/>
            </a:solidFill>
            <a:tailEnd type="stealth"/>
          </a:ln>
        </p:spPr>
        <p:style>
          <a:lnRef idx="1">
            <a:schemeClr val="accent1"/>
          </a:lnRef>
          <a:fillRef idx="0">
            <a:schemeClr val="accent1"/>
          </a:fillRef>
          <a:effectRef idx="0">
            <a:schemeClr val="accent1"/>
          </a:effectRef>
          <a:fontRef idx="minor">
            <a:schemeClr val="tx1"/>
          </a:fontRef>
        </p:style>
      </p:cxnSp>
      <p:cxnSp>
        <p:nvCxnSpPr>
          <p:cNvPr id="60" name="直線矢印コネクタ 59"/>
          <p:cNvCxnSpPr/>
          <p:nvPr/>
        </p:nvCxnSpPr>
        <p:spPr>
          <a:xfrm>
            <a:off x="5106307" y="5804721"/>
            <a:ext cx="1044948" cy="183591"/>
          </a:xfrm>
          <a:prstGeom prst="straightConnector1">
            <a:avLst/>
          </a:prstGeom>
          <a:ln w="57150">
            <a:solidFill>
              <a:srgbClr val="FF0000"/>
            </a:solidFill>
            <a:tailEnd type="stealth"/>
          </a:ln>
        </p:spPr>
        <p:style>
          <a:lnRef idx="1">
            <a:schemeClr val="accent1"/>
          </a:lnRef>
          <a:fillRef idx="0">
            <a:schemeClr val="accent1"/>
          </a:fillRef>
          <a:effectRef idx="0">
            <a:schemeClr val="accent1"/>
          </a:effectRef>
          <a:fontRef idx="minor">
            <a:schemeClr val="tx1"/>
          </a:fontRef>
        </p:style>
      </p:cxnSp>
      <p:sp>
        <p:nvSpPr>
          <p:cNvPr id="61" name="左矢印 60"/>
          <p:cNvSpPr/>
          <p:nvPr/>
        </p:nvSpPr>
        <p:spPr>
          <a:xfrm>
            <a:off x="589858" y="5321673"/>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Max F</a:t>
            </a:r>
            <a:endParaRPr kumimoji="1" lang="ja-JP" altLang="en-US" dirty="0"/>
          </a:p>
        </p:txBody>
      </p:sp>
      <p:sp>
        <p:nvSpPr>
          <p:cNvPr id="63" name="テキスト ボックス 62"/>
          <p:cNvSpPr txBox="1"/>
          <p:nvPr/>
        </p:nvSpPr>
        <p:spPr>
          <a:xfrm>
            <a:off x="764257" y="3878570"/>
            <a:ext cx="4308746" cy="369332"/>
          </a:xfrm>
          <a:prstGeom prst="rect">
            <a:avLst/>
          </a:prstGeom>
          <a:noFill/>
        </p:spPr>
        <p:txBody>
          <a:bodyPr wrap="square" rtlCol="0">
            <a:spAutoFit/>
          </a:bodyPr>
          <a:lstStyle/>
          <a:p>
            <a:r>
              <a:rPr kumimoji="1" lang="en-US" altLang="ja-JP" dirty="0"/>
              <a:t>Yaw moment balanced tension setting</a:t>
            </a:r>
            <a:endParaRPr kumimoji="1" lang="ja-JP" altLang="en-US" dirty="0"/>
          </a:p>
        </p:txBody>
      </p:sp>
      <p:cxnSp>
        <p:nvCxnSpPr>
          <p:cNvPr id="64" name="直線矢印コネクタ 63"/>
          <p:cNvCxnSpPr/>
          <p:nvPr/>
        </p:nvCxnSpPr>
        <p:spPr>
          <a:xfrm>
            <a:off x="6627060" y="692831"/>
            <a:ext cx="360000" cy="0"/>
          </a:xfrm>
          <a:prstGeom prst="straightConnector1">
            <a:avLst/>
          </a:prstGeom>
          <a:ln w="38100">
            <a:tailEnd type="stealth"/>
          </a:ln>
        </p:spPr>
        <p:style>
          <a:lnRef idx="1">
            <a:schemeClr val="accent1"/>
          </a:lnRef>
          <a:fillRef idx="0">
            <a:schemeClr val="accent1"/>
          </a:fillRef>
          <a:effectRef idx="0">
            <a:schemeClr val="accent1"/>
          </a:effectRef>
          <a:fontRef idx="minor">
            <a:schemeClr val="tx1"/>
          </a:fontRef>
        </p:style>
      </p:cxnSp>
      <p:cxnSp>
        <p:nvCxnSpPr>
          <p:cNvPr id="65" name="直線矢印コネクタ 64"/>
          <p:cNvCxnSpPr/>
          <p:nvPr/>
        </p:nvCxnSpPr>
        <p:spPr>
          <a:xfrm>
            <a:off x="6662458" y="1039585"/>
            <a:ext cx="360000" cy="0"/>
          </a:xfrm>
          <a:prstGeom prst="straightConnector1">
            <a:avLst/>
          </a:prstGeom>
          <a:ln w="38100">
            <a:solidFill>
              <a:srgbClr val="00B050"/>
            </a:solidFill>
            <a:tailEnd type="stealth"/>
          </a:ln>
        </p:spPr>
        <p:style>
          <a:lnRef idx="1">
            <a:schemeClr val="accent1"/>
          </a:lnRef>
          <a:fillRef idx="0">
            <a:schemeClr val="accent1"/>
          </a:fillRef>
          <a:effectRef idx="0">
            <a:schemeClr val="accent1"/>
          </a:effectRef>
          <a:fontRef idx="minor">
            <a:schemeClr val="tx1"/>
          </a:fontRef>
        </p:style>
      </p:cxnSp>
      <p:cxnSp>
        <p:nvCxnSpPr>
          <p:cNvPr id="66" name="直線矢印コネクタ 65"/>
          <p:cNvCxnSpPr/>
          <p:nvPr/>
        </p:nvCxnSpPr>
        <p:spPr>
          <a:xfrm>
            <a:off x="6631391" y="1418535"/>
            <a:ext cx="391067" cy="0"/>
          </a:xfrm>
          <a:prstGeom prst="straightConnector1">
            <a:avLst/>
          </a:prstGeom>
          <a:ln w="57150">
            <a:solidFill>
              <a:srgbClr val="FF0000"/>
            </a:solidFill>
            <a:tailEnd type="stealth"/>
          </a:ln>
        </p:spPr>
        <p:style>
          <a:lnRef idx="1">
            <a:schemeClr val="accent1"/>
          </a:lnRef>
          <a:fillRef idx="0">
            <a:schemeClr val="accent1"/>
          </a:fillRef>
          <a:effectRef idx="0">
            <a:schemeClr val="accent1"/>
          </a:effectRef>
          <a:fontRef idx="minor">
            <a:schemeClr val="tx1"/>
          </a:fontRef>
        </p:style>
      </p:cxnSp>
      <p:sp>
        <p:nvSpPr>
          <p:cNvPr id="67" name="テキスト ボックス 66"/>
          <p:cNvSpPr txBox="1"/>
          <p:nvPr/>
        </p:nvSpPr>
        <p:spPr>
          <a:xfrm>
            <a:off x="7005315" y="592887"/>
            <a:ext cx="2185348" cy="338554"/>
          </a:xfrm>
          <a:prstGeom prst="rect">
            <a:avLst/>
          </a:prstGeom>
          <a:noFill/>
        </p:spPr>
        <p:txBody>
          <a:bodyPr wrap="square" rtlCol="0">
            <a:spAutoFit/>
          </a:bodyPr>
          <a:lstStyle/>
          <a:p>
            <a:r>
              <a:rPr lang="en-US" altLang="ja-JP" sz="1600" dirty="0">
                <a:latin typeface="Times New Roman" panose="02020603050405020304" pitchFamily="18" charset="0"/>
                <a:cs typeface="Times New Roman" panose="02020603050405020304" pitchFamily="18" charset="0"/>
              </a:rPr>
              <a:t>Left</a:t>
            </a:r>
            <a:r>
              <a:rPr lang="ja-JP" altLang="en-US" sz="1600" dirty="0"/>
              <a:t> </a:t>
            </a:r>
            <a:r>
              <a:rPr lang="en-US" altLang="ja-JP" sz="1600" dirty="0"/>
              <a:t>side chain tension</a:t>
            </a:r>
            <a:endParaRPr kumimoji="1" lang="ja-JP" altLang="en-US" sz="1600" dirty="0"/>
          </a:p>
        </p:txBody>
      </p:sp>
      <p:sp>
        <p:nvSpPr>
          <p:cNvPr id="68" name="テキスト ボックス 67"/>
          <p:cNvSpPr txBox="1"/>
          <p:nvPr/>
        </p:nvSpPr>
        <p:spPr>
          <a:xfrm>
            <a:off x="6979517" y="952887"/>
            <a:ext cx="2276421" cy="338554"/>
          </a:xfrm>
          <a:prstGeom prst="rect">
            <a:avLst/>
          </a:prstGeom>
          <a:noFill/>
        </p:spPr>
        <p:txBody>
          <a:bodyPr wrap="square" rtlCol="0">
            <a:spAutoFit/>
          </a:bodyPr>
          <a:lstStyle/>
          <a:p>
            <a:r>
              <a:rPr lang="en-US" altLang="ja-JP" sz="1600" dirty="0">
                <a:latin typeface="Times New Roman" panose="02020603050405020304" pitchFamily="18" charset="0"/>
                <a:cs typeface="Times New Roman" panose="02020603050405020304" pitchFamily="18" charset="0"/>
              </a:rPr>
              <a:t>Right</a:t>
            </a:r>
            <a:r>
              <a:rPr lang="en-US" altLang="ja-JP" sz="1600" dirty="0"/>
              <a:t> side chain tension</a:t>
            </a:r>
            <a:endParaRPr kumimoji="1" lang="ja-JP" altLang="en-US" sz="1600" dirty="0"/>
          </a:p>
        </p:txBody>
      </p:sp>
      <p:sp>
        <p:nvSpPr>
          <p:cNvPr id="69" name="テキスト ボックス 68"/>
          <p:cNvSpPr txBox="1"/>
          <p:nvPr/>
        </p:nvSpPr>
        <p:spPr>
          <a:xfrm>
            <a:off x="7025671" y="1336441"/>
            <a:ext cx="1804992" cy="830997"/>
          </a:xfrm>
          <a:prstGeom prst="rect">
            <a:avLst/>
          </a:prstGeom>
          <a:noFill/>
        </p:spPr>
        <p:txBody>
          <a:bodyPr wrap="square" rtlCol="0">
            <a:spAutoFit/>
          </a:bodyPr>
          <a:lstStyle/>
          <a:p>
            <a:r>
              <a:rPr lang="en-US" altLang="ja-JP" sz="1600" dirty="0">
                <a:latin typeface="Times New Roman" panose="02020603050405020304" pitchFamily="18" charset="0"/>
                <a:cs typeface="Times New Roman" panose="02020603050405020304" pitchFamily="18" charset="0"/>
              </a:rPr>
              <a:t>Resultant force by the left and right of the chain tension</a:t>
            </a:r>
            <a:endParaRPr kumimoji="1" lang="ja-JP" altLang="en-US" sz="1600" dirty="0">
              <a:latin typeface="Times New Roman" panose="02020603050405020304" pitchFamily="18" charset="0"/>
              <a:cs typeface="Times New Roman" panose="02020603050405020304" pitchFamily="18" charset="0"/>
            </a:endParaRPr>
          </a:p>
        </p:txBody>
      </p:sp>
      <p:sp>
        <p:nvSpPr>
          <p:cNvPr id="78" name="テキスト ボックス 77"/>
          <p:cNvSpPr txBox="1"/>
          <p:nvPr/>
        </p:nvSpPr>
        <p:spPr>
          <a:xfrm>
            <a:off x="142560" y="620688"/>
            <a:ext cx="941169" cy="461665"/>
          </a:xfrm>
          <a:prstGeom prst="rect">
            <a:avLst/>
          </a:prstGeom>
          <a:noFill/>
        </p:spPr>
        <p:txBody>
          <a:bodyPr wrap="square" rtlCol="0">
            <a:spAutoFit/>
          </a:bodyPr>
          <a:lstStyle/>
          <a:p>
            <a:r>
              <a:rPr kumimoji="1" lang="en-US" altLang="ja-JP" sz="2400" dirty="0" smtClean="0">
                <a:solidFill>
                  <a:srgbClr val="FF0000"/>
                </a:solidFill>
              </a:rPr>
              <a:t>(a)</a:t>
            </a:r>
            <a:endParaRPr kumimoji="1" lang="ja-JP" altLang="en-US" sz="2400" dirty="0">
              <a:solidFill>
                <a:srgbClr val="FF0000"/>
              </a:solidFill>
            </a:endParaRPr>
          </a:p>
        </p:txBody>
      </p:sp>
      <p:sp>
        <p:nvSpPr>
          <p:cNvPr id="79" name="テキスト ボックス 78"/>
          <p:cNvSpPr txBox="1"/>
          <p:nvPr/>
        </p:nvSpPr>
        <p:spPr>
          <a:xfrm>
            <a:off x="255938" y="3823319"/>
            <a:ext cx="941169" cy="461665"/>
          </a:xfrm>
          <a:prstGeom prst="rect">
            <a:avLst/>
          </a:prstGeom>
          <a:noFill/>
        </p:spPr>
        <p:txBody>
          <a:bodyPr wrap="square" rtlCol="0">
            <a:spAutoFit/>
          </a:bodyPr>
          <a:lstStyle/>
          <a:p>
            <a:r>
              <a:rPr kumimoji="1" lang="en-US" altLang="ja-JP" sz="2400" dirty="0" smtClean="0">
                <a:solidFill>
                  <a:srgbClr val="FF0000"/>
                </a:solidFill>
              </a:rPr>
              <a:t>(b)</a:t>
            </a:r>
            <a:endParaRPr kumimoji="1" lang="ja-JP" altLang="en-US" sz="2400" dirty="0">
              <a:solidFill>
                <a:srgbClr val="FF0000"/>
              </a:solidFill>
            </a:endParaRPr>
          </a:p>
        </p:txBody>
      </p:sp>
      <p:sp>
        <p:nvSpPr>
          <p:cNvPr id="84" name="テキスト ボックス 83"/>
          <p:cNvSpPr txBox="1"/>
          <p:nvPr/>
        </p:nvSpPr>
        <p:spPr>
          <a:xfrm>
            <a:off x="8510711" y="6506019"/>
            <a:ext cx="827584" cy="369332"/>
          </a:xfrm>
          <a:prstGeom prst="rect">
            <a:avLst/>
          </a:prstGeom>
          <a:noFill/>
        </p:spPr>
        <p:txBody>
          <a:bodyPr wrap="square" rtlCol="0">
            <a:spAutoFit/>
          </a:bodyPr>
          <a:lstStyle/>
          <a:p>
            <a:r>
              <a:rPr kumimoji="1" lang="en-US" altLang="ja-JP" dirty="0" smtClean="0"/>
              <a:t>p.11</a:t>
            </a:r>
            <a:endParaRPr kumimoji="1" lang="ja-JP" altLang="en-US" dirty="0"/>
          </a:p>
        </p:txBody>
      </p:sp>
      <p:sp>
        <p:nvSpPr>
          <p:cNvPr id="75" name="テキスト ボックス 74"/>
          <p:cNvSpPr txBox="1"/>
          <p:nvPr/>
        </p:nvSpPr>
        <p:spPr>
          <a:xfrm>
            <a:off x="97959" y="44624"/>
            <a:ext cx="8732704" cy="553998"/>
          </a:xfrm>
          <a:prstGeom prst="rect">
            <a:avLst/>
          </a:prstGeom>
          <a:noFill/>
        </p:spPr>
        <p:txBody>
          <a:bodyPr wrap="square" rtlCol="0">
            <a:spAutoFit/>
          </a:bodyPr>
          <a:lstStyle/>
          <a:p>
            <a:r>
              <a:rPr kumimoji="1" lang="en-US" altLang="ja-JP" sz="3000" b="1" u="sng" dirty="0" smtClean="0">
                <a:solidFill>
                  <a:srgbClr val="0070C0"/>
                </a:solidFill>
              </a:rPr>
              <a:t>Two Setting </a:t>
            </a:r>
            <a:r>
              <a:rPr lang="en-US" altLang="ja-JP" sz="3000" b="1" u="sng" dirty="0">
                <a:solidFill>
                  <a:srgbClr val="0070C0"/>
                </a:solidFill>
              </a:rPr>
              <a:t>P</a:t>
            </a:r>
            <a:r>
              <a:rPr kumimoji="1" lang="en-US" altLang="ja-JP" sz="3000" b="1" u="sng" dirty="0" smtClean="0">
                <a:solidFill>
                  <a:srgbClr val="0070C0"/>
                </a:solidFill>
              </a:rPr>
              <a:t>atterns under 2 points restrain method   </a:t>
            </a:r>
            <a:endParaRPr kumimoji="1" lang="ja-JP" altLang="en-US" sz="3000" b="1" u="sng" dirty="0">
              <a:solidFill>
                <a:srgbClr val="0070C0"/>
              </a:solidFill>
            </a:endParaRPr>
          </a:p>
        </p:txBody>
      </p:sp>
    </p:spTree>
    <p:extLst>
      <p:ext uri="{BB962C8B-B14F-4D97-AF65-F5344CB8AC3E}">
        <p14:creationId xmlns:p14="http://schemas.microsoft.com/office/powerpoint/2010/main" val="1657950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1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5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テキスト ボックス 34"/>
          <p:cNvSpPr txBox="1"/>
          <p:nvPr/>
        </p:nvSpPr>
        <p:spPr>
          <a:xfrm>
            <a:off x="45381" y="741730"/>
            <a:ext cx="8908785" cy="1200329"/>
          </a:xfrm>
          <a:prstGeom prst="rect">
            <a:avLst/>
          </a:prstGeom>
          <a:noFill/>
        </p:spPr>
        <p:txBody>
          <a:bodyPr wrap="none" rtlCol="0">
            <a:spAutoFit/>
          </a:bodyPr>
          <a:lstStyle/>
          <a:p>
            <a:pPr algn="ctr"/>
            <a:r>
              <a:rPr lang="en-US" altLang="ja-JP" sz="2400" dirty="0" smtClean="0">
                <a:solidFill>
                  <a:srgbClr val="0066FF"/>
                </a:solidFill>
              </a:rPr>
              <a:t>Tension* impact on rolling resistance under 4 points restrain method</a:t>
            </a:r>
          </a:p>
          <a:p>
            <a:pPr algn="ctr"/>
            <a:r>
              <a:rPr lang="en-US" altLang="ja-JP" sz="2400" dirty="0" smtClean="0">
                <a:solidFill>
                  <a:srgbClr val="0066FF"/>
                </a:solidFill>
              </a:rPr>
              <a:t>*) low and high tension</a:t>
            </a:r>
          </a:p>
          <a:p>
            <a:pPr algn="ctr"/>
            <a:r>
              <a:rPr lang="en-US" altLang="ja-JP" sz="2400" dirty="0" smtClean="0">
                <a:solidFill>
                  <a:srgbClr val="0066FF"/>
                </a:solidFill>
              </a:rPr>
              <a:t>*) horizontal and upward tension</a:t>
            </a:r>
            <a:endParaRPr kumimoji="1" lang="ja-JP" altLang="en-US" sz="2400" dirty="0">
              <a:solidFill>
                <a:srgbClr val="0066FF"/>
              </a:solidFill>
            </a:endParaRPr>
          </a:p>
        </p:txBody>
      </p:sp>
      <p:graphicFrame>
        <p:nvGraphicFramePr>
          <p:cNvPr id="15" name="グラフ 14"/>
          <p:cNvGraphicFramePr>
            <a:graphicFrameLocks/>
          </p:cNvGraphicFramePr>
          <p:nvPr>
            <p:extLst>
              <p:ext uri="{D42A27DB-BD31-4B8C-83A1-F6EECF244321}">
                <p14:modId xmlns:p14="http://schemas.microsoft.com/office/powerpoint/2010/main" val="1143505215"/>
              </p:ext>
            </p:extLst>
          </p:nvPr>
        </p:nvGraphicFramePr>
        <p:xfrm>
          <a:off x="107504" y="2175597"/>
          <a:ext cx="4735438" cy="290871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グラフ 15"/>
          <p:cNvGraphicFramePr>
            <a:graphicFrameLocks/>
          </p:cNvGraphicFramePr>
          <p:nvPr>
            <p:extLst>
              <p:ext uri="{D42A27DB-BD31-4B8C-83A1-F6EECF244321}">
                <p14:modId xmlns:p14="http://schemas.microsoft.com/office/powerpoint/2010/main" val="4098087251"/>
              </p:ext>
            </p:extLst>
          </p:nvPr>
        </p:nvGraphicFramePr>
        <p:xfrm>
          <a:off x="4668506" y="2208487"/>
          <a:ext cx="4440916" cy="2984182"/>
        </p:xfrm>
        <a:graphic>
          <a:graphicData uri="http://schemas.openxmlformats.org/drawingml/2006/chart">
            <c:chart xmlns:c="http://schemas.openxmlformats.org/drawingml/2006/chart" xmlns:r="http://schemas.openxmlformats.org/officeDocument/2006/relationships" r:id="rId4"/>
          </a:graphicData>
        </a:graphic>
      </p:graphicFrame>
      <p:sp>
        <p:nvSpPr>
          <p:cNvPr id="4" name="テキスト ボックス 3"/>
          <p:cNvSpPr txBox="1"/>
          <p:nvPr/>
        </p:nvSpPr>
        <p:spPr>
          <a:xfrm rot="16200000">
            <a:off x="3611691" y="3206112"/>
            <a:ext cx="2154725" cy="307777"/>
          </a:xfrm>
          <a:prstGeom prst="rect">
            <a:avLst/>
          </a:prstGeom>
          <a:noFill/>
        </p:spPr>
        <p:txBody>
          <a:bodyPr wrap="square" rtlCol="0">
            <a:spAutoFit/>
          </a:bodyPr>
          <a:lstStyle/>
          <a:p>
            <a:r>
              <a:rPr kumimoji="1" lang="en-US" altLang="ja-JP" sz="1400" dirty="0">
                <a:latin typeface="Times New Roman" panose="02020603050405020304" pitchFamily="18" charset="0"/>
                <a:cs typeface="Times New Roman" panose="02020603050405020304" pitchFamily="18" charset="0"/>
              </a:rPr>
              <a:t>Rolling resistance</a:t>
            </a:r>
            <a:endParaRPr kumimoji="1" lang="ja-JP" altLang="en-US" sz="1400" dirty="0">
              <a:latin typeface="Times New Roman" panose="02020603050405020304" pitchFamily="18" charset="0"/>
              <a:cs typeface="Times New Roman" panose="02020603050405020304" pitchFamily="18" charset="0"/>
            </a:endParaRPr>
          </a:p>
        </p:txBody>
      </p:sp>
      <p:sp>
        <p:nvSpPr>
          <p:cNvPr id="19" name="テキスト ボックス 18"/>
          <p:cNvSpPr txBox="1"/>
          <p:nvPr/>
        </p:nvSpPr>
        <p:spPr>
          <a:xfrm rot="16200000">
            <a:off x="-886809" y="3149982"/>
            <a:ext cx="2154725" cy="307777"/>
          </a:xfrm>
          <a:prstGeom prst="rect">
            <a:avLst/>
          </a:prstGeom>
          <a:noFill/>
        </p:spPr>
        <p:txBody>
          <a:bodyPr wrap="square" rtlCol="0">
            <a:spAutoFit/>
          </a:bodyPr>
          <a:lstStyle/>
          <a:p>
            <a:r>
              <a:rPr kumimoji="1" lang="en-US" altLang="ja-JP" sz="1400" dirty="0">
                <a:latin typeface="Times New Roman" panose="02020603050405020304" pitchFamily="18" charset="0"/>
                <a:cs typeface="Times New Roman" panose="02020603050405020304" pitchFamily="18" charset="0"/>
              </a:rPr>
              <a:t>Rolling resistance</a:t>
            </a:r>
            <a:endParaRPr kumimoji="1" lang="ja-JP" altLang="en-US" sz="1400" dirty="0">
              <a:latin typeface="Times New Roman" panose="02020603050405020304" pitchFamily="18" charset="0"/>
              <a:cs typeface="Times New Roman" panose="02020603050405020304" pitchFamily="18" charset="0"/>
            </a:endParaRPr>
          </a:p>
        </p:txBody>
      </p:sp>
      <p:sp>
        <p:nvSpPr>
          <p:cNvPr id="5" name="テキスト ボックス 4"/>
          <p:cNvSpPr txBox="1"/>
          <p:nvPr/>
        </p:nvSpPr>
        <p:spPr>
          <a:xfrm>
            <a:off x="1403648" y="5363924"/>
            <a:ext cx="2592288" cy="369332"/>
          </a:xfrm>
          <a:prstGeom prst="rect">
            <a:avLst/>
          </a:prstGeom>
          <a:noFill/>
        </p:spPr>
        <p:txBody>
          <a:bodyPr wrap="square" rtlCol="0">
            <a:spAutoFit/>
          </a:bodyPr>
          <a:lstStyle/>
          <a:p>
            <a:r>
              <a:rPr kumimoji="1" lang="en-US" altLang="ja-JP" dirty="0" smtClean="0"/>
              <a:t>(a) Before </a:t>
            </a:r>
            <a:r>
              <a:rPr kumimoji="1" lang="en-US" altLang="ja-JP" dirty="0"/>
              <a:t>RL adjustment</a:t>
            </a:r>
            <a:endParaRPr kumimoji="1" lang="ja-JP" altLang="en-US" dirty="0"/>
          </a:p>
        </p:txBody>
      </p:sp>
      <p:sp>
        <p:nvSpPr>
          <p:cNvPr id="21" name="テキスト ボックス 20"/>
          <p:cNvSpPr txBox="1"/>
          <p:nvPr/>
        </p:nvSpPr>
        <p:spPr>
          <a:xfrm>
            <a:off x="6012160" y="5363924"/>
            <a:ext cx="2592288" cy="369332"/>
          </a:xfrm>
          <a:prstGeom prst="rect">
            <a:avLst/>
          </a:prstGeom>
          <a:noFill/>
        </p:spPr>
        <p:txBody>
          <a:bodyPr wrap="square" rtlCol="0">
            <a:spAutoFit/>
          </a:bodyPr>
          <a:lstStyle/>
          <a:p>
            <a:r>
              <a:rPr kumimoji="1" lang="en-US" altLang="ja-JP" dirty="0" smtClean="0"/>
              <a:t>(b) After </a:t>
            </a:r>
            <a:r>
              <a:rPr kumimoji="1" lang="en-US" altLang="ja-JP" dirty="0"/>
              <a:t>RL adjustment</a:t>
            </a:r>
            <a:endParaRPr kumimoji="1" lang="ja-JP" altLang="en-US" dirty="0"/>
          </a:p>
        </p:txBody>
      </p:sp>
      <p:sp>
        <p:nvSpPr>
          <p:cNvPr id="12" name="テキスト ボックス 11"/>
          <p:cNvSpPr txBox="1"/>
          <p:nvPr/>
        </p:nvSpPr>
        <p:spPr>
          <a:xfrm>
            <a:off x="8477647" y="6488668"/>
            <a:ext cx="827584" cy="369332"/>
          </a:xfrm>
          <a:prstGeom prst="rect">
            <a:avLst/>
          </a:prstGeom>
          <a:noFill/>
        </p:spPr>
        <p:txBody>
          <a:bodyPr wrap="square" rtlCol="0">
            <a:spAutoFit/>
          </a:bodyPr>
          <a:lstStyle/>
          <a:p>
            <a:r>
              <a:rPr kumimoji="1" lang="en-US" altLang="ja-JP" dirty="0" smtClean="0"/>
              <a:t>p.12</a:t>
            </a:r>
            <a:endParaRPr kumimoji="1" lang="ja-JP" altLang="en-US" dirty="0"/>
          </a:p>
        </p:txBody>
      </p:sp>
      <p:sp>
        <p:nvSpPr>
          <p:cNvPr id="13" name="テキスト ボックス 12"/>
          <p:cNvSpPr txBox="1"/>
          <p:nvPr/>
        </p:nvSpPr>
        <p:spPr>
          <a:xfrm>
            <a:off x="122177" y="17645"/>
            <a:ext cx="8732704" cy="553998"/>
          </a:xfrm>
          <a:prstGeom prst="rect">
            <a:avLst/>
          </a:prstGeom>
          <a:noFill/>
        </p:spPr>
        <p:txBody>
          <a:bodyPr wrap="square" rtlCol="0">
            <a:spAutoFit/>
          </a:bodyPr>
          <a:lstStyle/>
          <a:p>
            <a:r>
              <a:rPr kumimoji="1" lang="en-US" altLang="ja-JP" sz="3000" b="1" u="sng" dirty="0" smtClean="0">
                <a:solidFill>
                  <a:srgbClr val="0070C0"/>
                </a:solidFill>
              </a:rPr>
              <a:t>Test results_1</a:t>
            </a:r>
            <a:endParaRPr kumimoji="1" lang="ja-JP" altLang="en-US" sz="3000" b="1" u="sng" dirty="0">
              <a:solidFill>
                <a:srgbClr val="0070C0"/>
              </a:solidFill>
            </a:endParaRPr>
          </a:p>
        </p:txBody>
      </p:sp>
    </p:spTree>
    <p:extLst>
      <p:ext uri="{BB962C8B-B14F-4D97-AF65-F5344CB8AC3E}">
        <p14:creationId xmlns:p14="http://schemas.microsoft.com/office/powerpoint/2010/main" val="39081006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6" name="グラフ 85"/>
          <p:cNvGraphicFramePr>
            <a:graphicFrameLocks noChangeAspect="1"/>
          </p:cNvGraphicFramePr>
          <p:nvPr>
            <p:extLst>
              <p:ext uri="{D42A27DB-BD31-4B8C-83A1-F6EECF244321}">
                <p14:modId xmlns:p14="http://schemas.microsoft.com/office/powerpoint/2010/main" val="4274462136"/>
              </p:ext>
            </p:extLst>
          </p:nvPr>
        </p:nvGraphicFramePr>
        <p:xfrm>
          <a:off x="3879436" y="529993"/>
          <a:ext cx="4877943" cy="323697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7" name="グラフ 86"/>
          <p:cNvGraphicFramePr>
            <a:graphicFrameLocks noChangeAspect="1"/>
          </p:cNvGraphicFramePr>
          <p:nvPr>
            <p:extLst>
              <p:ext uri="{D42A27DB-BD31-4B8C-83A1-F6EECF244321}">
                <p14:modId xmlns:p14="http://schemas.microsoft.com/office/powerpoint/2010/main" val="3134785877"/>
              </p:ext>
            </p:extLst>
          </p:nvPr>
        </p:nvGraphicFramePr>
        <p:xfrm>
          <a:off x="5767364" y="564023"/>
          <a:ext cx="4934141" cy="3236976"/>
        </p:xfrm>
        <a:graphic>
          <a:graphicData uri="http://schemas.openxmlformats.org/drawingml/2006/chart">
            <c:chart xmlns:c="http://schemas.openxmlformats.org/drawingml/2006/chart" xmlns:r="http://schemas.openxmlformats.org/officeDocument/2006/relationships" r:id="rId4"/>
          </a:graphicData>
        </a:graphic>
      </p:graphicFrame>
      <p:pic>
        <p:nvPicPr>
          <p:cNvPr id="66" name="図 65"/>
          <p:cNvPicPr>
            <a:picLocks noChangeAspect="1"/>
          </p:cNvPicPr>
          <p:nvPr/>
        </p:nvPicPr>
        <p:blipFill>
          <a:blip r:embed="rId5"/>
          <a:stretch>
            <a:fillRect/>
          </a:stretch>
        </p:blipFill>
        <p:spPr>
          <a:xfrm>
            <a:off x="-46232" y="3437523"/>
            <a:ext cx="3590071" cy="1494219"/>
          </a:xfrm>
          <a:prstGeom prst="rect">
            <a:avLst/>
          </a:prstGeom>
        </p:spPr>
      </p:pic>
      <p:pic>
        <p:nvPicPr>
          <p:cNvPr id="67" name="図 66"/>
          <p:cNvPicPr>
            <a:picLocks noChangeAspect="1"/>
          </p:cNvPicPr>
          <p:nvPr/>
        </p:nvPicPr>
        <p:blipFill>
          <a:blip r:embed="rId6"/>
          <a:stretch>
            <a:fillRect/>
          </a:stretch>
        </p:blipFill>
        <p:spPr>
          <a:xfrm>
            <a:off x="-99357" y="5252931"/>
            <a:ext cx="3629121" cy="1510472"/>
          </a:xfrm>
          <a:prstGeom prst="rect">
            <a:avLst/>
          </a:prstGeom>
        </p:spPr>
      </p:pic>
      <p:pic>
        <p:nvPicPr>
          <p:cNvPr id="70" name="図 69"/>
          <p:cNvPicPr>
            <a:picLocks noChangeAspect="1"/>
          </p:cNvPicPr>
          <p:nvPr/>
        </p:nvPicPr>
        <p:blipFill>
          <a:blip r:embed="rId7"/>
          <a:stretch>
            <a:fillRect/>
          </a:stretch>
        </p:blipFill>
        <p:spPr>
          <a:xfrm>
            <a:off x="53239" y="1313495"/>
            <a:ext cx="3461147" cy="1441355"/>
          </a:xfrm>
          <a:prstGeom prst="rect">
            <a:avLst/>
          </a:prstGeom>
        </p:spPr>
      </p:pic>
      <p:cxnSp>
        <p:nvCxnSpPr>
          <p:cNvPr id="73" name="直線コネクタ 72"/>
          <p:cNvCxnSpPr/>
          <p:nvPr/>
        </p:nvCxnSpPr>
        <p:spPr>
          <a:xfrm>
            <a:off x="53239" y="3018622"/>
            <a:ext cx="3461147"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a:off x="3506894" y="3027506"/>
            <a:ext cx="502409" cy="744305"/>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5" name="直線コネクタ 74"/>
          <p:cNvCxnSpPr/>
          <p:nvPr/>
        </p:nvCxnSpPr>
        <p:spPr>
          <a:xfrm>
            <a:off x="4009303" y="3766969"/>
            <a:ext cx="4884051"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6" name="テキスト ボックス 75"/>
          <p:cNvSpPr txBox="1"/>
          <p:nvPr/>
        </p:nvSpPr>
        <p:spPr>
          <a:xfrm>
            <a:off x="3618071" y="868277"/>
            <a:ext cx="5679022" cy="461665"/>
          </a:xfrm>
          <a:prstGeom prst="rect">
            <a:avLst/>
          </a:prstGeom>
          <a:noFill/>
        </p:spPr>
        <p:txBody>
          <a:bodyPr wrap="square" rtlCol="0">
            <a:spAutoFit/>
          </a:bodyPr>
          <a:lstStyle/>
          <a:p>
            <a:r>
              <a:rPr kumimoji="1" lang="ja-JP" altLang="en-US" sz="1200" dirty="0">
                <a:solidFill>
                  <a:srgbClr val="00B0F0"/>
                </a:solidFill>
              </a:rPr>
              <a:t>◆</a:t>
            </a:r>
            <a:r>
              <a:rPr kumimoji="1" lang="ja-JP" altLang="en-US" sz="1200" dirty="0"/>
              <a:t> </a:t>
            </a:r>
            <a:r>
              <a:rPr kumimoji="1" lang="en-US" altLang="ja-JP" sz="1200" dirty="0"/>
              <a:t>4 points (high tension)</a:t>
            </a:r>
            <a:r>
              <a:rPr kumimoji="1" lang="ja-JP" altLang="en-US" sz="1200" dirty="0"/>
              <a:t>　</a:t>
            </a:r>
            <a:r>
              <a:rPr kumimoji="1" lang="ja-JP" altLang="en-US" sz="1200" dirty="0">
                <a:solidFill>
                  <a:srgbClr val="FF6600"/>
                </a:solidFill>
              </a:rPr>
              <a:t>■</a:t>
            </a:r>
            <a:r>
              <a:rPr kumimoji="1" lang="ja-JP" altLang="en-US" sz="1200" dirty="0"/>
              <a:t> </a:t>
            </a:r>
            <a:r>
              <a:rPr kumimoji="1" lang="en-US" altLang="ja-JP" sz="1200" dirty="0"/>
              <a:t>4 points (standard tension)  </a:t>
            </a:r>
            <a:r>
              <a:rPr kumimoji="1" lang="ja-JP" altLang="en-US" sz="1200" dirty="0">
                <a:solidFill>
                  <a:schemeClr val="bg1">
                    <a:lumMod val="65000"/>
                  </a:schemeClr>
                </a:solidFill>
              </a:rPr>
              <a:t>▲</a:t>
            </a:r>
            <a:r>
              <a:rPr kumimoji="1" lang="ja-JP" altLang="en-US" sz="1200" dirty="0"/>
              <a:t> </a:t>
            </a:r>
            <a:r>
              <a:rPr kumimoji="1" lang="en-US" altLang="ja-JP" sz="1200" dirty="0"/>
              <a:t>4 points (tensed upward)</a:t>
            </a:r>
          </a:p>
          <a:p>
            <a:r>
              <a:rPr kumimoji="1" lang="en-US" altLang="ja-JP" sz="1200" dirty="0"/>
              <a:t>× 4 points (tensed downward)  </a:t>
            </a:r>
            <a:r>
              <a:rPr kumimoji="1" lang="ja-JP" altLang="en-US" sz="1200" dirty="0">
                <a:solidFill>
                  <a:schemeClr val="accent4"/>
                </a:solidFill>
              </a:rPr>
              <a:t>＊</a:t>
            </a:r>
            <a:r>
              <a:rPr kumimoji="1" lang="ja-JP" altLang="en-US" sz="1200" dirty="0"/>
              <a:t> </a:t>
            </a:r>
            <a:r>
              <a:rPr kumimoji="1" lang="en-US" altLang="ja-JP" sz="1200" dirty="0"/>
              <a:t>3 points</a:t>
            </a:r>
            <a:endParaRPr kumimoji="1" lang="ja-JP" altLang="en-US" sz="1200" dirty="0"/>
          </a:p>
        </p:txBody>
      </p:sp>
      <p:sp>
        <p:nvSpPr>
          <p:cNvPr id="81" name="テキスト ボックス 80"/>
          <p:cNvSpPr txBox="1"/>
          <p:nvPr/>
        </p:nvSpPr>
        <p:spPr>
          <a:xfrm>
            <a:off x="3837146" y="4053637"/>
            <a:ext cx="4962525" cy="261610"/>
          </a:xfrm>
          <a:prstGeom prst="rect">
            <a:avLst/>
          </a:prstGeom>
          <a:noFill/>
        </p:spPr>
        <p:txBody>
          <a:bodyPr wrap="square" rtlCol="0">
            <a:spAutoFit/>
          </a:bodyPr>
          <a:lstStyle/>
          <a:p>
            <a:r>
              <a:rPr lang="ja-JP" altLang="en-US" sz="1000" dirty="0">
                <a:solidFill>
                  <a:schemeClr val="accent4"/>
                </a:solidFill>
                <a:latin typeface="Times New Roman" panose="02020603050405020304" pitchFamily="18" charset="0"/>
                <a:cs typeface="Times New Roman" panose="02020603050405020304" pitchFamily="18" charset="0"/>
              </a:rPr>
              <a:t>●</a:t>
            </a:r>
            <a:r>
              <a:rPr lang="ja-JP" altLang="en-US" sz="1100" dirty="0">
                <a:latin typeface="Times New Roman" panose="02020603050405020304" pitchFamily="18" charset="0"/>
                <a:cs typeface="Times New Roman" panose="02020603050405020304" pitchFamily="18" charset="0"/>
              </a:rPr>
              <a:t> </a:t>
            </a:r>
            <a:r>
              <a:rPr lang="en-US" altLang="ja-JP" sz="1100" dirty="0">
                <a:latin typeface="Times New Roman" panose="02020603050405020304" pitchFamily="18" charset="0"/>
                <a:cs typeface="Times New Roman" panose="02020603050405020304" pitchFamily="18" charset="0"/>
              </a:rPr>
              <a:t>2 points (straight)   × 2 points (cross: unbalance)   </a:t>
            </a:r>
            <a:r>
              <a:rPr lang="ja-JP" altLang="en-US" sz="1100" dirty="0">
                <a:latin typeface="Times New Roman" panose="02020603050405020304" pitchFamily="18" charset="0"/>
                <a:cs typeface="Times New Roman" panose="02020603050405020304" pitchFamily="18" charset="0"/>
              </a:rPr>
              <a:t>△ </a:t>
            </a:r>
            <a:r>
              <a:rPr lang="en-US" altLang="ja-JP" sz="1100" dirty="0">
                <a:latin typeface="Times New Roman" panose="02020603050405020304" pitchFamily="18" charset="0"/>
                <a:cs typeface="Times New Roman" panose="02020603050405020304" pitchFamily="18" charset="0"/>
              </a:rPr>
              <a:t>2 points (cross: balanced)</a:t>
            </a:r>
            <a:endParaRPr kumimoji="1" lang="ja-JP" altLang="en-US" sz="1100" dirty="0">
              <a:latin typeface="Times New Roman" panose="02020603050405020304" pitchFamily="18" charset="0"/>
              <a:cs typeface="Times New Roman" panose="02020603050405020304" pitchFamily="18" charset="0"/>
            </a:endParaRPr>
          </a:p>
        </p:txBody>
      </p:sp>
      <p:graphicFrame>
        <p:nvGraphicFramePr>
          <p:cNvPr id="82" name="グラフ 81"/>
          <p:cNvGraphicFramePr>
            <a:graphicFrameLocks/>
          </p:cNvGraphicFramePr>
          <p:nvPr>
            <p:extLst>
              <p:ext uri="{D42A27DB-BD31-4B8C-83A1-F6EECF244321}">
                <p14:modId xmlns:p14="http://schemas.microsoft.com/office/powerpoint/2010/main" val="3393479235"/>
              </p:ext>
            </p:extLst>
          </p:nvPr>
        </p:nvGraphicFramePr>
        <p:xfrm>
          <a:off x="3618071" y="3967912"/>
          <a:ext cx="4438650" cy="274320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83" name="グラフ 82"/>
          <p:cNvGraphicFramePr>
            <a:graphicFrameLocks/>
          </p:cNvGraphicFramePr>
          <p:nvPr>
            <p:extLst>
              <p:ext uri="{D42A27DB-BD31-4B8C-83A1-F6EECF244321}">
                <p14:modId xmlns:p14="http://schemas.microsoft.com/office/powerpoint/2010/main" val="3843616047"/>
              </p:ext>
            </p:extLst>
          </p:nvPr>
        </p:nvGraphicFramePr>
        <p:xfrm>
          <a:off x="6237446" y="3977437"/>
          <a:ext cx="3390900" cy="2743200"/>
        </p:xfrm>
        <a:graphic>
          <a:graphicData uri="http://schemas.openxmlformats.org/drawingml/2006/chart">
            <c:chart xmlns:c="http://schemas.openxmlformats.org/drawingml/2006/chart" xmlns:r="http://schemas.openxmlformats.org/officeDocument/2006/relationships" r:id="rId9"/>
          </a:graphicData>
        </a:graphic>
      </p:graphicFrame>
      <p:sp>
        <p:nvSpPr>
          <p:cNvPr id="84" name="テキスト ボックス 83"/>
          <p:cNvSpPr txBox="1"/>
          <p:nvPr/>
        </p:nvSpPr>
        <p:spPr>
          <a:xfrm>
            <a:off x="4351496" y="4444162"/>
            <a:ext cx="800100" cy="338554"/>
          </a:xfrm>
          <a:prstGeom prst="rect">
            <a:avLst/>
          </a:prstGeom>
          <a:noFill/>
        </p:spPr>
        <p:txBody>
          <a:bodyPr wrap="square" rtlCol="0">
            <a:spAutoFit/>
          </a:bodyPr>
          <a:lstStyle/>
          <a:p>
            <a:r>
              <a:rPr kumimoji="1" lang="en-US" altLang="ja-JP" sz="1600" dirty="0">
                <a:latin typeface="Times New Roman" panose="02020603050405020304" pitchFamily="18" charset="0"/>
                <a:cs typeface="Times New Roman" panose="02020603050405020304" pitchFamily="18" charset="0"/>
              </a:rPr>
              <a:t>Front</a:t>
            </a:r>
            <a:endParaRPr kumimoji="1" lang="ja-JP" altLang="en-US" sz="1600" dirty="0">
              <a:latin typeface="Times New Roman" panose="02020603050405020304" pitchFamily="18" charset="0"/>
              <a:cs typeface="Times New Roman" panose="02020603050405020304" pitchFamily="18" charset="0"/>
            </a:endParaRPr>
          </a:p>
        </p:txBody>
      </p:sp>
      <p:sp>
        <p:nvSpPr>
          <p:cNvPr id="85" name="テキスト ボックス 84"/>
          <p:cNvSpPr txBox="1"/>
          <p:nvPr/>
        </p:nvSpPr>
        <p:spPr>
          <a:xfrm>
            <a:off x="6761321" y="4425856"/>
            <a:ext cx="800100" cy="338554"/>
          </a:xfrm>
          <a:prstGeom prst="rect">
            <a:avLst/>
          </a:prstGeom>
          <a:noFill/>
        </p:spPr>
        <p:txBody>
          <a:bodyPr wrap="square" rtlCol="0">
            <a:spAutoFit/>
          </a:bodyPr>
          <a:lstStyle/>
          <a:p>
            <a:r>
              <a:rPr kumimoji="1" lang="en-US" altLang="ja-JP" sz="1600" dirty="0">
                <a:latin typeface="Times New Roman" panose="02020603050405020304" pitchFamily="18" charset="0"/>
                <a:cs typeface="Times New Roman" panose="02020603050405020304" pitchFamily="18" charset="0"/>
              </a:rPr>
              <a:t>Rear</a:t>
            </a:r>
            <a:endParaRPr kumimoji="1" lang="ja-JP" altLang="en-US" sz="1600" dirty="0">
              <a:latin typeface="Times New Roman" panose="02020603050405020304" pitchFamily="18" charset="0"/>
              <a:cs typeface="Times New Roman" panose="02020603050405020304" pitchFamily="18" charset="0"/>
            </a:endParaRPr>
          </a:p>
        </p:txBody>
      </p:sp>
      <p:sp>
        <p:nvSpPr>
          <p:cNvPr id="88" name="テキスト ボックス 87"/>
          <p:cNvSpPr txBox="1"/>
          <p:nvPr/>
        </p:nvSpPr>
        <p:spPr>
          <a:xfrm>
            <a:off x="4488284" y="1412296"/>
            <a:ext cx="800100" cy="338554"/>
          </a:xfrm>
          <a:prstGeom prst="rect">
            <a:avLst/>
          </a:prstGeom>
          <a:noFill/>
        </p:spPr>
        <p:txBody>
          <a:bodyPr wrap="square" rtlCol="0">
            <a:spAutoFit/>
          </a:bodyPr>
          <a:lstStyle/>
          <a:p>
            <a:r>
              <a:rPr kumimoji="1" lang="en-US" altLang="ja-JP" sz="1600" dirty="0">
                <a:latin typeface="Times New Roman" panose="02020603050405020304" pitchFamily="18" charset="0"/>
                <a:cs typeface="Times New Roman" panose="02020603050405020304" pitchFamily="18" charset="0"/>
              </a:rPr>
              <a:t>Front</a:t>
            </a:r>
            <a:endParaRPr kumimoji="1" lang="ja-JP" altLang="en-US" sz="1600" dirty="0">
              <a:latin typeface="Times New Roman" panose="02020603050405020304" pitchFamily="18" charset="0"/>
              <a:cs typeface="Times New Roman" panose="02020603050405020304" pitchFamily="18" charset="0"/>
            </a:endParaRPr>
          </a:p>
        </p:txBody>
      </p:sp>
      <p:sp>
        <p:nvSpPr>
          <p:cNvPr id="89" name="テキスト ボックス 88"/>
          <p:cNvSpPr txBox="1"/>
          <p:nvPr/>
        </p:nvSpPr>
        <p:spPr>
          <a:xfrm>
            <a:off x="6821804" y="1464919"/>
            <a:ext cx="800100" cy="338554"/>
          </a:xfrm>
          <a:prstGeom prst="rect">
            <a:avLst/>
          </a:prstGeom>
          <a:noFill/>
        </p:spPr>
        <p:txBody>
          <a:bodyPr wrap="square" rtlCol="0">
            <a:spAutoFit/>
          </a:bodyPr>
          <a:lstStyle/>
          <a:p>
            <a:r>
              <a:rPr kumimoji="1" lang="en-US" altLang="ja-JP" sz="1600" dirty="0">
                <a:latin typeface="Times New Roman" panose="02020603050405020304" pitchFamily="18" charset="0"/>
                <a:cs typeface="Times New Roman" panose="02020603050405020304" pitchFamily="18" charset="0"/>
              </a:rPr>
              <a:t>Rear</a:t>
            </a:r>
            <a:endParaRPr kumimoji="1" lang="ja-JP" altLang="en-US" sz="1600" dirty="0">
              <a:latin typeface="Times New Roman" panose="02020603050405020304" pitchFamily="18" charset="0"/>
              <a:cs typeface="Times New Roman" panose="02020603050405020304" pitchFamily="18" charset="0"/>
            </a:endParaRPr>
          </a:p>
        </p:txBody>
      </p:sp>
      <p:sp>
        <p:nvSpPr>
          <p:cNvPr id="3" name="正方形/長方形 2"/>
          <p:cNvSpPr/>
          <p:nvPr/>
        </p:nvSpPr>
        <p:spPr bwMode="auto">
          <a:xfrm>
            <a:off x="5353050" y="4053637"/>
            <a:ext cx="1524000" cy="251663"/>
          </a:xfrm>
          <a:prstGeom prst="rect">
            <a:avLst/>
          </a:prstGeom>
          <a:solidFill>
            <a:schemeClr val="bg1"/>
          </a:solidFill>
          <a:ln w="9525">
            <a:noFill/>
            <a:round/>
            <a:headEnd/>
            <a:tailEnd/>
          </a:ln>
        </p:spPr>
        <p:txBody>
          <a:bodyPr wrap="none" rtlCol="0" anchor="ctr"/>
          <a:lstStyle/>
          <a:p>
            <a:pPr algn="ctr" eaLnBrk="1" hangingPunct="1">
              <a:lnSpc>
                <a:spcPct val="120000"/>
              </a:lnSpc>
            </a:pPr>
            <a:endParaRPr kumimoji="1" lang="ja-JP" altLang="en-US" sz="1600" dirty="0"/>
          </a:p>
        </p:txBody>
      </p:sp>
      <p:sp>
        <p:nvSpPr>
          <p:cNvPr id="2" name="テキスト ボックス 1"/>
          <p:cNvSpPr txBox="1"/>
          <p:nvPr/>
        </p:nvSpPr>
        <p:spPr>
          <a:xfrm>
            <a:off x="5253627" y="4048078"/>
            <a:ext cx="1947748" cy="253916"/>
          </a:xfrm>
          <a:prstGeom prst="rect">
            <a:avLst/>
          </a:prstGeom>
          <a:noFill/>
        </p:spPr>
        <p:txBody>
          <a:bodyPr wrap="square" rtlCol="0">
            <a:spAutoFit/>
          </a:bodyPr>
          <a:lstStyle/>
          <a:p>
            <a:r>
              <a:rPr kumimoji="1" lang="en-US" altLang="ja-JP" sz="1050" dirty="0">
                <a:latin typeface="Times New Roman" panose="02020603050405020304" pitchFamily="18" charset="0"/>
                <a:cs typeface="Times New Roman" panose="02020603050405020304" pitchFamily="18" charset="0"/>
              </a:rPr>
              <a:t>2 points (Lateral F balance)</a:t>
            </a:r>
            <a:endParaRPr kumimoji="1" lang="ja-JP" altLang="en-US" sz="1050" dirty="0">
              <a:latin typeface="Times New Roman" panose="02020603050405020304" pitchFamily="18" charset="0"/>
              <a:cs typeface="Times New Roman" panose="02020603050405020304" pitchFamily="18" charset="0"/>
            </a:endParaRPr>
          </a:p>
        </p:txBody>
      </p:sp>
      <p:sp>
        <p:nvSpPr>
          <p:cNvPr id="4" name="正方形/長方形 3"/>
          <p:cNvSpPr/>
          <p:nvPr/>
        </p:nvSpPr>
        <p:spPr bwMode="auto">
          <a:xfrm>
            <a:off x="7096965" y="4095406"/>
            <a:ext cx="1579491" cy="206588"/>
          </a:xfrm>
          <a:prstGeom prst="rect">
            <a:avLst/>
          </a:prstGeom>
          <a:solidFill>
            <a:schemeClr val="bg1"/>
          </a:solidFill>
          <a:ln w="9525">
            <a:noFill/>
            <a:round/>
            <a:headEnd/>
            <a:tailEnd/>
          </a:ln>
        </p:spPr>
        <p:txBody>
          <a:bodyPr wrap="none" rtlCol="0" anchor="ctr"/>
          <a:lstStyle/>
          <a:p>
            <a:pPr algn="ctr" eaLnBrk="1" hangingPunct="1">
              <a:lnSpc>
                <a:spcPct val="120000"/>
              </a:lnSpc>
            </a:pPr>
            <a:endParaRPr kumimoji="1" lang="ja-JP" altLang="en-US" sz="1600" dirty="0"/>
          </a:p>
        </p:txBody>
      </p:sp>
      <p:sp>
        <p:nvSpPr>
          <p:cNvPr id="25" name="テキスト ボックス 24"/>
          <p:cNvSpPr txBox="1"/>
          <p:nvPr/>
        </p:nvSpPr>
        <p:spPr>
          <a:xfrm>
            <a:off x="7018009" y="4055072"/>
            <a:ext cx="2195999" cy="276999"/>
          </a:xfrm>
          <a:prstGeom prst="rect">
            <a:avLst/>
          </a:prstGeom>
          <a:noFill/>
        </p:spPr>
        <p:txBody>
          <a:bodyPr wrap="square" rtlCol="0">
            <a:spAutoFit/>
          </a:bodyPr>
          <a:lstStyle/>
          <a:p>
            <a:r>
              <a:rPr kumimoji="1" lang="en-US" altLang="ja-JP" sz="1200" dirty="0">
                <a:latin typeface="Times New Roman" panose="02020603050405020304" pitchFamily="18" charset="0"/>
                <a:cs typeface="Times New Roman" panose="02020603050405020304" pitchFamily="18" charset="0"/>
              </a:rPr>
              <a:t>2 points (Y-moment balance)</a:t>
            </a:r>
            <a:endParaRPr kumimoji="1" lang="ja-JP" altLang="en-US" sz="1200" dirty="0">
              <a:latin typeface="Times New Roman" panose="02020603050405020304" pitchFamily="18" charset="0"/>
              <a:cs typeface="Times New Roman" panose="02020603050405020304" pitchFamily="18" charset="0"/>
            </a:endParaRPr>
          </a:p>
        </p:txBody>
      </p:sp>
      <p:sp>
        <p:nvSpPr>
          <p:cNvPr id="28" name="テキスト ボックス 27"/>
          <p:cNvSpPr txBox="1"/>
          <p:nvPr/>
        </p:nvSpPr>
        <p:spPr>
          <a:xfrm>
            <a:off x="8563328" y="6527743"/>
            <a:ext cx="827584" cy="369332"/>
          </a:xfrm>
          <a:prstGeom prst="rect">
            <a:avLst/>
          </a:prstGeom>
          <a:noFill/>
        </p:spPr>
        <p:txBody>
          <a:bodyPr wrap="square" rtlCol="0">
            <a:spAutoFit/>
          </a:bodyPr>
          <a:lstStyle/>
          <a:p>
            <a:r>
              <a:rPr lang="en-US" altLang="ja-JP" dirty="0" smtClean="0"/>
              <a:t>P.13</a:t>
            </a:r>
            <a:endParaRPr kumimoji="1" lang="ja-JP" altLang="en-US" dirty="0"/>
          </a:p>
        </p:txBody>
      </p:sp>
      <p:sp>
        <p:nvSpPr>
          <p:cNvPr id="29" name="テキスト ボックス 28"/>
          <p:cNvSpPr txBox="1"/>
          <p:nvPr/>
        </p:nvSpPr>
        <p:spPr>
          <a:xfrm>
            <a:off x="122177" y="17645"/>
            <a:ext cx="8732704" cy="553998"/>
          </a:xfrm>
          <a:prstGeom prst="rect">
            <a:avLst/>
          </a:prstGeom>
          <a:noFill/>
        </p:spPr>
        <p:txBody>
          <a:bodyPr wrap="square" rtlCol="0">
            <a:spAutoFit/>
          </a:bodyPr>
          <a:lstStyle/>
          <a:p>
            <a:r>
              <a:rPr kumimoji="1" lang="en-US" altLang="ja-JP" sz="3000" b="1" u="sng" dirty="0" smtClean="0">
                <a:solidFill>
                  <a:srgbClr val="0070C0"/>
                </a:solidFill>
              </a:rPr>
              <a:t>Test results_2</a:t>
            </a:r>
            <a:endParaRPr kumimoji="1" lang="ja-JP" altLang="en-US" sz="3000" b="1" u="sng" dirty="0">
              <a:solidFill>
                <a:srgbClr val="0070C0"/>
              </a:solidFill>
            </a:endParaRPr>
          </a:p>
        </p:txBody>
      </p:sp>
      <p:sp>
        <p:nvSpPr>
          <p:cNvPr id="30" name="テキスト ボックス 29"/>
          <p:cNvSpPr txBox="1"/>
          <p:nvPr/>
        </p:nvSpPr>
        <p:spPr>
          <a:xfrm>
            <a:off x="306167" y="901170"/>
            <a:ext cx="3144106" cy="369332"/>
          </a:xfrm>
          <a:prstGeom prst="rect">
            <a:avLst/>
          </a:prstGeom>
          <a:noFill/>
        </p:spPr>
        <p:txBody>
          <a:bodyPr wrap="square" rtlCol="0">
            <a:spAutoFit/>
          </a:bodyPr>
          <a:lstStyle/>
          <a:p>
            <a:pPr algn="ctr"/>
            <a:r>
              <a:rPr lang="ja-JP" altLang="en-US" dirty="0">
                <a:solidFill>
                  <a:srgbClr val="FF0000"/>
                </a:solidFill>
                <a:latin typeface="Times New Roman" panose="02020603050405020304" pitchFamily="18" charset="0"/>
                <a:cs typeface="Times New Roman" panose="02020603050405020304" pitchFamily="18" charset="0"/>
              </a:rPr>
              <a:t>① </a:t>
            </a:r>
            <a:r>
              <a:rPr lang="en-US" altLang="ja-JP" dirty="0">
                <a:solidFill>
                  <a:srgbClr val="FF0000"/>
                </a:solidFill>
                <a:latin typeface="Times New Roman" panose="02020603050405020304" pitchFamily="18" charset="0"/>
                <a:cs typeface="Times New Roman" panose="02020603050405020304" pitchFamily="18" charset="0"/>
              </a:rPr>
              <a:t>Four points restraint method</a:t>
            </a:r>
            <a:endParaRPr lang="ja-JP" altLang="en-US" dirty="0">
              <a:solidFill>
                <a:srgbClr val="FF0000"/>
              </a:solidFill>
              <a:latin typeface="Times New Roman" panose="02020603050405020304" pitchFamily="18" charset="0"/>
              <a:cs typeface="Times New Roman" panose="02020603050405020304" pitchFamily="18" charset="0"/>
            </a:endParaRPr>
          </a:p>
        </p:txBody>
      </p:sp>
      <p:sp>
        <p:nvSpPr>
          <p:cNvPr id="31" name="テキスト ボックス 30"/>
          <p:cNvSpPr txBox="1"/>
          <p:nvPr/>
        </p:nvSpPr>
        <p:spPr>
          <a:xfrm>
            <a:off x="-344669" y="2898591"/>
            <a:ext cx="4256961" cy="646331"/>
          </a:xfrm>
          <a:prstGeom prst="rect">
            <a:avLst/>
          </a:prstGeom>
          <a:noFill/>
        </p:spPr>
        <p:txBody>
          <a:bodyPr wrap="square" rtlCol="0">
            <a:spAutoFit/>
          </a:bodyPr>
          <a:lstStyle/>
          <a:p>
            <a:pPr algn="ctr"/>
            <a:r>
              <a:rPr lang="ja-JP" altLang="en-US" dirty="0">
                <a:solidFill>
                  <a:srgbClr val="FF0000"/>
                </a:solidFill>
                <a:latin typeface="Times New Roman" panose="02020603050405020304" pitchFamily="18" charset="0"/>
                <a:cs typeface="Times New Roman" panose="02020603050405020304" pitchFamily="18" charset="0"/>
              </a:rPr>
              <a:t>③ </a:t>
            </a:r>
            <a:r>
              <a:rPr lang="en-US" altLang="ja-JP" dirty="0">
                <a:solidFill>
                  <a:srgbClr val="FF0000"/>
                </a:solidFill>
                <a:latin typeface="Times New Roman" panose="02020603050405020304" pitchFamily="18" charset="0"/>
                <a:cs typeface="Times New Roman" panose="02020603050405020304" pitchFamily="18" charset="0"/>
              </a:rPr>
              <a:t>Two points restraint method </a:t>
            </a:r>
          </a:p>
          <a:p>
            <a:pPr algn="ctr"/>
            <a:r>
              <a:rPr lang="en-US" altLang="ja-JP" dirty="0">
                <a:solidFill>
                  <a:srgbClr val="FF0000"/>
                </a:solidFill>
                <a:latin typeface="Times New Roman" panose="02020603050405020304" pitchFamily="18" charset="0"/>
                <a:cs typeface="Times New Roman" panose="02020603050405020304" pitchFamily="18" charset="0"/>
              </a:rPr>
              <a:t>(straight type)</a:t>
            </a:r>
            <a:endParaRPr kumimoji="1" lang="ja-JP" altLang="en-US" dirty="0">
              <a:solidFill>
                <a:srgbClr val="FF0000"/>
              </a:solidFill>
              <a:latin typeface="Times New Roman" panose="02020603050405020304" pitchFamily="18" charset="0"/>
              <a:cs typeface="Times New Roman" panose="02020603050405020304" pitchFamily="18" charset="0"/>
            </a:endParaRPr>
          </a:p>
        </p:txBody>
      </p:sp>
      <p:sp>
        <p:nvSpPr>
          <p:cNvPr id="32" name="テキスト ボックス 31"/>
          <p:cNvSpPr txBox="1"/>
          <p:nvPr/>
        </p:nvSpPr>
        <p:spPr>
          <a:xfrm>
            <a:off x="297577" y="4746526"/>
            <a:ext cx="3159813" cy="646331"/>
          </a:xfrm>
          <a:prstGeom prst="rect">
            <a:avLst/>
          </a:prstGeom>
          <a:noFill/>
        </p:spPr>
        <p:txBody>
          <a:bodyPr wrap="square" rtlCol="0">
            <a:spAutoFit/>
          </a:bodyPr>
          <a:lstStyle/>
          <a:p>
            <a:pPr algn="ctr"/>
            <a:r>
              <a:rPr lang="ja-JP" altLang="en-US" dirty="0">
                <a:solidFill>
                  <a:srgbClr val="FF0000"/>
                </a:solidFill>
                <a:latin typeface="Times New Roman" panose="02020603050405020304" pitchFamily="18" charset="0"/>
                <a:cs typeface="Times New Roman" panose="02020603050405020304" pitchFamily="18" charset="0"/>
              </a:rPr>
              <a:t>④ </a:t>
            </a:r>
            <a:r>
              <a:rPr lang="en-US" altLang="ja-JP" dirty="0">
                <a:solidFill>
                  <a:srgbClr val="FF0000"/>
                </a:solidFill>
                <a:latin typeface="Times New Roman" panose="02020603050405020304" pitchFamily="18" charset="0"/>
                <a:cs typeface="Times New Roman" panose="02020603050405020304" pitchFamily="18" charset="0"/>
              </a:rPr>
              <a:t>Two points restraint method </a:t>
            </a:r>
            <a:endParaRPr lang="en-US" altLang="ja-JP" dirty="0" smtClean="0">
              <a:solidFill>
                <a:srgbClr val="FF0000"/>
              </a:solidFill>
              <a:latin typeface="Times New Roman" panose="02020603050405020304" pitchFamily="18" charset="0"/>
              <a:cs typeface="Times New Roman" panose="02020603050405020304" pitchFamily="18" charset="0"/>
            </a:endParaRPr>
          </a:p>
          <a:p>
            <a:pPr algn="ctr"/>
            <a:r>
              <a:rPr lang="en-US" altLang="ja-JP" dirty="0" smtClean="0">
                <a:solidFill>
                  <a:srgbClr val="FF0000"/>
                </a:solidFill>
                <a:latin typeface="Times New Roman" panose="02020603050405020304" pitchFamily="18" charset="0"/>
                <a:cs typeface="Times New Roman" panose="02020603050405020304" pitchFamily="18" charset="0"/>
              </a:rPr>
              <a:t>(</a:t>
            </a:r>
            <a:r>
              <a:rPr lang="en-US" altLang="ja-JP" dirty="0">
                <a:solidFill>
                  <a:srgbClr val="FF0000"/>
                </a:solidFill>
                <a:latin typeface="Times New Roman" panose="02020603050405020304" pitchFamily="18" charset="0"/>
                <a:cs typeface="Times New Roman" panose="02020603050405020304" pitchFamily="18" charset="0"/>
              </a:rPr>
              <a:t>cross </a:t>
            </a:r>
            <a:r>
              <a:rPr lang="en-US" altLang="ja-JP" dirty="0" smtClean="0">
                <a:solidFill>
                  <a:srgbClr val="FF0000"/>
                </a:solidFill>
                <a:latin typeface="Times New Roman" panose="02020603050405020304" pitchFamily="18" charset="0"/>
                <a:cs typeface="Times New Roman" panose="02020603050405020304" pitchFamily="18" charset="0"/>
              </a:rPr>
              <a:t>type)</a:t>
            </a:r>
            <a:endParaRPr kumimoji="1" lang="ja-JP" altLang="en-US" dirty="0">
              <a:solidFill>
                <a:srgbClr val="FF0000"/>
              </a:solidFill>
              <a:latin typeface="Times New Roman" panose="02020603050405020304" pitchFamily="18" charset="0"/>
              <a:cs typeface="Times New Roman" panose="02020603050405020304" pitchFamily="18" charset="0"/>
            </a:endParaRPr>
          </a:p>
        </p:txBody>
      </p:sp>
      <p:sp>
        <p:nvSpPr>
          <p:cNvPr id="33" name="テキスト ボックス 32"/>
          <p:cNvSpPr txBox="1"/>
          <p:nvPr/>
        </p:nvSpPr>
        <p:spPr>
          <a:xfrm>
            <a:off x="1043770" y="469395"/>
            <a:ext cx="6459910" cy="461665"/>
          </a:xfrm>
          <a:prstGeom prst="rect">
            <a:avLst/>
          </a:prstGeom>
          <a:noFill/>
        </p:spPr>
        <p:txBody>
          <a:bodyPr wrap="none" rtlCol="0">
            <a:spAutoFit/>
          </a:bodyPr>
          <a:lstStyle/>
          <a:p>
            <a:pPr algn="ctr"/>
            <a:r>
              <a:rPr lang="en-US" altLang="ja-JP" sz="2400" dirty="0" smtClean="0">
                <a:solidFill>
                  <a:srgbClr val="0066FF"/>
                </a:solidFill>
              </a:rPr>
              <a:t>Impact on rolling resistance of restrain conditions</a:t>
            </a:r>
            <a:endParaRPr kumimoji="1" lang="ja-JP" altLang="en-US" sz="2400" dirty="0">
              <a:solidFill>
                <a:srgbClr val="0066FF"/>
              </a:solidFill>
            </a:endParaRPr>
          </a:p>
        </p:txBody>
      </p:sp>
    </p:spTree>
    <p:extLst>
      <p:ext uri="{BB962C8B-B14F-4D97-AF65-F5344CB8AC3E}">
        <p14:creationId xmlns:p14="http://schemas.microsoft.com/office/powerpoint/2010/main" val="35167830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グラフ 2"/>
          <p:cNvGraphicFramePr>
            <a:graphicFrameLocks/>
          </p:cNvGraphicFramePr>
          <p:nvPr>
            <p:extLst>
              <p:ext uri="{D42A27DB-BD31-4B8C-83A1-F6EECF244321}">
                <p14:modId xmlns:p14="http://schemas.microsoft.com/office/powerpoint/2010/main" val="1252683970"/>
              </p:ext>
            </p:extLst>
          </p:nvPr>
        </p:nvGraphicFramePr>
        <p:xfrm>
          <a:off x="1809292" y="2670361"/>
          <a:ext cx="4898080" cy="3926991"/>
        </p:xfrm>
        <a:graphic>
          <a:graphicData uri="http://schemas.openxmlformats.org/drawingml/2006/chart">
            <c:chart xmlns:c="http://schemas.openxmlformats.org/drawingml/2006/chart" xmlns:r="http://schemas.openxmlformats.org/officeDocument/2006/relationships" r:id="rId3"/>
          </a:graphicData>
        </a:graphic>
      </p:graphicFrame>
      <p:sp>
        <p:nvSpPr>
          <p:cNvPr id="6" name="テキスト ボックス 7"/>
          <p:cNvSpPr txBox="1"/>
          <p:nvPr/>
        </p:nvSpPr>
        <p:spPr>
          <a:xfrm>
            <a:off x="3377139" y="3301187"/>
            <a:ext cx="2851045" cy="292388"/>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300" dirty="0"/>
              <a:t>⑤ </a:t>
            </a:r>
            <a:r>
              <a:rPr lang="en-US" altLang="ja-JP" sz="1300" dirty="0"/>
              <a:t>2 points-cross (lateral force balance)</a:t>
            </a:r>
            <a:endParaRPr lang="ja-JP" altLang="en-US" sz="1300" dirty="0"/>
          </a:p>
        </p:txBody>
      </p:sp>
      <p:sp>
        <p:nvSpPr>
          <p:cNvPr id="7" name="テキスト ボックス 4"/>
          <p:cNvSpPr txBox="1"/>
          <p:nvPr/>
        </p:nvSpPr>
        <p:spPr>
          <a:xfrm>
            <a:off x="3365606" y="4296265"/>
            <a:ext cx="1215913" cy="292388"/>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300" dirty="0"/>
              <a:t>② </a:t>
            </a:r>
            <a:r>
              <a:rPr lang="en-US" altLang="ja-JP" sz="1300" dirty="0"/>
              <a:t>3 points</a:t>
            </a:r>
            <a:endParaRPr lang="ja-JP" altLang="en-US" sz="1300" dirty="0"/>
          </a:p>
        </p:txBody>
      </p:sp>
      <p:sp>
        <p:nvSpPr>
          <p:cNvPr id="8" name="テキスト ボックス 6"/>
          <p:cNvSpPr txBox="1"/>
          <p:nvPr/>
        </p:nvSpPr>
        <p:spPr>
          <a:xfrm>
            <a:off x="3373634" y="5046252"/>
            <a:ext cx="2998566" cy="292388"/>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300" dirty="0"/>
              <a:t>④ </a:t>
            </a:r>
            <a:r>
              <a:rPr lang="en-US" altLang="ja-JP" sz="1300" dirty="0"/>
              <a:t>2 points-cross (Yaw moment balanced)</a:t>
            </a:r>
            <a:endParaRPr lang="ja-JP" altLang="en-US" sz="1300" dirty="0"/>
          </a:p>
        </p:txBody>
      </p:sp>
      <p:sp>
        <p:nvSpPr>
          <p:cNvPr id="9" name="テキスト ボックス 5"/>
          <p:cNvSpPr txBox="1"/>
          <p:nvPr/>
        </p:nvSpPr>
        <p:spPr>
          <a:xfrm>
            <a:off x="3383742" y="5546836"/>
            <a:ext cx="1609946" cy="292388"/>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300" dirty="0"/>
              <a:t>③ </a:t>
            </a:r>
            <a:r>
              <a:rPr lang="en-US" altLang="ja-JP" sz="1300" dirty="0"/>
              <a:t>2 points-straight</a:t>
            </a:r>
            <a:endParaRPr lang="ja-JP" altLang="en-US" sz="1300" dirty="0"/>
          </a:p>
        </p:txBody>
      </p:sp>
      <p:sp>
        <p:nvSpPr>
          <p:cNvPr id="10" name="テキスト ボックス 3"/>
          <p:cNvSpPr txBox="1"/>
          <p:nvPr/>
        </p:nvSpPr>
        <p:spPr>
          <a:xfrm>
            <a:off x="5790563" y="5691701"/>
            <a:ext cx="937982" cy="292403"/>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300" dirty="0"/>
              <a:t>① </a:t>
            </a:r>
            <a:r>
              <a:rPr lang="en-US" altLang="ja-JP" sz="1300" dirty="0"/>
              <a:t>4 points</a:t>
            </a:r>
            <a:endParaRPr lang="ja-JP" altLang="en-US" sz="1300" dirty="0"/>
          </a:p>
        </p:txBody>
      </p:sp>
      <p:pic>
        <p:nvPicPr>
          <p:cNvPr id="11" name="図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7814" y="1682504"/>
            <a:ext cx="1474201" cy="828000"/>
          </a:xfrm>
          <a:prstGeom prst="rect">
            <a:avLst/>
          </a:prstGeom>
        </p:spPr>
      </p:pic>
      <p:pic>
        <p:nvPicPr>
          <p:cNvPr id="12" name="図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93345" y="1721147"/>
            <a:ext cx="1281913" cy="720000"/>
          </a:xfrm>
          <a:prstGeom prst="rect">
            <a:avLst/>
          </a:prstGeom>
        </p:spPr>
      </p:pic>
      <p:pic>
        <p:nvPicPr>
          <p:cNvPr id="13" name="図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00942" y="1726709"/>
            <a:ext cx="1281913" cy="720000"/>
          </a:xfrm>
          <a:prstGeom prst="rect">
            <a:avLst/>
          </a:prstGeom>
        </p:spPr>
      </p:pic>
      <p:pic>
        <p:nvPicPr>
          <p:cNvPr id="14" name="図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49798" y="1682504"/>
            <a:ext cx="1281913" cy="720000"/>
          </a:xfrm>
          <a:prstGeom prst="rect">
            <a:avLst/>
          </a:prstGeom>
        </p:spPr>
      </p:pic>
      <p:pic>
        <p:nvPicPr>
          <p:cNvPr id="15" name="図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412385" y="1736504"/>
            <a:ext cx="1281913" cy="720000"/>
          </a:xfrm>
          <a:prstGeom prst="rect">
            <a:avLst/>
          </a:prstGeom>
        </p:spPr>
      </p:pic>
      <p:sp>
        <p:nvSpPr>
          <p:cNvPr id="21" name="テキスト ボックス 3"/>
          <p:cNvSpPr txBox="1"/>
          <p:nvPr/>
        </p:nvSpPr>
        <p:spPr>
          <a:xfrm>
            <a:off x="553295" y="1311811"/>
            <a:ext cx="1130504" cy="307777"/>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dirty="0"/>
              <a:t>① </a:t>
            </a:r>
            <a:r>
              <a:rPr lang="en-US" altLang="ja-JP" sz="1400" dirty="0"/>
              <a:t>4 points</a:t>
            </a:r>
            <a:endParaRPr lang="ja-JP" altLang="en-US" sz="1400" dirty="0"/>
          </a:p>
        </p:txBody>
      </p:sp>
      <p:sp>
        <p:nvSpPr>
          <p:cNvPr id="22" name="テキスト ボックス 4"/>
          <p:cNvSpPr txBox="1"/>
          <p:nvPr/>
        </p:nvSpPr>
        <p:spPr>
          <a:xfrm>
            <a:off x="2284958" y="1356060"/>
            <a:ext cx="1215913" cy="307777"/>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dirty="0"/>
              <a:t>② </a:t>
            </a:r>
            <a:r>
              <a:rPr lang="en-US" altLang="ja-JP" sz="1400" dirty="0"/>
              <a:t>3 points</a:t>
            </a:r>
            <a:endParaRPr lang="ja-JP" altLang="en-US" sz="1400" dirty="0"/>
          </a:p>
        </p:txBody>
      </p:sp>
      <p:sp>
        <p:nvSpPr>
          <p:cNvPr id="23" name="テキスト ボックス 5"/>
          <p:cNvSpPr txBox="1"/>
          <p:nvPr/>
        </p:nvSpPr>
        <p:spPr>
          <a:xfrm>
            <a:off x="3544754" y="1364624"/>
            <a:ext cx="1609946" cy="307777"/>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dirty="0"/>
              <a:t>③ </a:t>
            </a:r>
            <a:r>
              <a:rPr lang="en-US" altLang="ja-JP" sz="1400" dirty="0"/>
              <a:t>2 points-straight</a:t>
            </a:r>
            <a:endParaRPr lang="ja-JP" altLang="en-US" sz="1400" dirty="0"/>
          </a:p>
        </p:txBody>
      </p:sp>
      <p:sp>
        <p:nvSpPr>
          <p:cNvPr id="24" name="テキスト ボックス 6"/>
          <p:cNvSpPr txBox="1"/>
          <p:nvPr/>
        </p:nvSpPr>
        <p:spPr>
          <a:xfrm>
            <a:off x="5269220" y="1157115"/>
            <a:ext cx="1981710" cy="52322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dirty="0"/>
              <a:t>④ </a:t>
            </a:r>
            <a:r>
              <a:rPr lang="en-US" altLang="ja-JP" sz="1400" dirty="0"/>
              <a:t>2 points-cross </a:t>
            </a:r>
          </a:p>
          <a:p>
            <a:r>
              <a:rPr lang="en-US" altLang="ja-JP" sz="1400" dirty="0"/>
              <a:t>(Yaw moment balanced)</a:t>
            </a:r>
            <a:endParaRPr lang="ja-JP" altLang="en-US" sz="1400" dirty="0"/>
          </a:p>
        </p:txBody>
      </p:sp>
      <p:sp>
        <p:nvSpPr>
          <p:cNvPr id="25" name="テキスト ボックス 7"/>
          <p:cNvSpPr txBox="1"/>
          <p:nvPr/>
        </p:nvSpPr>
        <p:spPr>
          <a:xfrm>
            <a:off x="7319146" y="1153550"/>
            <a:ext cx="1853667" cy="52322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dirty="0"/>
              <a:t>⑤ </a:t>
            </a:r>
            <a:r>
              <a:rPr lang="en-US" altLang="ja-JP" sz="1400" dirty="0"/>
              <a:t>2 points-cross </a:t>
            </a:r>
          </a:p>
          <a:p>
            <a:r>
              <a:rPr lang="en-US" altLang="ja-JP" sz="1400" dirty="0"/>
              <a:t>(lateral force balanced)</a:t>
            </a:r>
            <a:endParaRPr lang="ja-JP" altLang="en-US" sz="1400" dirty="0"/>
          </a:p>
        </p:txBody>
      </p:sp>
      <p:sp>
        <p:nvSpPr>
          <p:cNvPr id="20" name="テキスト ボックス 19"/>
          <p:cNvSpPr txBox="1"/>
          <p:nvPr/>
        </p:nvSpPr>
        <p:spPr>
          <a:xfrm>
            <a:off x="8460432" y="6488668"/>
            <a:ext cx="827584" cy="369332"/>
          </a:xfrm>
          <a:prstGeom prst="rect">
            <a:avLst/>
          </a:prstGeom>
          <a:noFill/>
        </p:spPr>
        <p:txBody>
          <a:bodyPr wrap="square" rtlCol="0">
            <a:spAutoFit/>
          </a:bodyPr>
          <a:lstStyle/>
          <a:p>
            <a:r>
              <a:rPr kumimoji="1" lang="en-US" altLang="ja-JP" dirty="0" smtClean="0"/>
              <a:t>P.14</a:t>
            </a:r>
            <a:endParaRPr kumimoji="1" lang="ja-JP" altLang="en-US" dirty="0"/>
          </a:p>
        </p:txBody>
      </p:sp>
      <p:sp>
        <p:nvSpPr>
          <p:cNvPr id="26" name="テキスト ボックス 25"/>
          <p:cNvSpPr txBox="1"/>
          <p:nvPr/>
        </p:nvSpPr>
        <p:spPr>
          <a:xfrm>
            <a:off x="122177" y="17645"/>
            <a:ext cx="8732704" cy="553998"/>
          </a:xfrm>
          <a:prstGeom prst="rect">
            <a:avLst/>
          </a:prstGeom>
          <a:noFill/>
        </p:spPr>
        <p:txBody>
          <a:bodyPr wrap="square" rtlCol="0">
            <a:spAutoFit/>
          </a:bodyPr>
          <a:lstStyle/>
          <a:p>
            <a:r>
              <a:rPr kumimoji="1" lang="en-US" altLang="ja-JP" sz="3000" b="1" u="sng" dirty="0" smtClean="0">
                <a:solidFill>
                  <a:srgbClr val="0070C0"/>
                </a:solidFill>
              </a:rPr>
              <a:t>Test results_3</a:t>
            </a:r>
            <a:endParaRPr kumimoji="1" lang="ja-JP" altLang="en-US" sz="3000" b="1" u="sng" dirty="0">
              <a:solidFill>
                <a:srgbClr val="0070C0"/>
              </a:solidFill>
            </a:endParaRPr>
          </a:p>
        </p:txBody>
      </p:sp>
      <p:sp>
        <p:nvSpPr>
          <p:cNvPr id="27" name="テキスト ボックス 26"/>
          <p:cNvSpPr txBox="1"/>
          <p:nvPr/>
        </p:nvSpPr>
        <p:spPr>
          <a:xfrm>
            <a:off x="1417577" y="570512"/>
            <a:ext cx="5864299" cy="461665"/>
          </a:xfrm>
          <a:prstGeom prst="rect">
            <a:avLst/>
          </a:prstGeom>
          <a:noFill/>
        </p:spPr>
        <p:txBody>
          <a:bodyPr wrap="none" rtlCol="0">
            <a:spAutoFit/>
          </a:bodyPr>
          <a:lstStyle/>
          <a:p>
            <a:pPr algn="ctr"/>
            <a:r>
              <a:rPr lang="en-US" altLang="ja-JP" sz="2400" dirty="0" smtClean="0">
                <a:solidFill>
                  <a:srgbClr val="0066FF"/>
                </a:solidFill>
              </a:rPr>
              <a:t>Impact on Yaw moment of restrain conditions</a:t>
            </a:r>
            <a:endParaRPr kumimoji="1" lang="ja-JP" altLang="en-US" sz="2400" dirty="0">
              <a:solidFill>
                <a:srgbClr val="0066FF"/>
              </a:solidFill>
            </a:endParaRPr>
          </a:p>
        </p:txBody>
      </p:sp>
    </p:spTree>
    <p:extLst>
      <p:ext uri="{BB962C8B-B14F-4D97-AF65-F5344CB8AC3E}">
        <p14:creationId xmlns:p14="http://schemas.microsoft.com/office/powerpoint/2010/main" val="40910045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263601" y="1523577"/>
            <a:ext cx="4304149" cy="4462659"/>
          </a:xfrm>
          <a:prstGeom prst="rect">
            <a:avLst/>
          </a:prstGeom>
        </p:spPr>
      </p:pic>
      <p:pic>
        <p:nvPicPr>
          <p:cNvPr id="3" name="図 2"/>
          <p:cNvPicPr>
            <a:picLocks/>
          </p:cNvPicPr>
          <p:nvPr/>
        </p:nvPicPr>
        <p:blipFill>
          <a:blip r:embed="rId4"/>
          <a:stretch>
            <a:fillRect/>
          </a:stretch>
        </p:blipFill>
        <p:spPr>
          <a:xfrm>
            <a:off x="4662000" y="1557288"/>
            <a:ext cx="4208400" cy="4464000"/>
          </a:xfrm>
          <a:prstGeom prst="rect">
            <a:avLst/>
          </a:prstGeom>
        </p:spPr>
      </p:pic>
      <p:sp>
        <p:nvSpPr>
          <p:cNvPr id="6" name="正方形/長方形 5"/>
          <p:cNvSpPr/>
          <p:nvPr/>
        </p:nvSpPr>
        <p:spPr>
          <a:xfrm>
            <a:off x="117000" y="872956"/>
            <a:ext cx="8952250" cy="369332"/>
          </a:xfrm>
          <a:prstGeom prst="rect">
            <a:avLst/>
          </a:prstGeom>
        </p:spPr>
        <p:txBody>
          <a:bodyPr wrap="square">
            <a:spAutoFit/>
          </a:bodyPr>
          <a:lstStyle/>
          <a:p>
            <a:pPr algn="ctr"/>
            <a:r>
              <a:rPr lang="en-US" altLang="ja-JP" b="1" dirty="0" smtClean="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Total Yaw-Moment </a:t>
            </a:r>
            <a:r>
              <a:rPr lang="en-US" altLang="ja-JP" b="1"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and </a:t>
            </a:r>
            <a:r>
              <a:rPr lang="en-US" altLang="ja-JP" b="1" dirty="0" smtClean="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Energy (JC08 mode) under </a:t>
            </a:r>
            <a:r>
              <a:rPr lang="en-US" altLang="ja-JP" b="1"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various restraint conditions</a:t>
            </a:r>
            <a:r>
              <a:rPr lang="ja-JP" altLang="en-US" b="1"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rPr>
              <a:t> </a:t>
            </a:r>
            <a:endParaRPr lang="en-US" altLang="ja-JP" b="1" dirty="0">
              <a:solidFill>
                <a:srgbClr val="000000"/>
              </a:solidFill>
              <a:latin typeface="Times New Roman" panose="02020603050405020304" pitchFamily="18" charset="0"/>
              <a:ea typeface="ＭＳ 明朝" panose="02020609040205080304" pitchFamily="17" charset="-128"/>
              <a:cs typeface="Times New Roman" panose="02020603050405020304" pitchFamily="18" charset="0"/>
            </a:endParaRPr>
          </a:p>
        </p:txBody>
      </p:sp>
      <p:sp>
        <p:nvSpPr>
          <p:cNvPr id="11" name="テキスト ボックス 10"/>
          <p:cNvSpPr txBox="1"/>
          <p:nvPr/>
        </p:nvSpPr>
        <p:spPr>
          <a:xfrm>
            <a:off x="8456608" y="6488668"/>
            <a:ext cx="827584" cy="369332"/>
          </a:xfrm>
          <a:prstGeom prst="rect">
            <a:avLst/>
          </a:prstGeom>
          <a:noFill/>
        </p:spPr>
        <p:txBody>
          <a:bodyPr wrap="square" rtlCol="0">
            <a:spAutoFit/>
          </a:bodyPr>
          <a:lstStyle/>
          <a:p>
            <a:r>
              <a:rPr kumimoji="1" lang="en-US" altLang="ja-JP" dirty="0" smtClean="0"/>
              <a:t>P. 15</a:t>
            </a:r>
            <a:endParaRPr kumimoji="1" lang="ja-JP" altLang="en-US" dirty="0"/>
          </a:p>
        </p:txBody>
      </p:sp>
      <p:sp>
        <p:nvSpPr>
          <p:cNvPr id="9" name="テキスト ボックス 8"/>
          <p:cNvSpPr txBox="1"/>
          <p:nvPr/>
        </p:nvSpPr>
        <p:spPr>
          <a:xfrm>
            <a:off x="122177" y="17645"/>
            <a:ext cx="8732704" cy="553998"/>
          </a:xfrm>
          <a:prstGeom prst="rect">
            <a:avLst/>
          </a:prstGeom>
          <a:noFill/>
        </p:spPr>
        <p:txBody>
          <a:bodyPr wrap="square" rtlCol="0">
            <a:spAutoFit/>
          </a:bodyPr>
          <a:lstStyle/>
          <a:p>
            <a:r>
              <a:rPr kumimoji="1" lang="en-US" altLang="ja-JP" sz="3000" b="1" u="sng" dirty="0" smtClean="0">
                <a:solidFill>
                  <a:srgbClr val="0070C0"/>
                </a:solidFill>
              </a:rPr>
              <a:t>Test results_4</a:t>
            </a:r>
            <a:endParaRPr kumimoji="1" lang="ja-JP" altLang="en-US" sz="3000" b="1" u="sng" dirty="0">
              <a:solidFill>
                <a:srgbClr val="0070C0"/>
              </a:solidFill>
            </a:endParaRPr>
          </a:p>
        </p:txBody>
      </p:sp>
    </p:spTree>
    <p:extLst>
      <p:ext uri="{BB962C8B-B14F-4D97-AF65-F5344CB8AC3E}">
        <p14:creationId xmlns:p14="http://schemas.microsoft.com/office/powerpoint/2010/main" val="4541823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784247" y="4780246"/>
            <a:ext cx="3838575" cy="4857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5257800" y="4821163"/>
            <a:ext cx="3623311" cy="455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489" y="1270000"/>
            <a:ext cx="4322763" cy="4316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9237" y="1266825"/>
            <a:ext cx="4322763" cy="432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図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9609" y="5634000"/>
            <a:ext cx="1474201" cy="828000"/>
          </a:xfrm>
          <a:prstGeom prst="rect">
            <a:avLst/>
          </a:prstGeom>
        </p:spPr>
      </p:pic>
      <p:sp>
        <p:nvSpPr>
          <p:cNvPr id="7" name="テキスト ボックス 6"/>
          <p:cNvSpPr txBox="1"/>
          <p:nvPr/>
        </p:nvSpPr>
        <p:spPr>
          <a:xfrm>
            <a:off x="556502" y="5679000"/>
            <a:ext cx="415498" cy="369332"/>
          </a:xfrm>
          <a:prstGeom prst="rect">
            <a:avLst/>
          </a:prstGeom>
          <a:noFill/>
        </p:spPr>
        <p:txBody>
          <a:bodyPr wrap="none" rtlCol="0">
            <a:spAutoFit/>
          </a:bodyPr>
          <a:lstStyle/>
          <a:p>
            <a:r>
              <a:rPr kumimoji="1" lang="ja-JP" altLang="en-US" dirty="0"/>
              <a:t>①</a:t>
            </a:r>
          </a:p>
        </p:txBody>
      </p:sp>
      <p:pic>
        <p:nvPicPr>
          <p:cNvPr id="8" name="図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60087" y="5702750"/>
            <a:ext cx="1281913" cy="720000"/>
          </a:xfrm>
          <a:prstGeom prst="rect">
            <a:avLst/>
          </a:prstGeom>
        </p:spPr>
      </p:pic>
      <p:sp>
        <p:nvSpPr>
          <p:cNvPr id="9" name="テキスト ボックス 8"/>
          <p:cNvSpPr txBox="1"/>
          <p:nvPr/>
        </p:nvSpPr>
        <p:spPr>
          <a:xfrm>
            <a:off x="2322000" y="5714668"/>
            <a:ext cx="415498" cy="369332"/>
          </a:xfrm>
          <a:prstGeom prst="rect">
            <a:avLst/>
          </a:prstGeom>
          <a:noFill/>
        </p:spPr>
        <p:txBody>
          <a:bodyPr wrap="none" rtlCol="0">
            <a:spAutoFit/>
          </a:bodyPr>
          <a:lstStyle/>
          <a:p>
            <a:r>
              <a:rPr kumimoji="1" lang="ja-JP" altLang="en-US" dirty="0"/>
              <a:t>②</a:t>
            </a:r>
          </a:p>
        </p:txBody>
      </p:sp>
      <p:pic>
        <p:nvPicPr>
          <p:cNvPr id="11" name="図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42281" y="5693288"/>
            <a:ext cx="1281913" cy="720000"/>
          </a:xfrm>
          <a:prstGeom prst="rect">
            <a:avLst/>
          </a:prstGeom>
        </p:spPr>
      </p:pic>
      <p:sp>
        <p:nvSpPr>
          <p:cNvPr id="12" name="テキスト ボックス 11"/>
          <p:cNvSpPr txBox="1"/>
          <p:nvPr/>
        </p:nvSpPr>
        <p:spPr>
          <a:xfrm>
            <a:off x="4156502" y="5724000"/>
            <a:ext cx="415498" cy="369332"/>
          </a:xfrm>
          <a:prstGeom prst="rect">
            <a:avLst/>
          </a:prstGeom>
          <a:noFill/>
        </p:spPr>
        <p:txBody>
          <a:bodyPr wrap="none" rtlCol="0">
            <a:spAutoFit/>
          </a:bodyPr>
          <a:lstStyle/>
          <a:p>
            <a:r>
              <a:rPr kumimoji="1" lang="ja-JP" altLang="en-US" dirty="0"/>
              <a:t>③</a:t>
            </a:r>
          </a:p>
        </p:txBody>
      </p:sp>
      <p:pic>
        <p:nvPicPr>
          <p:cNvPr id="13" name="図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13411" y="5679000"/>
            <a:ext cx="1281913" cy="720000"/>
          </a:xfrm>
          <a:prstGeom prst="rect">
            <a:avLst/>
          </a:prstGeom>
        </p:spPr>
      </p:pic>
      <p:sp>
        <p:nvSpPr>
          <p:cNvPr id="14" name="テキスト ボックス 13"/>
          <p:cNvSpPr txBox="1"/>
          <p:nvPr/>
        </p:nvSpPr>
        <p:spPr>
          <a:xfrm>
            <a:off x="5787000" y="5724000"/>
            <a:ext cx="415498" cy="369332"/>
          </a:xfrm>
          <a:prstGeom prst="rect">
            <a:avLst/>
          </a:prstGeom>
          <a:noFill/>
        </p:spPr>
        <p:txBody>
          <a:bodyPr wrap="none" rtlCol="0">
            <a:spAutoFit/>
          </a:bodyPr>
          <a:lstStyle/>
          <a:p>
            <a:r>
              <a:rPr kumimoji="1" lang="ja-JP" altLang="en-US" dirty="0"/>
              <a:t>④</a:t>
            </a:r>
          </a:p>
        </p:txBody>
      </p:sp>
      <p:pic>
        <p:nvPicPr>
          <p:cNvPr id="15" name="図 1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745087" y="5700250"/>
            <a:ext cx="1281913" cy="720000"/>
          </a:xfrm>
          <a:prstGeom prst="rect">
            <a:avLst/>
          </a:prstGeom>
        </p:spPr>
      </p:pic>
      <p:sp>
        <p:nvSpPr>
          <p:cNvPr id="16" name="テキスト ボックス 15"/>
          <p:cNvSpPr txBox="1"/>
          <p:nvPr/>
        </p:nvSpPr>
        <p:spPr>
          <a:xfrm>
            <a:off x="7452000" y="5724000"/>
            <a:ext cx="415498" cy="369332"/>
          </a:xfrm>
          <a:prstGeom prst="rect">
            <a:avLst/>
          </a:prstGeom>
          <a:noFill/>
        </p:spPr>
        <p:txBody>
          <a:bodyPr wrap="none" rtlCol="0">
            <a:spAutoFit/>
          </a:bodyPr>
          <a:lstStyle/>
          <a:p>
            <a:r>
              <a:rPr kumimoji="1" lang="ja-JP" altLang="en-US" dirty="0"/>
              <a:t>⑤</a:t>
            </a:r>
          </a:p>
        </p:txBody>
      </p:sp>
      <p:sp>
        <p:nvSpPr>
          <p:cNvPr id="18" name="右カーブ矢印 17"/>
          <p:cNvSpPr>
            <a:spLocks noChangeAspect="1"/>
          </p:cNvSpPr>
          <p:nvPr/>
        </p:nvSpPr>
        <p:spPr>
          <a:xfrm rot="5400000">
            <a:off x="8274384" y="5891617"/>
            <a:ext cx="173233" cy="28800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9" name="正方形/長方形 18"/>
          <p:cNvSpPr/>
          <p:nvPr/>
        </p:nvSpPr>
        <p:spPr>
          <a:xfrm>
            <a:off x="1397867" y="746778"/>
            <a:ext cx="7495687" cy="369332"/>
          </a:xfrm>
          <a:prstGeom prst="rect">
            <a:avLst/>
          </a:prstGeom>
        </p:spPr>
        <p:txBody>
          <a:bodyPr wrap="square">
            <a:spAutoFit/>
          </a:bodyPr>
          <a:lstStyle/>
          <a:p>
            <a:r>
              <a:rPr lang="en-US" altLang="ja-JP" b="1" dirty="0" smtClean="0">
                <a:solidFill>
                  <a:srgbClr val="000000"/>
                </a:solidFill>
                <a:latin typeface="Times New Roman" panose="02020603050405020304" pitchFamily="18" charset="0"/>
                <a:cs typeface="Times New Roman" panose="02020603050405020304" pitchFamily="18" charset="0"/>
              </a:rPr>
              <a:t>Vehicle drive </a:t>
            </a:r>
            <a:r>
              <a:rPr lang="en-US" altLang="ja-JP" b="1" dirty="0">
                <a:solidFill>
                  <a:srgbClr val="000000"/>
                </a:solidFill>
                <a:latin typeface="Times New Roman" panose="02020603050405020304" pitchFamily="18" charset="0"/>
                <a:cs typeface="Times New Roman" panose="02020603050405020304" pitchFamily="18" charset="0"/>
              </a:rPr>
              <a:t>train </a:t>
            </a:r>
            <a:r>
              <a:rPr lang="en-US" altLang="ja-JP" b="1" dirty="0" smtClean="0">
                <a:solidFill>
                  <a:srgbClr val="000000"/>
                </a:solidFill>
                <a:latin typeface="Times New Roman" panose="02020603050405020304" pitchFamily="18" charset="0"/>
                <a:cs typeface="Times New Roman" panose="02020603050405020304" pitchFamily="18" charset="0"/>
              </a:rPr>
              <a:t>loss under various </a:t>
            </a:r>
            <a:r>
              <a:rPr lang="en-US" altLang="ja-JP" b="1" dirty="0">
                <a:solidFill>
                  <a:srgbClr val="000000"/>
                </a:solidFill>
                <a:latin typeface="Times New Roman" panose="02020603050405020304" pitchFamily="18" charset="0"/>
                <a:cs typeface="Times New Roman" panose="02020603050405020304" pitchFamily="18" charset="0"/>
              </a:rPr>
              <a:t>restraint conditions</a:t>
            </a:r>
            <a:endParaRPr lang="en-US" altLang="ja-JP" b="1" dirty="0">
              <a:solidFill>
                <a:srgbClr val="FF0000"/>
              </a:solidFill>
              <a:latin typeface="Times New Roman" panose="02020603050405020304" pitchFamily="18" charset="0"/>
              <a:cs typeface="Times New Roman" panose="02020603050405020304" pitchFamily="18" charset="0"/>
            </a:endParaRPr>
          </a:p>
        </p:txBody>
      </p:sp>
      <p:sp>
        <p:nvSpPr>
          <p:cNvPr id="21" name="テキスト ボックス 20"/>
          <p:cNvSpPr txBox="1"/>
          <p:nvPr/>
        </p:nvSpPr>
        <p:spPr>
          <a:xfrm>
            <a:off x="8386043" y="6530912"/>
            <a:ext cx="827584" cy="369332"/>
          </a:xfrm>
          <a:prstGeom prst="rect">
            <a:avLst/>
          </a:prstGeom>
          <a:noFill/>
        </p:spPr>
        <p:txBody>
          <a:bodyPr wrap="square" rtlCol="0">
            <a:spAutoFit/>
          </a:bodyPr>
          <a:lstStyle/>
          <a:p>
            <a:r>
              <a:rPr kumimoji="1" lang="en-US" altLang="ja-JP" dirty="0" smtClean="0"/>
              <a:t>P. 16</a:t>
            </a:r>
            <a:endParaRPr kumimoji="1" lang="ja-JP" altLang="en-US" dirty="0"/>
          </a:p>
        </p:txBody>
      </p:sp>
      <p:sp>
        <p:nvSpPr>
          <p:cNvPr id="22" name="テキスト ボックス 21"/>
          <p:cNvSpPr txBox="1"/>
          <p:nvPr/>
        </p:nvSpPr>
        <p:spPr>
          <a:xfrm>
            <a:off x="75929" y="116632"/>
            <a:ext cx="8732704" cy="553998"/>
          </a:xfrm>
          <a:prstGeom prst="rect">
            <a:avLst/>
          </a:prstGeom>
          <a:noFill/>
        </p:spPr>
        <p:txBody>
          <a:bodyPr wrap="square" rtlCol="0">
            <a:spAutoFit/>
          </a:bodyPr>
          <a:lstStyle/>
          <a:p>
            <a:r>
              <a:rPr kumimoji="1" lang="en-US" altLang="ja-JP" sz="3000" b="1" u="sng" dirty="0" smtClean="0">
                <a:solidFill>
                  <a:srgbClr val="0070C0"/>
                </a:solidFill>
              </a:rPr>
              <a:t>Test results_5</a:t>
            </a:r>
            <a:endParaRPr kumimoji="1" lang="ja-JP" altLang="en-US" sz="3000" b="1" u="sng" dirty="0">
              <a:solidFill>
                <a:srgbClr val="0070C0"/>
              </a:solidFill>
            </a:endParaRPr>
          </a:p>
        </p:txBody>
      </p:sp>
    </p:spTree>
    <p:extLst>
      <p:ext uri="{BB962C8B-B14F-4D97-AF65-F5344CB8AC3E}">
        <p14:creationId xmlns:p14="http://schemas.microsoft.com/office/powerpoint/2010/main" val="24619553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0071" y="990717"/>
            <a:ext cx="3576557" cy="434389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図 1"/>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22000"/>
                    </a14:imgEffect>
                  </a14:imgLayer>
                </a14:imgProps>
              </a:ext>
              <a:ext uri="{28A0092B-C50C-407E-A947-70E740481C1C}">
                <a14:useLocalDpi xmlns:a14="http://schemas.microsoft.com/office/drawing/2010/main" val="0"/>
              </a:ext>
            </a:extLst>
          </a:blip>
          <a:srcRect t="13329" r="9401" b="3202"/>
          <a:stretch/>
        </p:blipFill>
        <p:spPr>
          <a:xfrm>
            <a:off x="415194" y="965235"/>
            <a:ext cx="4398879" cy="2701811"/>
          </a:xfrm>
          <a:prstGeom prst="rect">
            <a:avLst/>
          </a:prstGeom>
          <a:ln>
            <a:solidFill>
              <a:srgbClr val="00B050"/>
            </a:solidFill>
          </a:ln>
        </p:spPr>
      </p:pic>
      <p:pic>
        <p:nvPicPr>
          <p:cNvPr id="4" name="図 3"/>
          <p:cNvPicPr>
            <a:picLocks noChangeAspect="1"/>
          </p:cNvPicPr>
          <p:nvPr/>
        </p:nvPicPr>
        <p:blipFill rotWithShape="1">
          <a:blip r:embed="rId6" cstate="print">
            <a:extLst>
              <a:ext uri="{28A0092B-C50C-407E-A947-70E740481C1C}">
                <a14:useLocalDpi xmlns:a14="http://schemas.microsoft.com/office/drawing/2010/main" val="0"/>
              </a:ext>
            </a:extLst>
          </a:blip>
          <a:srcRect l="-121" t="11283" r="16712" b="23777"/>
          <a:stretch/>
        </p:blipFill>
        <p:spPr>
          <a:xfrm>
            <a:off x="415194" y="3812700"/>
            <a:ext cx="4398879" cy="2568628"/>
          </a:xfrm>
          <a:prstGeom prst="rect">
            <a:avLst/>
          </a:prstGeom>
          <a:ln w="12700">
            <a:solidFill>
              <a:srgbClr val="00B050"/>
            </a:solidFill>
          </a:ln>
        </p:spPr>
      </p:pic>
      <p:sp>
        <p:nvSpPr>
          <p:cNvPr id="5" name="テキスト ボックス 4"/>
          <p:cNvSpPr txBox="1"/>
          <p:nvPr/>
        </p:nvSpPr>
        <p:spPr>
          <a:xfrm>
            <a:off x="899592" y="2796502"/>
            <a:ext cx="1224136" cy="369332"/>
          </a:xfrm>
          <a:prstGeom prst="rect">
            <a:avLst/>
          </a:prstGeom>
          <a:solidFill>
            <a:srgbClr val="0070C0"/>
          </a:solidFill>
        </p:spPr>
        <p:txBody>
          <a:bodyPr wrap="square" rtlCol="0">
            <a:spAutoFit/>
          </a:bodyPr>
          <a:lstStyle/>
          <a:p>
            <a:r>
              <a:rPr kumimoji="1" lang="en-US" altLang="ja-JP" dirty="0" smtClean="0">
                <a:solidFill>
                  <a:schemeClr val="bg1"/>
                </a:solidFill>
              </a:rPr>
              <a:t>chain type</a:t>
            </a:r>
            <a:endParaRPr kumimoji="1" lang="ja-JP" altLang="en-US" dirty="0">
              <a:solidFill>
                <a:schemeClr val="bg1"/>
              </a:solidFill>
            </a:endParaRPr>
          </a:p>
        </p:txBody>
      </p:sp>
      <p:sp>
        <p:nvSpPr>
          <p:cNvPr id="6" name="テキスト ボックス 5"/>
          <p:cNvSpPr txBox="1"/>
          <p:nvPr/>
        </p:nvSpPr>
        <p:spPr>
          <a:xfrm>
            <a:off x="6444208" y="4830553"/>
            <a:ext cx="1668562" cy="369332"/>
          </a:xfrm>
          <a:prstGeom prst="rect">
            <a:avLst/>
          </a:prstGeom>
          <a:solidFill>
            <a:srgbClr val="0070C0"/>
          </a:solidFill>
        </p:spPr>
        <p:txBody>
          <a:bodyPr wrap="square" rtlCol="0">
            <a:spAutoFit/>
          </a:bodyPr>
          <a:lstStyle/>
          <a:p>
            <a:r>
              <a:rPr kumimoji="1" lang="en-US" altLang="ja-JP" dirty="0" smtClean="0">
                <a:solidFill>
                  <a:schemeClr val="bg1"/>
                </a:solidFill>
              </a:rPr>
              <a:t>wheel hub type</a:t>
            </a:r>
            <a:endParaRPr kumimoji="1" lang="ja-JP" altLang="en-US" dirty="0">
              <a:solidFill>
                <a:schemeClr val="bg1"/>
              </a:solidFill>
            </a:endParaRPr>
          </a:p>
        </p:txBody>
      </p:sp>
      <p:sp>
        <p:nvSpPr>
          <p:cNvPr id="7" name="テキスト ボックス 6"/>
          <p:cNvSpPr txBox="1"/>
          <p:nvPr/>
        </p:nvSpPr>
        <p:spPr>
          <a:xfrm>
            <a:off x="2699792" y="5694649"/>
            <a:ext cx="1008112" cy="369332"/>
          </a:xfrm>
          <a:prstGeom prst="rect">
            <a:avLst/>
          </a:prstGeom>
          <a:solidFill>
            <a:srgbClr val="0070C0"/>
          </a:solidFill>
        </p:spPr>
        <p:txBody>
          <a:bodyPr wrap="square" rtlCol="0">
            <a:spAutoFit/>
          </a:bodyPr>
          <a:lstStyle/>
          <a:p>
            <a:r>
              <a:rPr kumimoji="1" lang="en-US" altLang="ja-JP" dirty="0" smtClean="0">
                <a:solidFill>
                  <a:schemeClr val="bg1"/>
                </a:solidFill>
              </a:rPr>
              <a:t>bar type</a:t>
            </a:r>
            <a:endParaRPr kumimoji="1" lang="ja-JP" altLang="en-US" dirty="0">
              <a:solidFill>
                <a:schemeClr val="bg1"/>
              </a:solidFill>
            </a:endParaRPr>
          </a:p>
        </p:txBody>
      </p:sp>
      <p:sp>
        <p:nvSpPr>
          <p:cNvPr id="9" name="テキスト ボックス 8"/>
          <p:cNvSpPr txBox="1"/>
          <p:nvPr/>
        </p:nvSpPr>
        <p:spPr>
          <a:xfrm>
            <a:off x="8388424" y="6526105"/>
            <a:ext cx="827584" cy="369332"/>
          </a:xfrm>
          <a:prstGeom prst="rect">
            <a:avLst/>
          </a:prstGeom>
          <a:noFill/>
        </p:spPr>
        <p:txBody>
          <a:bodyPr wrap="square" rtlCol="0">
            <a:spAutoFit/>
          </a:bodyPr>
          <a:lstStyle/>
          <a:p>
            <a:r>
              <a:rPr kumimoji="1" lang="en-US" altLang="ja-JP" dirty="0" smtClean="0"/>
              <a:t>P. 17</a:t>
            </a:r>
            <a:endParaRPr kumimoji="1" lang="ja-JP" altLang="en-US" dirty="0"/>
          </a:p>
        </p:txBody>
      </p:sp>
      <p:sp>
        <p:nvSpPr>
          <p:cNvPr id="11" name="テキスト ボックス 10"/>
          <p:cNvSpPr txBox="1"/>
          <p:nvPr/>
        </p:nvSpPr>
        <p:spPr>
          <a:xfrm>
            <a:off x="8466" y="61636"/>
            <a:ext cx="7227829" cy="553998"/>
          </a:xfrm>
          <a:prstGeom prst="rect">
            <a:avLst/>
          </a:prstGeom>
          <a:noFill/>
        </p:spPr>
        <p:txBody>
          <a:bodyPr wrap="square" rtlCol="0">
            <a:spAutoFit/>
          </a:bodyPr>
          <a:lstStyle/>
          <a:p>
            <a:r>
              <a:rPr lang="en-US" altLang="ja-JP" sz="3000" b="1" u="sng" dirty="0" smtClean="0">
                <a:solidFill>
                  <a:srgbClr val="0070C0"/>
                </a:solidFill>
              </a:rPr>
              <a:t>Vehicle Restrain Methods to be evaluated</a:t>
            </a:r>
            <a:endParaRPr kumimoji="1" lang="ja-JP" altLang="en-US" sz="3000" b="1" u="sng" dirty="0">
              <a:solidFill>
                <a:srgbClr val="0070C0"/>
              </a:solidFill>
            </a:endParaRPr>
          </a:p>
        </p:txBody>
      </p:sp>
    </p:spTree>
    <p:extLst>
      <p:ext uri="{BB962C8B-B14F-4D97-AF65-F5344CB8AC3E}">
        <p14:creationId xmlns:p14="http://schemas.microsoft.com/office/powerpoint/2010/main" val="5514523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グラフ 1">
            <a:extLst>
              <a:ext uri="{FF2B5EF4-FFF2-40B4-BE49-F238E27FC236}">
                <a16:creationId xmlns="" xmlns:a16="http://schemas.microsoft.com/office/drawing/2014/main" id="{4476EA08-74C6-457E-9253-A69DB47C38D9}"/>
              </a:ext>
            </a:extLst>
          </p:cNvPr>
          <p:cNvGraphicFramePr>
            <a:graphicFrameLocks/>
          </p:cNvGraphicFramePr>
          <p:nvPr>
            <p:extLst>
              <p:ext uri="{D42A27DB-BD31-4B8C-83A1-F6EECF244321}">
                <p14:modId xmlns:p14="http://schemas.microsoft.com/office/powerpoint/2010/main" val="65661268"/>
              </p:ext>
            </p:extLst>
          </p:nvPr>
        </p:nvGraphicFramePr>
        <p:xfrm>
          <a:off x="582131" y="915343"/>
          <a:ext cx="7374245" cy="3521019"/>
        </p:xfrm>
        <a:graphic>
          <a:graphicData uri="http://schemas.openxmlformats.org/drawingml/2006/chart">
            <c:chart xmlns:c="http://schemas.openxmlformats.org/drawingml/2006/chart" xmlns:r="http://schemas.openxmlformats.org/officeDocument/2006/relationships" r:id="rId3"/>
          </a:graphicData>
        </a:graphic>
      </p:graphicFrame>
      <p:pic>
        <p:nvPicPr>
          <p:cNvPr id="7" name="図 6"/>
          <p:cNvPicPr>
            <a:picLocks noChangeAspect="1"/>
          </p:cNvPicPr>
          <p:nvPr/>
        </p:nvPicPr>
        <p:blipFill rotWithShape="1">
          <a:blip r:embed="rId4"/>
          <a:srcRect t="7749"/>
          <a:stretch/>
        </p:blipFill>
        <p:spPr>
          <a:xfrm>
            <a:off x="483292" y="4455464"/>
            <a:ext cx="5409705" cy="2571667"/>
          </a:xfrm>
          <a:prstGeom prst="rect">
            <a:avLst/>
          </a:prstGeom>
        </p:spPr>
      </p:pic>
      <p:sp>
        <p:nvSpPr>
          <p:cNvPr id="11" name="テキスト ボックス 10"/>
          <p:cNvSpPr txBox="1"/>
          <p:nvPr/>
        </p:nvSpPr>
        <p:spPr>
          <a:xfrm>
            <a:off x="8384470" y="6495249"/>
            <a:ext cx="827584" cy="369332"/>
          </a:xfrm>
          <a:prstGeom prst="rect">
            <a:avLst/>
          </a:prstGeom>
          <a:noFill/>
        </p:spPr>
        <p:txBody>
          <a:bodyPr wrap="square" rtlCol="0">
            <a:spAutoFit/>
          </a:bodyPr>
          <a:lstStyle/>
          <a:p>
            <a:r>
              <a:rPr kumimoji="1" lang="en-US" altLang="ja-JP" dirty="0" smtClean="0"/>
              <a:t>P. 18</a:t>
            </a:r>
            <a:endParaRPr kumimoji="1" lang="ja-JP" altLang="en-US" dirty="0"/>
          </a:p>
        </p:txBody>
      </p:sp>
      <p:sp>
        <p:nvSpPr>
          <p:cNvPr id="12" name="テキスト ボックス 11"/>
          <p:cNvSpPr txBox="1"/>
          <p:nvPr/>
        </p:nvSpPr>
        <p:spPr>
          <a:xfrm>
            <a:off x="107504" y="0"/>
            <a:ext cx="2767879" cy="553998"/>
          </a:xfrm>
          <a:prstGeom prst="rect">
            <a:avLst/>
          </a:prstGeom>
          <a:noFill/>
        </p:spPr>
        <p:txBody>
          <a:bodyPr wrap="square" rtlCol="0">
            <a:spAutoFit/>
          </a:bodyPr>
          <a:lstStyle/>
          <a:p>
            <a:r>
              <a:rPr kumimoji="1" lang="en-US" altLang="ja-JP" sz="3000" b="1" u="sng" dirty="0" smtClean="0">
                <a:solidFill>
                  <a:srgbClr val="0070C0"/>
                </a:solidFill>
              </a:rPr>
              <a:t>Test results_6</a:t>
            </a:r>
            <a:endParaRPr kumimoji="1" lang="ja-JP" altLang="en-US" sz="3000" b="1" u="sng" dirty="0">
              <a:solidFill>
                <a:srgbClr val="0070C0"/>
              </a:solidFill>
            </a:endParaRPr>
          </a:p>
        </p:txBody>
      </p:sp>
      <p:sp>
        <p:nvSpPr>
          <p:cNvPr id="13" name="テキスト ボックス 12"/>
          <p:cNvSpPr txBox="1"/>
          <p:nvPr/>
        </p:nvSpPr>
        <p:spPr>
          <a:xfrm>
            <a:off x="1934949" y="498396"/>
            <a:ext cx="4669162" cy="461665"/>
          </a:xfrm>
          <a:prstGeom prst="rect">
            <a:avLst/>
          </a:prstGeom>
          <a:noFill/>
        </p:spPr>
        <p:txBody>
          <a:bodyPr wrap="none" rtlCol="0">
            <a:spAutoFit/>
          </a:bodyPr>
          <a:lstStyle/>
          <a:p>
            <a:pPr algn="ctr"/>
            <a:r>
              <a:rPr lang="en-US" altLang="ja-JP" sz="2400" dirty="0" smtClean="0">
                <a:solidFill>
                  <a:srgbClr val="0066FF"/>
                </a:solidFill>
              </a:rPr>
              <a:t>Impact of various restrain methods</a:t>
            </a:r>
            <a:endParaRPr kumimoji="1" lang="ja-JP" altLang="en-US" sz="2400" dirty="0">
              <a:solidFill>
                <a:srgbClr val="0066FF"/>
              </a:solidFill>
            </a:endParaRPr>
          </a:p>
        </p:txBody>
      </p:sp>
      <p:sp>
        <p:nvSpPr>
          <p:cNvPr id="14" name="テキスト ボックス 13"/>
          <p:cNvSpPr txBox="1"/>
          <p:nvPr/>
        </p:nvSpPr>
        <p:spPr>
          <a:xfrm rot="16200000">
            <a:off x="1419424" y="3855056"/>
            <a:ext cx="1031052" cy="307777"/>
          </a:xfrm>
          <a:prstGeom prst="rect">
            <a:avLst/>
          </a:prstGeom>
          <a:solidFill>
            <a:schemeClr val="bg1"/>
          </a:solidFill>
        </p:spPr>
        <p:txBody>
          <a:bodyPr wrap="none" rtlCol="0">
            <a:spAutoFit/>
          </a:bodyPr>
          <a:lstStyle/>
          <a:p>
            <a:pPr algn="ctr"/>
            <a:r>
              <a:rPr lang="en-US" altLang="ja-JP" sz="1400" dirty="0" smtClean="0">
                <a:solidFill>
                  <a:srgbClr val="0066FF"/>
                </a:solidFill>
              </a:rPr>
              <a:t>chain + hub</a:t>
            </a:r>
            <a:endParaRPr kumimoji="1" lang="ja-JP" altLang="en-US" sz="1400" dirty="0">
              <a:solidFill>
                <a:srgbClr val="0066FF"/>
              </a:solidFill>
            </a:endParaRPr>
          </a:p>
        </p:txBody>
      </p:sp>
      <p:sp>
        <p:nvSpPr>
          <p:cNvPr id="15" name="テキスト ボックス 14"/>
          <p:cNvSpPr txBox="1"/>
          <p:nvPr/>
        </p:nvSpPr>
        <p:spPr>
          <a:xfrm rot="16200000">
            <a:off x="2530274" y="3815782"/>
            <a:ext cx="952505" cy="307777"/>
          </a:xfrm>
          <a:prstGeom prst="rect">
            <a:avLst/>
          </a:prstGeom>
          <a:solidFill>
            <a:schemeClr val="bg1"/>
          </a:solidFill>
        </p:spPr>
        <p:txBody>
          <a:bodyPr wrap="none" rtlCol="0">
            <a:spAutoFit/>
          </a:bodyPr>
          <a:lstStyle/>
          <a:p>
            <a:pPr algn="ctr"/>
            <a:r>
              <a:rPr lang="en-US" altLang="ja-JP" sz="1400" dirty="0" smtClean="0">
                <a:solidFill>
                  <a:srgbClr val="0066FF"/>
                </a:solidFill>
              </a:rPr>
              <a:t>wheel hub</a:t>
            </a:r>
            <a:endParaRPr kumimoji="1" lang="ja-JP" altLang="en-US" sz="1400" dirty="0">
              <a:solidFill>
                <a:srgbClr val="0066FF"/>
              </a:solidFill>
            </a:endParaRPr>
          </a:p>
        </p:txBody>
      </p:sp>
      <p:sp>
        <p:nvSpPr>
          <p:cNvPr id="16" name="テキスト ボックス 15"/>
          <p:cNvSpPr txBox="1"/>
          <p:nvPr/>
        </p:nvSpPr>
        <p:spPr>
          <a:xfrm rot="16200000">
            <a:off x="3458630" y="3969199"/>
            <a:ext cx="1204112" cy="307777"/>
          </a:xfrm>
          <a:prstGeom prst="rect">
            <a:avLst/>
          </a:prstGeom>
          <a:solidFill>
            <a:schemeClr val="bg1"/>
          </a:solidFill>
        </p:spPr>
        <p:txBody>
          <a:bodyPr wrap="none" rtlCol="0">
            <a:spAutoFit/>
          </a:bodyPr>
          <a:lstStyle/>
          <a:p>
            <a:pPr algn="ctr"/>
            <a:r>
              <a:rPr lang="en-US" altLang="ja-JP" sz="1400" dirty="0" smtClean="0">
                <a:solidFill>
                  <a:srgbClr val="0066FF"/>
                </a:solidFill>
              </a:rPr>
              <a:t>2 points chain</a:t>
            </a:r>
            <a:endParaRPr kumimoji="1" lang="ja-JP" altLang="en-US" sz="1400" dirty="0">
              <a:solidFill>
                <a:srgbClr val="0066FF"/>
              </a:solidFill>
            </a:endParaRPr>
          </a:p>
        </p:txBody>
      </p:sp>
      <p:sp>
        <p:nvSpPr>
          <p:cNvPr id="17" name="テキスト ボックス 16"/>
          <p:cNvSpPr txBox="1"/>
          <p:nvPr/>
        </p:nvSpPr>
        <p:spPr>
          <a:xfrm rot="16200000">
            <a:off x="4536135" y="3961145"/>
            <a:ext cx="1204112" cy="307777"/>
          </a:xfrm>
          <a:prstGeom prst="rect">
            <a:avLst/>
          </a:prstGeom>
          <a:solidFill>
            <a:schemeClr val="bg1"/>
          </a:solidFill>
        </p:spPr>
        <p:txBody>
          <a:bodyPr wrap="none" rtlCol="0">
            <a:spAutoFit/>
          </a:bodyPr>
          <a:lstStyle/>
          <a:p>
            <a:pPr algn="ctr"/>
            <a:r>
              <a:rPr lang="en-US" altLang="ja-JP" sz="1400" dirty="0" smtClean="0">
                <a:solidFill>
                  <a:srgbClr val="0066FF"/>
                </a:solidFill>
              </a:rPr>
              <a:t>4 points chain</a:t>
            </a:r>
            <a:endParaRPr kumimoji="1" lang="ja-JP" altLang="en-US" sz="1400" dirty="0">
              <a:solidFill>
                <a:srgbClr val="0066FF"/>
              </a:solidFill>
            </a:endParaRPr>
          </a:p>
        </p:txBody>
      </p:sp>
      <p:sp>
        <p:nvSpPr>
          <p:cNvPr id="18" name="テキスト ボックス 17"/>
          <p:cNvSpPr txBox="1"/>
          <p:nvPr/>
        </p:nvSpPr>
        <p:spPr>
          <a:xfrm rot="16200000">
            <a:off x="5795833" y="3703768"/>
            <a:ext cx="814454" cy="523220"/>
          </a:xfrm>
          <a:prstGeom prst="rect">
            <a:avLst/>
          </a:prstGeom>
          <a:solidFill>
            <a:schemeClr val="bg1"/>
          </a:solidFill>
        </p:spPr>
        <p:txBody>
          <a:bodyPr wrap="none" rtlCol="0">
            <a:spAutoFit/>
          </a:bodyPr>
          <a:lstStyle/>
          <a:p>
            <a:pPr algn="ctr"/>
            <a:r>
              <a:rPr lang="en-US" altLang="ja-JP" sz="1400" dirty="0" smtClean="0">
                <a:solidFill>
                  <a:srgbClr val="0066FF"/>
                </a:solidFill>
              </a:rPr>
              <a:t>bar type</a:t>
            </a:r>
          </a:p>
          <a:p>
            <a:pPr algn="ctr"/>
            <a:r>
              <a:rPr kumimoji="1" lang="en-US" altLang="ja-JP" sz="1400" dirty="0" smtClean="0">
                <a:solidFill>
                  <a:srgbClr val="0066FF"/>
                </a:solidFill>
              </a:rPr>
              <a:t>(lateral)</a:t>
            </a:r>
            <a:endParaRPr kumimoji="1" lang="ja-JP" altLang="en-US" sz="1400" dirty="0">
              <a:solidFill>
                <a:srgbClr val="0066FF"/>
              </a:solidFill>
            </a:endParaRPr>
          </a:p>
        </p:txBody>
      </p:sp>
      <p:sp>
        <p:nvSpPr>
          <p:cNvPr id="20" name="テキスト ボックス 19"/>
          <p:cNvSpPr txBox="1"/>
          <p:nvPr/>
        </p:nvSpPr>
        <p:spPr>
          <a:xfrm rot="16200000">
            <a:off x="6807331" y="3708060"/>
            <a:ext cx="917624" cy="523220"/>
          </a:xfrm>
          <a:prstGeom prst="rect">
            <a:avLst/>
          </a:prstGeom>
          <a:solidFill>
            <a:schemeClr val="bg1"/>
          </a:solidFill>
        </p:spPr>
        <p:txBody>
          <a:bodyPr wrap="none" rtlCol="0">
            <a:spAutoFit/>
          </a:bodyPr>
          <a:lstStyle/>
          <a:p>
            <a:pPr algn="ctr"/>
            <a:r>
              <a:rPr lang="en-US" altLang="ja-JP" sz="1400" dirty="0" smtClean="0">
                <a:solidFill>
                  <a:srgbClr val="0066FF"/>
                </a:solidFill>
              </a:rPr>
              <a:t>bar type</a:t>
            </a:r>
          </a:p>
          <a:p>
            <a:pPr algn="ctr"/>
            <a:r>
              <a:rPr kumimoji="1" lang="en-US" altLang="ja-JP" sz="1400" dirty="0" smtClean="0">
                <a:solidFill>
                  <a:srgbClr val="0066FF"/>
                </a:solidFill>
              </a:rPr>
              <a:t>(diagonal)</a:t>
            </a:r>
            <a:endParaRPr kumimoji="1" lang="ja-JP" altLang="en-US" sz="1400" dirty="0">
              <a:solidFill>
                <a:srgbClr val="0066FF"/>
              </a:solidFill>
            </a:endParaRPr>
          </a:p>
        </p:txBody>
      </p:sp>
      <p:sp>
        <p:nvSpPr>
          <p:cNvPr id="3" name="屈折矢印 2"/>
          <p:cNvSpPr/>
          <p:nvPr/>
        </p:nvSpPr>
        <p:spPr bwMode="auto">
          <a:xfrm>
            <a:off x="5365334" y="4581128"/>
            <a:ext cx="1312031" cy="2098787"/>
          </a:xfrm>
          <a:prstGeom prst="bentUpArrow">
            <a:avLst/>
          </a:prstGeom>
          <a:solidFill>
            <a:srgbClr val="FFFFE7"/>
          </a:solidFill>
          <a:ln w="9525">
            <a:solidFill>
              <a:schemeClr val="tx1"/>
            </a:solidFill>
            <a:round/>
            <a:headEnd/>
            <a:tailEnd/>
          </a:ln>
        </p:spPr>
        <p:txBody>
          <a:bodyPr wrap="none" rtlCol="0" anchor="ctr"/>
          <a:lstStyle/>
          <a:p>
            <a:pPr algn="ctr" eaLnBrk="1" hangingPunct="1">
              <a:lnSpc>
                <a:spcPct val="120000"/>
              </a:lnSpc>
            </a:pPr>
            <a:endParaRPr kumimoji="1" lang="ja-JP" altLang="en-US" sz="1600" dirty="0"/>
          </a:p>
        </p:txBody>
      </p:sp>
    </p:spTree>
    <p:extLst>
      <p:ext uri="{BB962C8B-B14F-4D97-AF65-F5344CB8AC3E}">
        <p14:creationId xmlns:p14="http://schemas.microsoft.com/office/powerpoint/2010/main" val="1667762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1111" y="56237"/>
            <a:ext cx="9145016" cy="492443"/>
          </a:xfrm>
          <a:prstGeom prst="rect">
            <a:avLst/>
          </a:prstGeom>
          <a:noFill/>
        </p:spPr>
        <p:txBody>
          <a:bodyPr wrap="square" rtlCol="0">
            <a:spAutoFit/>
          </a:bodyPr>
          <a:lstStyle/>
          <a:p>
            <a:r>
              <a:rPr lang="en-US" altLang="ja-JP" sz="2600" b="1" u="sng" dirty="0" smtClean="0">
                <a:solidFill>
                  <a:srgbClr val="0070C0"/>
                </a:solidFill>
                <a:latin typeface="Meiryo UI" panose="020B0604030504040204" pitchFamily="50" charset="-128"/>
                <a:ea typeface="Meiryo UI" panose="020B0604030504040204" pitchFamily="50" charset="-128"/>
              </a:rPr>
              <a:t>Major difference points </a:t>
            </a:r>
            <a:r>
              <a:rPr kumimoji="1" lang="en-US" altLang="ja-JP" sz="2600" b="1" u="sng" dirty="0" smtClean="0">
                <a:solidFill>
                  <a:srgbClr val="0070C0"/>
                </a:solidFill>
                <a:latin typeface="Meiryo UI" panose="020B0604030504040204" pitchFamily="50" charset="-128"/>
                <a:ea typeface="Meiryo UI" panose="020B0604030504040204" pitchFamily="50" charset="-128"/>
              </a:rPr>
              <a:t>when testing on dual-roller</a:t>
            </a:r>
            <a:endParaRPr kumimoji="1" lang="ja-JP" altLang="en-US" sz="2600" b="1" u="sng" dirty="0">
              <a:solidFill>
                <a:srgbClr val="0070C0"/>
              </a:solidFill>
              <a:latin typeface="Meiryo UI" panose="020B0604030504040204" pitchFamily="50" charset="-128"/>
              <a:ea typeface="Meiryo UI" panose="020B0604030504040204" pitchFamily="50" charset="-128"/>
            </a:endParaRPr>
          </a:p>
        </p:txBody>
      </p:sp>
      <p:sp>
        <p:nvSpPr>
          <p:cNvPr id="5" name="テキスト ボックス 4"/>
          <p:cNvSpPr txBox="1"/>
          <p:nvPr/>
        </p:nvSpPr>
        <p:spPr>
          <a:xfrm>
            <a:off x="8532440" y="6488668"/>
            <a:ext cx="827584" cy="369332"/>
          </a:xfrm>
          <a:prstGeom prst="rect">
            <a:avLst/>
          </a:prstGeom>
          <a:noFill/>
        </p:spPr>
        <p:txBody>
          <a:bodyPr wrap="square" rtlCol="0">
            <a:spAutoFit/>
          </a:bodyPr>
          <a:lstStyle/>
          <a:p>
            <a:r>
              <a:rPr kumimoji="1" lang="en-US" altLang="ja-JP" dirty="0" smtClean="0">
                <a:latin typeface="Meiryo UI" panose="020B0604030504040204" pitchFamily="50" charset="-128"/>
                <a:ea typeface="Meiryo UI" panose="020B0604030504040204" pitchFamily="50" charset="-128"/>
              </a:rPr>
              <a:t>P.2</a:t>
            </a:r>
            <a:endParaRPr kumimoji="1" lang="ja-JP" altLang="en-US" dirty="0">
              <a:latin typeface="Meiryo UI" panose="020B0604030504040204" pitchFamily="50" charset="-128"/>
              <a:ea typeface="Meiryo UI" panose="020B0604030504040204" pitchFamily="50" charset="-128"/>
            </a:endParaRPr>
          </a:p>
        </p:txBody>
      </p:sp>
      <p:sp>
        <p:nvSpPr>
          <p:cNvPr id="6" name="テキスト ボックス 5"/>
          <p:cNvSpPr txBox="1"/>
          <p:nvPr/>
        </p:nvSpPr>
        <p:spPr>
          <a:xfrm>
            <a:off x="4283968" y="1052776"/>
            <a:ext cx="3410934" cy="461665"/>
          </a:xfrm>
          <a:prstGeom prst="rect">
            <a:avLst/>
          </a:prstGeom>
          <a:noFill/>
          <a:ln>
            <a:solidFill>
              <a:srgbClr val="00B0F0"/>
            </a:solidFill>
          </a:ln>
        </p:spPr>
        <p:txBody>
          <a:bodyPr wrap="none" rtlCol="0">
            <a:spAutoFit/>
          </a:bodyPr>
          <a:lstStyle/>
          <a:p>
            <a:r>
              <a:rPr kumimoji="1" lang="en-US" altLang="ja-JP" sz="2400" b="1" dirty="0" smtClean="0">
                <a:solidFill>
                  <a:srgbClr val="00B0F0"/>
                </a:solidFill>
                <a:latin typeface="Meiryo UI" panose="020B0604030504040204" pitchFamily="50" charset="-128"/>
                <a:ea typeface="Meiryo UI" panose="020B0604030504040204" pitchFamily="50" charset="-128"/>
              </a:rPr>
              <a:t>VEHICLE RESTRAIN</a:t>
            </a:r>
            <a:endParaRPr kumimoji="1" lang="ja-JP" altLang="en-US" sz="2400" b="1" dirty="0">
              <a:solidFill>
                <a:srgbClr val="00B0F0"/>
              </a:solidFill>
              <a:latin typeface="Meiryo UI" panose="020B0604030504040204" pitchFamily="50" charset="-128"/>
              <a:ea typeface="Meiryo UI" panose="020B0604030504040204" pitchFamily="50" charset="-128"/>
            </a:endParaRPr>
          </a:p>
        </p:txBody>
      </p:sp>
      <p:sp>
        <p:nvSpPr>
          <p:cNvPr id="7" name="テキスト ボックス 6"/>
          <p:cNvSpPr txBox="1"/>
          <p:nvPr/>
        </p:nvSpPr>
        <p:spPr>
          <a:xfrm>
            <a:off x="539552" y="1067232"/>
            <a:ext cx="2373920" cy="461665"/>
          </a:xfrm>
          <a:prstGeom prst="rect">
            <a:avLst/>
          </a:prstGeom>
          <a:noFill/>
          <a:ln>
            <a:solidFill>
              <a:schemeClr val="tx1"/>
            </a:solidFill>
          </a:ln>
        </p:spPr>
        <p:txBody>
          <a:bodyPr wrap="none" rtlCol="0">
            <a:spAutoFit/>
          </a:bodyPr>
          <a:lstStyle/>
          <a:p>
            <a:r>
              <a:rPr kumimoji="1" lang="en-US" altLang="ja-JP" sz="2400" b="1" dirty="0" smtClean="0">
                <a:latin typeface="Meiryo UI" panose="020B0604030504040204" pitchFamily="50" charset="-128"/>
                <a:ea typeface="Meiryo UI" panose="020B0604030504040204" pitchFamily="50" charset="-128"/>
              </a:rPr>
              <a:t>EQUIPMENTS</a:t>
            </a:r>
          </a:p>
        </p:txBody>
      </p:sp>
      <p:sp>
        <p:nvSpPr>
          <p:cNvPr id="8" name="テキスト ボックス 7"/>
          <p:cNvSpPr txBox="1"/>
          <p:nvPr/>
        </p:nvSpPr>
        <p:spPr>
          <a:xfrm>
            <a:off x="5283802" y="4797152"/>
            <a:ext cx="1427122" cy="461665"/>
          </a:xfrm>
          <a:prstGeom prst="rect">
            <a:avLst/>
          </a:prstGeom>
          <a:solidFill>
            <a:srgbClr val="0033CC"/>
          </a:solidFill>
          <a:ln>
            <a:solidFill>
              <a:srgbClr val="0033CC"/>
            </a:solidFill>
          </a:ln>
        </p:spPr>
        <p:txBody>
          <a:bodyPr wrap="none" rtlCol="0">
            <a:spAutoFit/>
          </a:bodyPr>
          <a:lstStyle/>
          <a:p>
            <a:r>
              <a:rPr kumimoji="1" lang="en-US" altLang="ja-JP" sz="2400" b="1" dirty="0" smtClean="0">
                <a:solidFill>
                  <a:schemeClr val="bg1"/>
                </a:solidFill>
                <a:latin typeface="Meiryo UI" panose="020B0604030504040204" pitchFamily="50" charset="-128"/>
                <a:ea typeface="Meiryo UI" panose="020B0604030504040204" pitchFamily="50" charset="-128"/>
              </a:rPr>
              <a:t>SAFETY</a:t>
            </a:r>
            <a:endParaRPr kumimoji="1" lang="ja-JP" altLang="en-US" sz="2400" b="1" dirty="0">
              <a:solidFill>
                <a:schemeClr val="bg1"/>
              </a:solidFill>
              <a:latin typeface="Meiryo UI" panose="020B0604030504040204" pitchFamily="50" charset="-128"/>
              <a:ea typeface="Meiryo UI" panose="020B0604030504040204" pitchFamily="50" charset="-128"/>
            </a:endParaRPr>
          </a:p>
        </p:txBody>
      </p:sp>
      <p:sp>
        <p:nvSpPr>
          <p:cNvPr id="9" name="テキスト ボックス 8"/>
          <p:cNvSpPr txBox="1"/>
          <p:nvPr/>
        </p:nvSpPr>
        <p:spPr>
          <a:xfrm>
            <a:off x="748006" y="4807763"/>
            <a:ext cx="1957011" cy="461665"/>
          </a:xfrm>
          <a:prstGeom prst="rect">
            <a:avLst/>
          </a:prstGeom>
          <a:solidFill>
            <a:srgbClr val="0033CC"/>
          </a:solidFill>
          <a:ln>
            <a:solidFill>
              <a:srgbClr val="0033CC"/>
            </a:solidFill>
          </a:ln>
        </p:spPr>
        <p:txBody>
          <a:bodyPr wrap="none" rtlCol="0">
            <a:spAutoFit/>
          </a:bodyPr>
          <a:lstStyle/>
          <a:p>
            <a:r>
              <a:rPr kumimoji="1" lang="en-US" altLang="ja-JP" sz="2400" b="1" dirty="0" smtClean="0">
                <a:solidFill>
                  <a:schemeClr val="bg1"/>
                </a:solidFill>
                <a:latin typeface="Meiryo UI" panose="020B0604030504040204" pitchFamily="50" charset="-128"/>
                <a:ea typeface="Meiryo UI" panose="020B0604030504040204" pitchFamily="50" charset="-128"/>
              </a:rPr>
              <a:t>ACCURACY</a:t>
            </a:r>
          </a:p>
        </p:txBody>
      </p:sp>
      <p:cxnSp>
        <p:nvCxnSpPr>
          <p:cNvPr id="11" name="直線矢印コネクタ 10"/>
          <p:cNvCxnSpPr>
            <a:stCxn id="7" idx="2"/>
            <a:endCxn id="9" idx="0"/>
          </p:cNvCxnSpPr>
          <p:nvPr/>
        </p:nvCxnSpPr>
        <p:spPr>
          <a:xfrm>
            <a:off x="1726512" y="1528897"/>
            <a:ext cx="0" cy="3278866"/>
          </a:xfrm>
          <a:prstGeom prst="straightConnector1">
            <a:avLst/>
          </a:prstGeom>
          <a:ln w="285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a:stCxn id="6" idx="2"/>
          </p:cNvCxnSpPr>
          <p:nvPr/>
        </p:nvCxnSpPr>
        <p:spPr>
          <a:xfrm flipH="1">
            <a:off x="1862948" y="1514441"/>
            <a:ext cx="4126487" cy="3278866"/>
          </a:xfrm>
          <a:prstGeom prst="straightConnector1">
            <a:avLst/>
          </a:prstGeom>
          <a:ln w="28575">
            <a:solidFill>
              <a:srgbClr val="00B0F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a:stCxn id="6" idx="2"/>
            <a:endCxn id="8" idx="0"/>
          </p:cNvCxnSpPr>
          <p:nvPr/>
        </p:nvCxnSpPr>
        <p:spPr>
          <a:xfrm>
            <a:off x="5989435" y="1514441"/>
            <a:ext cx="7928" cy="3282711"/>
          </a:xfrm>
          <a:prstGeom prst="straightConnector1">
            <a:avLst/>
          </a:prstGeom>
          <a:ln w="28575">
            <a:solidFill>
              <a:srgbClr val="00B0F0"/>
            </a:solidFill>
            <a:tailEnd type="triangle" w="lg" len="lg"/>
          </a:ln>
        </p:spPr>
        <p:style>
          <a:lnRef idx="1">
            <a:schemeClr val="accent1"/>
          </a:lnRef>
          <a:fillRef idx="0">
            <a:schemeClr val="accent1"/>
          </a:fillRef>
          <a:effectRef idx="0">
            <a:schemeClr val="accent1"/>
          </a:effectRef>
          <a:fontRef idx="minor">
            <a:schemeClr val="tx1"/>
          </a:fontRef>
        </p:style>
      </p:cxnSp>
      <p:sp>
        <p:nvSpPr>
          <p:cNvPr id="25" name="正方形/長方形 24"/>
          <p:cNvSpPr/>
          <p:nvPr/>
        </p:nvSpPr>
        <p:spPr>
          <a:xfrm>
            <a:off x="1718584" y="1545290"/>
            <a:ext cx="3557290" cy="913070"/>
          </a:xfrm>
          <a:prstGeom prst="rect">
            <a:avLst/>
          </a:prstGeom>
          <a:noFill/>
        </p:spPr>
        <p:txBody>
          <a:bodyPr wrap="square" lIns="91440" tIns="45720" rIns="91440" bIns="45720">
            <a:spAutoFit/>
          </a:bodyPr>
          <a:lstStyle/>
          <a:p>
            <a:pPr>
              <a:lnSpc>
                <a:spcPts val="3200"/>
              </a:lnSpc>
            </a:pPr>
            <a:r>
              <a:rPr lang="en-US" altLang="ja-JP" sz="2800" b="1" cap="none" spc="0" dirty="0" smtClean="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eiryo UI" panose="020B0604030504040204" pitchFamily="50" charset="-128"/>
                <a:ea typeface="Meiryo UI" panose="020B0604030504040204" pitchFamily="50" charset="-128"/>
              </a:rPr>
              <a:t>well defined in the GTR#15</a:t>
            </a:r>
            <a:endParaRPr lang="ja-JP" altLang="en-US" sz="2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eiryo UI" panose="020B0604030504040204" pitchFamily="50" charset="-128"/>
              <a:ea typeface="Meiryo UI" panose="020B0604030504040204" pitchFamily="50" charset="-128"/>
            </a:endParaRPr>
          </a:p>
        </p:txBody>
      </p:sp>
      <p:sp>
        <p:nvSpPr>
          <p:cNvPr id="26" name="正方形/長方形 25"/>
          <p:cNvSpPr/>
          <p:nvPr/>
        </p:nvSpPr>
        <p:spPr>
          <a:xfrm>
            <a:off x="6017208" y="1496583"/>
            <a:ext cx="2761787" cy="1246495"/>
          </a:xfrm>
          <a:prstGeom prst="rect">
            <a:avLst/>
          </a:prstGeom>
          <a:noFill/>
        </p:spPr>
        <p:txBody>
          <a:bodyPr wrap="square" lIns="91440" tIns="45720" rIns="91440" bIns="45720">
            <a:spAutoFit/>
          </a:bodyPr>
          <a:lstStyle/>
          <a:p>
            <a:pPr>
              <a:lnSpc>
                <a:spcPts val="3000"/>
              </a:lnSpc>
            </a:pPr>
            <a:r>
              <a:rPr lang="en-US" altLang="ja-JP" sz="2400" b="1" cap="none" spc="0" dirty="0" smtClean="0">
                <a:ln w="13462">
                  <a:solidFill>
                    <a:schemeClr val="bg1"/>
                  </a:solidFill>
                  <a:prstDash val="solid"/>
                </a:ln>
                <a:solidFill>
                  <a:srgbClr val="00B0F0"/>
                </a:solidFill>
                <a:effectLst>
                  <a:outerShdw dist="38100" dir="2700000" algn="bl" rotWithShape="0">
                    <a:schemeClr val="accent5"/>
                  </a:outerShdw>
                </a:effectLst>
                <a:latin typeface="Meiryo UI" panose="020B0604030504040204" pitchFamily="50" charset="-128"/>
                <a:ea typeface="Meiryo UI" panose="020B0604030504040204" pitchFamily="50" charset="-128"/>
              </a:rPr>
              <a:t>no clear requirement in the GTR#15</a:t>
            </a:r>
            <a:endParaRPr lang="ja-JP" altLang="en-US" sz="2400" b="1" cap="none" spc="0" dirty="0">
              <a:ln w="13462">
                <a:solidFill>
                  <a:schemeClr val="bg1"/>
                </a:solidFill>
                <a:prstDash val="solid"/>
              </a:ln>
              <a:solidFill>
                <a:srgbClr val="00B0F0"/>
              </a:solidFill>
              <a:effectLst>
                <a:outerShdw dist="38100" dir="2700000" algn="bl" rotWithShape="0">
                  <a:schemeClr val="accent5"/>
                </a:outerShdw>
              </a:effectLst>
              <a:latin typeface="Meiryo UI" panose="020B0604030504040204" pitchFamily="50" charset="-128"/>
              <a:ea typeface="Meiryo UI" panose="020B0604030504040204" pitchFamily="50" charset="-128"/>
            </a:endParaRPr>
          </a:p>
        </p:txBody>
      </p:sp>
      <p:sp>
        <p:nvSpPr>
          <p:cNvPr id="28" name="右矢印 27"/>
          <p:cNvSpPr/>
          <p:nvPr/>
        </p:nvSpPr>
        <p:spPr bwMode="auto">
          <a:xfrm>
            <a:off x="899592" y="5742912"/>
            <a:ext cx="432048" cy="652046"/>
          </a:xfrm>
          <a:prstGeom prst="rightArrow">
            <a:avLst/>
          </a:prstGeom>
          <a:solidFill>
            <a:srgbClr val="FFFFE7"/>
          </a:solidFill>
          <a:ln w="952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30" name="Rectangle 3"/>
          <p:cNvSpPr txBox="1">
            <a:spLocks noChangeArrowheads="1"/>
          </p:cNvSpPr>
          <p:nvPr/>
        </p:nvSpPr>
        <p:spPr>
          <a:xfrm>
            <a:off x="4010445" y="4872284"/>
            <a:ext cx="4537192" cy="503616"/>
          </a:xfrm>
          <a:prstGeom prst="rect">
            <a:avLst/>
          </a:prstGeom>
          <a:no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ts val="2000"/>
              </a:lnSpc>
              <a:spcBef>
                <a:spcPts val="600"/>
              </a:spcBef>
              <a:buNone/>
            </a:pPr>
            <a:r>
              <a:rPr lang="en-US" altLang="ja-JP" sz="2100" dirty="0" smtClean="0">
                <a:latin typeface="Meiryo UI" panose="020B0604030504040204" pitchFamily="50" charset="-128"/>
                <a:ea typeface="Meiryo UI" panose="020B0604030504040204" pitchFamily="50" charset="-128"/>
              </a:rPr>
              <a:t>increase                  concern </a:t>
            </a:r>
            <a:endParaRPr lang="ja-JP" altLang="en-US" sz="2100" dirty="0">
              <a:latin typeface="Meiryo UI" panose="020B0604030504040204" pitchFamily="50" charset="-128"/>
              <a:ea typeface="Meiryo UI" panose="020B0604030504040204" pitchFamily="50" charset="-128"/>
            </a:endParaRPr>
          </a:p>
        </p:txBody>
      </p:sp>
      <p:sp>
        <p:nvSpPr>
          <p:cNvPr id="35" name="Rectangle 3"/>
          <p:cNvSpPr txBox="1">
            <a:spLocks noChangeArrowheads="1"/>
          </p:cNvSpPr>
          <p:nvPr/>
        </p:nvSpPr>
        <p:spPr>
          <a:xfrm>
            <a:off x="5986400" y="3014714"/>
            <a:ext cx="2893385" cy="1134366"/>
          </a:xfrm>
          <a:prstGeom prst="rect">
            <a:avLst/>
          </a:prstGeom>
          <a:no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nSpc>
                <a:spcPts val="2000"/>
              </a:lnSpc>
              <a:spcBef>
                <a:spcPts val="600"/>
              </a:spcBef>
              <a:buFont typeface="Wingdings" panose="05000000000000000000" pitchFamily="2" charset="2"/>
              <a:buChar char="ü"/>
            </a:pPr>
            <a:r>
              <a:rPr lang="en-US" altLang="ja-JP" sz="1600" b="1" dirty="0" smtClean="0">
                <a:latin typeface="Meiryo UI" panose="020B0604030504040204" pitchFamily="50" charset="-128"/>
                <a:ea typeface="Meiryo UI" panose="020B0604030504040204" pitchFamily="50" charset="-128"/>
              </a:rPr>
              <a:t>decrease restrain points</a:t>
            </a:r>
          </a:p>
          <a:p>
            <a:pPr>
              <a:lnSpc>
                <a:spcPts val="2000"/>
              </a:lnSpc>
              <a:spcBef>
                <a:spcPts val="600"/>
              </a:spcBef>
              <a:buFont typeface="Wingdings" panose="05000000000000000000" pitchFamily="2" charset="2"/>
              <a:buChar char="ü"/>
            </a:pPr>
            <a:r>
              <a:rPr lang="en-US" altLang="ja-JP" sz="1600" b="1" dirty="0" smtClean="0">
                <a:latin typeface="Meiryo UI" panose="020B0604030504040204" pitchFamily="50" charset="-128"/>
                <a:ea typeface="Meiryo UI" panose="020B0604030504040204" pitchFamily="50" charset="-128"/>
              </a:rPr>
              <a:t>WLTC(higher speed &amp; aggressive driving pattern)</a:t>
            </a:r>
            <a:endParaRPr lang="ja-JP" altLang="en-US" sz="1600" b="1" dirty="0">
              <a:latin typeface="Meiryo UI" panose="020B0604030504040204" pitchFamily="50" charset="-128"/>
              <a:ea typeface="Meiryo UI" panose="020B0604030504040204" pitchFamily="50" charset="-128"/>
            </a:endParaRPr>
          </a:p>
        </p:txBody>
      </p:sp>
      <p:sp>
        <p:nvSpPr>
          <p:cNvPr id="36" name="Rectangle 3"/>
          <p:cNvSpPr txBox="1">
            <a:spLocks noChangeArrowheads="1"/>
          </p:cNvSpPr>
          <p:nvPr/>
        </p:nvSpPr>
        <p:spPr>
          <a:xfrm>
            <a:off x="2799861" y="2636912"/>
            <a:ext cx="3326009" cy="1791480"/>
          </a:xfrm>
          <a:prstGeom prst="rect">
            <a:avLst/>
          </a:prstGeom>
          <a:no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1795463">
              <a:lnSpc>
                <a:spcPts val="2000"/>
              </a:lnSpc>
              <a:spcBef>
                <a:spcPts val="0"/>
              </a:spcBef>
              <a:buFont typeface="Wingdings" panose="05000000000000000000" pitchFamily="2" charset="2"/>
              <a:buChar char="ü"/>
            </a:pPr>
            <a:r>
              <a:rPr lang="en-US" altLang="ja-JP" sz="1600" b="1" dirty="0" smtClean="0">
                <a:latin typeface="Meiryo UI" panose="020B0604030504040204" pitchFamily="50" charset="-128"/>
                <a:ea typeface="Meiryo UI" panose="020B0604030504040204" pitchFamily="50" charset="-128"/>
              </a:rPr>
              <a:t>4 or more</a:t>
            </a:r>
          </a:p>
          <a:p>
            <a:pPr marL="1252538" indent="0">
              <a:lnSpc>
                <a:spcPts val="2000"/>
              </a:lnSpc>
              <a:spcBef>
                <a:spcPts val="0"/>
              </a:spcBef>
              <a:buNone/>
            </a:pPr>
            <a:r>
              <a:rPr lang="en-US" altLang="ja-JP" sz="1600" b="1" dirty="0" smtClean="0">
                <a:latin typeface="Meiryo UI" panose="020B0604030504040204" pitchFamily="50" charset="-128"/>
                <a:ea typeface="Meiryo UI" panose="020B0604030504040204" pitchFamily="50" charset="-128"/>
              </a:rPr>
              <a:t>different type of</a:t>
            </a:r>
          </a:p>
          <a:p>
            <a:pPr marL="982663" indent="0">
              <a:lnSpc>
                <a:spcPts val="2000"/>
              </a:lnSpc>
              <a:spcBef>
                <a:spcPts val="0"/>
              </a:spcBef>
              <a:buNone/>
            </a:pPr>
            <a:r>
              <a:rPr lang="en-US" altLang="ja-JP" sz="1600" b="1" dirty="0" smtClean="0">
                <a:latin typeface="Meiryo UI" panose="020B0604030504040204" pitchFamily="50" charset="-128"/>
                <a:ea typeface="Meiryo UI" panose="020B0604030504040204" pitchFamily="50" charset="-128"/>
              </a:rPr>
              <a:t>restrain methods</a:t>
            </a:r>
          </a:p>
          <a:p>
            <a:pPr marL="719138">
              <a:lnSpc>
                <a:spcPts val="2000"/>
              </a:lnSpc>
              <a:spcBef>
                <a:spcPts val="1200"/>
              </a:spcBef>
              <a:buFont typeface="Wingdings" panose="05000000000000000000" pitchFamily="2" charset="2"/>
              <a:buChar char="ü"/>
            </a:pPr>
            <a:r>
              <a:rPr lang="en-US" altLang="ja-JP" sz="1600" b="1" dirty="0" smtClean="0">
                <a:latin typeface="Meiryo UI" panose="020B0604030504040204" pitchFamily="50" charset="-128"/>
                <a:ea typeface="Meiryo UI" panose="020B0604030504040204" pitchFamily="50" charset="-128"/>
              </a:rPr>
              <a:t>unstable restrain </a:t>
            </a:r>
          </a:p>
          <a:p>
            <a:pPr marL="177800" indent="0">
              <a:lnSpc>
                <a:spcPts val="2000"/>
              </a:lnSpc>
              <a:spcBef>
                <a:spcPts val="0"/>
              </a:spcBef>
              <a:buNone/>
            </a:pPr>
            <a:r>
              <a:rPr lang="en-US" altLang="ja-JP" sz="1600" b="1" dirty="0" smtClean="0">
                <a:latin typeface="Meiryo UI" panose="020B0604030504040204" pitchFamily="50" charset="-128"/>
                <a:ea typeface="Meiryo UI" panose="020B0604030504040204" pitchFamily="50" charset="-128"/>
              </a:rPr>
              <a:t>condition between road-</a:t>
            </a:r>
          </a:p>
          <a:p>
            <a:pPr marL="0" indent="0">
              <a:lnSpc>
                <a:spcPts val="2000"/>
              </a:lnSpc>
              <a:spcBef>
                <a:spcPts val="0"/>
              </a:spcBef>
              <a:buNone/>
            </a:pPr>
            <a:r>
              <a:rPr lang="en-US" altLang="ja-JP" sz="1600" b="1" dirty="0" smtClean="0">
                <a:latin typeface="Meiryo UI" panose="020B0604030504040204" pitchFamily="50" charset="-128"/>
                <a:ea typeface="Meiryo UI" panose="020B0604030504040204" pitchFamily="50" charset="-128"/>
              </a:rPr>
              <a:t>load derivation and testing</a:t>
            </a:r>
            <a:endParaRPr lang="ja-JP" altLang="en-US" sz="1600" b="1" dirty="0">
              <a:latin typeface="Meiryo UI" panose="020B0604030504040204" pitchFamily="50" charset="-128"/>
              <a:ea typeface="Meiryo UI" panose="020B0604030504040204" pitchFamily="50" charset="-128"/>
            </a:endParaRPr>
          </a:p>
        </p:txBody>
      </p:sp>
      <p:sp>
        <p:nvSpPr>
          <p:cNvPr id="38" name="テキスト ボックス 37"/>
          <p:cNvSpPr txBox="1"/>
          <p:nvPr/>
        </p:nvSpPr>
        <p:spPr>
          <a:xfrm>
            <a:off x="1547664" y="5915778"/>
            <a:ext cx="6552728" cy="461665"/>
          </a:xfrm>
          <a:prstGeom prst="rect">
            <a:avLst/>
          </a:prstGeom>
          <a:noFill/>
          <a:ln>
            <a:noFill/>
          </a:ln>
        </p:spPr>
        <p:txBody>
          <a:bodyPr wrap="square" rtlCol="0">
            <a:spAutoFit/>
          </a:bodyPr>
          <a:lstStyle/>
          <a:p>
            <a:r>
              <a:rPr kumimoji="1" lang="en-US" altLang="ja-JP" sz="2400" b="1" dirty="0" smtClean="0">
                <a:latin typeface="Meiryo UI" panose="020B0604030504040204" pitchFamily="50" charset="-128"/>
                <a:ea typeface="Meiryo UI" panose="020B0604030504040204" pitchFamily="50" charset="-128"/>
              </a:rPr>
              <a:t>need to define clear restrain procedure </a:t>
            </a:r>
          </a:p>
        </p:txBody>
      </p:sp>
    </p:spTree>
    <p:extLst>
      <p:ext uri="{BB962C8B-B14F-4D97-AF65-F5344CB8AC3E}">
        <p14:creationId xmlns:p14="http://schemas.microsoft.com/office/powerpoint/2010/main" val="42903253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11111" y="56237"/>
            <a:ext cx="9145016" cy="492443"/>
          </a:xfrm>
          <a:prstGeom prst="rect">
            <a:avLst/>
          </a:prstGeom>
          <a:noFill/>
        </p:spPr>
        <p:txBody>
          <a:bodyPr wrap="square" rtlCol="0">
            <a:spAutoFit/>
          </a:bodyPr>
          <a:lstStyle/>
          <a:p>
            <a:r>
              <a:rPr lang="en-US" altLang="ja-JP" sz="2600" b="1" u="sng" dirty="0" smtClean="0">
                <a:solidFill>
                  <a:srgbClr val="0070C0"/>
                </a:solidFill>
                <a:latin typeface="Meiryo UI" panose="020B0604030504040204" pitchFamily="50" charset="-128"/>
                <a:ea typeface="Meiryo UI" panose="020B0604030504040204" pitchFamily="50" charset="-128"/>
              </a:rPr>
              <a:t>Sample of technical study results </a:t>
            </a:r>
            <a:endParaRPr kumimoji="1" lang="ja-JP" altLang="en-US" sz="2600" b="1" u="sng" dirty="0">
              <a:solidFill>
                <a:srgbClr val="0070C0"/>
              </a:solidFill>
              <a:latin typeface="Meiryo UI" panose="020B0604030504040204" pitchFamily="50" charset="-128"/>
              <a:ea typeface="Meiryo UI" panose="020B0604030504040204" pitchFamily="50" charset="-128"/>
            </a:endParaRPr>
          </a:p>
        </p:txBody>
      </p:sp>
      <p:graphicFrame>
        <p:nvGraphicFramePr>
          <p:cNvPr id="5" name="グラフ 4"/>
          <p:cNvGraphicFramePr>
            <a:graphicFrameLocks/>
          </p:cNvGraphicFramePr>
          <p:nvPr>
            <p:extLst>
              <p:ext uri="{D42A27DB-BD31-4B8C-83A1-F6EECF244321}">
                <p14:modId xmlns:p14="http://schemas.microsoft.com/office/powerpoint/2010/main" val="1109867987"/>
              </p:ext>
            </p:extLst>
          </p:nvPr>
        </p:nvGraphicFramePr>
        <p:xfrm>
          <a:off x="107504" y="2293134"/>
          <a:ext cx="4523626" cy="444823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グラフ 5"/>
          <p:cNvGraphicFramePr>
            <a:graphicFrameLocks/>
          </p:cNvGraphicFramePr>
          <p:nvPr>
            <p:extLst>
              <p:ext uri="{D42A27DB-BD31-4B8C-83A1-F6EECF244321}">
                <p14:modId xmlns:p14="http://schemas.microsoft.com/office/powerpoint/2010/main" val="1636982070"/>
              </p:ext>
            </p:extLst>
          </p:nvPr>
        </p:nvGraphicFramePr>
        <p:xfrm>
          <a:off x="4532065" y="2289970"/>
          <a:ext cx="4572000" cy="4451398"/>
        </p:xfrm>
        <a:graphic>
          <a:graphicData uri="http://schemas.openxmlformats.org/drawingml/2006/chart">
            <c:chart xmlns:c="http://schemas.openxmlformats.org/drawingml/2006/chart" xmlns:r="http://schemas.openxmlformats.org/officeDocument/2006/relationships" r:id="rId3"/>
          </a:graphicData>
        </a:graphic>
      </p:graphicFrame>
      <p:sp>
        <p:nvSpPr>
          <p:cNvPr id="7" name="正方形/長方形 6"/>
          <p:cNvSpPr/>
          <p:nvPr/>
        </p:nvSpPr>
        <p:spPr>
          <a:xfrm>
            <a:off x="1553688" y="2508313"/>
            <a:ext cx="207645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8" name="正方形/長方形 7"/>
          <p:cNvSpPr/>
          <p:nvPr/>
        </p:nvSpPr>
        <p:spPr>
          <a:xfrm>
            <a:off x="5992861" y="2508313"/>
            <a:ext cx="207645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9" name="テキスト ボックス 8"/>
          <p:cNvSpPr txBox="1"/>
          <p:nvPr/>
        </p:nvSpPr>
        <p:spPr>
          <a:xfrm>
            <a:off x="5703858" y="2885887"/>
            <a:ext cx="1621848" cy="307777"/>
          </a:xfrm>
          <a:prstGeom prst="rect">
            <a:avLst/>
          </a:prstGeom>
          <a:noFill/>
        </p:spPr>
        <p:txBody>
          <a:bodyPr wrap="square" rtlCol="0">
            <a:spAutoFit/>
          </a:bodyPr>
          <a:lstStyle/>
          <a:p>
            <a:r>
              <a:rPr kumimoji="1" lang="en-US" altLang="ja-JP" sz="1400" dirty="0" smtClean="0">
                <a:latin typeface="Meiryo UI" panose="020B0604030504040204" pitchFamily="50" charset="-128"/>
                <a:ea typeface="Meiryo UI" panose="020B0604030504040204" pitchFamily="50" charset="-128"/>
              </a:rPr>
              <a:t>(b) Vehicle-B</a:t>
            </a:r>
            <a:endParaRPr kumimoji="1" lang="ja-JP" altLang="en-US" sz="1400" dirty="0">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1073107" y="2885887"/>
            <a:ext cx="1621848" cy="307777"/>
          </a:xfrm>
          <a:prstGeom prst="rect">
            <a:avLst/>
          </a:prstGeom>
          <a:noFill/>
        </p:spPr>
        <p:txBody>
          <a:bodyPr wrap="square" rtlCol="0">
            <a:spAutoFit/>
          </a:bodyPr>
          <a:lstStyle/>
          <a:p>
            <a:r>
              <a:rPr kumimoji="1" lang="en-US" altLang="ja-JP" sz="1400" dirty="0" smtClean="0">
                <a:latin typeface="Meiryo UI" panose="020B0604030504040204" pitchFamily="50" charset="-128"/>
                <a:ea typeface="Meiryo UI" panose="020B0604030504040204" pitchFamily="50" charset="-128"/>
              </a:rPr>
              <a:t>(a) Vehicle-A</a:t>
            </a:r>
            <a:endParaRPr kumimoji="1" lang="ja-JP" altLang="en-US" sz="1400" dirty="0">
              <a:latin typeface="Meiryo UI" panose="020B0604030504040204" pitchFamily="50" charset="-128"/>
              <a:ea typeface="Meiryo UI" panose="020B0604030504040204" pitchFamily="50" charset="-128"/>
            </a:endParaRPr>
          </a:p>
        </p:txBody>
      </p:sp>
      <p:sp>
        <p:nvSpPr>
          <p:cNvPr id="11" name="正方形/長方形 10"/>
          <p:cNvSpPr/>
          <p:nvPr/>
        </p:nvSpPr>
        <p:spPr>
          <a:xfrm>
            <a:off x="2115663" y="6242113"/>
            <a:ext cx="912069" cy="238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12" name="正方形/長方形 11"/>
          <p:cNvSpPr/>
          <p:nvPr/>
        </p:nvSpPr>
        <p:spPr>
          <a:xfrm>
            <a:off x="6534065" y="6242112"/>
            <a:ext cx="1002922" cy="238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13" name="テキスト ボックス 12"/>
          <p:cNvSpPr txBox="1"/>
          <p:nvPr/>
        </p:nvSpPr>
        <p:spPr>
          <a:xfrm>
            <a:off x="1950160" y="6207285"/>
            <a:ext cx="1722247" cy="307777"/>
          </a:xfrm>
          <a:prstGeom prst="rect">
            <a:avLst/>
          </a:prstGeom>
          <a:noFill/>
        </p:spPr>
        <p:txBody>
          <a:bodyPr wrap="square" rtlCol="0">
            <a:spAutoFit/>
          </a:bodyPr>
          <a:lstStyle/>
          <a:p>
            <a:r>
              <a:rPr lang="en-US" altLang="ja-JP" sz="1400" dirty="0" smtClean="0">
                <a:latin typeface="Meiryo UI" panose="020B0604030504040204" pitchFamily="50" charset="-128"/>
                <a:ea typeface="Meiryo UI" panose="020B0604030504040204" pitchFamily="50" charset="-128"/>
              </a:rPr>
              <a:t>Speed  (km/h)</a:t>
            </a:r>
            <a:endParaRPr kumimoji="1" lang="ja-JP" altLang="en-US" sz="1400" dirty="0">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6468240" y="6217567"/>
            <a:ext cx="1776168" cy="307777"/>
          </a:xfrm>
          <a:prstGeom prst="rect">
            <a:avLst/>
          </a:prstGeom>
          <a:noFill/>
        </p:spPr>
        <p:txBody>
          <a:bodyPr wrap="square" rtlCol="0">
            <a:spAutoFit/>
          </a:bodyPr>
          <a:lstStyle/>
          <a:p>
            <a:r>
              <a:rPr lang="en-US" altLang="ja-JP" sz="1400" dirty="0" smtClean="0">
                <a:latin typeface="Meiryo UI" panose="020B0604030504040204" pitchFamily="50" charset="-128"/>
                <a:ea typeface="Meiryo UI" panose="020B0604030504040204" pitchFamily="50" charset="-128"/>
              </a:rPr>
              <a:t>Speed  (km/h)</a:t>
            </a:r>
            <a:endParaRPr kumimoji="1" lang="ja-JP" altLang="en-US" sz="1400" dirty="0">
              <a:latin typeface="Meiryo UI" panose="020B0604030504040204" pitchFamily="50" charset="-128"/>
              <a:ea typeface="Meiryo UI" panose="020B0604030504040204" pitchFamily="50" charset="-128"/>
            </a:endParaRPr>
          </a:p>
        </p:txBody>
      </p:sp>
      <p:sp>
        <p:nvSpPr>
          <p:cNvPr id="15" name="正方形/長方形 14"/>
          <p:cNvSpPr/>
          <p:nvPr/>
        </p:nvSpPr>
        <p:spPr>
          <a:xfrm>
            <a:off x="201138" y="3775138"/>
            <a:ext cx="228600" cy="12001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16" name="正方形/長方形 15"/>
          <p:cNvSpPr/>
          <p:nvPr/>
        </p:nvSpPr>
        <p:spPr>
          <a:xfrm>
            <a:off x="4689881" y="3327463"/>
            <a:ext cx="208683" cy="1304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17" name="テキスト ボックス 16"/>
          <p:cNvSpPr txBox="1"/>
          <p:nvPr/>
        </p:nvSpPr>
        <p:spPr>
          <a:xfrm rot="16200000">
            <a:off x="-961644" y="3816973"/>
            <a:ext cx="2498676" cy="338554"/>
          </a:xfrm>
          <a:prstGeom prst="rect">
            <a:avLst/>
          </a:prstGeom>
          <a:noFill/>
        </p:spPr>
        <p:txBody>
          <a:bodyPr wrap="square" rtlCol="0">
            <a:spAutoFit/>
          </a:bodyPr>
          <a:lstStyle/>
          <a:p>
            <a:r>
              <a:rPr kumimoji="1" lang="en-US" altLang="ja-JP" sz="1600" dirty="0" smtClean="0">
                <a:latin typeface="Meiryo UI" panose="020B0604030504040204" pitchFamily="50" charset="-128"/>
                <a:ea typeface="Meiryo UI" panose="020B0604030504040204" pitchFamily="50" charset="-128"/>
              </a:rPr>
              <a:t>Rolling resistance (N)</a:t>
            </a:r>
            <a:endParaRPr kumimoji="1" lang="ja-JP" altLang="en-US" sz="1600" dirty="0">
              <a:latin typeface="Meiryo UI" panose="020B0604030504040204" pitchFamily="50" charset="-128"/>
              <a:ea typeface="Meiryo UI" panose="020B0604030504040204" pitchFamily="50" charset="-128"/>
            </a:endParaRPr>
          </a:p>
        </p:txBody>
      </p:sp>
      <p:sp>
        <p:nvSpPr>
          <p:cNvPr id="18" name="テキスト ボックス 17"/>
          <p:cNvSpPr txBox="1"/>
          <p:nvPr/>
        </p:nvSpPr>
        <p:spPr>
          <a:xfrm rot="16200000">
            <a:off x="3541502" y="3891460"/>
            <a:ext cx="2349702" cy="338554"/>
          </a:xfrm>
          <a:prstGeom prst="rect">
            <a:avLst/>
          </a:prstGeom>
          <a:noFill/>
        </p:spPr>
        <p:txBody>
          <a:bodyPr wrap="square" rtlCol="0">
            <a:spAutoFit/>
          </a:bodyPr>
          <a:lstStyle/>
          <a:p>
            <a:r>
              <a:rPr kumimoji="1" lang="en-US" altLang="ja-JP" sz="1600" dirty="0" smtClean="0">
                <a:latin typeface="Meiryo UI" panose="020B0604030504040204" pitchFamily="50" charset="-128"/>
                <a:ea typeface="Meiryo UI" panose="020B0604030504040204" pitchFamily="50" charset="-128"/>
              </a:rPr>
              <a:t>Rolling resistance (N)</a:t>
            </a:r>
            <a:endParaRPr kumimoji="1" lang="ja-JP" altLang="en-US" sz="1600" dirty="0">
              <a:latin typeface="Meiryo UI" panose="020B0604030504040204" pitchFamily="50" charset="-128"/>
              <a:ea typeface="Meiryo UI" panose="020B0604030504040204" pitchFamily="50" charset="-128"/>
            </a:endParaRPr>
          </a:p>
        </p:txBody>
      </p:sp>
      <p:sp>
        <p:nvSpPr>
          <p:cNvPr id="19" name="正方形/長方形 18"/>
          <p:cNvSpPr/>
          <p:nvPr/>
        </p:nvSpPr>
        <p:spPr>
          <a:xfrm>
            <a:off x="2868138" y="4708588"/>
            <a:ext cx="1485900" cy="1171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Meiryo UI" panose="020B0604030504040204" pitchFamily="50" charset="-128"/>
            </a:endParaRPr>
          </a:p>
        </p:txBody>
      </p:sp>
      <p:sp>
        <p:nvSpPr>
          <p:cNvPr id="20" name="テキスト ボックス 19"/>
          <p:cNvSpPr txBox="1"/>
          <p:nvPr/>
        </p:nvSpPr>
        <p:spPr>
          <a:xfrm>
            <a:off x="2846546" y="4894168"/>
            <a:ext cx="1529084" cy="276999"/>
          </a:xfrm>
          <a:prstGeom prst="rect">
            <a:avLst/>
          </a:prstGeom>
          <a:noFill/>
        </p:spPr>
        <p:txBody>
          <a:bodyPr wrap="square" rtlCol="0">
            <a:spAutoFit/>
          </a:bodyPr>
          <a:lstStyle/>
          <a:p>
            <a:r>
              <a:rPr lang="en-US" altLang="ja-JP" sz="1200" dirty="0" smtClean="0">
                <a:ea typeface="Meiryo UI" panose="020B0604030504040204" pitchFamily="50" charset="-128"/>
              </a:rPr>
              <a:t>4 points restraint</a:t>
            </a:r>
            <a:endParaRPr kumimoji="1" lang="ja-JP" altLang="en-US" sz="1200" dirty="0">
              <a:ea typeface="Meiryo UI" panose="020B0604030504040204" pitchFamily="50" charset="-128"/>
            </a:endParaRPr>
          </a:p>
        </p:txBody>
      </p:sp>
      <p:sp>
        <p:nvSpPr>
          <p:cNvPr id="21" name="テキスト ボックス 20"/>
          <p:cNvSpPr txBox="1"/>
          <p:nvPr/>
        </p:nvSpPr>
        <p:spPr>
          <a:xfrm>
            <a:off x="2846546" y="5110166"/>
            <a:ext cx="1465236" cy="276999"/>
          </a:xfrm>
          <a:prstGeom prst="rect">
            <a:avLst/>
          </a:prstGeom>
          <a:noFill/>
        </p:spPr>
        <p:txBody>
          <a:bodyPr wrap="square" rtlCol="0">
            <a:spAutoFit/>
          </a:bodyPr>
          <a:lstStyle/>
          <a:p>
            <a:r>
              <a:rPr lang="en-US" altLang="ja-JP" sz="1200" dirty="0" smtClean="0">
                <a:ea typeface="Meiryo UI" panose="020B0604030504040204" pitchFamily="50" charset="-128"/>
              </a:rPr>
              <a:t>3 points restraint</a:t>
            </a:r>
            <a:endParaRPr kumimoji="1" lang="ja-JP" altLang="en-US" sz="1200" dirty="0">
              <a:ea typeface="Meiryo UI" panose="020B0604030504040204" pitchFamily="50" charset="-128"/>
            </a:endParaRPr>
          </a:p>
        </p:txBody>
      </p:sp>
      <p:sp>
        <p:nvSpPr>
          <p:cNvPr id="22" name="テキスト ボックス 1"/>
          <p:cNvSpPr txBox="1"/>
          <p:nvPr/>
        </p:nvSpPr>
        <p:spPr>
          <a:xfrm>
            <a:off x="2715489" y="5354455"/>
            <a:ext cx="1618973" cy="287667"/>
          </a:xfrm>
          <a:prstGeom prst="rect">
            <a:avLst/>
          </a:prstGeom>
          <a:noFill/>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ltLang="ja-JP" sz="1100" dirty="0">
                <a:ea typeface="Meiryo UI" panose="020B0604030504040204" pitchFamily="50" charset="-128"/>
              </a:rPr>
              <a:t>2 </a:t>
            </a:r>
            <a:r>
              <a:rPr lang="en-US" altLang="ja-JP" sz="1100" dirty="0" smtClean="0">
                <a:ea typeface="Meiryo UI" panose="020B0604030504040204" pitchFamily="50" charset="-128"/>
              </a:rPr>
              <a:t>points straight type</a:t>
            </a:r>
            <a:endParaRPr lang="ja-JP" altLang="en-US" sz="1100" dirty="0">
              <a:ea typeface="Meiryo UI" panose="020B0604030504040204" pitchFamily="50" charset="-128"/>
            </a:endParaRPr>
          </a:p>
        </p:txBody>
      </p:sp>
      <p:sp>
        <p:nvSpPr>
          <p:cNvPr id="23" name="テキスト ボックス 3"/>
          <p:cNvSpPr txBox="1"/>
          <p:nvPr/>
        </p:nvSpPr>
        <p:spPr>
          <a:xfrm>
            <a:off x="2792446" y="5629311"/>
            <a:ext cx="1583184" cy="389979"/>
          </a:xfrm>
          <a:prstGeom prst="rect">
            <a:avLst/>
          </a:prstGeom>
          <a:noFill/>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nSpc>
                <a:spcPct val="70000"/>
              </a:lnSpc>
            </a:pPr>
            <a:r>
              <a:rPr lang="en-US" altLang="ja-JP" sz="1100" dirty="0">
                <a:ea typeface="Meiryo UI" panose="020B0604030504040204" pitchFamily="50" charset="-128"/>
              </a:rPr>
              <a:t>2 </a:t>
            </a:r>
            <a:r>
              <a:rPr lang="en-US" altLang="ja-JP" sz="1100" dirty="0" smtClean="0">
                <a:ea typeface="Meiryo UI" panose="020B0604030504040204" pitchFamily="50" charset="-128"/>
              </a:rPr>
              <a:t>points cross </a:t>
            </a:r>
            <a:r>
              <a:rPr lang="en-US" altLang="ja-JP" sz="1100" dirty="0">
                <a:ea typeface="Meiryo UI" panose="020B0604030504040204" pitchFamily="50" charset="-128"/>
              </a:rPr>
              <a:t>type</a:t>
            </a:r>
          </a:p>
          <a:p>
            <a:pPr>
              <a:lnSpc>
                <a:spcPct val="70000"/>
              </a:lnSpc>
            </a:pPr>
            <a:r>
              <a:rPr lang="en-US" altLang="ja-JP" sz="1100" dirty="0" smtClean="0">
                <a:ea typeface="Meiryo UI" panose="020B0604030504040204" pitchFamily="50" charset="-128"/>
              </a:rPr>
              <a:t>(yaw moment balanced)</a:t>
            </a:r>
            <a:endParaRPr lang="ja-JP" altLang="en-US" sz="1100" dirty="0">
              <a:ea typeface="Meiryo UI" panose="020B0604030504040204" pitchFamily="50" charset="-128"/>
            </a:endParaRPr>
          </a:p>
        </p:txBody>
      </p:sp>
      <p:sp>
        <p:nvSpPr>
          <p:cNvPr id="24" name="テキスト ボックス 2"/>
          <p:cNvSpPr txBox="1"/>
          <p:nvPr/>
        </p:nvSpPr>
        <p:spPr>
          <a:xfrm>
            <a:off x="2816168" y="4651383"/>
            <a:ext cx="1626884" cy="303176"/>
          </a:xfrm>
          <a:prstGeom prst="rect">
            <a:avLst/>
          </a:prstGeom>
          <a:noFill/>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nSpc>
                <a:spcPct val="70000"/>
              </a:lnSpc>
            </a:pPr>
            <a:r>
              <a:rPr lang="en-US" altLang="ja-JP" sz="1100" dirty="0">
                <a:ea typeface="Meiryo UI" panose="020B0604030504040204" pitchFamily="50" charset="-128"/>
              </a:rPr>
              <a:t>2 </a:t>
            </a:r>
            <a:r>
              <a:rPr lang="en-US" altLang="ja-JP" sz="1100" dirty="0" smtClean="0">
                <a:ea typeface="Meiryo UI" panose="020B0604030504040204" pitchFamily="50" charset="-128"/>
              </a:rPr>
              <a:t>points cross </a:t>
            </a:r>
            <a:r>
              <a:rPr lang="en-US" altLang="ja-JP" sz="1100" dirty="0">
                <a:ea typeface="Meiryo UI" panose="020B0604030504040204" pitchFamily="50" charset="-128"/>
              </a:rPr>
              <a:t>type</a:t>
            </a:r>
          </a:p>
          <a:p>
            <a:pPr>
              <a:lnSpc>
                <a:spcPct val="70000"/>
              </a:lnSpc>
            </a:pPr>
            <a:r>
              <a:rPr lang="en-US" altLang="ja-JP" sz="1200" dirty="0" smtClean="0">
                <a:ea typeface="Meiryo UI" panose="020B0604030504040204" pitchFamily="50" charset="-128"/>
              </a:rPr>
              <a:t>(lateral </a:t>
            </a:r>
            <a:r>
              <a:rPr lang="en-US" altLang="ja-JP" sz="1200" dirty="0">
                <a:ea typeface="Meiryo UI" panose="020B0604030504040204" pitchFamily="50" charset="-128"/>
              </a:rPr>
              <a:t>force </a:t>
            </a:r>
            <a:r>
              <a:rPr lang="en-US" altLang="ja-JP" sz="1200" dirty="0" smtClean="0">
                <a:ea typeface="Meiryo UI" panose="020B0604030504040204" pitchFamily="50" charset="-128"/>
              </a:rPr>
              <a:t>balanced)</a:t>
            </a:r>
            <a:endParaRPr lang="ja-JP" altLang="en-US" sz="1100" dirty="0">
              <a:ea typeface="Meiryo UI" panose="020B0604030504040204" pitchFamily="50" charset="-128"/>
            </a:endParaRPr>
          </a:p>
        </p:txBody>
      </p:sp>
      <p:sp>
        <p:nvSpPr>
          <p:cNvPr id="25" name="正方形/長方形 24"/>
          <p:cNvSpPr/>
          <p:nvPr/>
        </p:nvSpPr>
        <p:spPr>
          <a:xfrm>
            <a:off x="7257320" y="4575211"/>
            <a:ext cx="1501703" cy="11919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Meiryo UI" panose="020B0604030504040204" pitchFamily="50" charset="-128"/>
            </a:endParaRPr>
          </a:p>
        </p:txBody>
      </p:sp>
      <p:sp>
        <p:nvSpPr>
          <p:cNvPr id="26" name="テキスト ボックス 25"/>
          <p:cNvSpPr txBox="1"/>
          <p:nvPr/>
        </p:nvSpPr>
        <p:spPr>
          <a:xfrm>
            <a:off x="7226950" y="5064299"/>
            <a:ext cx="1465236" cy="276999"/>
          </a:xfrm>
          <a:prstGeom prst="rect">
            <a:avLst/>
          </a:prstGeom>
          <a:noFill/>
        </p:spPr>
        <p:txBody>
          <a:bodyPr wrap="square" rtlCol="0">
            <a:spAutoFit/>
          </a:bodyPr>
          <a:lstStyle/>
          <a:p>
            <a:r>
              <a:rPr lang="en-US" altLang="ja-JP" sz="1200" dirty="0" smtClean="0">
                <a:ea typeface="Meiryo UI" panose="020B0604030504040204" pitchFamily="50" charset="-128"/>
              </a:rPr>
              <a:t>3 points restraint</a:t>
            </a:r>
            <a:endParaRPr kumimoji="1" lang="ja-JP" altLang="en-US" sz="1200" dirty="0">
              <a:ea typeface="Meiryo UI" panose="020B0604030504040204" pitchFamily="50" charset="-128"/>
            </a:endParaRPr>
          </a:p>
        </p:txBody>
      </p:sp>
      <p:sp>
        <p:nvSpPr>
          <p:cNvPr id="27" name="テキスト ボックス 1"/>
          <p:cNvSpPr txBox="1"/>
          <p:nvPr/>
        </p:nvSpPr>
        <p:spPr>
          <a:xfrm>
            <a:off x="7095893" y="5308588"/>
            <a:ext cx="1618973" cy="287667"/>
          </a:xfrm>
          <a:prstGeom prst="rect">
            <a:avLst/>
          </a:prstGeom>
          <a:noFill/>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altLang="ja-JP" sz="1100" dirty="0">
                <a:ea typeface="Meiryo UI" panose="020B0604030504040204" pitchFamily="50" charset="-128"/>
              </a:rPr>
              <a:t>2 </a:t>
            </a:r>
            <a:r>
              <a:rPr lang="en-US" altLang="ja-JP" sz="1100" dirty="0" smtClean="0">
                <a:ea typeface="Meiryo UI" panose="020B0604030504040204" pitchFamily="50" charset="-128"/>
              </a:rPr>
              <a:t>points straight type</a:t>
            </a:r>
            <a:endParaRPr lang="ja-JP" altLang="en-US" sz="1100" dirty="0">
              <a:ea typeface="Meiryo UI" panose="020B0604030504040204" pitchFamily="50" charset="-128"/>
            </a:endParaRPr>
          </a:p>
        </p:txBody>
      </p:sp>
      <p:sp>
        <p:nvSpPr>
          <p:cNvPr id="28" name="テキスト ボックス 3"/>
          <p:cNvSpPr txBox="1"/>
          <p:nvPr/>
        </p:nvSpPr>
        <p:spPr>
          <a:xfrm>
            <a:off x="7172849" y="5583444"/>
            <a:ext cx="1698451" cy="389979"/>
          </a:xfrm>
          <a:prstGeom prst="rect">
            <a:avLst/>
          </a:prstGeom>
          <a:noFill/>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nSpc>
                <a:spcPct val="70000"/>
              </a:lnSpc>
            </a:pPr>
            <a:r>
              <a:rPr lang="en-US" altLang="ja-JP" sz="1100" dirty="0">
                <a:ea typeface="Meiryo UI" panose="020B0604030504040204" pitchFamily="50" charset="-128"/>
              </a:rPr>
              <a:t>2 </a:t>
            </a:r>
            <a:r>
              <a:rPr lang="en-US" altLang="ja-JP" sz="1100" dirty="0" smtClean="0">
                <a:ea typeface="Meiryo UI" panose="020B0604030504040204" pitchFamily="50" charset="-128"/>
              </a:rPr>
              <a:t>points cross </a:t>
            </a:r>
            <a:r>
              <a:rPr lang="en-US" altLang="ja-JP" sz="1100" dirty="0">
                <a:ea typeface="Meiryo UI" panose="020B0604030504040204" pitchFamily="50" charset="-128"/>
              </a:rPr>
              <a:t>type</a:t>
            </a:r>
          </a:p>
          <a:p>
            <a:pPr>
              <a:lnSpc>
                <a:spcPct val="70000"/>
              </a:lnSpc>
            </a:pPr>
            <a:r>
              <a:rPr lang="en-US" altLang="ja-JP" sz="1100" dirty="0" smtClean="0">
                <a:ea typeface="Meiryo UI" panose="020B0604030504040204" pitchFamily="50" charset="-128"/>
              </a:rPr>
              <a:t>(yaw moment balanced)</a:t>
            </a:r>
            <a:endParaRPr lang="ja-JP" altLang="en-US" sz="1100" dirty="0">
              <a:ea typeface="Meiryo UI" panose="020B0604030504040204" pitchFamily="50" charset="-128"/>
            </a:endParaRPr>
          </a:p>
        </p:txBody>
      </p:sp>
      <p:sp>
        <p:nvSpPr>
          <p:cNvPr id="29" name="テキスト ボックス 2"/>
          <p:cNvSpPr txBox="1"/>
          <p:nvPr/>
        </p:nvSpPr>
        <p:spPr>
          <a:xfrm>
            <a:off x="7215951" y="4574107"/>
            <a:ext cx="1655349" cy="357313"/>
          </a:xfrm>
          <a:prstGeom prst="rect">
            <a:avLst/>
          </a:prstGeom>
          <a:noFill/>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nSpc>
                <a:spcPct val="70000"/>
              </a:lnSpc>
            </a:pPr>
            <a:r>
              <a:rPr lang="en-US" altLang="ja-JP" sz="1100" dirty="0">
                <a:ea typeface="Meiryo UI" panose="020B0604030504040204" pitchFamily="50" charset="-128"/>
              </a:rPr>
              <a:t>2 </a:t>
            </a:r>
            <a:r>
              <a:rPr lang="en-US" altLang="ja-JP" sz="1100" dirty="0" smtClean="0">
                <a:ea typeface="Meiryo UI" panose="020B0604030504040204" pitchFamily="50" charset="-128"/>
              </a:rPr>
              <a:t>points cross </a:t>
            </a:r>
            <a:r>
              <a:rPr lang="en-US" altLang="ja-JP" sz="1100" dirty="0">
                <a:ea typeface="Meiryo UI" panose="020B0604030504040204" pitchFamily="50" charset="-128"/>
              </a:rPr>
              <a:t>type</a:t>
            </a:r>
          </a:p>
          <a:p>
            <a:pPr>
              <a:lnSpc>
                <a:spcPct val="70000"/>
              </a:lnSpc>
            </a:pPr>
            <a:r>
              <a:rPr lang="en-US" altLang="ja-JP" sz="1200" dirty="0" smtClean="0">
                <a:ea typeface="Meiryo UI" panose="020B0604030504040204" pitchFamily="50" charset="-128"/>
              </a:rPr>
              <a:t>(lateral force balanced)</a:t>
            </a:r>
            <a:endParaRPr lang="ja-JP" altLang="en-US" sz="1100" dirty="0">
              <a:ea typeface="Meiryo UI" panose="020B0604030504040204" pitchFamily="50" charset="-128"/>
            </a:endParaRPr>
          </a:p>
        </p:txBody>
      </p:sp>
      <p:sp>
        <p:nvSpPr>
          <p:cNvPr id="30" name="テキスト ボックス 29"/>
          <p:cNvSpPr txBox="1"/>
          <p:nvPr/>
        </p:nvSpPr>
        <p:spPr>
          <a:xfrm>
            <a:off x="7229939" y="4802538"/>
            <a:ext cx="1529084" cy="276999"/>
          </a:xfrm>
          <a:prstGeom prst="rect">
            <a:avLst/>
          </a:prstGeom>
          <a:noFill/>
        </p:spPr>
        <p:txBody>
          <a:bodyPr wrap="square" rtlCol="0">
            <a:spAutoFit/>
          </a:bodyPr>
          <a:lstStyle/>
          <a:p>
            <a:r>
              <a:rPr lang="en-US" altLang="ja-JP" sz="1200" dirty="0" smtClean="0">
                <a:ea typeface="Meiryo UI" panose="020B0604030504040204" pitchFamily="50" charset="-128"/>
              </a:rPr>
              <a:t>4 points restraint</a:t>
            </a:r>
            <a:endParaRPr kumimoji="1" lang="ja-JP" altLang="en-US" sz="1200" dirty="0">
              <a:ea typeface="Meiryo UI" panose="020B0604030504040204" pitchFamily="50" charset="-128"/>
            </a:endParaRPr>
          </a:p>
        </p:txBody>
      </p:sp>
      <p:sp>
        <p:nvSpPr>
          <p:cNvPr id="31" name="正方形/長方形 30"/>
          <p:cNvSpPr/>
          <p:nvPr/>
        </p:nvSpPr>
        <p:spPr>
          <a:xfrm>
            <a:off x="264525" y="691737"/>
            <a:ext cx="8686486" cy="400110"/>
          </a:xfrm>
          <a:prstGeom prst="rect">
            <a:avLst/>
          </a:prstGeom>
        </p:spPr>
        <p:txBody>
          <a:bodyPr wrap="square">
            <a:spAutoFit/>
          </a:bodyPr>
          <a:lstStyle/>
          <a:p>
            <a:r>
              <a:rPr lang="en-US" altLang="ja-JP" sz="2000" b="1" dirty="0" smtClean="0">
                <a:solidFill>
                  <a:srgbClr val="000000"/>
                </a:solidFill>
                <a:latin typeface="Meiryo UI" panose="020B0604030504040204" pitchFamily="50" charset="-128"/>
                <a:ea typeface="Meiryo UI" panose="020B0604030504040204" pitchFamily="50" charset="-128"/>
                <a:cs typeface="Times New Roman" panose="02020603050405020304" pitchFamily="18" charset="0"/>
              </a:rPr>
              <a:t>Rolling resistance measured under various restraint conditions</a:t>
            </a:r>
            <a:endParaRPr lang="ja-JP" altLang="en-US" sz="2000" b="1" dirty="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p:txBody>
      </p:sp>
      <p:pic>
        <p:nvPicPr>
          <p:cNvPr id="32" name="図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0066" y="1790331"/>
            <a:ext cx="1474201" cy="828000"/>
          </a:xfrm>
          <a:prstGeom prst="rect">
            <a:avLst/>
          </a:prstGeom>
        </p:spPr>
      </p:pic>
      <p:pic>
        <p:nvPicPr>
          <p:cNvPr id="33" name="図 3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85597" y="1828974"/>
            <a:ext cx="1281913" cy="720000"/>
          </a:xfrm>
          <a:prstGeom prst="rect">
            <a:avLst/>
          </a:prstGeom>
        </p:spPr>
      </p:pic>
      <p:pic>
        <p:nvPicPr>
          <p:cNvPr id="34" name="図 3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93194" y="1834536"/>
            <a:ext cx="1281913" cy="720000"/>
          </a:xfrm>
          <a:prstGeom prst="rect">
            <a:avLst/>
          </a:prstGeom>
        </p:spPr>
      </p:pic>
      <p:pic>
        <p:nvPicPr>
          <p:cNvPr id="35" name="図 3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42050" y="1790331"/>
            <a:ext cx="1281913" cy="720000"/>
          </a:xfrm>
          <a:prstGeom prst="rect">
            <a:avLst/>
          </a:prstGeom>
        </p:spPr>
      </p:pic>
      <p:pic>
        <p:nvPicPr>
          <p:cNvPr id="36" name="図 3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04637" y="1844331"/>
            <a:ext cx="1281913" cy="720000"/>
          </a:xfrm>
          <a:prstGeom prst="rect">
            <a:avLst/>
          </a:prstGeom>
        </p:spPr>
      </p:pic>
      <p:sp>
        <p:nvSpPr>
          <p:cNvPr id="37" name="テキスト ボックス 3"/>
          <p:cNvSpPr txBox="1"/>
          <p:nvPr/>
        </p:nvSpPr>
        <p:spPr>
          <a:xfrm>
            <a:off x="184891" y="1341177"/>
            <a:ext cx="1615563" cy="307777"/>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dirty="0">
                <a:ea typeface="Meiryo UI" panose="020B0604030504040204" pitchFamily="50" charset="-128"/>
              </a:rPr>
              <a:t>① </a:t>
            </a:r>
            <a:r>
              <a:rPr lang="en-US" altLang="ja-JP" sz="1400" dirty="0">
                <a:ea typeface="Meiryo UI" panose="020B0604030504040204" pitchFamily="50" charset="-128"/>
              </a:rPr>
              <a:t>4 </a:t>
            </a:r>
            <a:r>
              <a:rPr lang="en-US" altLang="ja-JP" sz="1400" dirty="0" smtClean="0">
                <a:ea typeface="Meiryo UI" panose="020B0604030504040204" pitchFamily="50" charset="-128"/>
              </a:rPr>
              <a:t>points type</a:t>
            </a:r>
            <a:endParaRPr lang="ja-JP" altLang="en-US" sz="1400" dirty="0">
              <a:ea typeface="Meiryo UI" panose="020B0604030504040204" pitchFamily="50" charset="-128"/>
            </a:endParaRPr>
          </a:p>
        </p:txBody>
      </p:sp>
      <p:sp>
        <p:nvSpPr>
          <p:cNvPr id="38" name="テキスト ボックス 4"/>
          <p:cNvSpPr txBox="1"/>
          <p:nvPr/>
        </p:nvSpPr>
        <p:spPr>
          <a:xfrm>
            <a:off x="1923550" y="1353272"/>
            <a:ext cx="1427653" cy="307777"/>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dirty="0">
                <a:ea typeface="Meiryo UI" panose="020B0604030504040204" pitchFamily="50" charset="-128"/>
              </a:rPr>
              <a:t>② </a:t>
            </a:r>
            <a:r>
              <a:rPr lang="en-US" altLang="ja-JP" sz="1400" dirty="0">
                <a:ea typeface="Meiryo UI" panose="020B0604030504040204" pitchFamily="50" charset="-128"/>
              </a:rPr>
              <a:t>3 </a:t>
            </a:r>
            <a:r>
              <a:rPr lang="en-US" altLang="ja-JP" sz="1400" dirty="0" smtClean="0">
                <a:ea typeface="Meiryo UI" panose="020B0604030504040204" pitchFamily="50" charset="-128"/>
              </a:rPr>
              <a:t>points type</a:t>
            </a:r>
            <a:endParaRPr lang="ja-JP" altLang="en-US" sz="1400" dirty="0">
              <a:ea typeface="Meiryo UI" panose="020B0604030504040204" pitchFamily="50" charset="-128"/>
            </a:endParaRPr>
          </a:p>
        </p:txBody>
      </p:sp>
      <p:sp>
        <p:nvSpPr>
          <p:cNvPr id="39" name="テキスト ボックス 5"/>
          <p:cNvSpPr txBox="1"/>
          <p:nvPr/>
        </p:nvSpPr>
        <p:spPr>
          <a:xfrm>
            <a:off x="3437006" y="1321940"/>
            <a:ext cx="1609946" cy="307777"/>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dirty="0">
                <a:ea typeface="Meiryo UI" panose="020B0604030504040204" pitchFamily="50" charset="-128"/>
              </a:rPr>
              <a:t>③ </a:t>
            </a:r>
            <a:r>
              <a:rPr lang="en-US" altLang="ja-JP" sz="1400" dirty="0">
                <a:ea typeface="Meiryo UI" panose="020B0604030504040204" pitchFamily="50" charset="-128"/>
              </a:rPr>
              <a:t>2 points-straight</a:t>
            </a:r>
            <a:endParaRPr lang="ja-JP" altLang="en-US" sz="1400" dirty="0">
              <a:ea typeface="Meiryo UI" panose="020B0604030504040204" pitchFamily="50" charset="-128"/>
            </a:endParaRPr>
          </a:p>
        </p:txBody>
      </p:sp>
      <p:sp>
        <p:nvSpPr>
          <p:cNvPr id="40" name="テキスト ボックス 6"/>
          <p:cNvSpPr txBox="1"/>
          <p:nvPr/>
        </p:nvSpPr>
        <p:spPr>
          <a:xfrm>
            <a:off x="5275610" y="1234905"/>
            <a:ext cx="1981710" cy="52322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dirty="0">
                <a:ea typeface="Meiryo UI" panose="020B0604030504040204" pitchFamily="50" charset="-128"/>
              </a:rPr>
              <a:t>④ </a:t>
            </a:r>
            <a:r>
              <a:rPr lang="en-US" altLang="ja-JP" sz="1400" dirty="0">
                <a:ea typeface="Meiryo UI" panose="020B0604030504040204" pitchFamily="50" charset="-128"/>
              </a:rPr>
              <a:t>2 </a:t>
            </a:r>
            <a:r>
              <a:rPr lang="en-US" altLang="ja-JP" sz="1400" dirty="0" smtClean="0">
                <a:ea typeface="Meiryo UI" panose="020B0604030504040204" pitchFamily="50" charset="-128"/>
              </a:rPr>
              <a:t>points-cross type </a:t>
            </a:r>
            <a:endParaRPr lang="en-US" altLang="ja-JP" sz="1400" dirty="0">
              <a:ea typeface="Meiryo UI" panose="020B0604030504040204" pitchFamily="50" charset="-128"/>
            </a:endParaRPr>
          </a:p>
          <a:p>
            <a:r>
              <a:rPr lang="en-US" altLang="ja-JP" sz="1400" dirty="0" smtClean="0">
                <a:ea typeface="Meiryo UI" panose="020B0604030504040204" pitchFamily="50" charset="-128"/>
              </a:rPr>
              <a:t>(yaw </a:t>
            </a:r>
            <a:r>
              <a:rPr lang="en-US" altLang="ja-JP" sz="1400" dirty="0">
                <a:ea typeface="Meiryo UI" panose="020B0604030504040204" pitchFamily="50" charset="-128"/>
              </a:rPr>
              <a:t>moment balanced)</a:t>
            </a:r>
            <a:endParaRPr lang="ja-JP" altLang="en-US" sz="1400" dirty="0">
              <a:ea typeface="Meiryo UI" panose="020B0604030504040204" pitchFamily="50" charset="-128"/>
            </a:endParaRPr>
          </a:p>
        </p:txBody>
      </p:sp>
      <p:sp>
        <p:nvSpPr>
          <p:cNvPr id="41" name="テキスト ボックス 7"/>
          <p:cNvSpPr txBox="1"/>
          <p:nvPr/>
        </p:nvSpPr>
        <p:spPr>
          <a:xfrm>
            <a:off x="7266169" y="1252533"/>
            <a:ext cx="1853667" cy="52322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dirty="0">
                <a:ea typeface="Meiryo UI" panose="020B0604030504040204" pitchFamily="50" charset="-128"/>
              </a:rPr>
              <a:t>⑤ </a:t>
            </a:r>
            <a:r>
              <a:rPr lang="en-US" altLang="ja-JP" sz="1400" dirty="0">
                <a:ea typeface="Meiryo UI" panose="020B0604030504040204" pitchFamily="50" charset="-128"/>
              </a:rPr>
              <a:t>2 </a:t>
            </a:r>
            <a:r>
              <a:rPr lang="en-US" altLang="ja-JP" sz="1400" dirty="0" smtClean="0">
                <a:ea typeface="Meiryo UI" panose="020B0604030504040204" pitchFamily="50" charset="-128"/>
              </a:rPr>
              <a:t>points-cross type </a:t>
            </a:r>
            <a:endParaRPr lang="en-US" altLang="ja-JP" sz="1400" dirty="0">
              <a:ea typeface="Meiryo UI" panose="020B0604030504040204" pitchFamily="50" charset="-128"/>
            </a:endParaRPr>
          </a:p>
          <a:p>
            <a:r>
              <a:rPr lang="en-US" altLang="ja-JP" sz="1400" dirty="0">
                <a:ea typeface="Meiryo UI" panose="020B0604030504040204" pitchFamily="50" charset="-128"/>
              </a:rPr>
              <a:t>(lateral force balanced)</a:t>
            </a:r>
            <a:endParaRPr lang="ja-JP" altLang="en-US" sz="1400" dirty="0">
              <a:ea typeface="Meiryo UI" panose="020B0604030504040204" pitchFamily="50" charset="-128"/>
            </a:endParaRPr>
          </a:p>
        </p:txBody>
      </p:sp>
      <p:sp>
        <p:nvSpPr>
          <p:cNvPr id="42" name="テキスト ボックス 41"/>
          <p:cNvSpPr txBox="1"/>
          <p:nvPr/>
        </p:nvSpPr>
        <p:spPr>
          <a:xfrm>
            <a:off x="8604448" y="6492477"/>
            <a:ext cx="827584" cy="369332"/>
          </a:xfrm>
          <a:prstGeom prst="rect">
            <a:avLst/>
          </a:prstGeom>
          <a:noFill/>
        </p:spPr>
        <p:txBody>
          <a:bodyPr wrap="square" rtlCol="0">
            <a:spAutoFit/>
          </a:bodyPr>
          <a:lstStyle/>
          <a:p>
            <a:r>
              <a:rPr kumimoji="1" lang="en-US" altLang="ja-JP" dirty="0" smtClean="0"/>
              <a:t>P.3</a:t>
            </a:r>
            <a:endParaRPr kumimoji="1" lang="ja-JP" altLang="en-US" dirty="0"/>
          </a:p>
        </p:txBody>
      </p:sp>
    </p:spTree>
    <p:extLst>
      <p:ext uri="{BB962C8B-B14F-4D97-AF65-F5344CB8AC3E}">
        <p14:creationId xmlns:p14="http://schemas.microsoft.com/office/powerpoint/2010/main" val="18336989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4" name="グラフ 3"/>
          <p:cNvGraphicFramePr>
            <a:graphicFrameLocks/>
          </p:cNvGraphicFramePr>
          <p:nvPr>
            <p:extLst>
              <p:ext uri="{D42A27DB-BD31-4B8C-83A1-F6EECF244321}">
                <p14:modId xmlns:p14="http://schemas.microsoft.com/office/powerpoint/2010/main" val="1952044324"/>
              </p:ext>
            </p:extLst>
          </p:nvPr>
        </p:nvGraphicFramePr>
        <p:xfrm>
          <a:off x="1083554" y="501387"/>
          <a:ext cx="6656798" cy="6290562"/>
        </p:xfrm>
        <a:graphic>
          <a:graphicData uri="http://schemas.openxmlformats.org/drawingml/2006/chart">
            <c:chart xmlns:c="http://schemas.openxmlformats.org/drawingml/2006/chart" xmlns:r="http://schemas.openxmlformats.org/officeDocument/2006/relationships" r:id="rId3"/>
          </a:graphicData>
        </a:graphic>
      </p:graphicFrame>
      <p:sp>
        <p:nvSpPr>
          <p:cNvPr id="5" name="正方形/長方形 4"/>
          <p:cNvSpPr/>
          <p:nvPr/>
        </p:nvSpPr>
        <p:spPr>
          <a:xfrm>
            <a:off x="1864659" y="694764"/>
            <a:ext cx="2753958" cy="5336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7" name="グループ化 6"/>
          <p:cNvGrpSpPr/>
          <p:nvPr/>
        </p:nvGrpSpPr>
        <p:grpSpPr>
          <a:xfrm>
            <a:off x="2642434" y="1345328"/>
            <a:ext cx="1860961" cy="523163"/>
            <a:chOff x="2296205" y="280429"/>
            <a:chExt cx="1860961" cy="509505"/>
          </a:xfrm>
        </p:grpSpPr>
        <p:sp>
          <p:nvSpPr>
            <p:cNvPr id="8" name="正方形/長方形 7"/>
            <p:cNvSpPr>
              <a:spLocks noChangeAspect="1"/>
            </p:cNvSpPr>
            <p:nvPr/>
          </p:nvSpPr>
          <p:spPr>
            <a:xfrm>
              <a:off x="2297460" y="358546"/>
              <a:ext cx="108299" cy="108299"/>
            </a:xfrm>
            <a:prstGeom prst="rect">
              <a:avLst/>
            </a:prstGeom>
            <a:solidFill>
              <a:schemeClr val="accent2">
                <a:lumMod val="20000"/>
                <a:lumOff val="8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 name="正方形/長方形 8"/>
            <p:cNvSpPr>
              <a:spLocks noChangeAspect="1"/>
            </p:cNvSpPr>
            <p:nvPr/>
          </p:nvSpPr>
          <p:spPr>
            <a:xfrm>
              <a:off x="2296205" y="681635"/>
              <a:ext cx="108299" cy="108299"/>
            </a:xfrm>
            <a:prstGeom prst="rect">
              <a:avLst/>
            </a:prstGeom>
            <a:solidFill>
              <a:srgbClr val="0070C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テキスト ボックス 9"/>
            <p:cNvSpPr txBox="1"/>
            <p:nvPr/>
          </p:nvSpPr>
          <p:spPr>
            <a:xfrm>
              <a:off x="2356966" y="280429"/>
              <a:ext cx="1800200" cy="261610"/>
            </a:xfrm>
            <a:prstGeom prst="rect">
              <a:avLst/>
            </a:prstGeom>
            <a:noFill/>
          </p:spPr>
          <p:txBody>
            <a:bodyPr wrap="square" rtlCol="0">
              <a:spAutoFit/>
            </a:bodyPr>
            <a:lstStyle/>
            <a:p>
              <a:endParaRPr kumimoji="1" lang="ja-JP" altLang="en-US" sz="1100" dirty="0"/>
            </a:p>
          </p:txBody>
        </p:sp>
      </p:grpSp>
      <p:sp>
        <p:nvSpPr>
          <p:cNvPr id="34" name="テキスト ボックス 33"/>
          <p:cNvSpPr txBox="1"/>
          <p:nvPr/>
        </p:nvSpPr>
        <p:spPr>
          <a:xfrm>
            <a:off x="6983760" y="2240890"/>
            <a:ext cx="1845509" cy="707886"/>
          </a:xfrm>
          <a:prstGeom prst="rect">
            <a:avLst/>
          </a:prstGeom>
          <a:noFill/>
        </p:spPr>
        <p:txBody>
          <a:bodyPr wrap="square" rtlCol="0">
            <a:spAutoFit/>
          </a:bodyPr>
          <a:lstStyle/>
          <a:p>
            <a:r>
              <a:rPr lang="en-US" altLang="ja-JP" sz="2000" b="1" dirty="0">
                <a:latin typeface="Meiryo UI" panose="020B0604030504040204" pitchFamily="50" charset="-128"/>
                <a:ea typeface="Meiryo UI" panose="020B0604030504040204" pitchFamily="50" charset="-128"/>
              </a:rPr>
              <a:t>s</a:t>
            </a:r>
            <a:r>
              <a:rPr kumimoji="1" lang="en-US" altLang="ja-JP" sz="2000" b="1" dirty="0" smtClean="0">
                <a:latin typeface="Meiryo UI" panose="020B0604030504040204" pitchFamily="50" charset="-128"/>
                <a:ea typeface="Meiryo UI" panose="020B0604030504040204" pitchFamily="50" charset="-128"/>
              </a:rPr>
              <a:t>hould be identical</a:t>
            </a:r>
            <a:endParaRPr kumimoji="1" lang="ja-JP" altLang="en-US" sz="2000" b="1" dirty="0">
              <a:latin typeface="Meiryo UI" panose="020B0604030504040204" pitchFamily="50" charset="-128"/>
              <a:ea typeface="Meiryo UI" panose="020B0604030504040204" pitchFamily="50" charset="-128"/>
            </a:endParaRPr>
          </a:p>
        </p:txBody>
      </p:sp>
      <p:sp>
        <p:nvSpPr>
          <p:cNvPr id="39" name="円/楕円 38"/>
          <p:cNvSpPr/>
          <p:nvPr/>
        </p:nvSpPr>
        <p:spPr>
          <a:xfrm>
            <a:off x="2080683" y="1919157"/>
            <a:ext cx="4187447" cy="3516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40" name="直線矢印コネクタ 39"/>
          <p:cNvCxnSpPr/>
          <p:nvPr/>
        </p:nvCxnSpPr>
        <p:spPr>
          <a:xfrm flipH="1" flipV="1">
            <a:off x="6256557" y="2086069"/>
            <a:ext cx="869250" cy="18474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1" name="テキスト ボックス 40"/>
          <p:cNvSpPr txBox="1"/>
          <p:nvPr/>
        </p:nvSpPr>
        <p:spPr>
          <a:xfrm>
            <a:off x="2799521" y="1311942"/>
            <a:ext cx="3422177" cy="656590"/>
          </a:xfrm>
          <a:prstGeom prst="rect">
            <a:avLst/>
          </a:prstGeom>
          <a:noFill/>
        </p:spPr>
        <p:txBody>
          <a:bodyPr wrap="square" rtlCol="0">
            <a:spAutoFit/>
          </a:bodyPr>
          <a:lstStyle/>
          <a:p>
            <a:pPr>
              <a:lnSpc>
                <a:spcPts val="2200"/>
              </a:lnSpc>
            </a:pPr>
            <a:r>
              <a:rPr lang="en-US" altLang="ja-JP" sz="1600" dirty="0" smtClean="0">
                <a:latin typeface="Meiryo UI" panose="020B0604030504040204" pitchFamily="50" charset="-128"/>
                <a:ea typeface="Meiryo UI" panose="020B0604030504040204" pitchFamily="50" charset="-128"/>
              </a:rPr>
              <a:t>vehicle rolling resistance</a:t>
            </a:r>
            <a:endParaRPr kumimoji="1" lang="en-US" altLang="ja-JP" sz="1600" dirty="0">
              <a:latin typeface="Meiryo UI" panose="020B0604030504040204" pitchFamily="50" charset="-128"/>
              <a:ea typeface="Meiryo UI" panose="020B0604030504040204" pitchFamily="50" charset="-128"/>
            </a:endParaRPr>
          </a:p>
          <a:p>
            <a:pPr>
              <a:lnSpc>
                <a:spcPts val="2200"/>
              </a:lnSpc>
            </a:pPr>
            <a:r>
              <a:rPr lang="en-US" altLang="ja-JP" sz="1600" dirty="0" smtClean="0">
                <a:latin typeface="Meiryo UI" panose="020B0604030504040204" pitchFamily="50" charset="-128"/>
                <a:ea typeface="Meiryo UI" panose="020B0604030504040204" pitchFamily="50" charset="-128"/>
              </a:rPr>
              <a:t>absorbed </a:t>
            </a:r>
            <a:r>
              <a:rPr lang="en-US" altLang="ja-JP" sz="1600" dirty="0">
                <a:latin typeface="Meiryo UI" panose="020B0604030504040204" pitchFamily="50" charset="-128"/>
                <a:ea typeface="Meiryo UI" panose="020B0604030504040204" pitchFamily="50" charset="-128"/>
              </a:rPr>
              <a:t>work by chassis dyno.</a:t>
            </a:r>
            <a:endParaRPr kumimoji="1" lang="ja-JP" altLang="en-US" sz="1600" dirty="0">
              <a:latin typeface="Meiryo UI" panose="020B0604030504040204" pitchFamily="50" charset="-128"/>
              <a:ea typeface="Meiryo UI" panose="020B0604030504040204" pitchFamily="50" charset="-128"/>
            </a:endParaRPr>
          </a:p>
        </p:txBody>
      </p:sp>
      <p:sp>
        <p:nvSpPr>
          <p:cNvPr id="64" name="テキスト ボックス 63"/>
          <p:cNvSpPr txBox="1"/>
          <p:nvPr/>
        </p:nvSpPr>
        <p:spPr>
          <a:xfrm>
            <a:off x="8604448" y="6492477"/>
            <a:ext cx="827584" cy="369332"/>
          </a:xfrm>
          <a:prstGeom prst="rect">
            <a:avLst/>
          </a:prstGeom>
          <a:noFill/>
        </p:spPr>
        <p:txBody>
          <a:bodyPr wrap="square" rtlCol="0">
            <a:spAutoFit/>
          </a:bodyPr>
          <a:lstStyle/>
          <a:p>
            <a:r>
              <a:rPr kumimoji="1" lang="en-US" altLang="ja-JP" dirty="0" smtClean="0"/>
              <a:t>P.4</a:t>
            </a:r>
            <a:endParaRPr kumimoji="1" lang="ja-JP" altLang="en-US" dirty="0"/>
          </a:p>
        </p:txBody>
      </p:sp>
      <p:sp>
        <p:nvSpPr>
          <p:cNvPr id="65" name="テキスト ボックス 64"/>
          <p:cNvSpPr txBox="1"/>
          <p:nvPr/>
        </p:nvSpPr>
        <p:spPr>
          <a:xfrm>
            <a:off x="-5363" y="39436"/>
            <a:ext cx="9145016" cy="492443"/>
          </a:xfrm>
          <a:prstGeom prst="rect">
            <a:avLst/>
          </a:prstGeom>
          <a:noFill/>
        </p:spPr>
        <p:txBody>
          <a:bodyPr wrap="square" rtlCol="0">
            <a:spAutoFit/>
          </a:bodyPr>
          <a:lstStyle/>
          <a:p>
            <a:r>
              <a:rPr lang="en-US" altLang="ja-JP" sz="2600" b="1" u="sng" dirty="0" smtClean="0">
                <a:solidFill>
                  <a:srgbClr val="0070C0"/>
                </a:solidFill>
                <a:latin typeface="Meiryo UI" panose="020B0604030504040204" pitchFamily="50" charset="-128"/>
                <a:ea typeface="Meiryo UI" panose="020B0604030504040204" pitchFamily="50" charset="-128"/>
              </a:rPr>
              <a:t>Sample of technical study results </a:t>
            </a:r>
            <a:endParaRPr kumimoji="1" lang="ja-JP" altLang="en-US" sz="2600" b="1" u="sng" dirty="0">
              <a:solidFill>
                <a:srgbClr val="0070C0"/>
              </a:solidFill>
              <a:latin typeface="Meiryo UI" panose="020B0604030504040204" pitchFamily="50" charset="-128"/>
              <a:ea typeface="Meiryo UI" panose="020B0604030504040204" pitchFamily="50" charset="-128"/>
            </a:endParaRPr>
          </a:p>
        </p:txBody>
      </p:sp>
      <p:sp>
        <p:nvSpPr>
          <p:cNvPr id="67" name="正方形/長方形 66"/>
          <p:cNvSpPr/>
          <p:nvPr/>
        </p:nvSpPr>
        <p:spPr>
          <a:xfrm>
            <a:off x="163113" y="628346"/>
            <a:ext cx="8976540" cy="369332"/>
          </a:xfrm>
          <a:prstGeom prst="rect">
            <a:avLst/>
          </a:prstGeom>
        </p:spPr>
        <p:txBody>
          <a:bodyPr wrap="square">
            <a:spAutoFit/>
          </a:bodyPr>
          <a:lstStyle/>
          <a:p>
            <a:r>
              <a:rPr lang="en-US" altLang="ja-JP" b="1" dirty="0" smtClean="0">
                <a:solidFill>
                  <a:srgbClr val="000000"/>
                </a:solidFill>
                <a:latin typeface="Meiryo UI" panose="020B0604030504040204" pitchFamily="50" charset="-128"/>
                <a:ea typeface="Meiryo UI" panose="020B0604030504040204" pitchFamily="50" charset="-128"/>
                <a:cs typeface="Times New Roman" panose="02020603050405020304" pitchFamily="18" charset="0"/>
              </a:rPr>
              <a:t>Total energy (JC08 mode) measured under various restraint conditions</a:t>
            </a:r>
            <a:endParaRPr lang="ja-JP" altLang="en-US" b="1" dirty="0">
              <a:solidFill>
                <a:srgbClr val="FF000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68" name="テキスト ボックス 17"/>
          <p:cNvSpPr txBox="1"/>
          <p:nvPr/>
        </p:nvSpPr>
        <p:spPr>
          <a:xfrm rot="16200000">
            <a:off x="2956865" y="5878420"/>
            <a:ext cx="1205984" cy="350865"/>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lnSpc>
                <a:spcPct val="60000"/>
              </a:lnSpc>
            </a:pPr>
            <a:r>
              <a:rPr lang="en-US" altLang="ja-JP" sz="1400" dirty="0"/>
              <a:t>4points</a:t>
            </a:r>
          </a:p>
          <a:p>
            <a:pPr algn="r">
              <a:lnSpc>
                <a:spcPct val="60000"/>
              </a:lnSpc>
            </a:pPr>
            <a:r>
              <a:rPr kumimoji="1" lang="en-US" altLang="ja-JP" sz="1400" dirty="0"/>
              <a:t>downward</a:t>
            </a:r>
            <a:endParaRPr kumimoji="1" lang="ja-JP" altLang="en-US" sz="1400" dirty="0"/>
          </a:p>
        </p:txBody>
      </p:sp>
      <p:sp>
        <p:nvSpPr>
          <p:cNvPr id="70" name="テキスト ボックス 21"/>
          <p:cNvSpPr txBox="1"/>
          <p:nvPr/>
        </p:nvSpPr>
        <p:spPr>
          <a:xfrm rot="16200000">
            <a:off x="5377941" y="5943752"/>
            <a:ext cx="1336649" cy="350865"/>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lnSpc>
                <a:spcPct val="60000"/>
              </a:lnSpc>
            </a:pPr>
            <a:r>
              <a:rPr lang="en-US" altLang="ja-JP" sz="1400" dirty="0"/>
              <a:t>2 points  cross</a:t>
            </a:r>
          </a:p>
          <a:p>
            <a:pPr algn="r">
              <a:lnSpc>
                <a:spcPct val="60000"/>
              </a:lnSpc>
            </a:pPr>
            <a:r>
              <a:rPr kumimoji="1" lang="en-US" altLang="ja-JP" sz="1400" dirty="0"/>
              <a:t>(adjusted)</a:t>
            </a:r>
            <a:endParaRPr kumimoji="1" lang="ja-JP" altLang="en-US" sz="1400" dirty="0"/>
          </a:p>
        </p:txBody>
      </p:sp>
      <p:sp>
        <p:nvSpPr>
          <p:cNvPr id="72" name="テキスト ボックス 19"/>
          <p:cNvSpPr txBox="1"/>
          <p:nvPr/>
        </p:nvSpPr>
        <p:spPr>
          <a:xfrm rot="16200000">
            <a:off x="4188697" y="5878420"/>
            <a:ext cx="1205984" cy="350865"/>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lnSpc>
                <a:spcPct val="60000"/>
              </a:lnSpc>
            </a:pPr>
            <a:r>
              <a:rPr lang="en-US" altLang="ja-JP" sz="1400" dirty="0"/>
              <a:t>2 points</a:t>
            </a:r>
          </a:p>
          <a:p>
            <a:pPr algn="r">
              <a:lnSpc>
                <a:spcPct val="60000"/>
              </a:lnSpc>
            </a:pPr>
            <a:r>
              <a:rPr lang="en-US" altLang="ja-JP" sz="1400" dirty="0"/>
              <a:t>    -straight</a:t>
            </a:r>
            <a:endParaRPr kumimoji="1" lang="ja-JP" altLang="en-US" sz="1400" dirty="0"/>
          </a:p>
        </p:txBody>
      </p:sp>
      <p:sp>
        <p:nvSpPr>
          <p:cNvPr id="73" name="テキスト ボックス 20"/>
          <p:cNvSpPr txBox="1"/>
          <p:nvPr/>
        </p:nvSpPr>
        <p:spPr>
          <a:xfrm rot="16200000">
            <a:off x="4737326" y="5913597"/>
            <a:ext cx="1362515" cy="437043"/>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lnSpc>
                <a:spcPct val="80000"/>
              </a:lnSpc>
            </a:pPr>
            <a:r>
              <a:rPr lang="en-US" altLang="ja-JP" sz="1400" dirty="0"/>
              <a:t>2 points -cross</a:t>
            </a:r>
          </a:p>
          <a:p>
            <a:pPr algn="r">
              <a:lnSpc>
                <a:spcPct val="80000"/>
              </a:lnSpc>
            </a:pPr>
            <a:r>
              <a:rPr kumimoji="1" lang="en-US" altLang="ja-JP" sz="1400" dirty="0"/>
              <a:t>(not adjusted)</a:t>
            </a:r>
            <a:endParaRPr kumimoji="1" lang="ja-JP" altLang="en-US" sz="1400" dirty="0"/>
          </a:p>
        </p:txBody>
      </p:sp>
      <p:sp>
        <p:nvSpPr>
          <p:cNvPr id="76" name="テキスト ボックス 18"/>
          <p:cNvSpPr txBox="1"/>
          <p:nvPr/>
        </p:nvSpPr>
        <p:spPr>
          <a:xfrm rot="16200000">
            <a:off x="3610868" y="5825463"/>
            <a:ext cx="1087758" cy="338554"/>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r>
              <a:rPr lang="en-US" altLang="ja-JP" sz="1600" dirty="0"/>
              <a:t>3 points</a:t>
            </a:r>
            <a:endParaRPr kumimoji="1" lang="ja-JP" altLang="en-US" sz="1600" dirty="0"/>
          </a:p>
        </p:txBody>
      </p:sp>
      <p:sp>
        <p:nvSpPr>
          <p:cNvPr id="78" name="テキスト ボックス 16"/>
          <p:cNvSpPr txBox="1"/>
          <p:nvPr/>
        </p:nvSpPr>
        <p:spPr>
          <a:xfrm rot="16200000">
            <a:off x="2417925" y="5821171"/>
            <a:ext cx="1091485" cy="350865"/>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lnSpc>
                <a:spcPct val="60000"/>
              </a:lnSpc>
            </a:pPr>
            <a:r>
              <a:rPr lang="en-US" altLang="ja-JP" sz="1400" dirty="0"/>
              <a:t>4 points</a:t>
            </a:r>
          </a:p>
          <a:p>
            <a:pPr algn="r">
              <a:lnSpc>
                <a:spcPct val="60000"/>
              </a:lnSpc>
            </a:pPr>
            <a:r>
              <a:rPr kumimoji="1" lang="en-US" altLang="ja-JP" sz="1400" dirty="0"/>
              <a:t>upward</a:t>
            </a:r>
            <a:endParaRPr kumimoji="1" lang="ja-JP" altLang="en-US" sz="1400" dirty="0"/>
          </a:p>
        </p:txBody>
      </p:sp>
      <p:sp>
        <p:nvSpPr>
          <p:cNvPr id="81" name="テキスト ボックス 15"/>
          <p:cNvSpPr txBox="1"/>
          <p:nvPr/>
        </p:nvSpPr>
        <p:spPr>
          <a:xfrm rot="16200000">
            <a:off x="1792260" y="5794511"/>
            <a:ext cx="1025856" cy="338554"/>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r>
              <a:rPr lang="en-US" altLang="ja-JP" sz="1600" dirty="0"/>
              <a:t>4 points</a:t>
            </a:r>
            <a:endParaRPr kumimoji="1" lang="ja-JP" altLang="en-US" sz="1600" dirty="0"/>
          </a:p>
        </p:txBody>
      </p:sp>
    </p:spTree>
    <p:extLst>
      <p:ext uri="{BB962C8B-B14F-4D97-AF65-F5344CB8AC3E}">
        <p14:creationId xmlns:p14="http://schemas.microsoft.com/office/powerpoint/2010/main" val="31082310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a:spLocks noChangeArrowheads="1"/>
          </p:cNvSpPr>
          <p:nvPr/>
        </p:nvSpPr>
        <p:spPr bwMode="auto">
          <a:xfrm>
            <a:off x="107504" y="116632"/>
            <a:ext cx="882576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3200" dirty="0" smtClean="0">
                <a:solidFill>
                  <a:srgbClr val="0033CC"/>
                </a:solidFill>
                <a:latin typeface="Meiryo UI" panose="020B0604030504040204" pitchFamily="50" charset="-128"/>
                <a:ea typeface="Meiryo UI" panose="020B0604030504040204" pitchFamily="50" charset="-128"/>
              </a:rPr>
              <a:t>JSAE is working on standardizing the vehicle restrain procedure…</a:t>
            </a:r>
            <a:endParaRPr lang="ja-JP" altLang="en-US" sz="3200" dirty="0">
              <a:solidFill>
                <a:srgbClr val="0033CC"/>
              </a:solidFill>
              <a:latin typeface="Meiryo UI" panose="020B0604030504040204" pitchFamily="50" charset="-128"/>
              <a:ea typeface="Meiryo UI" panose="020B0604030504040204" pitchFamily="50" charset="-128"/>
            </a:endParaRPr>
          </a:p>
        </p:txBody>
      </p:sp>
      <p:sp>
        <p:nvSpPr>
          <p:cNvPr id="3" name="Rectangle 3"/>
          <p:cNvSpPr txBox="1">
            <a:spLocks noChangeArrowheads="1"/>
          </p:cNvSpPr>
          <p:nvPr/>
        </p:nvSpPr>
        <p:spPr>
          <a:xfrm>
            <a:off x="325129" y="1446295"/>
            <a:ext cx="8608140" cy="3882189"/>
          </a:xfrm>
          <a:prstGeom prst="rect">
            <a:avLst/>
          </a:prstGeom>
          <a:solidFill>
            <a:schemeClr val="bg1"/>
          </a:solidFill>
          <a:ln>
            <a:solidFill>
              <a:srgbClr val="0070C0"/>
            </a:solid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514350" indent="-514350">
              <a:spcBef>
                <a:spcPts val="1200"/>
              </a:spcBef>
              <a:spcAft>
                <a:spcPts val="600"/>
              </a:spcAft>
              <a:buFont typeface="+mj-ea"/>
              <a:buAutoNum type="circleNumDbPlain"/>
            </a:pPr>
            <a:r>
              <a:rPr lang="en-US" altLang="ja-JP" sz="2200" b="1" dirty="0" smtClean="0">
                <a:latin typeface="Meiryo UI" panose="020B0604030504040204" pitchFamily="50" charset="-128"/>
                <a:ea typeface="Meiryo UI" panose="020B0604030504040204" pitchFamily="50" charset="-128"/>
              </a:rPr>
              <a:t>to ensure safe test</a:t>
            </a:r>
            <a:endParaRPr lang="en-US" altLang="ja-JP" sz="2200" b="1" dirty="0">
              <a:latin typeface="Meiryo UI" panose="020B0604030504040204" pitchFamily="50" charset="-128"/>
              <a:ea typeface="Meiryo UI" panose="020B0604030504040204" pitchFamily="50" charset="-128"/>
            </a:endParaRPr>
          </a:p>
          <a:p>
            <a:pPr marL="514350" indent="-514350">
              <a:spcBef>
                <a:spcPts val="600"/>
              </a:spcBef>
              <a:spcAft>
                <a:spcPts val="600"/>
              </a:spcAft>
              <a:buFont typeface="+mj-ea"/>
              <a:buAutoNum type="circleNumDbPlain"/>
            </a:pPr>
            <a:r>
              <a:rPr lang="en-US" altLang="ja-JP" sz="2200" b="1" dirty="0" smtClean="0">
                <a:latin typeface="Meiryo UI" panose="020B0604030504040204" pitchFamily="50" charset="-128"/>
                <a:ea typeface="Meiryo UI" panose="020B0604030504040204" pitchFamily="50" charset="-128"/>
              </a:rPr>
              <a:t>to ensure stable conditions (appropriate workload to vehicles</a:t>
            </a:r>
            <a:r>
              <a:rPr lang="en-US" altLang="ja-JP" sz="2200" b="1" dirty="0">
                <a:latin typeface="Meiryo UI" panose="020B0604030504040204" pitchFamily="50" charset="-128"/>
                <a:ea typeface="Meiryo UI" panose="020B0604030504040204" pitchFamily="50" charset="-128"/>
              </a:rPr>
              <a:t>, </a:t>
            </a:r>
            <a:r>
              <a:rPr lang="en-US" altLang="ja-JP" sz="2200" b="1" dirty="0" smtClean="0">
                <a:latin typeface="Meiryo UI" panose="020B0604030504040204" pitchFamily="50" charset="-128"/>
                <a:ea typeface="Meiryo UI" panose="020B0604030504040204" pitchFamily="50" charset="-128"/>
              </a:rPr>
              <a:t>reproducibility setting on dyna.)</a:t>
            </a:r>
          </a:p>
          <a:p>
            <a:pPr marL="901700" indent="-276225">
              <a:spcBef>
                <a:spcPts val="600"/>
              </a:spcBef>
              <a:spcAft>
                <a:spcPts val="600"/>
              </a:spcAft>
              <a:buNone/>
            </a:pPr>
            <a:r>
              <a:rPr lang="ja-JP" altLang="en-US" sz="2200" b="1" dirty="0" smtClean="0">
                <a:latin typeface="Meiryo UI" panose="020B0604030504040204" pitchFamily="50" charset="-128"/>
                <a:ea typeface="Meiryo UI" panose="020B0604030504040204" pitchFamily="50" charset="-128"/>
              </a:rPr>
              <a:t>→</a:t>
            </a:r>
            <a:r>
              <a:rPr lang="en-US" altLang="ja-JP" sz="2200" b="1" dirty="0" smtClean="0">
                <a:latin typeface="Meiryo UI" panose="020B0604030504040204" pitchFamily="50" charset="-128"/>
                <a:ea typeface="Meiryo UI" panose="020B0604030504040204" pitchFamily="50" charset="-128"/>
              </a:rPr>
              <a:t>vehicle restrain condition may affect workload due to  unexpected vehicle motion, </a:t>
            </a:r>
            <a:r>
              <a:rPr lang="en-US" altLang="ja-JP" sz="2200" b="1" dirty="0" err="1" smtClean="0">
                <a:latin typeface="Meiryo UI" panose="020B0604030504040204" pitchFamily="50" charset="-128"/>
                <a:ea typeface="Meiryo UI" panose="020B0604030504040204" pitchFamily="50" charset="-128"/>
              </a:rPr>
              <a:t>tyre</a:t>
            </a:r>
            <a:r>
              <a:rPr lang="en-US" altLang="ja-JP" sz="2200" b="1" dirty="0" smtClean="0">
                <a:latin typeface="Meiryo UI" panose="020B0604030504040204" pitchFamily="50" charset="-128"/>
                <a:ea typeface="Meiryo UI" panose="020B0604030504040204" pitchFamily="50" charset="-128"/>
              </a:rPr>
              <a:t> deformation.</a:t>
            </a:r>
            <a:endParaRPr lang="en-US" altLang="ja-JP" sz="2200" b="1" dirty="0">
              <a:latin typeface="Meiryo UI" panose="020B0604030504040204" pitchFamily="50" charset="-128"/>
              <a:ea typeface="Meiryo UI" panose="020B0604030504040204" pitchFamily="50" charset="-128"/>
            </a:endParaRPr>
          </a:p>
          <a:p>
            <a:pPr marL="444500" indent="-444500">
              <a:spcBef>
                <a:spcPts val="600"/>
              </a:spcBef>
              <a:spcAft>
                <a:spcPts val="600"/>
              </a:spcAft>
              <a:buNone/>
            </a:pPr>
            <a:r>
              <a:rPr lang="ja-JP" altLang="en-US" sz="2200" b="1" dirty="0" smtClean="0">
                <a:latin typeface="Meiryo UI" panose="020B0604030504040204" pitchFamily="50" charset="-128"/>
                <a:ea typeface="Meiryo UI" panose="020B0604030504040204" pitchFamily="50" charset="-128"/>
              </a:rPr>
              <a:t>③　</a:t>
            </a:r>
            <a:r>
              <a:rPr lang="en-US" altLang="ja-JP" sz="2200" b="1" dirty="0" smtClean="0">
                <a:latin typeface="Meiryo UI" panose="020B0604030504040204" pitchFamily="50" charset="-128"/>
                <a:ea typeface="Meiryo UI" panose="020B0604030504040204" pitchFamily="50" charset="-128"/>
              </a:rPr>
              <a:t>to be applicable to different type of vehicle configurations with few affect on vehicle cooling condition.</a:t>
            </a:r>
          </a:p>
          <a:p>
            <a:pPr marL="444500" indent="-444500">
              <a:spcBef>
                <a:spcPts val="600"/>
              </a:spcBef>
              <a:spcAft>
                <a:spcPts val="600"/>
              </a:spcAft>
              <a:buNone/>
            </a:pPr>
            <a:r>
              <a:rPr lang="ja-JP" altLang="en-US" sz="2200" b="1" dirty="0" smtClean="0">
                <a:latin typeface="Meiryo UI" panose="020B0604030504040204" pitchFamily="50" charset="-128"/>
                <a:ea typeface="Meiryo UI" panose="020B0604030504040204" pitchFamily="50" charset="-128"/>
              </a:rPr>
              <a:t>④　</a:t>
            </a:r>
            <a:r>
              <a:rPr lang="en-US" altLang="ja-JP" sz="2200" b="1" dirty="0" smtClean="0">
                <a:latin typeface="Meiryo UI" panose="020B0604030504040204" pitchFamily="50" charset="-128"/>
                <a:ea typeface="Meiryo UI" panose="020B0604030504040204" pitchFamily="50" charset="-128"/>
              </a:rPr>
              <a:t>to be practical, effective without relying on high-skilled operators. </a:t>
            </a:r>
            <a:endParaRPr lang="ja-JP" altLang="en-US" sz="2200" b="1" dirty="0">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8594878" y="6488668"/>
            <a:ext cx="827584" cy="369332"/>
          </a:xfrm>
          <a:prstGeom prst="rect">
            <a:avLst/>
          </a:prstGeom>
          <a:noFill/>
        </p:spPr>
        <p:txBody>
          <a:bodyPr wrap="square" rtlCol="0">
            <a:spAutoFit/>
          </a:bodyPr>
          <a:lstStyle/>
          <a:p>
            <a:r>
              <a:rPr kumimoji="1" lang="en-US" altLang="ja-JP" dirty="0" smtClean="0">
                <a:latin typeface="Meiryo UI" panose="020B0604030504040204" pitchFamily="50" charset="-128"/>
                <a:ea typeface="Meiryo UI" panose="020B0604030504040204" pitchFamily="50" charset="-128"/>
              </a:rPr>
              <a:t>P.5</a:t>
            </a:r>
            <a:endParaRPr kumimoji="1" lang="ja-JP" altLang="en-US" dirty="0">
              <a:latin typeface="Meiryo UI" panose="020B0604030504040204" pitchFamily="50" charset="-128"/>
              <a:ea typeface="Meiryo UI" panose="020B0604030504040204" pitchFamily="50" charset="-128"/>
            </a:endParaRPr>
          </a:p>
        </p:txBody>
      </p:sp>
      <p:sp>
        <p:nvSpPr>
          <p:cNvPr id="6" name="右矢印 5"/>
          <p:cNvSpPr/>
          <p:nvPr/>
        </p:nvSpPr>
        <p:spPr bwMode="auto">
          <a:xfrm>
            <a:off x="453753" y="5477330"/>
            <a:ext cx="1063764" cy="461447"/>
          </a:xfrm>
          <a:prstGeom prst="rightArrow">
            <a:avLst/>
          </a:prstGeom>
          <a:solidFill>
            <a:srgbClr val="00B050"/>
          </a:solidFill>
          <a:ln w="952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1619672" y="5487615"/>
            <a:ext cx="7040567" cy="461665"/>
          </a:xfrm>
          <a:prstGeom prst="rect">
            <a:avLst/>
          </a:prstGeom>
          <a:noFill/>
          <a:ln>
            <a:noFill/>
          </a:ln>
        </p:spPr>
        <p:txBody>
          <a:bodyPr wrap="square" rtlCol="0">
            <a:spAutoFit/>
          </a:bodyPr>
          <a:lstStyle/>
          <a:p>
            <a:r>
              <a:rPr kumimoji="1" lang="en-US" altLang="ja-JP" sz="2400" b="1" dirty="0" smtClean="0">
                <a:latin typeface="Meiryo UI" panose="020B0604030504040204" pitchFamily="50" charset="-128"/>
                <a:ea typeface="Meiryo UI" panose="020B0604030504040204" pitchFamily="50" charset="-128"/>
              </a:rPr>
              <a:t>target completion timing : </a:t>
            </a:r>
            <a:r>
              <a:rPr kumimoji="1" lang="en-US" altLang="ja-JP" sz="2400" b="1" dirty="0" smtClean="0">
                <a:solidFill>
                  <a:srgbClr val="0070C0"/>
                </a:solidFill>
                <a:latin typeface="Meiryo UI" panose="020B0604030504040204" pitchFamily="50" charset="-128"/>
                <a:ea typeface="Meiryo UI" panose="020B0604030504040204" pitchFamily="50" charset="-128"/>
              </a:rPr>
              <a:t>March in 2018 </a:t>
            </a:r>
          </a:p>
        </p:txBody>
      </p:sp>
    </p:spTree>
    <p:extLst>
      <p:ext uri="{BB962C8B-B14F-4D97-AF65-F5344CB8AC3E}">
        <p14:creationId xmlns:p14="http://schemas.microsoft.com/office/powerpoint/2010/main" val="21088443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536" y="2795471"/>
            <a:ext cx="3995394" cy="2996546"/>
          </a:xfrm>
          <a:prstGeom prst="rect">
            <a:avLst/>
          </a:prstGeom>
        </p:spPr>
      </p:pic>
      <p:pic>
        <p:nvPicPr>
          <p:cNvPr id="4" name="図 3"/>
          <p:cNvPicPr>
            <a:picLocks noChangeAspect="1"/>
          </p:cNvPicPr>
          <p:nvPr/>
        </p:nvPicPr>
        <p:blipFill>
          <a:blip r:embed="rId4"/>
          <a:stretch>
            <a:fillRect/>
          </a:stretch>
        </p:blipFill>
        <p:spPr>
          <a:xfrm>
            <a:off x="4672762" y="2636912"/>
            <a:ext cx="4638005" cy="3154629"/>
          </a:xfrm>
          <a:prstGeom prst="rect">
            <a:avLst/>
          </a:prstGeom>
        </p:spPr>
      </p:pic>
      <p:sp>
        <p:nvSpPr>
          <p:cNvPr id="5" name="テキスト ボックス 4"/>
          <p:cNvSpPr txBox="1"/>
          <p:nvPr/>
        </p:nvSpPr>
        <p:spPr>
          <a:xfrm>
            <a:off x="8520898" y="6488668"/>
            <a:ext cx="827584" cy="369332"/>
          </a:xfrm>
          <a:prstGeom prst="rect">
            <a:avLst/>
          </a:prstGeom>
          <a:noFill/>
        </p:spPr>
        <p:txBody>
          <a:bodyPr wrap="square" rtlCol="0">
            <a:spAutoFit/>
          </a:bodyPr>
          <a:lstStyle/>
          <a:p>
            <a:r>
              <a:rPr kumimoji="1" lang="en-US" altLang="ja-JP" dirty="0" smtClean="0">
                <a:latin typeface="Meiryo UI" panose="020B0604030504040204" pitchFamily="50" charset="-128"/>
                <a:ea typeface="Meiryo UI" panose="020B0604030504040204" pitchFamily="50" charset="-128"/>
              </a:rPr>
              <a:t>P.6</a:t>
            </a:r>
            <a:endParaRPr kumimoji="1" lang="ja-JP" altLang="en-US" dirty="0">
              <a:latin typeface="Meiryo UI" panose="020B0604030504040204" pitchFamily="50" charset="-128"/>
              <a:ea typeface="Meiryo UI" panose="020B0604030504040204" pitchFamily="50" charset="-128"/>
            </a:endParaRPr>
          </a:p>
        </p:txBody>
      </p:sp>
      <p:sp>
        <p:nvSpPr>
          <p:cNvPr id="6" name="テキスト ボックス 5"/>
          <p:cNvSpPr txBox="1"/>
          <p:nvPr/>
        </p:nvSpPr>
        <p:spPr>
          <a:xfrm>
            <a:off x="502068" y="1595892"/>
            <a:ext cx="8462419" cy="584775"/>
          </a:xfrm>
          <a:prstGeom prst="rect">
            <a:avLst/>
          </a:prstGeom>
          <a:noFill/>
        </p:spPr>
        <p:txBody>
          <a:bodyPr wrap="square" rtlCol="0">
            <a:spAutoFit/>
          </a:bodyPr>
          <a:lstStyle/>
          <a:p>
            <a:r>
              <a:rPr kumimoji="1" lang="ja-JP" altLang="en-US" sz="3200" b="1" dirty="0" smtClean="0">
                <a:solidFill>
                  <a:srgbClr val="00B050"/>
                </a:solidFill>
                <a:latin typeface="Meiryo UI" panose="020B0604030504040204" pitchFamily="50" charset="-128"/>
                <a:ea typeface="Meiryo UI" panose="020B0604030504040204" pitchFamily="50" charset="-128"/>
              </a:rPr>
              <a:t>－</a:t>
            </a:r>
            <a:r>
              <a:rPr lang="en-US" altLang="ja-JP" sz="3200" b="1" dirty="0" smtClean="0">
                <a:solidFill>
                  <a:srgbClr val="00B050"/>
                </a:solidFill>
                <a:latin typeface="Meiryo UI" panose="020B0604030504040204" pitchFamily="50" charset="-128"/>
                <a:ea typeface="Meiryo UI" panose="020B0604030504040204" pitchFamily="50" charset="-128"/>
              </a:rPr>
              <a:t>Further information on JSAE Study</a:t>
            </a:r>
            <a:r>
              <a:rPr kumimoji="1" lang="ja-JP" altLang="en-US" sz="3200" b="1" dirty="0" err="1" smtClean="0">
                <a:solidFill>
                  <a:srgbClr val="00B050"/>
                </a:solidFill>
                <a:latin typeface="Meiryo UI" panose="020B0604030504040204" pitchFamily="50" charset="-128"/>
                <a:ea typeface="Meiryo UI" panose="020B0604030504040204" pitchFamily="50" charset="-128"/>
              </a:rPr>
              <a:t>ー</a:t>
            </a:r>
            <a:endParaRPr kumimoji="1" lang="ja-JP" altLang="en-US" sz="3200" b="1" dirty="0">
              <a:solidFill>
                <a:srgbClr val="00B050"/>
              </a:solidFill>
              <a:latin typeface="Meiryo UI" panose="020B0604030504040204" pitchFamily="50" charset="-128"/>
              <a:ea typeface="Meiryo UI" panose="020B0604030504040204" pitchFamily="50" charset="-128"/>
            </a:endParaRPr>
          </a:p>
        </p:txBody>
      </p:sp>
      <p:sp>
        <p:nvSpPr>
          <p:cNvPr id="7" name="テキスト ボックス 6"/>
          <p:cNvSpPr txBox="1"/>
          <p:nvPr/>
        </p:nvSpPr>
        <p:spPr>
          <a:xfrm>
            <a:off x="3275856" y="535794"/>
            <a:ext cx="2592288" cy="584775"/>
          </a:xfrm>
          <a:prstGeom prst="rect">
            <a:avLst/>
          </a:prstGeom>
          <a:noFill/>
          <a:ln>
            <a:noFill/>
          </a:ln>
        </p:spPr>
        <p:txBody>
          <a:bodyPr wrap="square" rtlCol="0">
            <a:spAutoFit/>
          </a:bodyPr>
          <a:lstStyle/>
          <a:p>
            <a:pPr algn="ctr"/>
            <a:r>
              <a:rPr kumimoji="1" lang="en-US" altLang="ja-JP" sz="3200" b="1" dirty="0" smtClean="0">
                <a:latin typeface="Meiryo UI" panose="020B0604030504040204" pitchFamily="50" charset="-128"/>
                <a:ea typeface="Meiryo UI" panose="020B0604030504040204" pitchFamily="50" charset="-128"/>
              </a:rPr>
              <a:t>appendix</a:t>
            </a:r>
            <a:endParaRPr kumimoji="1" lang="en-US" altLang="ja-JP" sz="3200" b="1" dirty="0" smtClean="0">
              <a:solidFill>
                <a:srgbClr val="0070C0"/>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524328" y="2996952"/>
            <a:ext cx="1224136" cy="261610"/>
          </a:xfrm>
          <a:prstGeom prst="rect">
            <a:avLst/>
          </a:prstGeom>
          <a:solidFill>
            <a:schemeClr val="bg1"/>
          </a:solidFill>
          <a:ln>
            <a:noFill/>
          </a:ln>
        </p:spPr>
        <p:txBody>
          <a:bodyPr wrap="square" rtlCol="0">
            <a:spAutoFit/>
          </a:bodyPr>
          <a:lstStyle/>
          <a:p>
            <a:pPr algn="ctr"/>
            <a:r>
              <a:rPr kumimoji="1" lang="en-US" altLang="ja-JP" sz="1100" dirty="0" smtClean="0">
                <a:latin typeface="Meiryo UI" panose="020B0604030504040204" pitchFamily="50" charset="-128"/>
                <a:ea typeface="Meiryo UI" panose="020B0604030504040204" pitchFamily="50" charset="-128"/>
              </a:rPr>
              <a:t>restrain chain</a:t>
            </a:r>
            <a:endParaRPr kumimoji="1" lang="en-US" altLang="ja-JP" sz="1100" dirty="0" smtClean="0">
              <a:solidFill>
                <a:srgbClr val="0070C0"/>
              </a:solidFill>
              <a:latin typeface="Meiryo UI" panose="020B0604030504040204" pitchFamily="50" charset="-128"/>
              <a:ea typeface="Meiryo UI" panose="020B0604030504040204" pitchFamily="50" charset="-128"/>
            </a:endParaRPr>
          </a:p>
        </p:txBody>
      </p:sp>
      <p:sp>
        <p:nvSpPr>
          <p:cNvPr id="9" name="テキスト ボックス 8"/>
          <p:cNvSpPr txBox="1"/>
          <p:nvPr/>
        </p:nvSpPr>
        <p:spPr>
          <a:xfrm>
            <a:off x="7719021" y="3988130"/>
            <a:ext cx="1037910" cy="261610"/>
          </a:xfrm>
          <a:prstGeom prst="rect">
            <a:avLst/>
          </a:prstGeom>
          <a:solidFill>
            <a:schemeClr val="bg1"/>
          </a:solidFill>
          <a:ln>
            <a:noFill/>
          </a:ln>
        </p:spPr>
        <p:txBody>
          <a:bodyPr wrap="square" rtlCol="0">
            <a:spAutoFit/>
          </a:bodyPr>
          <a:lstStyle/>
          <a:p>
            <a:pPr algn="ctr"/>
            <a:r>
              <a:rPr kumimoji="1" lang="en-US" altLang="ja-JP" sz="1100" dirty="0" smtClean="0">
                <a:latin typeface="Meiryo UI" panose="020B0604030504040204" pitchFamily="50" charset="-128"/>
                <a:ea typeface="Meiryo UI" panose="020B0604030504040204" pitchFamily="50" charset="-128"/>
              </a:rPr>
              <a:t>tensioner</a:t>
            </a:r>
            <a:endParaRPr kumimoji="1" lang="en-US" altLang="ja-JP" sz="1100" dirty="0" smtClean="0">
              <a:solidFill>
                <a:srgbClr val="0070C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63732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bwMode="auto">
          <a:xfrm>
            <a:off x="4593984" y="2009445"/>
            <a:ext cx="4443794" cy="4479223"/>
          </a:xfrm>
          <a:prstGeom prst="rect">
            <a:avLst/>
          </a:prstGeom>
          <a:solidFill>
            <a:schemeClr val="bg1"/>
          </a:solidFill>
          <a:ln w="9525">
            <a:solidFill>
              <a:schemeClr val="tx1"/>
            </a:solidFill>
            <a:round/>
            <a:headEnd/>
            <a:tailEnd/>
          </a:ln>
        </p:spPr>
        <p:txBody>
          <a:bodyPr wrap="none" rtlCol="0" anchor="ctr"/>
          <a:lstStyle/>
          <a:p>
            <a:pPr algn="ctr" eaLnBrk="1" hangingPunct="1">
              <a:lnSpc>
                <a:spcPct val="120000"/>
              </a:lnSpc>
            </a:pPr>
            <a:endParaRPr kumimoji="1" lang="ja-JP" altLang="en-US" sz="1600" dirty="0"/>
          </a:p>
        </p:txBody>
      </p:sp>
      <p:sp>
        <p:nvSpPr>
          <p:cNvPr id="2" name="テキスト ボックス 1"/>
          <p:cNvSpPr txBox="1"/>
          <p:nvPr/>
        </p:nvSpPr>
        <p:spPr>
          <a:xfrm>
            <a:off x="-242309" y="2394000"/>
            <a:ext cx="5017630" cy="338554"/>
          </a:xfrm>
          <a:prstGeom prst="rect">
            <a:avLst/>
          </a:prstGeom>
          <a:noFill/>
        </p:spPr>
        <p:txBody>
          <a:bodyPr wrap="square" rtlCol="0">
            <a:spAutoFit/>
          </a:bodyPr>
          <a:lstStyle/>
          <a:p>
            <a:pPr algn="ctr"/>
            <a:r>
              <a:rPr kumimoji="1" lang="en-US" altLang="ja-JP" sz="1600" b="1" dirty="0">
                <a:solidFill>
                  <a:srgbClr val="0070C0"/>
                </a:solidFill>
                <a:latin typeface="Times New Roman" panose="02020603050405020304" pitchFamily="18" charset="0"/>
                <a:cs typeface="Times New Roman" panose="02020603050405020304" pitchFamily="18" charset="0"/>
              </a:rPr>
              <a:t>Specification of 4WD chassis dynamometer system</a:t>
            </a:r>
            <a:endParaRPr kumimoji="1" lang="ja-JP" altLang="en-US" sz="1600" b="1" dirty="0">
              <a:solidFill>
                <a:srgbClr val="0070C0"/>
              </a:solidFill>
              <a:latin typeface="Times New Roman" panose="02020603050405020304" pitchFamily="18" charset="0"/>
              <a:cs typeface="Times New Roman" panose="02020603050405020304" pitchFamily="18" charset="0"/>
            </a:endParaRPr>
          </a:p>
        </p:txBody>
      </p:sp>
      <p:pic>
        <p:nvPicPr>
          <p:cNvPr id="3" name="図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21111" y="916721"/>
            <a:ext cx="2028840" cy="1521630"/>
          </a:xfrm>
          <a:prstGeom prst="rect">
            <a:avLst/>
          </a:prstGeom>
        </p:spPr>
      </p:pic>
      <p:sp>
        <p:nvSpPr>
          <p:cNvPr id="4" name="テキスト ボックス 3"/>
          <p:cNvSpPr txBox="1"/>
          <p:nvPr/>
        </p:nvSpPr>
        <p:spPr>
          <a:xfrm>
            <a:off x="4831489" y="1477481"/>
            <a:ext cx="3968781" cy="400110"/>
          </a:xfrm>
          <a:prstGeom prst="rect">
            <a:avLst/>
          </a:prstGeom>
          <a:noFill/>
        </p:spPr>
        <p:txBody>
          <a:bodyPr wrap="square" rtlCol="0">
            <a:spAutoFit/>
          </a:bodyPr>
          <a:lstStyle/>
          <a:p>
            <a:pPr algn="ctr"/>
            <a:r>
              <a:rPr kumimoji="1" lang="en-US" altLang="ja-JP" sz="2000" b="1" dirty="0">
                <a:solidFill>
                  <a:srgbClr val="0070C0"/>
                </a:solidFill>
                <a:latin typeface="Times New Roman" panose="02020603050405020304" pitchFamily="18" charset="0"/>
                <a:cs typeface="Times New Roman" panose="02020603050405020304" pitchFamily="18" charset="0"/>
              </a:rPr>
              <a:t>Specifications of the test </a:t>
            </a:r>
            <a:r>
              <a:rPr kumimoji="1" lang="en-US" altLang="ja-JP" sz="2000" b="1" dirty="0" smtClean="0">
                <a:solidFill>
                  <a:srgbClr val="0070C0"/>
                </a:solidFill>
                <a:latin typeface="Times New Roman" panose="02020603050405020304" pitchFamily="18" charset="0"/>
                <a:cs typeface="Times New Roman" panose="02020603050405020304" pitchFamily="18" charset="0"/>
              </a:rPr>
              <a:t>vehicles</a:t>
            </a:r>
            <a:endParaRPr kumimoji="1" lang="ja-JP" altLang="en-US" sz="2000" b="1" dirty="0">
              <a:solidFill>
                <a:srgbClr val="0070C0"/>
              </a:solidFill>
              <a:latin typeface="Times New Roman" panose="02020603050405020304" pitchFamily="18" charset="0"/>
              <a:cs typeface="Times New Roman" panose="02020603050405020304" pitchFamily="18" charset="0"/>
            </a:endParaRPr>
          </a:p>
        </p:txBody>
      </p:sp>
      <p:graphicFrame>
        <p:nvGraphicFramePr>
          <p:cNvPr id="5" name="表 4"/>
          <p:cNvGraphicFramePr>
            <a:graphicFrameLocks noGrp="1"/>
          </p:cNvGraphicFramePr>
          <p:nvPr>
            <p:extLst>
              <p:ext uri="{D42A27DB-BD31-4B8C-83A1-F6EECF244321}">
                <p14:modId xmlns:p14="http://schemas.microsoft.com/office/powerpoint/2010/main" val="872643703"/>
              </p:ext>
            </p:extLst>
          </p:nvPr>
        </p:nvGraphicFramePr>
        <p:xfrm>
          <a:off x="4593983" y="2015832"/>
          <a:ext cx="4443794" cy="4479694"/>
        </p:xfrm>
        <a:graphic>
          <a:graphicData uri="http://schemas.openxmlformats.org/drawingml/2006/table">
            <a:tbl>
              <a:tblPr/>
              <a:tblGrid>
                <a:gridCol w="349411">
                  <a:extLst>
                    <a:ext uri="{9D8B030D-6E8A-4147-A177-3AD203B41FA5}">
                      <a16:colId xmlns="" xmlns:a16="http://schemas.microsoft.com/office/drawing/2014/main" val="20000"/>
                    </a:ext>
                  </a:extLst>
                </a:gridCol>
                <a:gridCol w="1519376">
                  <a:extLst>
                    <a:ext uri="{9D8B030D-6E8A-4147-A177-3AD203B41FA5}">
                      <a16:colId xmlns="" xmlns:a16="http://schemas.microsoft.com/office/drawing/2014/main" val="20001"/>
                    </a:ext>
                  </a:extLst>
                </a:gridCol>
                <a:gridCol w="1383425">
                  <a:extLst>
                    <a:ext uri="{9D8B030D-6E8A-4147-A177-3AD203B41FA5}">
                      <a16:colId xmlns="" xmlns:a16="http://schemas.microsoft.com/office/drawing/2014/main" val="20002"/>
                    </a:ext>
                  </a:extLst>
                </a:gridCol>
                <a:gridCol w="1191582">
                  <a:extLst>
                    <a:ext uri="{9D8B030D-6E8A-4147-A177-3AD203B41FA5}">
                      <a16:colId xmlns="" xmlns:a16="http://schemas.microsoft.com/office/drawing/2014/main" val="20003"/>
                    </a:ext>
                  </a:extLst>
                </a:gridCol>
              </a:tblGrid>
              <a:tr h="367188">
                <a:tc rowSpan="2">
                  <a:txBody>
                    <a:bodyPr/>
                    <a:lstStyle/>
                    <a:p>
                      <a:pPr algn="ctr" fontAlgn="ctr"/>
                      <a:r>
                        <a:rPr lang="ja-JP" altLang="en-US" sz="1400" b="0" i="0" u="none" strike="noStrike" dirty="0">
                          <a:solidFill>
                            <a:srgbClr val="000000"/>
                          </a:solidFill>
                          <a:effectLst/>
                          <a:latin typeface="Times New Roman" panose="02020603050405020304" pitchFamily="18" charset="0"/>
                          <a:ea typeface="ＭＳ Ｐゴシック" panose="020B0600070205080204" pitchFamily="50" charset="-128"/>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rowSpan="2">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Items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sz="1400" b="0" i="0" u="none" strike="noStrike">
                          <a:solidFill>
                            <a:srgbClr val="000000"/>
                          </a:solidFill>
                          <a:effectLst/>
                          <a:latin typeface="Times New Roman" panose="02020603050405020304" pitchFamily="18" charset="0"/>
                          <a:ea typeface="ＭＳ Ｐゴシック" panose="020B0600070205080204" pitchFamily="50" charset="-128"/>
                        </a:rPr>
                        <a:t>Spacification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 xmlns:a16="http://schemas.microsoft.com/office/drawing/2014/main" val="10000"/>
                  </a:ext>
                </a:extLst>
              </a:tr>
              <a:tr h="367188">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en-US" sz="1400" b="0" i="0" u="none" strike="noStrike">
                          <a:solidFill>
                            <a:srgbClr val="000000"/>
                          </a:solidFill>
                          <a:effectLst/>
                          <a:latin typeface="Times New Roman" panose="02020603050405020304" pitchFamily="18" charset="0"/>
                          <a:ea typeface="ＭＳ Ｐゴシック" panose="020B0600070205080204" pitchFamily="50" charset="-128"/>
                        </a:rPr>
                        <a:t>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Times New Roman" panose="02020603050405020304" pitchFamily="18" charset="0"/>
                          <a:ea typeface="ＭＳ Ｐゴシック" panose="020B0600070205080204" pitchFamily="50" charset="-128"/>
                        </a:rPr>
                        <a:t>B</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367188">
                <a:tc>
                  <a:txBody>
                    <a:bodyPr/>
                    <a:lstStyle/>
                    <a:p>
                      <a:pPr algn="ctr" fontAlgn="ctr"/>
                      <a:r>
                        <a:rPr lang="en-US" altLang="ja-JP" sz="1400" b="0" i="0" u="none" strike="noStrike">
                          <a:solidFill>
                            <a:srgbClr val="000000"/>
                          </a:solidFill>
                          <a:effectLst/>
                          <a:latin typeface="Times New Roman" panose="02020603050405020304" pitchFamily="18" charset="0"/>
                          <a:ea typeface="ＭＳ Ｐゴシック" panose="020B0600070205080204"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Model year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effectLst/>
                          <a:latin typeface="Times New Roman" panose="02020603050405020304" pitchFamily="18" charset="0"/>
                          <a:ea typeface="ＭＳ Ｐゴシック" panose="020B0600070205080204" pitchFamily="50" charset="-128"/>
                        </a:rPr>
                        <a:t>2008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effectLst/>
                          <a:latin typeface="Times New Roman" panose="02020603050405020304" pitchFamily="18" charset="0"/>
                          <a:ea typeface="ＭＳ Ｐゴシック" panose="020B0600070205080204" pitchFamily="50" charset="-128"/>
                        </a:rPr>
                        <a:t>2009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367188">
                <a:tc>
                  <a:txBody>
                    <a:bodyPr/>
                    <a:lstStyle/>
                    <a:p>
                      <a:pPr algn="ctr" fontAlgn="ctr"/>
                      <a:r>
                        <a:rPr lang="en-US" altLang="ja-JP" sz="1400" b="0" i="0" u="none" strike="noStrike">
                          <a:solidFill>
                            <a:srgbClr val="000000"/>
                          </a:solidFill>
                          <a:effectLst/>
                          <a:latin typeface="Times New Roman" panose="02020603050405020304" pitchFamily="18" charset="0"/>
                          <a:ea typeface="ＭＳ Ｐゴシック" panose="020B0600070205080204" pitchFamily="50" charset="-128"/>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Vehicle weight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Times New Roman" panose="02020603050405020304" pitchFamily="18" charset="0"/>
                          <a:ea typeface="ＭＳ Ｐゴシック" panose="020B0600070205080204" pitchFamily="50" charset="-128"/>
                        </a:rPr>
                        <a:t>1289</a:t>
                      </a:r>
                      <a:r>
                        <a:rPr lang="en-US" sz="1400" b="0" i="0" u="none" strike="noStrike">
                          <a:solidFill>
                            <a:srgbClr val="000000"/>
                          </a:solidFill>
                          <a:effectLst/>
                          <a:latin typeface="ＭＳ Ｐ明朝" panose="02020600040205080304" pitchFamily="18" charset="-128"/>
                          <a:ea typeface="ＭＳ Ｐ明朝" panose="02020600040205080304" pitchFamily="18" charset="-128"/>
                        </a:rPr>
                        <a:t>ｋｇ</a:t>
                      </a:r>
                      <a:endParaRPr lang="en-US" sz="1400" b="0" i="0" u="none" strike="noStrike">
                        <a:solidFill>
                          <a:srgbClr val="000000"/>
                        </a:solidFill>
                        <a:effectLst/>
                        <a:latin typeface="Times New Roman" panose="02020603050405020304" pitchFamily="18" charset="0"/>
                        <a:ea typeface="ＭＳ Ｐゴシック" panose="020B0600070205080204"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Times New Roman" panose="02020603050405020304" pitchFamily="18" charset="0"/>
                          <a:ea typeface="ＭＳ Ｐゴシック" panose="020B0600070205080204" pitchFamily="50" charset="-128"/>
                        </a:rPr>
                        <a:t>1182</a:t>
                      </a:r>
                      <a:r>
                        <a:rPr lang="en-US" sz="1400" b="0" i="0" u="none" strike="noStrike">
                          <a:solidFill>
                            <a:srgbClr val="000000"/>
                          </a:solidFill>
                          <a:effectLst/>
                          <a:latin typeface="ＭＳ Ｐ明朝" panose="02020600040205080304" pitchFamily="18" charset="-128"/>
                          <a:ea typeface="ＭＳ Ｐ明朝" panose="02020600040205080304" pitchFamily="18" charset="-128"/>
                        </a:rPr>
                        <a:t>ｋｇ</a:t>
                      </a:r>
                      <a:endParaRPr lang="en-US" sz="1400" b="0" i="0" u="none" strike="noStrike">
                        <a:solidFill>
                          <a:srgbClr val="000000"/>
                        </a:solidFill>
                        <a:effectLst/>
                        <a:latin typeface="Times New Roman" panose="02020603050405020304" pitchFamily="18" charset="0"/>
                        <a:ea typeface="ＭＳ Ｐゴシック" panose="020B0600070205080204"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367188">
                <a:tc>
                  <a:txBody>
                    <a:bodyPr/>
                    <a:lstStyle/>
                    <a:p>
                      <a:pPr algn="ctr" fontAlgn="ctr"/>
                      <a:r>
                        <a:rPr lang="en-US" altLang="ja-JP" sz="1400" b="0" i="0" u="none" strike="noStrike" dirty="0">
                          <a:solidFill>
                            <a:srgbClr val="000000"/>
                          </a:solidFill>
                          <a:effectLst/>
                          <a:latin typeface="Times New Roman" panose="02020603050405020304" pitchFamily="18" charset="0"/>
                          <a:ea typeface="ＭＳ Ｐゴシック" panose="020B0600070205080204" pitchFamily="50" charset="-128"/>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Powertrain type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sz="1400" b="0" i="0" u="none" strike="noStrike" dirty="0">
                          <a:solidFill>
                            <a:schemeClr val="tx1"/>
                          </a:solidFill>
                          <a:effectLst/>
                          <a:latin typeface="Times New Roman" panose="02020603050405020304" pitchFamily="18" charset="0"/>
                          <a:ea typeface="ＭＳ Ｐゴシック" panose="020B0600070205080204" pitchFamily="50" charset="-128"/>
                        </a:rPr>
                        <a:t>2WD(FF)</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 xmlns:a16="http://schemas.microsoft.com/office/drawing/2014/main" val="10004"/>
                  </a:ext>
                </a:extLst>
              </a:tr>
              <a:tr h="367188">
                <a:tc>
                  <a:txBody>
                    <a:bodyPr/>
                    <a:lstStyle/>
                    <a:p>
                      <a:pPr algn="ctr" fontAlgn="ctr"/>
                      <a:r>
                        <a:rPr lang="en-US" altLang="ja-JP" sz="1400" b="0" i="0" u="none" strike="noStrike" dirty="0">
                          <a:solidFill>
                            <a:srgbClr val="000000"/>
                          </a:solidFill>
                          <a:effectLst/>
                          <a:latin typeface="Times New Roman" panose="02020603050405020304" pitchFamily="18" charset="0"/>
                          <a:ea typeface="ＭＳ Ｐゴシック" panose="020B0600070205080204" pitchFamily="50" charset="-128"/>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Engine displacement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Times New Roman" panose="02020603050405020304" pitchFamily="18" charset="0"/>
                          <a:ea typeface="ＭＳ Ｐゴシック" panose="020B0600070205080204" pitchFamily="50" charset="-128"/>
                        </a:rPr>
                        <a:t>1.797L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Times New Roman" panose="02020603050405020304" pitchFamily="18" charset="0"/>
                          <a:ea typeface="ＭＳ Ｐゴシック" panose="020B0600070205080204" pitchFamily="50" charset="-128"/>
                        </a:rPr>
                        <a:t>1.496L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440626">
                <a:tc>
                  <a:txBody>
                    <a:bodyPr/>
                    <a:lstStyle/>
                    <a:p>
                      <a:pPr algn="ctr" fontAlgn="ctr"/>
                      <a:r>
                        <a:rPr lang="en-US" altLang="ja-JP" sz="1400" b="0" i="0" u="none" strike="noStrike" dirty="0">
                          <a:solidFill>
                            <a:srgbClr val="000000"/>
                          </a:solidFill>
                          <a:effectLst/>
                          <a:latin typeface="Times New Roman" panose="02020603050405020304" pitchFamily="18" charset="0"/>
                          <a:ea typeface="ＭＳ Ｐゴシック" panose="020B0600070205080204" pitchFamily="50" charset="-128"/>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Maximum power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100kw/</a:t>
                      </a:r>
                    </a:p>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6000min</a:t>
                      </a:r>
                      <a:r>
                        <a:rPr lang="en-US" sz="1400" b="0" i="0" u="none" strike="noStrike" baseline="30000" dirty="0">
                          <a:solidFill>
                            <a:srgbClr val="000000"/>
                          </a:solidFill>
                          <a:effectLst/>
                          <a:latin typeface="Times New Roman" panose="02020603050405020304" pitchFamily="18" charset="0"/>
                          <a:ea typeface="ＭＳ Ｐゴシック" panose="020B0600070205080204" pitchFamily="50" charset="-128"/>
                        </a:rPr>
                        <a:t>-1</a:t>
                      </a:r>
                      <a:endParaRPr lang="en-US" sz="1400" b="0" i="0" u="none" strike="noStrike" dirty="0">
                        <a:solidFill>
                          <a:srgbClr val="000000"/>
                        </a:solidFill>
                        <a:effectLst/>
                        <a:latin typeface="Times New Roman" panose="02020603050405020304" pitchFamily="18" charset="0"/>
                        <a:ea typeface="ＭＳ Ｐゴシック" panose="020B0600070205080204"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81kw/</a:t>
                      </a:r>
                    </a:p>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4000min</a:t>
                      </a:r>
                      <a:r>
                        <a:rPr lang="en-US" sz="1400" b="0" i="0" u="none" strike="noStrike" baseline="30000" dirty="0">
                          <a:solidFill>
                            <a:srgbClr val="000000"/>
                          </a:solidFill>
                          <a:effectLst/>
                          <a:latin typeface="Times New Roman" panose="02020603050405020304" pitchFamily="18" charset="0"/>
                          <a:ea typeface="ＭＳ Ｐゴシック" panose="020B0600070205080204" pitchFamily="50" charset="-128"/>
                        </a:rPr>
                        <a:t>-1</a:t>
                      </a:r>
                      <a:endParaRPr lang="en-US" sz="1400" b="0" i="0" u="none" strike="noStrike" dirty="0">
                        <a:solidFill>
                          <a:srgbClr val="000000"/>
                        </a:solidFill>
                        <a:effectLst/>
                        <a:latin typeface="Times New Roman" panose="02020603050405020304" pitchFamily="18" charset="0"/>
                        <a:ea typeface="ＭＳ Ｐゴシック" panose="020B0600070205080204"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367188">
                <a:tc>
                  <a:txBody>
                    <a:bodyPr/>
                    <a:lstStyle/>
                    <a:p>
                      <a:pPr algn="ctr" fontAlgn="ctr"/>
                      <a:r>
                        <a:rPr lang="en-US" altLang="ja-JP" sz="1400" b="0" i="0" u="none" strike="noStrike" dirty="0">
                          <a:solidFill>
                            <a:srgbClr val="000000"/>
                          </a:solidFill>
                          <a:effectLst/>
                          <a:latin typeface="Times New Roman" panose="02020603050405020304" pitchFamily="18" charset="0"/>
                          <a:ea typeface="ＭＳ Ｐゴシック" panose="020B0600070205080204" pitchFamily="50" charset="-128"/>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Final gear ratio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a:solidFill>
                            <a:srgbClr val="000000"/>
                          </a:solidFill>
                          <a:effectLst/>
                          <a:latin typeface="Times New Roman" panose="02020603050405020304" pitchFamily="18" charset="0"/>
                          <a:ea typeface="ＭＳ Ｐゴシック" panose="020B0600070205080204" pitchFamily="50" charset="-128"/>
                        </a:rPr>
                        <a:t>5.356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400" b="0" i="0" u="none" strike="noStrike" dirty="0">
                          <a:solidFill>
                            <a:srgbClr val="000000"/>
                          </a:solidFill>
                          <a:effectLst/>
                          <a:latin typeface="Times New Roman" panose="02020603050405020304" pitchFamily="18" charset="0"/>
                          <a:ea typeface="ＭＳ Ｐゴシック" panose="020B0600070205080204" pitchFamily="50" charset="-128"/>
                        </a:rPr>
                        <a:t>5.698</a:t>
                      </a:r>
                      <a:r>
                        <a:rPr lang="ja-JP" altLang="en-US" sz="1400" b="0" i="0" u="none" strike="noStrike" dirty="0">
                          <a:solidFill>
                            <a:srgbClr val="000000"/>
                          </a:solidFill>
                          <a:effectLst/>
                          <a:latin typeface="Times New Roman" panose="02020603050405020304" pitchFamily="18" charset="0"/>
                          <a:ea typeface="ＭＳ Ｐゴシック" panose="020B0600070205080204" pitchFamily="50" charset="-128"/>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r h="367188">
                <a:tc>
                  <a:txBody>
                    <a:bodyPr/>
                    <a:lstStyle/>
                    <a:p>
                      <a:pPr algn="ctr" fontAlgn="ctr"/>
                      <a:r>
                        <a:rPr lang="en-US" altLang="ja-JP" sz="1400" b="0" i="0" u="none" strike="noStrike" dirty="0">
                          <a:solidFill>
                            <a:srgbClr val="000000"/>
                          </a:solidFill>
                          <a:effectLst/>
                          <a:latin typeface="Times New Roman" panose="02020603050405020304" pitchFamily="18" charset="0"/>
                          <a:ea typeface="ＭＳ Ｐゴシック" panose="020B0600070205080204" pitchFamily="50" charset="-128"/>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Length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Times New Roman" panose="02020603050405020304" pitchFamily="18" charset="0"/>
                          <a:ea typeface="ＭＳ Ｐゴシック" panose="020B0600070205080204" pitchFamily="50" charset="-128"/>
                        </a:rPr>
                        <a:t>4245mm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Times New Roman" panose="02020603050405020304" pitchFamily="18" charset="0"/>
                          <a:ea typeface="ＭＳ Ｐゴシック" panose="020B0600070205080204" pitchFamily="50" charset="-128"/>
                        </a:rPr>
                        <a:t>4420mm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r h="367188">
                <a:tc>
                  <a:txBody>
                    <a:bodyPr/>
                    <a:lstStyle/>
                    <a:p>
                      <a:pPr algn="ctr" fontAlgn="ctr"/>
                      <a:r>
                        <a:rPr lang="en-US" altLang="ja-JP" sz="1400" b="0" i="0" u="none" strike="noStrike" dirty="0">
                          <a:solidFill>
                            <a:srgbClr val="000000"/>
                          </a:solidFill>
                          <a:effectLst/>
                          <a:latin typeface="Times New Roman" panose="02020603050405020304" pitchFamily="18" charset="0"/>
                          <a:ea typeface="ＭＳ Ｐゴシック" panose="020B0600070205080204" pitchFamily="50" charset="-128"/>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Width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Times New Roman" panose="02020603050405020304" pitchFamily="18" charset="0"/>
                          <a:ea typeface="ＭＳ Ｐゴシック" panose="020B0600070205080204" pitchFamily="50" charset="-128"/>
                        </a:rPr>
                        <a:t>1760mm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Times New Roman" panose="02020603050405020304" pitchFamily="18" charset="0"/>
                          <a:ea typeface="ＭＳ Ｐゴシック" panose="020B0600070205080204" pitchFamily="50" charset="-128"/>
                        </a:rPr>
                        <a:t>1695mm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9"/>
                  </a:ext>
                </a:extLst>
              </a:tr>
              <a:tr h="367188">
                <a:tc>
                  <a:txBody>
                    <a:bodyPr/>
                    <a:lstStyle/>
                    <a:p>
                      <a:pPr algn="ctr" fontAlgn="ctr"/>
                      <a:r>
                        <a:rPr lang="en-US" altLang="ja-JP" sz="1400" b="0" i="0" u="none" strike="noStrike" dirty="0">
                          <a:solidFill>
                            <a:srgbClr val="000000"/>
                          </a:solidFill>
                          <a:effectLst/>
                          <a:latin typeface="Times New Roman" panose="02020603050405020304" pitchFamily="18" charset="0"/>
                          <a:ea typeface="ＭＳ Ｐゴシック" panose="020B0600070205080204" pitchFamily="50" charset="-128"/>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err="1">
                          <a:solidFill>
                            <a:srgbClr val="000000"/>
                          </a:solidFill>
                          <a:effectLst/>
                          <a:latin typeface="Times New Roman" panose="02020603050405020304" pitchFamily="18" charset="0"/>
                          <a:ea typeface="ＭＳ Ｐゴシック" panose="020B0600070205080204" pitchFamily="50" charset="-128"/>
                        </a:rPr>
                        <a:t>Heigth</a:t>
                      </a:r>
                      <a:endParaRPr lang="en-US" sz="1400" b="0" i="0" u="none" strike="noStrike" dirty="0">
                        <a:solidFill>
                          <a:srgbClr val="000000"/>
                        </a:solidFill>
                        <a:effectLst/>
                        <a:latin typeface="Times New Roman" panose="02020603050405020304" pitchFamily="18" charset="0"/>
                        <a:ea typeface="ＭＳ Ｐゴシック" panose="020B0600070205080204"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Times New Roman" panose="02020603050405020304" pitchFamily="18" charset="0"/>
                          <a:ea typeface="ＭＳ Ｐゴシック" panose="020B0600070205080204" pitchFamily="50" charset="-128"/>
                        </a:rPr>
                        <a:t>1515mm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Times New Roman" panose="02020603050405020304" pitchFamily="18" charset="0"/>
                          <a:ea typeface="ＭＳ Ｐゴシック" panose="020B0600070205080204" pitchFamily="50" charset="-128"/>
                        </a:rPr>
                        <a:t>1480mm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0"/>
                  </a:ext>
                </a:extLst>
              </a:tr>
              <a:tr h="367188">
                <a:tc>
                  <a:txBody>
                    <a:bodyPr/>
                    <a:lstStyle/>
                    <a:p>
                      <a:pPr algn="ctr" fontAlgn="ctr"/>
                      <a:r>
                        <a:rPr lang="en-US" altLang="ja-JP" sz="1400" b="0" i="0" u="none" strike="noStrike" dirty="0">
                          <a:solidFill>
                            <a:srgbClr val="000000"/>
                          </a:solidFill>
                          <a:effectLst/>
                          <a:latin typeface="Times New Roman" panose="02020603050405020304" pitchFamily="18" charset="0"/>
                          <a:ea typeface="ＭＳ Ｐゴシック" panose="020B0600070205080204" pitchFamily="50" charset="-128"/>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Wheelbase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Times New Roman" panose="02020603050405020304" pitchFamily="18" charset="0"/>
                          <a:ea typeface="ＭＳ Ｐゴシック" panose="020B0600070205080204" pitchFamily="50" charset="-128"/>
                        </a:rPr>
                        <a:t>2600mm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2600mm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1"/>
                  </a:ext>
                </a:extLst>
              </a:tr>
            </a:tbl>
          </a:graphicData>
        </a:graphic>
      </p:graphicFrame>
      <p:graphicFrame>
        <p:nvGraphicFramePr>
          <p:cNvPr id="9" name="表 8"/>
          <p:cNvGraphicFramePr>
            <a:graphicFrameLocks noGrp="1"/>
          </p:cNvGraphicFramePr>
          <p:nvPr>
            <p:extLst>
              <p:ext uri="{D42A27DB-BD31-4B8C-83A1-F6EECF244321}">
                <p14:modId xmlns:p14="http://schemas.microsoft.com/office/powerpoint/2010/main" val="3268225430"/>
              </p:ext>
            </p:extLst>
          </p:nvPr>
        </p:nvGraphicFramePr>
        <p:xfrm>
          <a:off x="72000" y="2709000"/>
          <a:ext cx="4381083" cy="3845178"/>
        </p:xfrm>
        <a:graphic>
          <a:graphicData uri="http://schemas.openxmlformats.org/drawingml/2006/table">
            <a:tbl>
              <a:tblPr/>
              <a:tblGrid>
                <a:gridCol w="327094">
                  <a:extLst>
                    <a:ext uri="{9D8B030D-6E8A-4147-A177-3AD203B41FA5}">
                      <a16:colId xmlns="" xmlns:a16="http://schemas.microsoft.com/office/drawing/2014/main" val="20000"/>
                    </a:ext>
                  </a:extLst>
                </a:gridCol>
                <a:gridCol w="1526441">
                  <a:extLst>
                    <a:ext uri="{9D8B030D-6E8A-4147-A177-3AD203B41FA5}">
                      <a16:colId xmlns="" xmlns:a16="http://schemas.microsoft.com/office/drawing/2014/main" val="20001"/>
                    </a:ext>
                  </a:extLst>
                </a:gridCol>
                <a:gridCol w="2527548">
                  <a:extLst>
                    <a:ext uri="{9D8B030D-6E8A-4147-A177-3AD203B41FA5}">
                      <a16:colId xmlns="" xmlns:a16="http://schemas.microsoft.com/office/drawing/2014/main" val="20002"/>
                    </a:ext>
                  </a:extLst>
                </a:gridCol>
              </a:tblGrid>
              <a:tr h="258328">
                <a:tc>
                  <a:txBody>
                    <a:bodyPr/>
                    <a:lstStyle/>
                    <a:p>
                      <a:pPr algn="ctr" fontAlgn="ctr"/>
                      <a:r>
                        <a:rPr lang="ja-JP" altLang="en-US" sz="1400" b="0" i="0" u="none" strike="noStrike" dirty="0">
                          <a:solidFill>
                            <a:srgbClr val="000000"/>
                          </a:solidFill>
                          <a:effectLst/>
                          <a:latin typeface="Times New Roman" panose="02020603050405020304" pitchFamily="18" charset="0"/>
                          <a:ea typeface="ＭＳ Ｐゴシック" panose="020B0600070205080204" pitchFamily="50" charset="-128"/>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Items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Specification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0"/>
                  </a:ext>
                </a:extLst>
              </a:tr>
              <a:tr h="258328">
                <a:tc>
                  <a:txBody>
                    <a:bodyPr/>
                    <a:lstStyle/>
                    <a:p>
                      <a:pPr algn="ctr" fontAlgn="ctr"/>
                      <a:r>
                        <a:rPr lang="en-US" altLang="ja-JP" sz="1400" b="0" i="0" u="none" strike="noStrike">
                          <a:solidFill>
                            <a:srgbClr val="000000"/>
                          </a:solidFill>
                          <a:effectLst/>
                          <a:latin typeface="Times New Roman" panose="02020603050405020304" pitchFamily="18" charset="0"/>
                          <a:ea typeface="ＭＳ Ｐゴシック" panose="020B0600070205080204" pitchFamily="50" charset="-128"/>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Roll type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Single roll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1"/>
                  </a:ext>
                </a:extLst>
              </a:tr>
              <a:tr h="444637">
                <a:tc>
                  <a:txBody>
                    <a:bodyPr/>
                    <a:lstStyle/>
                    <a:p>
                      <a:pPr algn="ctr" fontAlgn="ctr"/>
                      <a:r>
                        <a:rPr lang="en-US" altLang="ja-JP" sz="1400" b="0" i="0" u="none" strike="noStrike" dirty="0">
                          <a:solidFill>
                            <a:srgbClr val="000000"/>
                          </a:solidFill>
                          <a:effectLst/>
                          <a:latin typeface="Times New Roman" panose="02020603050405020304" pitchFamily="18" charset="0"/>
                          <a:ea typeface="ＭＳ Ｐゴシック" panose="020B0600070205080204" pitchFamily="50" charset="-128"/>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Roll </a:t>
                      </a:r>
                      <a:r>
                        <a:rPr lang="en-US" sz="1400" b="0" i="0" u="none" strike="noStrike" dirty="0" err="1">
                          <a:solidFill>
                            <a:srgbClr val="000000"/>
                          </a:solidFill>
                          <a:effectLst/>
                          <a:latin typeface="Times New Roman" panose="02020603050405020304" pitchFamily="18" charset="0"/>
                          <a:ea typeface="ＭＳ Ｐゴシック" panose="020B0600070205080204" pitchFamily="50" charset="-128"/>
                        </a:rPr>
                        <a:t>Diameter×Width</a:t>
                      </a:r>
                      <a:endParaRPr lang="en-US" sz="1400" b="0" i="0" u="none" strike="noStrike" dirty="0">
                        <a:solidFill>
                          <a:srgbClr val="000000"/>
                        </a:solidFill>
                        <a:effectLst/>
                        <a:latin typeface="Times New Roman" panose="02020603050405020304" pitchFamily="18" charset="0"/>
                        <a:ea typeface="ＭＳ Ｐゴシック" panose="020B0600070205080204" pitchFamily="50" charset="-12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400" b="0" i="0" u="none" strike="noStrike">
                          <a:solidFill>
                            <a:srgbClr val="000000"/>
                          </a:solidFill>
                          <a:effectLst/>
                          <a:latin typeface="Times New Roman" panose="02020603050405020304" pitchFamily="18" charset="0"/>
                          <a:ea typeface="ＭＳ Ｐゴシック" panose="020B0600070205080204" pitchFamily="50" charset="-128"/>
                        </a:rPr>
                        <a:t>1219.2mm(48inch)×975mm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2"/>
                  </a:ext>
                </a:extLst>
              </a:tr>
              <a:tr h="516659">
                <a:tc>
                  <a:txBody>
                    <a:bodyPr/>
                    <a:lstStyle/>
                    <a:p>
                      <a:pPr algn="ctr" fontAlgn="ctr"/>
                      <a:r>
                        <a:rPr lang="en-US" altLang="ja-JP" sz="1400" b="0" i="0" u="none" strike="noStrike">
                          <a:solidFill>
                            <a:srgbClr val="000000"/>
                          </a:solidFill>
                          <a:effectLst/>
                          <a:latin typeface="Times New Roman" panose="02020603050405020304" pitchFamily="18" charset="0"/>
                          <a:ea typeface="ＭＳ Ｐゴシック" panose="020B0600070205080204" pitchFamily="50" charset="-128"/>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Dynamometer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FREC Dynamometer</a:t>
                      </a:r>
                      <a:b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b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Roll over hung type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3"/>
                  </a:ext>
                </a:extLst>
              </a:tr>
              <a:tr h="258328">
                <a:tc>
                  <a:txBody>
                    <a:bodyPr/>
                    <a:lstStyle/>
                    <a:p>
                      <a:pPr algn="ctr" fontAlgn="ctr"/>
                      <a:r>
                        <a:rPr lang="en-US" altLang="ja-JP" sz="1400" b="0" i="0" u="none" strike="noStrike">
                          <a:solidFill>
                            <a:srgbClr val="000000"/>
                          </a:solidFill>
                          <a:effectLst/>
                          <a:latin typeface="Times New Roman" panose="02020603050405020304" pitchFamily="18" charset="0"/>
                          <a:ea typeface="ＭＳ Ｐゴシック" panose="020B0600070205080204" pitchFamily="50" charset="-128"/>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400" b="0" i="0" u="none" strike="noStrike">
                          <a:solidFill>
                            <a:srgbClr val="000000"/>
                          </a:solidFill>
                          <a:effectLst/>
                          <a:latin typeface="Times New Roman" panose="02020603050405020304" pitchFamily="18" charset="0"/>
                          <a:ea typeface="ＭＳ Ｐゴシック" panose="020B0600070205080204" pitchFamily="50" charset="-128"/>
                        </a:rPr>
                        <a:t>Max speed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160km/h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4"/>
                  </a:ext>
                </a:extLst>
              </a:tr>
              <a:tr h="444637">
                <a:tc>
                  <a:txBody>
                    <a:bodyPr/>
                    <a:lstStyle/>
                    <a:p>
                      <a:pPr algn="ctr" fontAlgn="ctr"/>
                      <a:r>
                        <a:rPr lang="en-US" altLang="ja-JP" sz="1400" b="0" i="0" u="none" strike="noStrike">
                          <a:solidFill>
                            <a:srgbClr val="000000"/>
                          </a:solidFill>
                          <a:effectLst/>
                          <a:latin typeface="Times New Roman" panose="02020603050405020304" pitchFamily="18" charset="0"/>
                          <a:ea typeface="ＭＳ Ｐゴシック" panose="020B0600070205080204" pitchFamily="50" charset="-128"/>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400" b="0" i="0" u="none" strike="noStrike">
                          <a:solidFill>
                            <a:srgbClr val="000000"/>
                          </a:solidFill>
                          <a:effectLst/>
                          <a:latin typeface="Times New Roman" panose="02020603050405020304" pitchFamily="18" charset="0"/>
                          <a:ea typeface="ＭＳ Ｐゴシック" panose="020B0600070205080204" pitchFamily="50" charset="-128"/>
                        </a:rPr>
                        <a:t>Dyno absorption rating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400" b="0" i="0" u="none" strike="noStrike">
                          <a:solidFill>
                            <a:srgbClr val="000000"/>
                          </a:solidFill>
                          <a:effectLst/>
                          <a:latin typeface="Times New Roman" panose="02020603050405020304" pitchFamily="18" charset="0"/>
                          <a:ea typeface="ＭＳ Ｐゴシック" panose="020B0600070205080204" pitchFamily="50" charset="-128"/>
                        </a:rPr>
                        <a:t>95kW Continuous   220kW 1min.over load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5"/>
                  </a:ext>
                </a:extLst>
              </a:tr>
              <a:tr h="444637">
                <a:tc>
                  <a:txBody>
                    <a:bodyPr/>
                    <a:lstStyle/>
                    <a:p>
                      <a:pPr algn="ctr" fontAlgn="ctr"/>
                      <a:r>
                        <a:rPr lang="en-US" altLang="ja-JP" sz="1400" b="0" i="0" u="none" strike="noStrike">
                          <a:solidFill>
                            <a:srgbClr val="000000"/>
                          </a:solidFill>
                          <a:effectLst/>
                          <a:latin typeface="Times New Roman" panose="02020603050405020304" pitchFamily="18" charset="0"/>
                          <a:ea typeface="ＭＳ Ｐゴシック" panose="020B0600070205080204" pitchFamily="50" charset="-128"/>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Dyno drive rating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70kW Continuous   160kW 1min.over load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6"/>
                  </a:ext>
                </a:extLst>
              </a:tr>
              <a:tr h="258328">
                <a:tc>
                  <a:txBody>
                    <a:bodyPr/>
                    <a:lstStyle/>
                    <a:p>
                      <a:pPr algn="ctr" fontAlgn="ctr"/>
                      <a:r>
                        <a:rPr lang="en-US" altLang="ja-JP" sz="1400" b="0" i="0" u="none" strike="noStrike">
                          <a:solidFill>
                            <a:srgbClr val="000000"/>
                          </a:solidFill>
                          <a:effectLst/>
                          <a:latin typeface="Times New Roman" panose="02020603050405020304" pitchFamily="18" charset="0"/>
                          <a:ea typeface="ＭＳ Ｐゴシック" panose="020B0600070205080204" pitchFamily="50" charset="-128"/>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400" b="0" i="0" u="none" strike="noStrike">
                          <a:solidFill>
                            <a:srgbClr val="000000"/>
                          </a:solidFill>
                          <a:effectLst/>
                          <a:latin typeface="Times New Roman" panose="02020603050405020304" pitchFamily="18" charset="0"/>
                          <a:ea typeface="ＭＳ Ｐゴシック" panose="020B0600070205080204" pitchFamily="50" charset="-128"/>
                        </a:rPr>
                        <a:t>Inertia simulation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400" b="0" i="0" u="none" strike="noStrike">
                          <a:solidFill>
                            <a:srgbClr val="000000"/>
                          </a:solidFill>
                          <a:effectLst/>
                          <a:latin typeface="Times New Roman" panose="02020603050405020304" pitchFamily="18" charset="0"/>
                          <a:ea typeface="ＭＳ Ｐゴシック" panose="020B0600070205080204" pitchFamily="50" charset="-128"/>
                        </a:rPr>
                        <a:t>Electric inertia simulation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7"/>
                  </a:ext>
                </a:extLst>
              </a:tr>
              <a:tr h="444637">
                <a:tc>
                  <a:txBody>
                    <a:bodyPr/>
                    <a:lstStyle/>
                    <a:p>
                      <a:pPr algn="ctr" fontAlgn="ctr"/>
                      <a:r>
                        <a:rPr lang="en-US" altLang="ja-JP" sz="1400" b="0" i="0" u="none" strike="noStrike">
                          <a:solidFill>
                            <a:srgbClr val="000000"/>
                          </a:solidFill>
                          <a:effectLst/>
                          <a:latin typeface="Times New Roman" panose="02020603050405020304" pitchFamily="18" charset="0"/>
                          <a:ea typeface="ＭＳ Ｐゴシック" panose="020B0600070205080204" pitchFamily="50" charset="-128"/>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400" b="0" i="0" u="none" strike="noStrike">
                          <a:solidFill>
                            <a:srgbClr val="000000"/>
                          </a:solidFill>
                          <a:effectLst/>
                          <a:latin typeface="Times New Roman" panose="02020603050405020304" pitchFamily="18" charset="0"/>
                          <a:ea typeface="ＭＳ Ｐゴシック" panose="020B0600070205080204" pitchFamily="50" charset="-128"/>
                        </a:rPr>
                        <a:t>Base mechanical inertia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832kg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8"/>
                  </a:ext>
                </a:extLst>
              </a:tr>
              <a:tr h="516659">
                <a:tc>
                  <a:txBody>
                    <a:bodyPr/>
                    <a:lstStyle/>
                    <a:p>
                      <a:pPr algn="ctr" fontAlgn="ctr"/>
                      <a:r>
                        <a:rPr lang="en-US" altLang="ja-JP" sz="1400" b="0" i="0" u="none" strike="noStrike" dirty="0">
                          <a:solidFill>
                            <a:srgbClr val="000000"/>
                          </a:solidFill>
                          <a:effectLst/>
                          <a:latin typeface="Times New Roman" panose="02020603050405020304" pitchFamily="18" charset="0"/>
                          <a:ea typeface="ＭＳ Ｐゴシック" panose="020B0600070205080204" pitchFamily="50" charset="-128"/>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Vehicle inertia range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2WD     350</a:t>
                      </a:r>
                      <a:r>
                        <a:rPr lang="en-US" sz="1400" b="0" i="0" u="none" strike="noStrike" dirty="0">
                          <a:solidFill>
                            <a:srgbClr val="000000"/>
                          </a:solidFill>
                          <a:effectLst/>
                          <a:latin typeface="ＭＳ Ｐ明朝" panose="02020600040205080304" pitchFamily="18" charset="-128"/>
                          <a:ea typeface="ＭＳ Ｐ明朝" panose="02020600040205080304" pitchFamily="18" charset="-128"/>
                        </a:rPr>
                        <a:t>～</a:t>
                      </a: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3500kg</a:t>
                      </a:r>
                      <a:b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b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4WD     680</a:t>
                      </a:r>
                      <a:r>
                        <a:rPr lang="en-US" sz="1400" b="0" i="0" u="none" strike="noStrike" dirty="0">
                          <a:solidFill>
                            <a:srgbClr val="000000"/>
                          </a:solidFill>
                          <a:effectLst/>
                          <a:latin typeface="ＭＳ Ｐ明朝" panose="02020600040205080304" pitchFamily="18" charset="-128"/>
                          <a:ea typeface="ＭＳ Ｐ明朝" panose="02020600040205080304" pitchFamily="18" charset="-128"/>
                        </a:rPr>
                        <a:t>～</a:t>
                      </a:r>
                      <a:r>
                        <a:rPr lang="en-US" sz="1400" b="0" i="0" u="none" strike="noStrike" dirty="0">
                          <a:solidFill>
                            <a:srgbClr val="000000"/>
                          </a:solidFill>
                          <a:effectLst/>
                          <a:latin typeface="Times New Roman" panose="02020603050405020304" pitchFamily="18" charset="0"/>
                          <a:ea typeface="ＭＳ Ｐゴシック" panose="020B0600070205080204" pitchFamily="50" charset="-128"/>
                        </a:rPr>
                        <a:t>3500kg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 xmlns:a16="http://schemas.microsoft.com/office/drawing/2014/main" val="10009"/>
                  </a:ext>
                </a:extLst>
              </a:tr>
            </a:tbl>
          </a:graphicData>
        </a:graphic>
      </p:graphicFrame>
      <p:sp>
        <p:nvSpPr>
          <p:cNvPr id="8" name="テキスト ボックス 7"/>
          <p:cNvSpPr txBox="1"/>
          <p:nvPr/>
        </p:nvSpPr>
        <p:spPr>
          <a:xfrm>
            <a:off x="8458639" y="6488668"/>
            <a:ext cx="827584" cy="369332"/>
          </a:xfrm>
          <a:prstGeom prst="rect">
            <a:avLst/>
          </a:prstGeom>
          <a:noFill/>
        </p:spPr>
        <p:txBody>
          <a:bodyPr wrap="square" rtlCol="0">
            <a:spAutoFit/>
          </a:bodyPr>
          <a:lstStyle/>
          <a:p>
            <a:r>
              <a:rPr kumimoji="1" lang="en-US" altLang="ja-JP" dirty="0" smtClean="0"/>
              <a:t>P.7</a:t>
            </a:r>
            <a:endParaRPr kumimoji="1" lang="ja-JP" altLang="en-US" dirty="0"/>
          </a:p>
        </p:txBody>
      </p:sp>
      <p:sp>
        <p:nvSpPr>
          <p:cNvPr id="6" name="テキスト ボックス 5"/>
          <p:cNvSpPr txBox="1"/>
          <p:nvPr/>
        </p:nvSpPr>
        <p:spPr>
          <a:xfrm>
            <a:off x="2262541" y="100311"/>
            <a:ext cx="6840760" cy="584775"/>
          </a:xfrm>
          <a:prstGeom prst="rect">
            <a:avLst/>
          </a:prstGeom>
          <a:noFill/>
        </p:spPr>
        <p:txBody>
          <a:bodyPr wrap="square" rtlCol="0">
            <a:spAutoFit/>
          </a:bodyPr>
          <a:lstStyle/>
          <a:p>
            <a:r>
              <a:rPr lang="en-US" altLang="ja-JP" sz="3200" b="1" dirty="0" smtClean="0">
                <a:solidFill>
                  <a:srgbClr val="00B050"/>
                </a:solidFill>
              </a:rPr>
              <a:t>Equipment and Test Vehicles</a:t>
            </a:r>
            <a:endParaRPr kumimoji="1" lang="ja-JP" altLang="en-US" sz="3200" b="1" dirty="0">
              <a:solidFill>
                <a:srgbClr val="00B050"/>
              </a:solidFill>
            </a:endParaRPr>
          </a:p>
        </p:txBody>
      </p:sp>
    </p:spTree>
    <p:extLst>
      <p:ext uri="{BB962C8B-B14F-4D97-AF65-F5344CB8AC3E}">
        <p14:creationId xmlns:p14="http://schemas.microsoft.com/office/powerpoint/2010/main" val="33233748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flipH="1">
            <a:off x="424770" y="3856867"/>
            <a:ext cx="803039" cy="1695318"/>
            <a:chOff x="4580286" y="3150394"/>
            <a:chExt cx="952326" cy="2010482"/>
          </a:xfrm>
          <a:scene3d>
            <a:camera prst="orthographicFront">
              <a:rot lat="0" lon="600000" rev="0"/>
            </a:camera>
            <a:lightRig rig="threePt" dir="t"/>
          </a:scene3d>
        </p:grpSpPr>
        <p:sp>
          <p:nvSpPr>
            <p:cNvPr id="3" name="直方体 2"/>
            <p:cNvSpPr/>
            <p:nvPr/>
          </p:nvSpPr>
          <p:spPr>
            <a:xfrm>
              <a:off x="4580286" y="3150394"/>
              <a:ext cx="952326" cy="2010482"/>
            </a:xfrm>
            <a:prstGeom prst="cube">
              <a:avLst/>
            </a:prstGeom>
            <a:solidFill>
              <a:schemeClr val="bg1"/>
            </a:solidFill>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4637323" y="3944924"/>
              <a:ext cx="426080" cy="303631"/>
            </a:xfrm>
            <a:prstGeom prst="rect">
              <a:avLst/>
            </a:prstGeom>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cxnSp>
          <p:nvCxnSpPr>
            <p:cNvPr id="5" name="直線コネクタ 4"/>
            <p:cNvCxnSpPr/>
            <p:nvPr/>
          </p:nvCxnSpPr>
          <p:spPr>
            <a:xfrm>
              <a:off x="4592812" y="3702475"/>
              <a:ext cx="711794" cy="681"/>
            </a:xfrm>
            <a:prstGeom prst="line">
              <a:avLst/>
            </a:prstGeom>
            <a:sp3d/>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4580286" y="3855244"/>
              <a:ext cx="711794" cy="681"/>
            </a:xfrm>
            <a:prstGeom prst="line">
              <a:avLst/>
            </a:prstGeom>
            <a:sp3d/>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4580286" y="4344162"/>
              <a:ext cx="711794" cy="681"/>
            </a:xfrm>
            <a:prstGeom prst="line">
              <a:avLst/>
            </a:prstGeom>
            <a:sp3d/>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4580286" y="4653136"/>
              <a:ext cx="711794" cy="681"/>
            </a:xfrm>
            <a:prstGeom prst="line">
              <a:avLst/>
            </a:prstGeom>
            <a:sp3d/>
          </p:spPr>
          <p:style>
            <a:lnRef idx="1">
              <a:schemeClr val="accent1"/>
            </a:lnRef>
            <a:fillRef idx="0">
              <a:schemeClr val="accent1"/>
            </a:fillRef>
            <a:effectRef idx="0">
              <a:schemeClr val="accent1"/>
            </a:effectRef>
            <a:fontRef idx="minor">
              <a:schemeClr val="tx1"/>
            </a:fontRef>
          </p:style>
        </p:cxnSp>
      </p:grpSp>
      <p:grpSp>
        <p:nvGrpSpPr>
          <p:cNvPr id="9" name="グループ化 8"/>
          <p:cNvGrpSpPr/>
          <p:nvPr/>
        </p:nvGrpSpPr>
        <p:grpSpPr>
          <a:xfrm flipH="1">
            <a:off x="1814796" y="3919137"/>
            <a:ext cx="4038523" cy="2430257"/>
            <a:chOff x="2997809" y="1476205"/>
            <a:chExt cx="4038523" cy="2430257"/>
          </a:xfrm>
        </p:grpSpPr>
        <p:grpSp>
          <p:nvGrpSpPr>
            <p:cNvPr id="10" name="グループ化 9"/>
            <p:cNvGrpSpPr/>
            <p:nvPr/>
          </p:nvGrpSpPr>
          <p:grpSpPr>
            <a:xfrm>
              <a:off x="2997809" y="1476205"/>
              <a:ext cx="4038523" cy="2430257"/>
              <a:chOff x="5313522" y="524206"/>
              <a:chExt cx="3105626" cy="1868869"/>
            </a:xfrm>
          </p:grpSpPr>
          <p:grpSp>
            <p:nvGrpSpPr>
              <p:cNvPr id="12" name="グループ化 823"/>
              <p:cNvGrpSpPr>
                <a:grpSpLocks noChangeAspect="1"/>
              </p:cNvGrpSpPr>
              <p:nvPr/>
            </p:nvGrpSpPr>
            <p:grpSpPr bwMode="auto">
              <a:xfrm>
                <a:off x="5551298" y="524206"/>
                <a:ext cx="2867850" cy="1868869"/>
                <a:chOff x="4484371" y="596880"/>
                <a:chExt cx="4229417" cy="2755920"/>
              </a:xfrm>
            </p:grpSpPr>
            <p:grpSp>
              <p:nvGrpSpPr>
                <p:cNvPr id="156" name="グループ化 15"/>
                <p:cNvGrpSpPr>
                  <a:grpSpLocks/>
                </p:cNvGrpSpPr>
                <p:nvPr/>
              </p:nvGrpSpPr>
              <p:grpSpPr bwMode="auto">
                <a:xfrm>
                  <a:off x="4484371" y="1856333"/>
                  <a:ext cx="4229417" cy="1176216"/>
                  <a:chOff x="1933680" y="2779606"/>
                  <a:chExt cx="4346728" cy="1208794"/>
                </a:xfrm>
              </p:grpSpPr>
              <p:pic>
                <p:nvPicPr>
                  <p:cNvPr id="177" name="図 2"/>
                  <p:cNvPicPr>
                    <a:picLocks noChangeAspect="1"/>
                  </p:cNvPicPr>
                  <p:nvPr/>
                </p:nvPicPr>
                <p:blipFill>
                  <a:blip r:embed="rId3">
                    <a:extLst>
                      <a:ext uri="{28A0092B-C50C-407E-A947-70E740481C1C}">
                        <a14:useLocalDpi xmlns:a14="http://schemas.microsoft.com/office/drawing/2010/main" val="0"/>
                      </a:ext>
                    </a:extLst>
                  </a:blip>
                  <a:srcRect l="38354" t="48228" r="12682" b="18073"/>
                  <a:stretch>
                    <a:fillRect/>
                  </a:stretch>
                </p:blipFill>
                <p:spPr bwMode="auto">
                  <a:xfrm>
                    <a:off x="1933680" y="2785573"/>
                    <a:ext cx="3815839" cy="1037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8"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5785" y="2779606"/>
                    <a:ext cx="1571130" cy="1207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9" name="正方形/長方形 178"/>
                  <p:cNvSpPr/>
                  <p:nvPr/>
                </p:nvSpPr>
                <p:spPr>
                  <a:xfrm>
                    <a:off x="5417280" y="3211314"/>
                    <a:ext cx="863128" cy="7770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grpSp>
            <p:sp>
              <p:nvSpPr>
                <p:cNvPr id="157" name="右矢印 156"/>
                <p:cNvSpPr/>
                <p:nvPr/>
              </p:nvSpPr>
              <p:spPr bwMode="auto">
                <a:xfrm rot="19260000" flipV="1">
                  <a:off x="7018107" y="1815604"/>
                  <a:ext cx="151241" cy="83621"/>
                </a:xfrm>
                <a:prstGeom prst="rightArrow">
                  <a:avLst/>
                </a:prstGeom>
                <a:solidFill>
                  <a:srgbClr val="92D050"/>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58" name="右矢印 157"/>
                <p:cNvSpPr/>
                <p:nvPr/>
              </p:nvSpPr>
              <p:spPr bwMode="auto">
                <a:xfrm>
                  <a:off x="5080439" y="1751554"/>
                  <a:ext cx="149462" cy="71166"/>
                </a:xfrm>
                <a:prstGeom prst="rightArrow">
                  <a:avLst/>
                </a:prstGeom>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59" name="右矢印 158"/>
                <p:cNvSpPr/>
                <p:nvPr/>
              </p:nvSpPr>
              <p:spPr bwMode="auto">
                <a:xfrm rot="19260000" flipV="1">
                  <a:off x="5172963" y="1815604"/>
                  <a:ext cx="151242" cy="83621"/>
                </a:xfrm>
                <a:prstGeom prst="rightArrow">
                  <a:avLst/>
                </a:prstGeom>
                <a:solidFill>
                  <a:srgbClr val="92D050"/>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60" name="右矢印 159"/>
                <p:cNvSpPr/>
                <p:nvPr/>
              </p:nvSpPr>
              <p:spPr bwMode="auto">
                <a:xfrm>
                  <a:off x="6909569" y="1755113"/>
                  <a:ext cx="106759" cy="72946"/>
                </a:xfrm>
                <a:prstGeom prst="rightArrow">
                  <a:avLst/>
                </a:prstGeom>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61" name="右矢印 160"/>
                <p:cNvSpPr/>
                <p:nvPr/>
              </p:nvSpPr>
              <p:spPr bwMode="auto">
                <a:xfrm>
                  <a:off x="5964756" y="1776463"/>
                  <a:ext cx="149462" cy="69388"/>
                </a:xfrm>
                <a:prstGeom prst="rightArrow">
                  <a:avLst/>
                </a:prstGeom>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62" name="右矢印 161"/>
                <p:cNvSpPr/>
                <p:nvPr/>
              </p:nvSpPr>
              <p:spPr bwMode="auto">
                <a:xfrm>
                  <a:off x="6356204" y="1776463"/>
                  <a:ext cx="151241" cy="69388"/>
                </a:xfrm>
                <a:prstGeom prst="rightArrow">
                  <a:avLst/>
                </a:prstGeom>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63" name="正方形/長方形 162"/>
                <p:cNvSpPr/>
                <p:nvPr/>
              </p:nvSpPr>
              <p:spPr bwMode="auto">
                <a:xfrm>
                  <a:off x="6041266" y="2488127"/>
                  <a:ext cx="375435" cy="4732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64" name="正方形/長方形 163"/>
                <p:cNvSpPr/>
                <p:nvPr/>
              </p:nvSpPr>
              <p:spPr bwMode="auto">
                <a:xfrm>
                  <a:off x="6139128" y="2609110"/>
                  <a:ext cx="1651199" cy="142333"/>
                </a:xfrm>
                <a:prstGeom prst="rect">
                  <a:avLst/>
                </a:prstGeom>
                <a:solidFill>
                  <a:schemeClr val="bg1">
                    <a:lumMod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65" name="正方形/長方形 164"/>
                <p:cNvSpPr/>
                <p:nvPr/>
              </p:nvSpPr>
              <p:spPr bwMode="auto">
                <a:xfrm>
                  <a:off x="4856246" y="2680277"/>
                  <a:ext cx="1282882" cy="71166"/>
                </a:xfrm>
                <a:prstGeom prst="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66" name="正方形/長方形 165"/>
                <p:cNvSpPr/>
                <p:nvPr/>
              </p:nvSpPr>
              <p:spPr bwMode="auto">
                <a:xfrm>
                  <a:off x="4530633" y="2751443"/>
                  <a:ext cx="3361114" cy="2811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67" name="正方形/長方形 166"/>
                <p:cNvSpPr/>
                <p:nvPr/>
              </p:nvSpPr>
              <p:spPr bwMode="auto">
                <a:xfrm>
                  <a:off x="4598247" y="2751443"/>
                  <a:ext cx="3275707" cy="87179"/>
                </a:xfrm>
                <a:prstGeom prst="rect">
                  <a:avLst/>
                </a:prstGeom>
                <a:solidFill>
                  <a:schemeClr val="bg1">
                    <a:lumMod val="65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68" name="正方形/長方形 167"/>
                <p:cNvSpPr/>
                <p:nvPr/>
              </p:nvSpPr>
              <p:spPr bwMode="auto">
                <a:xfrm>
                  <a:off x="5092895" y="2900893"/>
                  <a:ext cx="2846894" cy="4519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grpSp>
              <p:nvGrpSpPr>
                <p:cNvPr id="169" name="グループ化 72"/>
                <p:cNvGrpSpPr>
                  <a:grpSpLocks/>
                </p:cNvGrpSpPr>
                <p:nvPr/>
              </p:nvGrpSpPr>
              <p:grpSpPr bwMode="auto">
                <a:xfrm>
                  <a:off x="6087528" y="596880"/>
                  <a:ext cx="1903861" cy="909152"/>
                  <a:chOff x="3856331" y="1628775"/>
                  <a:chExt cx="1974795" cy="942690"/>
                </a:xfrm>
              </p:grpSpPr>
              <p:sp>
                <p:nvSpPr>
                  <p:cNvPr id="170" name="フリーフォーム 169"/>
                  <p:cNvSpPr/>
                  <p:nvPr/>
                </p:nvSpPr>
                <p:spPr>
                  <a:xfrm>
                    <a:off x="4529977" y="1816944"/>
                    <a:ext cx="280532" cy="297011"/>
                  </a:xfrm>
                  <a:custGeom>
                    <a:avLst/>
                    <a:gdLst>
                      <a:gd name="connsiteX0" fmla="*/ 0 w 280987"/>
                      <a:gd name="connsiteY0" fmla="*/ 0 h 295275"/>
                      <a:gd name="connsiteX1" fmla="*/ 266700 w 280987"/>
                      <a:gd name="connsiteY1" fmla="*/ 23813 h 295275"/>
                      <a:gd name="connsiteX2" fmla="*/ 280987 w 280987"/>
                      <a:gd name="connsiteY2" fmla="*/ 185738 h 295275"/>
                      <a:gd name="connsiteX3" fmla="*/ 4762 w 280987"/>
                      <a:gd name="connsiteY3" fmla="*/ 295275 h 295275"/>
                      <a:gd name="connsiteX4" fmla="*/ 0 w 280987"/>
                      <a:gd name="connsiteY4" fmla="*/ 0 h 2952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987" h="295275">
                        <a:moveTo>
                          <a:pt x="0" y="0"/>
                        </a:moveTo>
                        <a:lnTo>
                          <a:pt x="266700" y="23813"/>
                        </a:lnTo>
                        <a:lnTo>
                          <a:pt x="280987" y="185738"/>
                        </a:lnTo>
                        <a:lnTo>
                          <a:pt x="4762" y="295275"/>
                        </a:lnTo>
                        <a:cubicBezTo>
                          <a:pt x="3175" y="201613"/>
                          <a:pt x="1587" y="107950"/>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71" name="フリーフォーム 170"/>
                  <p:cNvSpPr/>
                  <p:nvPr/>
                </p:nvSpPr>
                <p:spPr>
                  <a:xfrm>
                    <a:off x="4529977" y="2167455"/>
                    <a:ext cx="84898" cy="94084"/>
                  </a:xfrm>
                  <a:custGeom>
                    <a:avLst/>
                    <a:gdLst>
                      <a:gd name="connsiteX0" fmla="*/ 0 w 83343"/>
                      <a:gd name="connsiteY0" fmla="*/ 4762 h 95250"/>
                      <a:gd name="connsiteX1" fmla="*/ 83343 w 83343"/>
                      <a:gd name="connsiteY1" fmla="*/ 0 h 95250"/>
                      <a:gd name="connsiteX2" fmla="*/ 45243 w 83343"/>
                      <a:gd name="connsiteY2" fmla="*/ 90487 h 95250"/>
                      <a:gd name="connsiteX3" fmla="*/ 7143 w 83343"/>
                      <a:gd name="connsiteY3" fmla="*/ 95250 h 95250"/>
                      <a:gd name="connsiteX4" fmla="*/ 0 w 83343"/>
                      <a:gd name="connsiteY4" fmla="*/ 4762 h 95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43" h="95250">
                        <a:moveTo>
                          <a:pt x="0" y="4762"/>
                        </a:moveTo>
                        <a:lnTo>
                          <a:pt x="83343" y="0"/>
                        </a:lnTo>
                        <a:lnTo>
                          <a:pt x="45243" y="90487"/>
                        </a:lnTo>
                        <a:lnTo>
                          <a:pt x="7143" y="95250"/>
                        </a:lnTo>
                        <a:lnTo>
                          <a:pt x="0" y="476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72" name="フリーフォーム 171"/>
                  <p:cNvSpPr/>
                  <p:nvPr/>
                </p:nvSpPr>
                <p:spPr>
                  <a:xfrm>
                    <a:off x="4528130" y="2287366"/>
                    <a:ext cx="49832" cy="86706"/>
                  </a:xfrm>
                  <a:custGeom>
                    <a:avLst/>
                    <a:gdLst>
                      <a:gd name="connsiteX0" fmla="*/ 9525 w 50007"/>
                      <a:gd name="connsiteY0" fmla="*/ 0 h 85725"/>
                      <a:gd name="connsiteX1" fmla="*/ 50007 w 50007"/>
                      <a:gd name="connsiteY1" fmla="*/ 0 h 85725"/>
                      <a:gd name="connsiteX2" fmla="*/ 47625 w 50007"/>
                      <a:gd name="connsiteY2" fmla="*/ 85725 h 85725"/>
                      <a:gd name="connsiteX3" fmla="*/ 0 w 50007"/>
                      <a:gd name="connsiteY3" fmla="*/ 78582 h 85725"/>
                      <a:gd name="connsiteX4" fmla="*/ 9525 w 50007"/>
                      <a:gd name="connsiteY4" fmla="*/ 0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07" h="85725">
                        <a:moveTo>
                          <a:pt x="9525" y="0"/>
                        </a:moveTo>
                        <a:lnTo>
                          <a:pt x="50007" y="0"/>
                        </a:lnTo>
                        <a:lnTo>
                          <a:pt x="47625" y="85725"/>
                        </a:lnTo>
                        <a:lnTo>
                          <a:pt x="0" y="78582"/>
                        </a:lnTo>
                        <a:lnTo>
                          <a:pt x="9525"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73" name="フリーフォーム 172"/>
                  <p:cNvSpPr/>
                  <p:nvPr/>
                </p:nvSpPr>
                <p:spPr>
                  <a:xfrm>
                    <a:off x="4535513" y="2473691"/>
                    <a:ext cx="55368" cy="97774"/>
                  </a:xfrm>
                  <a:custGeom>
                    <a:avLst/>
                    <a:gdLst>
                      <a:gd name="connsiteX0" fmla="*/ 2381 w 54769"/>
                      <a:gd name="connsiteY0" fmla="*/ 2381 h 97631"/>
                      <a:gd name="connsiteX1" fmla="*/ 54769 w 54769"/>
                      <a:gd name="connsiteY1" fmla="*/ 0 h 97631"/>
                      <a:gd name="connsiteX2" fmla="*/ 50006 w 54769"/>
                      <a:gd name="connsiteY2" fmla="*/ 97631 h 97631"/>
                      <a:gd name="connsiteX3" fmla="*/ 0 w 54769"/>
                      <a:gd name="connsiteY3" fmla="*/ 97631 h 97631"/>
                      <a:gd name="connsiteX4" fmla="*/ 2381 w 54769"/>
                      <a:gd name="connsiteY4" fmla="*/ 2381 h 97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769" h="97631">
                        <a:moveTo>
                          <a:pt x="2381" y="2381"/>
                        </a:moveTo>
                        <a:lnTo>
                          <a:pt x="54769" y="0"/>
                        </a:lnTo>
                        <a:lnTo>
                          <a:pt x="50006" y="97631"/>
                        </a:lnTo>
                        <a:lnTo>
                          <a:pt x="0" y="97631"/>
                        </a:lnTo>
                        <a:cubicBezTo>
                          <a:pt x="794" y="65881"/>
                          <a:pt x="1587" y="34131"/>
                          <a:pt x="2381" y="238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74" name="フリーフォーム 173"/>
                  <p:cNvSpPr/>
                  <p:nvPr/>
                </p:nvSpPr>
                <p:spPr>
                  <a:xfrm>
                    <a:off x="3856331" y="1654602"/>
                    <a:ext cx="105200" cy="169721"/>
                  </a:xfrm>
                  <a:custGeom>
                    <a:avLst/>
                    <a:gdLst>
                      <a:gd name="connsiteX0" fmla="*/ 0 w 102394"/>
                      <a:gd name="connsiteY0" fmla="*/ 0 h 130969"/>
                      <a:gd name="connsiteX1" fmla="*/ 102394 w 102394"/>
                      <a:gd name="connsiteY1" fmla="*/ 2381 h 130969"/>
                      <a:gd name="connsiteX2" fmla="*/ 78581 w 102394"/>
                      <a:gd name="connsiteY2" fmla="*/ 90487 h 130969"/>
                      <a:gd name="connsiteX3" fmla="*/ 16669 w 102394"/>
                      <a:gd name="connsiteY3" fmla="*/ 130969 h 130969"/>
                      <a:gd name="connsiteX4" fmla="*/ 0 w 102394"/>
                      <a:gd name="connsiteY4" fmla="*/ 0 h 1309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394" h="130969">
                        <a:moveTo>
                          <a:pt x="0" y="0"/>
                        </a:moveTo>
                        <a:lnTo>
                          <a:pt x="102394" y="2381"/>
                        </a:lnTo>
                        <a:lnTo>
                          <a:pt x="78581" y="90487"/>
                        </a:lnTo>
                        <a:lnTo>
                          <a:pt x="16669" y="130969"/>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75" name="フリーフォーム 174"/>
                  <p:cNvSpPr/>
                  <p:nvPr/>
                </p:nvSpPr>
                <p:spPr>
                  <a:xfrm>
                    <a:off x="3884016" y="1909184"/>
                    <a:ext cx="77515" cy="114377"/>
                  </a:xfrm>
                  <a:custGeom>
                    <a:avLst/>
                    <a:gdLst>
                      <a:gd name="connsiteX0" fmla="*/ 0 w 76200"/>
                      <a:gd name="connsiteY0" fmla="*/ 61912 h 114300"/>
                      <a:gd name="connsiteX1" fmla="*/ 76200 w 76200"/>
                      <a:gd name="connsiteY1" fmla="*/ 0 h 114300"/>
                      <a:gd name="connsiteX2" fmla="*/ 59531 w 76200"/>
                      <a:gd name="connsiteY2" fmla="*/ 78581 h 114300"/>
                      <a:gd name="connsiteX3" fmla="*/ 26194 w 76200"/>
                      <a:gd name="connsiteY3" fmla="*/ 114300 h 114300"/>
                      <a:gd name="connsiteX4" fmla="*/ 0 w 76200"/>
                      <a:gd name="connsiteY4" fmla="*/ 61912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 h="114300">
                        <a:moveTo>
                          <a:pt x="0" y="61912"/>
                        </a:moveTo>
                        <a:lnTo>
                          <a:pt x="76200" y="0"/>
                        </a:lnTo>
                        <a:lnTo>
                          <a:pt x="59531" y="78581"/>
                        </a:lnTo>
                        <a:lnTo>
                          <a:pt x="26194" y="114300"/>
                        </a:lnTo>
                        <a:lnTo>
                          <a:pt x="0" y="6191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176" name="フリーフォーム 175"/>
                  <p:cNvSpPr/>
                  <p:nvPr/>
                </p:nvSpPr>
                <p:spPr>
                  <a:xfrm>
                    <a:off x="5637338" y="1628775"/>
                    <a:ext cx="193788" cy="164186"/>
                  </a:xfrm>
                  <a:custGeom>
                    <a:avLst/>
                    <a:gdLst>
                      <a:gd name="connsiteX0" fmla="*/ 0 w 192881"/>
                      <a:gd name="connsiteY0" fmla="*/ 50006 h 164306"/>
                      <a:gd name="connsiteX1" fmla="*/ 64294 w 192881"/>
                      <a:gd name="connsiteY1" fmla="*/ 92869 h 164306"/>
                      <a:gd name="connsiteX2" fmla="*/ 107156 w 192881"/>
                      <a:gd name="connsiteY2" fmla="*/ 164306 h 164306"/>
                      <a:gd name="connsiteX3" fmla="*/ 192881 w 192881"/>
                      <a:gd name="connsiteY3" fmla="*/ 83344 h 164306"/>
                      <a:gd name="connsiteX4" fmla="*/ 166687 w 192881"/>
                      <a:gd name="connsiteY4" fmla="*/ 28575 h 164306"/>
                      <a:gd name="connsiteX5" fmla="*/ 45244 w 192881"/>
                      <a:gd name="connsiteY5" fmla="*/ 0 h 164306"/>
                      <a:gd name="connsiteX6" fmla="*/ 0 w 192881"/>
                      <a:gd name="connsiteY6" fmla="*/ 50006 h 164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881" h="164306">
                        <a:moveTo>
                          <a:pt x="0" y="50006"/>
                        </a:moveTo>
                        <a:lnTo>
                          <a:pt x="64294" y="92869"/>
                        </a:lnTo>
                        <a:lnTo>
                          <a:pt x="107156" y="164306"/>
                        </a:lnTo>
                        <a:lnTo>
                          <a:pt x="192881" y="83344"/>
                        </a:lnTo>
                        <a:lnTo>
                          <a:pt x="166687" y="28575"/>
                        </a:lnTo>
                        <a:lnTo>
                          <a:pt x="45244" y="0"/>
                        </a:lnTo>
                        <a:lnTo>
                          <a:pt x="0" y="5000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grpSp>
          </p:grpSp>
          <p:sp>
            <p:nvSpPr>
              <p:cNvPr id="13" name="Oval 10"/>
              <p:cNvSpPr>
                <a:spLocks noChangeArrowheads="1"/>
              </p:cNvSpPr>
              <p:nvPr/>
            </p:nvSpPr>
            <p:spPr bwMode="auto">
              <a:xfrm>
                <a:off x="7223760" y="1048161"/>
                <a:ext cx="373380" cy="346710"/>
              </a:xfrm>
              <a:prstGeom prst="ellipse">
                <a:avLst/>
              </a:prstGeom>
              <a:pattFill prst="pct75">
                <a:fgClr>
                  <a:srgbClr val="5F5F5F"/>
                </a:fgClr>
                <a:bgClr>
                  <a:srgbClr val="FFFFFF"/>
                </a:bgClr>
              </a:pattFill>
              <a:ln w="12700">
                <a:solidFill>
                  <a:schemeClr val="bg2"/>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14" name="Oval 11"/>
              <p:cNvSpPr>
                <a:spLocks noChangeArrowheads="1"/>
              </p:cNvSpPr>
              <p:nvPr/>
            </p:nvSpPr>
            <p:spPr bwMode="auto">
              <a:xfrm>
                <a:off x="7348220" y="1145951"/>
                <a:ext cx="142240" cy="133350"/>
              </a:xfrm>
              <a:prstGeom prst="ellipse">
                <a:avLst/>
              </a:prstGeom>
              <a:solidFill>
                <a:srgbClr val="FFFFFF"/>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15" name="Freeform 12"/>
              <p:cNvSpPr>
                <a:spLocks/>
              </p:cNvSpPr>
              <p:nvPr/>
            </p:nvSpPr>
            <p:spPr bwMode="auto">
              <a:xfrm>
                <a:off x="7468235" y="572546"/>
                <a:ext cx="463391" cy="694531"/>
              </a:xfrm>
              <a:custGeom>
                <a:avLst/>
                <a:gdLst>
                  <a:gd name="T0" fmla="*/ 0 w 417"/>
                  <a:gd name="T1" fmla="*/ 0 h 625"/>
                  <a:gd name="T2" fmla="*/ 0 w 417"/>
                  <a:gd name="T3" fmla="*/ 0 h 625"/>
                  <a:gd name="T4" fmla="*/ 400 w 417"/>
                  <a:gd name="T5" fmla="*/ 312 h 625"/>
                  <a:gd name="T6" fmla="*/ 400 w 417"/>
                  <a:gd name="T7" fmla="*/ 488 h 625"/>
                  <a:gd name="T8" fmla="*/ 416 w 417"/>
                  <a:gd name="T9" fmla="*/ 488 h 625"/>
                  <a:gd name="T10" fmla="*/ 416 w 417"/>
                  <a:gd name="T11" fmla="*/ 576 h 625"/>
                  <a:gd name="T12" fmla="*/ 168 w 417"/>
                  <a:gd name="T13" fmla="*/ 624 h 625"/>
                  <a:gd name="T14" fmla="*/ 168 w 417"/>
                  <a:gd name="T15" fmla="*/ 520 h 625"/>
                  <a:gd name="T16" fmla="*/ 160 w 417"/>
                  <a:gd name="T17" fmla="*/ 488 h 625"/>
                  <a:gd name="T18" fmla="*/ 120 w 417"/>
                  <a:gd name="T19" fmla="*/ 456 h 625"/>
                  <a:gd name="T20" fmla="*/ 88 w 417"/>
                  <a:gd name="T21" fmla="*/ 424 h 6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17"/>
                  <a:gd name="T34" fmla="*/ 0 h 625"/>
                  <a:gd name="T35" fmla="*/ 417 w 417"/>
                  <a:gd name="T36" fmla="*/ 625 h 62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17" h="625">
                    <a:moveTo>
                      <a:pt x="0" y="0"/>
                    </a:moveTo>
                    <a:lnTo>
                      <a:pt x="0" y="0"/>
                    </a:lnTo>
                    <a:lnTo>
                      <a:pt x="400" y="312"/>
                    </a:lnTo>
                    <a:lnTo>
                      <a:pt x="400" y="488"/>
                    </a:lnTo>
                    <a:lnTo>
                      <a:pt x="416" y="488"/>
                    </a:lnTo>
                    <a:lnTo>
                      <a:pt x="416" y="576"/>
                    </a:lnTo>
                    <a:lnTo>
                      <a:pt x="168" y="624"/>
                    </a:lnTo>
                    <a:lnTo>
                      <a:pt x="168" y="520"/>
                    </a:lnTo>
                    <a:lnTo>
                      <a:pt x="160" y="488"/>
                    </a:lnTo>
                    <a:lnTo>
                      <a:pt x="120" y="456"/>
                    </a:lnTo>
                    <a:lnTo>
                      <a:pt x="88" y="424"/>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16" name="Freeform 13"/>
              <p:cNvSpPr>
                <a:spLocks/>
              </p:cNvSpPr>
              <p:nvPr/>
            </p:nvSpPr>
            <p:spPr bwMode="auto">
              <a:xfrm>
                <a:off x="5823586" y="554766"/>
                <a:ext cx="1743551" cy="730091"/>
              </a:xfrm>
              <a:custGeom>
                <a:avLst/>
                <a:gdLst>
                  <a:gd name="T0" fmla="*/ 1568 w 1569"/>
                  <a:gd name="T1" fmla="*/ 440 h 657"/>
                  <a:gd name="T2" fmla="*/ 1568 w 1569"/>
                  <a:gd name="T3" fmla="*/ 440 h 657"/>
                  <a:gd name="T4" fmla="*/ 1496 w 1569"/>
                  <a:gd name="T5" fmla="*/ 408 h 657"/>
                  <a:gd name="T6" fmla="*/ 1376 w 1569"/>
                  <a:gd name="T7" fmla="*/ 408 h 657"/>
                  <a:gd name="T8" fmla="*/ 1336 w 1569"/>
                  <a:gd name="T9" fmla="*/ 440 h 657"/>
                  <a:gd name="T10" fmla="*/ 1304 w 1569"/>
                  <a:gd name="T11" fmla="*/ 456 h 657"/>
                  <a:gd name="T12" fmla="*/ 1272 w 1569"/>
                  <a:gd name="T13" fmla="*/ 488 h 657"/>
                  <a:gd name="T14" fmla="*/ 1248 w 1569"/>
                  <a:gd name="T15" fmla="*/ 512 h 657"/>
                  <a:gd name="T16" fmla="*/ 1240 w 1569"/>
                  <a:gd name="T17" fmla="*/ 584 h 657"/>
                  <a:gd name="T18" fmla="*/ 1240 w 1569"/>
                  <a:gd name="T19" fmla="*/ 656 h 657"/>
                  <a:gd name="T20" fmla="*/ 600 w 1569"/>
                  <a:gd name="T21" fmla="*/ 656 h 657"/>
                  <a:gd name="T22" fmla="*/ 600 w 1569"/>
                  <a:gd name="T23" fmla="*/ 512 h 657"/>
                  <a:gd name="T24" fmla="*/ 576 w 1569"/>
                  <a:gd name="T25" fmla="*/ 504 h 657"/>
                  <a:gd name="T26" fmla="*/ 576 w 1569"/>
                  <a:gd name="T27" fmla="*/ 488 h 657"/>
                  <a:gd name="T28" fmla="*/ 520 w 1569"/>
                  <a:gd name="T29" fmla="*/ 440 h 657"/>
                  <a:gd name="T30" fmla="*/ 488 w 1569"/>
                  <a:gd name="T31" fmla="*/ 408 h 657"/>
                  <a:gd name="T32" fmla="*/ 440 w 1569"/>
                  <a:gd name="T33" fmla="*/ 408 h 657"/>
                  <a:gd name="T34" fmla="*/ 368 w 1569"/>
                  <a:gd name="T35" fmla="*/ 408 h 657"/>
                  <a:gd name="T36" fmla="*/ 312 w 1569"/>
                  <a:gd name="T37" fmla="*/ 408 h 657"/>
                  <a:gd name="T38" fmla="*/ 264 w 1569"/>
                  <a:gd name="T39" fmla="*/ 424 h 657"/>
                  <a:gd name="T40" fmla="*/ 232 w 1569"/>
                  <a:gd name="T41" fmla="*/ 472 h 657"/>
                  <a:gd name="T42" fmla="*/ 192 w 1569"/>
                  <a:gd name="T43" fmla="*/ 504 h 657"/>
                  <a:gd name="T44" fmla="*/ 176 w 1569"/>
                  <a:gd name="T45" fmla="*/ 568 h 657"/>
                  <a:gd name="T46" fmla="*/ 176 w 1569"/>
                  <a:gd name="T47" fmla="*/ 616 h 657"/>
                  <a:gd name="T48" fmla="*/ 176 w 1569"/>
                  <a:gd name="T49" fmla="*/ 640 h 657"/>
                  <a:gd name="T50" fmla="*/ 112 w 1569"/>
                  <a:gd name="T51" fmla="*/ 640 h 657"/>
                  <a:gd name="T52" fmla="*/ 88 w 1569"/>
                  <a:gd name="T53" fmla="*/ 592 h 657"/>
                  <a:gd name="T54" fmla="*/ 0 w 1569"/>
                  <a:gd name="T55" fmla="*/ 544 h 657"/>
                  <a:gd name="T56" fmla="*/ 0 w 1569"/>
                  <a:gd name="T57" fmla="*/ 504 h 657"/>
                  <a:gd name="T58" fmla="*/ 24 w 1569"/>
                  <a:gd name="T59" fmla="*/ 504 h 657"/>
                  <a:gd name="T60" fmla="*/ 112 w 1569"/>
                  <a:gd name="T61" fmla="*/ 296 h 657"/>
                  <a:gd name="T62" fmla="*/ 600 w 1569"/>
                  <a:gd name="T63" fmla="*/ 240 h 657"/>
                  <a:gd name="T64" fmla="*/ 904 w 1569"/>
                  <a:gd name="T65" fmla="*/ 16 h 657"/>
                  <a:gd name="T66" fmla="*/ 1200 w 1569"/>
                  <a:gd name="T67" fmla="*/ 0 h 657"/>
                  <a:gd name="T68" fmla="*/ 1480 w 1569"/>
                  <a:gd name="T69" fmla="*/ 16 h 65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569"/>
                  <a:gd name="T106" fmla="*/ 0 h 657"/>
                  <a:gd name="T107" fmla="*/ 1569 w 1569"/>
                  <a:gd name="T108" fmla="*/ 657 h 65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569" h="657">
                    <a:moveTo>
                      <a:pt x="1568" y="440"/>
                    </a:moveTo>
                    <a:lnTo>
                      <a:pt x="1568" y="440"/>
                    </a:lnTo>
                    <a:lnTo>
                      <a:pt x="1496" y="408"/>
                    </a:lnTo>
                    <a:lnTo>
                      <a:pt x="1376" y="408"/>
                    </a:lnTo>
                    <a:lnTo>
                      <a:pt x="1336" y="440"/>
                    </a:lnTo>
                    <a:lnTo>
                      <a:pt x="1304" y="456"/>
                    </a:lnTo>
                    <a:lnTo>
                      <a:pt x="1272" y="488"/>
                    </a:lnTo>
                    <a:lnTo>
                      <a:pt x="1248" y="512"/>
                    </a:lnTo>
                    <a:lnTo>
                      <a:pt x="1240" y="584"/>
                    </a:lnTo>
                    <a:lnTo>
                      <a:pt x="1240" y="656"/>
                    </a:lnTo>
                    <a:lnTo>
                      <a:pt x="600" y="656"/>
                    </a:lnTo>
                    <a:lnTo>
                      <a:pt x="600" y="512"/>
                    </a:lnTo>
                    <a:lnTo>
                      <a:pt x="576" y="504"/>
                    </a:lnTo>
                    <a:lnTo>
                      <a:pt x="576" y="488"/>
                    </a:lnTo>
                    <a:lnTo>
                      <a:pt x="520" y="440"/>
                    </a:lnTo>
                    <a:lnTo>
                      <a:pt x="488" y="408"/>
                    </a:lnTo>
                    <a:lnTo>
                      <a:pt x="440" y="408"/>
                    </a:lnTo>
                    <a:lnTo>
                      <a:pt x="368" y="408"/>
                    </a:lnTo>
                    <a:lnTo>
                      <a:pt x="312" y="408"/>
                    </a:lnTo>
                    <a:lnTo>
                      <a:pt x="264" y="424"/>
                    </a:lnTo>
                    <a:lnTo>
                      <a:pt x="232" y="472"/>
                    </a:lnTo>
                    <a:lnTo>
                      <a:pt x="192" y="504"/>
                    </a:lnTo>
                    <a:lnTo>
                      <a:pt x="176" y="568"/>
                    </a:lnTo>
                    <a:lnTo>
                      <a:pt x="176" y="616"/>
                    </a:lnTo>
                    <a:lnTo>
                      <a:pt x="176" y="640"/>
                    </a:lnTo>
                    <a:lnTo>
                      <a:pt x="112" y="640"/>
                    </a:lnTo>
                    <a:lnTo>
                      <a:pt x="88" y="592"/>
                    </a:lnTo>
                    <a:lnTo>
                      <a:pt x="0" y="544"/>
                    </a:lnTo>
                    <a:lnTo>
                      <a:pt x="0" y="504"/>
                    </a:lnTo>
                    <a:lnTo>
                      <a:pt x="24" y="504"/>
                    </a:lnTo>
                    <a:lnTo>
                      <a:pt x="112" y="296"/>
                    </a:lnTo>
                    <a:lnTo>
                      <a:pt x="600" y="240"/>
                    </a:lnTo>
                    <a:lnTo>
                      <a:pt x="904" y="16"/>
                    </a:lnTo>
                    <a:lnTo>
                      <a:pt x="1200" y="0"/>
                    </a:lnTo>
                    <a:lnTo>
                      <a:pt x="1480"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17" name="Freeform 14"/>
              <p:cNvSpPr>
                <a:spLocks/>
              </p:cNvSpPr>
              <p:nvPr/>
            </p:nvSpPr>
            <p:spPr bwMode="auto">
              <a:xfrm>
                <a:off x="5823586" y="554766"/>
                <a:ext cx="2108040" cy="730091"/>
              </a:xfrm>
              <a:custGeom>
                <a:avLst/>
                <a:gdLst>
                  <a:gd name="T0" fmla="*/ 1480 w 1897"/>
                  <a:gd name="T1" fmla="*/ 16 h 657"/>
                  <a:gd name="T2" fmla="*/ 1880 w 1897"/>
                  <a:gd name="T3" fmla="*/ 328 h 657"/>
                  <a:gd name="T4" fmla="*/ 1880 w 1897"/>
                  <a:gd name="T5" fmla="*/ 504 h 657"/>
                  <a:gd name="T6" fmla="*/ 1896 w 1897"/>
                  <a:gd name="T7" fmla="*/ 504 h 657"/>
                  <a:gd name="T8" fmla="*/ 1896 w 1897"/>
                  <a:gd name="T9" fmla="*/ 592 h 657"/>
                  <a:gd name="T10" fmla="*/ 1648 w 1897"/>
                  <a:gd name="T11" fmla="*/ 640 h 657"/>
                  <a:gd name="T12" fmla="*/ 1648 w 1897"/>
                  <a:gd name="T13" fmla="*/ 536 h 657"/>
                  <a:gd name="T14" fmla="*/ 1640 w 1897"/>
                  <a:gd name="T15" fmla="*/ 504 h 657"/>
                  <a:gd name="T16" fmla="*/ 1600 w 1897"/>
                  <a:gd name="T17" fmla="*/ 472 h 657"/>
                  <a:gd name="T18" fmla="*/ 1568 w 1897"/>
                  <a:gd name="T19" fmla="*/ 440 h 657"/>
                  <a:gd name="T20" fmla="*/ 1496 w 1897"/>
                  <a:gd name="T21" fmla="*/ 408 h 657"/>
                  <a:gd name="T22" fmla="*/ 1376 w 1897"/>
                  <a:gd name="T23" fmla="*/ 408 h 657"/>
                  <a:gd name="T24" fmla="*/ 1336 w 1897"/>
                  <a:gd name="T25" fmla="*/ 440 h 657"/>
                  <a:gd name="T26" fmla="*/ 1304 w 1897"/>
                  <a:gd name="T27" fmla="*/ 456 h 657"/>
                  <a:gd name="T28" fmla="*/ 1272 w 1897"/>
                  <a:gd name="T29" fmla="*/ 488 h 657"/>
                  <a:gd name="T30" fmla="*/ 1248 w 1897"/>
                  <a:gd name="T31" fmla="*/ 512 h 657"/>
                  <a:gd name="T32" fmla="*/ 1240 w 1897"/>
                  <a:gd name="T33" fmla="*/ 584 h 657"/>
                  <a:gd name="T34" fmla="*/ 1240 w 1897"/>
                  <a:gd name="T35" fmla="*/ 656 h 657"/>
                  <a:gd name="T36" fmla="*/ 600 w 1897"/>
                  <a:gd name="T37" fmla="*/ 656 h 657"/>
                  <a:gd name="T38" fmla="*/ 600 w 1897"/>
                  <a:gd name="T39" fmla="*/ 512 h 657"/>
                  <a:gd name="T40" fmla="*/ 576 w 1897"/>
                  <a:gd name="T41" fmla="*/ 504 h 657"/>
                  <a:gd name="T42" fmla="*/ 576 w 1897"/>
                  <a:gd name="T43" fmla="*/ 488 h 657"/>
                  <a:gd name="T44" fmla="*/ 520 w 1897"/>
                  <a:gd name="T45" fmla="*/ 440 h 657"/>
                  <a:gd name="T46" fmla="*/ 488 w 1897"/>
                  <a:gd name="T47" fmla="*/ 408 h 657"/>
                  <a:gd name="T48" fmla="*/ 440 w 1897"/>
                  <a:gd name="T49" fmla="*/ 408 h 657"/>
                  <a:gd name="T50" fmla="*/ 368 w 1897"/>
                  <a:gd name="T51" fmla="*/ 408 h 657"/>
                  <a:gd name="T52" fmla="*/ 312 w 1897"/>
                  <a:gd name="T53" fmla="*/ 408 h 657"/>
                  <a:gd name="T54" fmla="*/ 264 w 1897"/>
                  <a:gd name="T55" fmla="*/ 424 h 657"/>
                  <a:gd name="T56" fmla="*/ 232 w 1897"/>
                  <a:gd name="T57" fmla="*/ 472 h 657"/>
                  <a:gd name="T58" fmla="*/ 192 w 1897"/>
                  <a:gd name="T59" fmla="*/ 504 h 657"/>
                  <a:gd name="T60" fmla="*/ 176 w 1897"/>
                  <a:gd name="T61" fmla="*/ 568 h 657"/>
                  <a:gd name="T62" fmla="*/ 176 w 1897"/>
                  <a:gd name="T63" fmla="*/ 616 h 657"/>
                  <a:gd name="T64" fmla="*/ 176 w 1897"/>
                  <a:gd name="T65" fmla="*/ 640 h 657"/>
                  <a:gd name="T66" fmla="*/ 112 w 1897"/>
                  <a:gd name="T67" fmla="*/ 640 h 657"/>
                  <a:gd name="T68" fmla="*/ 88 w 1897"/>
                  <a:gd name="T69" fmla="*/ 592 h 657"/>
                  <a:gd name="T70" fmla="*/ 0 w 1897"/>
                  <a:gd name="T71" fmla="*/ 544 h 657"/>
                  <a:gd name="T72" fmla="*/ 0 w 1897"/>
                  <a:gd name="T73" fmla="*/ 504 h 657"/>
                  <a:gd name="T74" fmla="*/ 24 w 1897"/>
                  <a:gd name="T75" fmla="*/ 504 h 657"/>
                  <a:gd name="T76" fmla="*/ 112 w 1897"/>
                  <a:gd name="T77" fmla="*/ 296 h 657"/>
                  <a:gd name="T78" fmla="*/ 600 w 1897"/>
                  <a:gd name="T79" fmla="*/ 240 h 657"/>
                  <a:gd name="T80" fmla="*/ 904 w 1897"/>
                  <a:gd name="T81" fmla="*/ 16 h 657"/>
                  <a:gd name="T82" fmla="*/ 1200 w 1897"/>
                  <a:gd name="T83" fmla="*/ 0 h 657"/>
                  <a:gd name="T84" fmla="*/ 1480 w 1897"/>
                  <a:gd name="T85" fmla="*/ 16 h 65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897"/>
                  <a:gd name="T130" fmla="*/ 0 h 657"/>
                  <a:gd name="T131" fmla="*/ 1897 w 1897"/>
                  <a:gd name="T132" fmla="*/ 657 h 65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897" h="657">
                    <a:moveTo>
                      <a:pt x="1480" y="16"/>
                    </a:moveTo>
                    <a:lnTo>
                      <a:pt x="1880" y="328"/>
                    </a:lnTo>
                    <a:lnTo>
                      <a:pt x="1880" y="504"/>
                    </a:lnTo>
                    <a:lnTo>
                      <a:pt x="1896" y="504"/>
                    </a:lnTo>
                    <a:lnTo>
                      <a:pt x="1896" y="592"/>
                    </a:lnTo>
                    <a:lnTo>
                      <a:pt x="1648" y="640"/>
                    </a:lnTo>
                    <a:lnTo>
                      <a:pt x="1648" y="536"/>
                    </a:lnTo>
                    <a:lnTo>
                      <a:pt x="1640" y="504"/>
                    </a:lnTo>
                    <a:lnTo>
                      <a:pt x="1600" y="472"/>
                    </a:lnTo>
                    <a:lnTo>
                      <a:pt x="1568" y="440"/>
                    </a:lnTo>
                    <a:lnTo>
                      <a:pt x="1496" y="408"/>
                    </a:lnTo>
                    <a:lnTo>
                      <a:pt x="1376" y="408"/>
                    </a:lnTo>
                    <a:lnTo>
                      <a:pt x="1336" y="440"/>
                    </a:lnTo>
                    <a:lnTo>
                      <a:pt x="1304" y="456"/>
                    </a:lnTo>
                    <a:lnTo>
                      <a:pt x="1272" y="488"/>
                    </a:lnTo>
                    <a:lnTo>
                      <a:pt x="1248" y="512"/>
                    </a:lnTo>
                    <a:lnTo>
                      <a:pt x="1240" y="584"/>
                    </a:lnTo>
                    <a:lnTo>
                      <a:pt x="1240" y="656"/>
                    </a:lnTo>
                    <a:lnTo>
                      <a:pt x="600" y="656"/>
                    </a:lnTo>
                    <a:lnTo>
                      <a:pt x="600" y="512"/>
                    </a:lnTo>
                    <a:lnTo>
                      <a:pt x="576" y="504"/>
                    </a:lnTo>
                    <a:lnTo>
                      <a:pt x="576" y="488"/>
                    </a:lnTo>
                    <a:lnTo>
                      <a:pt x="520" y="440"/>
                    </a:lnTo>
                    <a:lnTo>
                      <a:pt x="488" y="408"/>
                    </a:lnTo>
                    <a:lnTo>
                      <a:pt x="440" y="408"/>
                    </a:lnTo>
                    <a:lnTo>
                      <a:pt x="368" y="408"/>
                    </a:lnTo>
                    <a:lnTo>
                      <a:pt x="312" y="408"/>
                    </a:lnTo>
                    <a:lnTo>
                      <a:pt x="264" y="424"/>
                    </a:lnTo>
                    <a:lnTo>
                      <a:pt x="232" y="472"/>
                    </a:lnTo>
                    <a:lnTo>
                      <a:pt x="192" y="504"/>
                    </a:lnTo>
                    <a:lnTo>
                      <a:pt x="176" y="568"/>
                    </a:lnTo>
                    <a:lnTo>
                      <a:pt x="176" y="616"/>
                    </a:lnTo>
                    <a:lnTo>
                      <a:pt x="176" y="640"/>
                    </a:lnTo>
                    <a:lnTo>
                      <a:pt x="112" y="640"/>
                    </a:lnTo>
                    <a:lnTo>
                      <a:pt x="88" y="592"/>
                    </a:lnTo>
                    <a:lnTo>
                      <a:pt x="0" y="544"/>
                    </a:lnTo>
                    <a:lnTo>
                      <a:pt x="0" y="504"/>
                    </a:lnTo>
                    <a:lnTo>
                      <a:pt x="24" y="504"/>
                    </a:lnTo>
                    <a:lnTo>
                      <a:pt x="112" y="296"/>
                    </a:lnTo>
                    <a:lnTo>
                      <a:pt x="600" y="240"/>
                    </a:lnTo>
                    <a:lnTo>
                      <a:pt x="904" y="16"/>
                    </a:lnTo>
                    <a:lnTo>
                      <a:pt x="1200" y="0"/>
                    </a:lnTo>
                    <a:lnTo>
                      <a:pt x="1480"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18" name="Line 15"/>
              <p:cNvSpPr>
                <a:spLocks noChangeShapeType="1"/>
              </p:cNvSpPr>
              <p:nvPr/>
            </p:nvSpPr>
            <p:spPr bwMode="auto">
              <a:xfrm flipH="1">
                <a:off x="7624922" y="1110391"/>
                <a:ext cx="274479"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19" name="Line 16"/>
              <p:cNvSpPr>
                <a:spLocks noChangeShapeType="1"/>
              </p:cNvSpPr>
              <p:nvPr/>
            </p:nvSpPr>
            <p:spPr bwMode="auto">
              <a:xfrm flipH="1">
                <a:off x="6469222" y="1110391"/>
                <a:ext cx="754538"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20" name="Line 17"/>
              <p:cNvSpPr>
                <a:spLocks noChangeShapeType="1"/>
              </p:cNvSpPr>
              <p:nvPr/>
            </p:nvSpPr>
            <p:spPr bwMode="auto">
              <a:xfrm flipH="1">
                <a:off x="5811362" y="1110391"/>
                <a:ext cx="221139"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21" name="Freeform 18"/>
              <p:cNvSpPr>
                <a:spLocks/>
              </p:cNvSpPr>
              <p:nvPr/>
            </p:nvSpPr>
            <p:spPr bwMode="auto">
              <a:xfrm>
                <a:off x="7139305" y="608106"/>
                <a:ext cx="481171" cy="241141"/>
              </a:xfrm>
              <a:custGeom>
                <a:avLst/>
                <a:gdLst>
                  <a:gd name="T0" fmla="*/ 0 w 433"/>
                  <a:gd name="T1" fmla="*/ 0 h 217"/>
                  <a:gd name="T2" fmla="*/ 0 w 433"/>
                  <a:gd name="T3" fmla="*/ 0 h 217"/>
                  <a:gd name="T4" fmla="*/ 208 w 433"/>
                  <a:gd name="T5" fmla="*/ 0 h 217"/>
                  <a:gd name="T6" fmla="*/ 432 w 433"/>
                  <a:gd name="T7" fmla="*/ 192 h 217"/>
                  <a:gd name="T8" fmla="*/ 400 w 433"/>
                  <a:gd name="T9" fmla="*/ 216 h 217"/>
                  <a:gd name="T10" fmla="*/ 0 w 433"/>
                  <a:gd name="T11" fmla="*/ 216 h 217"/>
                  <a:gd name="T12" fmla="*/ 0 w 433"/>
                  <a:gd name="T13" fmla="*/ 0 h 217"/>
                  <a:gd name="T14" fmla="*/ 0 60000 65536"/>
                  <a:gd name="T15" fmla="*/ 0 60000 65536"/>
                  <a:gd name="T16" fmla="*/ 0 60000 65536"/>
                  <a:gd name="T17" fmla="*/ 0 60000 65536"/>
                  <a:gd name="T18" fmla="*/ 0 60000 65536"/>
                  <a:gd name="T19" fmla="*/ 0 60000 65536"/>
                  <a:gd name="T20" fmla="*/ 0 60000 65536"/>
                  <a:gd name="T21" fmla="*/ 0 w 433"/>
                  <a:gd name="T22" fmla="*/ 0 h 217"/>
                  <a:gd name="T23" fmla="*/ 433 w 433"/>
                  <a:gd name="T24" fmla="*/ 217 h 2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3" h="217">
                    <a:moveTo>
                      <a:pt x="0" y="0"/>
                    </a:moveTo>
                    <a:lnTo>
                      <a:pt x="0" y="0"/>
                    </a:lnTo>
                    <a:lnTo>
                      <a:pt x="208" y="0"/>
                    </a:lnTo>
                    <a:lnTo>
                      <a:pt x="432" y="192"/>
                    </a:lnTo>
                    <a:lnTo>
                      <a:pt x="400" y="216"/>
                    </a:lnTo>
                    <a:lnTo>
                      <a:pt x="0" y="216"/>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2" name="Freeform 19"/>
              <p:cNvSpPr>
                <a:spLocks/>
              </p:cNvSpPr>
              <p:nvPr/>
            </p:nvSpPr>
            <p:spPr bwMode="auto">
              <a:xfrm>
                <a:off x="7139305" y="608106"/>
                <a:ext cx="481171" cy="241141"/>
              </a:xfrm>
              <a:custGeom>
                <a:avLst/>
                <a:gdLst>
                  <a:gd name="T0" fmla="*/ 0 w 433"/>
                  <a:gd name="T1" fmla="*/ 0 h 217"/>
                  <a:gd name="T2" fmla="*/ 208 w 433"/>
                  <a:gd name="T3" fmla="*/ 0 h 217"/>
                  <a:gd name="T4" fmla="*/ 432 w 433"/>
                  <a:gd name="T5" fmla="*/ 192 h 217"/>
                  <a:gd name="T6" fmla="*/ 400 w 433"/>
                  <a:gd name="T7" fmla="*/ 216 h 217"/>
                  <a:gd name="T8" fmla="*/ 0 w 433"/>
                  <a:gd name="T9" fmla="*/ 216 h 217"/>
                  <a:gd name="T10" fmla="*/ 0 w 433"/>
                  <a:gd name="T11" fmla="*/ 0 h 217"/>
                  <a:gd name="T12" fmla="*/ 0 60000 65536"/>
                  <a:gd name="T13" fmla="*/ 0 60000 65536"/>
                  <a:gd name="T14" fmla="*/ 0 60000 65536"/>
                  <a:gd name="T15" fmla="*/ 0 60000 65536"/>
                  <a:gd name="T16" fmla="*/ 0 60000 65536"/>
                  <a:gd name="T17" fmla="*/ 0 60000 65536"/>
                  <a:gd name="T18" fmla="*/ 0 w 433"/>
                  <a:gd name="T19" fmla="*/ 0 h 217"/>
                  <a:gd name="T20" fmla="*/ 433 w 433"/>
                  <a:gd name="T21" fmla="*/ 217 h 217"/>
                </a:gdLst>
                <a:ahLst/>
                <a:cxnLst>
                  <a:cxn ang="T12">
                    <a:pos x="T0" y="T1"/>
                  </a:cxn>
                  <a:cxn ang="T13">
                    <a:pos x="T2" y="T3"/>
                  </a:cxn>
                  <a:cxn ang="T14">
                    <a:pos x="T4" y="T5"/>
                  </a:cxn>
                  <a:cxn ang="T15">
                    <a:pos x="T6" y="T7"/>
                  </a:cxn>
                  <a:cxn ang="T16">
                    <a:pos x="T8" y="T9"/>
                  </a:cxn>
                  <a:cxn ang="T17">
                    <a:pos x="T10" y="T11"/>
                  </a:cxn>
                </a:cxnLst>
                <a:rect l="T18" t="T19" r="T20" b="T21"/>
                <a:pathLst>
                  <a:path w="433" h="217">
                    <a:moveTo>
                      <a:pt x="0" y="0"/>
                    </a:moveTo>
                    <a:lnTo>
                      <a:pt x="208" y="0"/>
                    </a:lnTo>
                    <a:lnTo>
                      <a:pt x="432" y="192"/>
                    </a:lnTo>
                    <a:lnTo>
                      <a:pt x="400" y="216"/>
                    </a:lnTo>
                    <a:lnTo>
                      <a:pt x="0" y="216"/>
                    </a:lnTo>
                    <a:lnTo>
                      <a:pt x="0" y="0"/>
                    </a:lnTo>
                  </a:path>
                </a:pathLst>
              </a:custGeom>
              <a:solidFill>
                <a:schemeClr val="bg1"/>
              </a:solidFill>
              <a:ln w="12700" cap="rnd" cmpd="sng">
                <a:solidFill>
                  <a:srgbClr val="000000"/>
                </a:solidFill>
                <a:prstDash val="solid"/>
                <a:round/>
                <a:headEnd type="none" w="sm" len="sm"/>
                <a:tailEnd type="none" w="sm" len="sm"/>
              </a:ln>
            </p:spPr>
            <p:txBody>
              <a:bodyPr/>
              <a:lstStyle/>
              <a:p>
                <a:endParaRPr lang="ja-JP" altLang="en-US"/>
              </a:p>
            </p:txBody>
          </p:sp>
          <p:sp>
            <p:nvSpPr>
              <p:cNvPr id="23" name="Freeform 20"/>
              <p:cNvSpPr>
                <a:spLocks/>
              </p:cNvSpPr>
              <p:nvPr/>
            </p:nvSpPr>
            <p:spPr bwMode="auto">
              <a:xfrm>
                <a:off x="6579236" y="608106"/>
                <a:ext cx="525621" cy="241141"/>
              </a:xfrm>
              <a:custGeom>
                <a:avLst/>
                <a:gdLst>
                  <a:gd name="T0" fmla="*/ 472 w 473"/>
                  <a:gd name="T1" fmla="*/ 0 h 217"/>
                  <a:gd name="T2" fmla="*/ 472 w 473"/>
                  <a:gd name="T3" fmla="*/ 0 h 217"/>
                  <a:gd name="T4" fmla="*/ 472 w 473"/>
                  <a:gd name="T5" fmla="*/ 216 h 217"/>
                  <a:gd name="T6" fmla="*/ 0 w 473"/>
                  <a:gd name="T7" fmla="*/ 216 h 217"/>
                  <a:gd name="T8" fmla="*/ 0 w 473"/>
                  <a:gd name="T9" fmla="*/ 168 h 217"/>
                  <a:gd name="T10" fmla="*/ 224 w 473"/>
                  <a:gd name="T11" fmla="*/ 0 h 217"/>
                  <a:gd name="T12" fmla="*/ 352 w 473"/>
                  <a:gd name="T13" fmla="*/ 0 h 217"/>
                  <a:gd name="T14" fmla="*/ 472 w 473"/>
                  <a:gd name="T15" fmla="*/ 0 h 217"/>
                  <a:gd name="T16" fmla="*/ 0 60000 65536"/>
                  <a:gd name="T17" fmla="*/ 0 60000 65536"/>
                  <a:gd name="T18" fmla="*/ 0 60000 65536"/>
                  <a:gd name="T19" fmla="*/ 0 60000 65536"/>
                  <a:gd name="T20" fmla="*/ 0 60000 65536"/>
                  <a:gd name="T21" fmla="*/ 0 60000 65536"/>
                  <a:gd name="T22" fmla="*/ 0 60000 65536"/>
                  <a:gd name="T23" fmla="*/ 0 60000 65536"/>
                  <a:gd name="T24" fmla="*/ 0 w 473"/>
                  <a:gd name="T25" fmla="*/ 0 h 217"/>
                  <a:gd name="T26" fmla="*/ 473 w 473"/>
                  <a:gd name="T27" fmla="*/ 217 h 2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73" h="217">
                    <a:moveTo>
                      <a:pt x="472" y="0"/>
                    </a:moveTo>
                    <a:lnTo>
                      <a:pt x="472" y="0"/>
                    </a:lnTo>
                    <a:lnTo>
                      <a:pt x="472" y="216"/>
                    </a:lnTo>
                    <a:lnTo>
                      <a:pt x="0" y="216"/>
                    </a:lnTo>
                    <a:lnTo>
                      <a:pt x="0" y="168"/>
                    </a:lnTo>
                    <a:lnTo>
                      <a:pt x="224" y="0"/>
                    </a:lnTo>
                    <a:lnTo>
                      <a:pt x="352" y="0"/>
                    </a:lnTo>
                    <a:lnTo>
                      <a:pt x="472"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4" name="Freeform 21"/>
              <p:cNvSpPr>
                <a:spLocks/>
              </p:cNvSpPr>
              <p:nvPr/>
            </p:nvSpPr>
            <p:spPr bwMode="auto">
              <a:xfrm>
                <a:off x="6579236" y="608106"/>
                <a:ext cx="525621" cy="241141"/>
              </a:xfrm>
              <a:custGeom>
                <a:avLst/>
                <a:gdLst>
                  <a:gd name="T0" fmla="*/ 472 w 473"/>
                  <a:gd name="T1" fmla="*/ 0 h 217"/>
                  <a:gd name="T2" fmla="*/ 472 w 473"/>
                  <a:gd name="T3" fmla="*/ 216 h 217"/>
                  <a:gd name="T4" fmla="*/ 0 w 473"/>
                  <a:gd name="T5" fmla="*/ 216 h 217"/>
                  <a:gd name="T6" fmla="*/ 0 w 473"/>
                  <a:gd name="T7" fmla="*/ 168 h 217"/>
                  <a:gd name="T8" fmla="*/ 224 w 473"/>
                  <a:gd name="T9" fmla="*/ 0 h 217"/>
                  <a:gd name="T10" fmla="*/ 352 w 473"/>
                  <a:gd name="T11" fmla="*/ 0 h 217"/>
                  <a:gd name="T12" fmla="*/ 472 w 473"/>
                  <a:gd name="T13" fmla="*/ 0 h 217"/>
                  <a:gd name="T14" fmla="*/ 0 60000 65536"/>
                  <a:gd name="T15" fmla="*/ 0 60000 65536"/>
                  <a:gd name="T16" fmla="*/ 0 60000 65536"/>
                  <a:gd name="T17" fmla="*/ 0 60000 65536"/>
                  <a:gd name="T18" fmla="*/ 0 60000 65536"/>
                  <a:gd name="T19" fmla="*/ 0 60000 65536"/>
                  <a:gd name="T20" fmla="*/ 0 60000 65536"/>
                  <a:gd name="T21" fmla="*/ 0 w 473"/>
                  <a:gd name="T22" fmla="*/ 0 h 217"/>
                  <a:gd name="T23" fmla="*/ 473 w 473"/>
                  <a:gd name="T24" fmla="*/ 217 h 2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3" h="217">
                    <a:moveTo>
                      <a:pt x="472" y="0"/>
                    </a:moveTo>
                    <a:lnTo>
                      <a:pt x="472" y="216"/>
                    </a:lnTo>
                    <a:lnTo>
                      <a:pt x="0" y="216"/>
                    </a:lnTo>
                    <a:lnTo>
                      <a:pt x="0" y="168"/>
                    </a:lnTo>
                    <a:lnTo>
                      <a:pt x="224" y="0"/>
                    </a:lnTo>
                    <a:lnTo>
                      <a:pt x="352" y="0"/>
                    </a:lnTo>
                    <a:lnTo>
                      <a:pt x="472" y="0"/>
                    </a:lnTo>
                  </a:path>
                </a:pathLst>
              </a:custGeom>
              <a:solidFill>
                <a:schemeClr val="bg1"/>
              </a:solidFill>
              <a:ln w="12700" cap="rnd" cmpd="sng">
                <a:solidFill>
                  <a:srgbClr val="000000"/>
                </a:solidFill>
                <a:prstDash val="solid"/>
                <a:round/>
                <a:headEnd type="none" w="sm" len="sm"/>
                <a:tailEnd type="none" w="sm" len="sm"/>
              </a:ln>
            </p:spPr>
            <p:txBody>
              <a:bodyPr/>
              <a:lstStyle/>
              <a:p>
                <a:endParaRPr lang="ja-JP" altLang="en-US"/>
              </a:p>
            </p:txBody>
          </p:sp>
          <p:sp>
            <p:nvSpPr>
              <p:cNvPr id="25" name="Rectangle 22"/>
              <p:cNvSpPr>
                <a:spLocks noChangeArrowheads="1"/>
              </p:cNvSpPr>
              <p:nvPr/>
            </p:nvSpPr>
            <p:spPr bwMode="auto">
              <a:xfrm>
                <a:off x="7801610" y="1021491"/>
                <a:ext cx="62230" cy="62230"/>
              </a:xfrm>
              <a:prstGeom prst="rect">
                <a:avLst/>
              </a:prstGeom>
              <a:solidFill>
                <a:schemeClr val="accent1"/>
              </a:solidFill>
              <a:ln w="12700">
                <a:solidFill>
                  <a:srgbClr val="000000"/>
                </a:solidFill>
                <a:miter lim="800000"/>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6" name="Freeform 23"/>
              <p:cNvSpPr>
                <a:spLocks/>
              </p:cNvSpPr>
              <p:nvPr/>
            </p:nvSpPr>
            <p:spPr bwMode="auto">
              <a:xfrm>
                <a:off x="5859146" y="919256"/>
                <a:ext cx="125571" cy="107791"/>
              </a:xfrm>
              <a:custGeom>
                <a:avLst/>
                <a:gdLst>
                  <a:gd name="T0" fmla="*/ 56 w 113"/>
                  <a:gd name="T1" fmla="*/ 0 h 97"/>
                  <a:gd name="T2" fmla="*/ 56 w 113"/>
                  <a:gd name="T3" fmla="*/ 0 h 97"/>
                  <a:gd name="T4" fmla="*/ 112 w 113"/>
                  <a:gd name="T5" fmla="*/ 0 h 97"/>
                  <a:gd name="T6" fmla="*/ 56 w 113"/>
                  <a:gd name="T7" fmla="*/ 96 h 97"/>
                  <a:gd name="T8" fmla="*/ 0 w 113"/>
                  <a:gd name="T9" fmla="*/ 96 h 97"/>
                  <a:gd name="T10" fmla="*/ 56 w 113"/>
                  <a:gd name="T11" fmla="*/ 0 h 97"/>
                  <a:gd name="T12" fmla="*/ 0 60000 65536"/>
                  <a:gd name="T13" fmla="*/ 0 60000 65536"/>
                  <a:gd name="T14" fmla="*/ 0 60000 65536"/>
                  <a:gd name="T15" fmla="*/ 0 60000 65536"/>
                  <a:gd name="T16" fmla="*/ 0 60000 65536"/>
                  <a:gd name="T17" fmla="*/ 0 60000 65536"/>
                  <a:gd name="T18" fmla="*/ 0 w 113"/>
                  <a:gd name="T19" fmla="*/ 0 h 97"/>
                  <a:gd name="T20" fmla="*/ 113 w 113"/>
                  <a:gd name="T21" fmla="*/ 97 h 97"/>
                </a:gdLst>
                <a:ahLst/>
                <a:cxnLst>
                  <a:cxn ang="T12">
                    <a:pos x="T0" y="T1"/>
                  </a:cxn>
                  <a:cxn ang="T13">
                    <a:pos x="T2" y="T3"/>
                  </a:cxn>
                  <a:cxn ang="T14">
                    <a:pos x="T4" y="T5"/>
                  </a:cxn>
                  <a:cxn ang="T15">
                    <a:pos x="T6" y="T7"/>
                  </a:cxn>
                  <a:cxn ang="T16">
                    <a:pos x="T8" y="T9"/>
                  </a:cxn>
                  <a:cxn ang="T17">
                    <a:pos x="T10" y="T11"/>
                  </a:cxn>
                </a:cxnLst>
                <a:rect l="T18" t="T19" r="T20" b="T21"/>
                <a:pathLst>
                  <a:path w="113" h="97">
                    <a:moveTo>
                      <a:pt x="56" y="0"/>
                    </a:moveTo>
                    <a:lnTo>
                      <a:pt x="56" y="0"/>
                    </a:lnTo>
                    <a:lnTo>
                      <a:pt x="112" y="0"/>
                    </a:lnTo>
                    <a:lnTo>
                      <a:pt x="56" y="96"/>
                    </a:lnTo>
                    <a:lnTo>
                      <a:pt x="0" y="96"/>
                    </a:lnTo>
                    <a:lnTo>
                      <a:pt x="56"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7" name="Freeform 24"/>
              <p:cNvSpPr>
                <a:spLocks/>
              </p:cNvSpPr>
              <p:nvPr/>
            </p:nvSpPr>
            <p:spPr bwMode="auto">
              <a:xfrm>
                <a:off x="5859146" y="919256"/>
                <a:ext cx="125571" cy="107791"/>
              </a:xfrm>
              <a:custGeom>
                <a:avLst/>
                <a:gdLst>
                  <a:gd name="T0" fmla="*/ 56 w 113"/>
                  <a:gd name="T1" fmla="*/ 0 h 97"/>
                  <a:gd name="T2" fmla="*/ 112 w 113"/>
                  <a:gd name="T3" fmla="*/ 0 h 97"/>
                  <a:gd name="T4" fmla="*/ 56 w 113"/>
                  <a:gd name="T5" fmla="*/ 96 h 97"/>
                  <a:gd name="T6" fmla="*/ 0 w 113"/>
                  <a:gd name="T7" fmla="*/ 96 h 97"/>
                  <a:gd name="T8" fmla="*/ 56 w 113"/>
                  <a:gd name="T9" fmla="*/ 0 h 97"/>
                  <a:gd name="T10" fmla="*/ 0 60000 65536"/>
                  <a:gd name="T11" fmla="*/ 0 60000 65536"/>
                  <a:gd name="T12" fmla="*/ 0 60000 65536"/>
                  <a:gd name="T13" fmla="*/ 0 60000 65536"/>
                  <a:gd name="T14" fmla="*/ 0 60000 65536"/>
                  <a:gd name="T15" fmla="*/ 0 w 113"/>
                  <a:gd name="T16" fmla="*/ 0 h 97"/>
                  <a:gd name="T17" fmla="*/ 113 w 113"/>
                  <a:gd name="T18" fmla="*/ 97 h 97"/>
                </a:gdLst>
                <a:ahLst/>
                <a:cxnLst>
                  <a:cxn ang="T10">
                    <a:pos x="T0" y="T1"/>
                  </a:cxn>
                  <a:cxn ang="T11">
                    <a:pos x="T2" y="T3"/>
                  </a:cxn>
                  <a:cxn ang="T12">
                    <a:pos x="T4" y="T5"/>
                  </a:cxn>
                  <a:cxn ang="T13">
                    <a:pos x="T6" y="T7"/>
                  </a:cxn>
                  <a:cxn ang="T14">
                    <a:pos x="T8" y="T9"/>
                  </a:cxn>
                </a:cxnLst>
                <a:rect l="T15" t="T16" r="T17" b="T18"/>
                <a:pathLst>
                  <a:path w="113" h="97">
                    <a:moveTo>
                      <a:pt x="56" y="0"/>
                    </a:moveTo>
                    <a:lnTo>
                      <a:pt x="112" y="0"/>
                    </a:lnTo>
                    <a:lnTo>
                      <a:pt x="56" y="96"/>
                    </a:lnTo>
                    <a:lnTo>
                      <a:pt x="0" y="96"/>
                    </a:lnTo>
                    <a:lnTo>
                      <a:pt x="56" y="0"/>
                    </a:lnTo>
                  </a:path>
                </a:pathLst>
              </a:custGeom>
              <a:solidFill>
                <a:schemeClr val="tx1"/>
              </a:solidFill>
              <a:ln w="12700" cap="rnd" cmpd="sng">
                <a:solidFill>
                  <a:srgbClr val="000000"/>
                </a:solidFill>
                <a:prstDash val="solid"/>
                <a:round/>
                <a:headEnd type="none" w="sm" len="sm"/>
                <a:tailEnd type="none" w="sm" len="sm"/>
              </a:ln>
            </p:spPr>
            <p:txBody>
              <a:bodyPr/>
              <a:lstStyle/>
              <a:p>
                <a:endParaRPr lang="ja-JP" altLang="en-US"/>
              </a:p>
            </p:txBody>
          </p:sp>
          <p:sp>
            <p:nvSpPr>
              <p:cNvPr id="28" name="AutoShape 25"/>
              <p:cNvSpPr>
                <a:spLocks noChangeArrowheads="1"/>
              </p:cNvSpPr>
              <p:nvPr/>
            </p:nvSpPr>
            <p:spPr bwMode="auto">
              <a:xfrm>
                <a:off x="6156961" y="950371"/>
                <a:ext cx="320040" cy="168910"/>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9" name="Freeform 26"/>
              <p:cNvSpPr>
                <a:spLocks/>
              </p:cNvSpPr>
              <p:nvPr/>
            </p:nvSpPr>
            <p:spPr bwMode="auto">
              <a:xfrm>
                <a:off x="6143626" y="928146"/>
                <a:ext cx="338931" cy="205581"/>
              </a:xfrm>
              <a:custGeom>
                <a:avLst/>
                <a:gdLst>
                  <a:gd name="T0" fmla="*/ 8 w 305"/>
                  <a:gd name="T1" fmla="*/ 0 h 185"/>
                  <a:gd name="T2" fmla="*/ 304 w 305"/>
                  <a:gd name="T3" fmla="*/ 24 h 185"/>
                  <a:gd name="T4" fmla="*/ 296 w 305"/>
                  <a:gd name="T5" fmla="*/ 184 h 185"/>
                  <a:gd name="T6" fmla="*/ 0 w 305"/>
                  <a:gd name="T7" fmla="*/ 160 h 185"/>
                  <a:gd name="T8" fmla="*/ 8 w 305"/>
                  <a:gd name="T9" fmla="*/ 0 h 185"/>
                  <a:gd name="T10" fmla="*/ 0 60000 65536"/>
                  <a:gd name="T11" fmla="*/ 0 60000 65536"/>
                  <a:gd name="T12" fmla="*/ 0 60000 65536"/>
                  <a:gd name="T13" fmla="*/ 0 60000 65536"/>
                  <a:gd name="T14" fmla="*/ 0 60000 65536"/>
                  <a:gd name="T15" fmla="*/ 0 w 305"/>
                  <a:gd name="T16" fmla="*/ 0 h 185"/>
                  <a:gd name="T17" fmla="*/ 305 w 305"/>
                  <a:gd name="T18" fmla="*/ 185 h 185"/>
                </a:gdLst>
                <a:ahLst/>
                <a:cxnLst>
                  <a:cxn ang="T10">
                    <a:pos x="T0" y="T1"/>
                  </a:cxn>
                  <a:cxn ang="T11">
                    <a:pos x="T2" y="T3"/>
                  </a:cxn>
                  <a:cxn ang="T12">
                    <a:pos x="T4" y="T5"/>
                  </a:cxn>
                  <a:cxn ang="T13">
                    <a:pos x="T6" y="T7"/>
                  </a:cxn>
                  <a:cxn ang="T14">
                    <a:pos x="T8" y="T9"/>
                  </a:cxn>
                </a:cxnLst>
                <a:rect l="T15" t="T16" r="T17" b="T18"/>
                <a:pathLst>
                  <a:path w="305" h="185">
                    <a:moveTo>
                      <a:pt x="8" y="0"/>
                    </a:moveTo>
                    <a:lnTo>
                      <a:pt x="304" y="24"/>
                    </a:lnTo>
                    <a:lnTo>
                      <a:pt x="296" y="184"/>
                    </a:lnTo>
                    <a:lnTo>
                      <a:pt x="0" y="160"/>
                    </a:lnTo>
                    <a:lnTo>
                      <a:pt x="8"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30" name="AutoShape 27"/>
              <p:cNvSpPr>
                <a:spLocks noChangeArrowheads="1"/>
              </p:cNvSpPr>
              <p:nvPr/>
            </p:nvSpPr>
            <p:spPr bwMode="auto">
              <a:xfrm>
                <a:off x="6112511" y="959261"/>
                <a:ext cx="35560" cy="26670"/>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31" name="Freeform 28"/>
              <p:cNvSpPr>
                <a:spLocks/>
              </p:cNvSpPr>
              <p:nvPr/>
            </p:nvSpPr>
            <p:spPr bwMode="auto">
              <a:xfrm>
                <a:off x="6108066" y="954816"/>
                <a:ext cx="45561" cy="36671"/>
              </a:xfrm>
              <a:custGeom>
                <a:avLst/>
                <a:gdLst>
                  <a:gd name="T0" fmla="*/ 0 w 41"/>
                  <a:gd name="T1" fmla="*/ 0 h 33"/>
                  <a:gd name="T2" fmla="*/ 40 w 41"/>
                  <a:gd name="T3" fmla="*/ 0 h 33"/>
                  <a:gd name="T4" fmla="*/ 40 w 41"/>
                  <a:gd name="T5" fmla="*/ 32 h 33"/>
                  <a:gd name="T6" fmla="*/ 0 w 41"/>
                  <a:gd name="T7" fmla="*/ 32 h 33"/>
                  <a:gd name="T8" fmla="*/ 0 w 41"/>
                  <a:gd name="T9" fmla="*/ 0 h 33"/>
                  <a:gd name="T10" fmla="*/ 0 60000 65536"/>
                  <a:gd name="T11" fmla="*/ 0 60000 65536"/>
                  <a:gd name="T12" fmla="*/ 0 60000 65536"/>
                  <a:gd name="T13" fmla="*/ 0 60000 65536"/>
                  <a:gd name="T14" fmla="*/ 0 60000 65536"/>
                  <a:gd name="T15" fmla="*/ 0 w 41"/>
                  <a:gd name="T16" fmla="*/ 0 h 33"/>
                  <a:gd name="T17" fmla="*/ 41 w 41"/>
                  <a:gd name="T18" fmla="*/ 33 h 33"/>
                </a:gdLst>
                <a:ahLst/>
                <a:cxnLst>
                  <a:cxn ang="T10">
                    <a:pos x="T0" y="T1"/>
                  </a:cxn>
                  <a:cxn ang="T11">
                    <a:pos x="T2" y="T3"/>
                  </a:cxn>
                  <a:cxn ang="T12">
                    <a:pos x="T4" y="T5"/>
                  </a:cxn>
                  <a:cxn ang="T13">
                    <a:pos x="T6" y="T7"/>
                  </a:cxn>
                  <a:cxn ang="T14">
                    <a:pos x="T8" y="T9"/>
                  </a:cxn>
                </a:cxnLst>
                <a:rect l="T15" t="T16" r="T17" b="T18"/>
                <a:pathLst>
                  <a:path w="41" h="33">
                    <a:moveTo>
                      <a:pt x="0" y="0"/>
                    </a:moveTo>
                    <a:lnTo>
                      <a:pt x="40" y="0"/>
                    </a:lnTo>
                    <a:lnTo>
                      <a:pt x="40" y="32"/>
                    </a:lnTo>
                    <a:lnTo>
                      <a:pt x="0" y="32"/>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32" name="AutoShape 29"/>
              <p:cNvSpPr>
                <a:spLocks noChangeArrowheads="1"/>
              </p:cNvSpPr>
              <p:nvPr/>
            </p:nvSpPr>
            <p:spPr bwMode="auto">
              <a:xfrm>
                <a:off x="6103621" y="1057051"/>
                <a:ext cx="35560" cy="26670"/>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33" name="Freeform 30"/>
              <p:cNvSpPr>
                <a:spLocks/>
              </p:cNvSpPr>
              <p:nvPr/>
            </p:nvSpPr>
            <p:spPr bwMode="auto">
              <a:xfrm>
                <a:off x="6099176" y="1052606"/>
                <a:ext cx="45561" cy="36671"/>
              </a:xfrm>
              <a:custGeom>
                <a:avLst/>
                <a:gdLst>
                  <a:gd name="T0" fmla="*/ 0 w 41"/>
                  <a:gd name="T1" fmla="*/ 0 h 33"/>
                  <a:gd name="T2" fmla="*/ 40 w 41"/>
                  <a:gd name="T3" fmla="*/ 0 h 33"/>
                  <a:gd name="T4" fmla="*/ 40 w 41"/>
                  <a:gd name="T5" fmla="*/ 32 h 33"/>
                  <a:gd name="T6" fmla="*/ 0 w 41"/>
                  <a:gd name="T7" fmla="*/ 32 h 33"/>
                  <a:gd name="T8" fmla="*/ 0 w 41"/>
                  <a:gd name="T9" fmla="*/ 0 h 33"/>
                  <a:gd name="T10" fmla="*/ 0 60000 65536"/>
                  <a:gd name="T11" fmla="*/ 0 60000 65536"/>
                  <a:gd name="T12" fmla="*/ 0 60000 65536"/>
                  <a:gd name="T13" fmla="*/ 0 60000 65536"/>
                  <a:gd name="T14" fmla="*/ 0 60000 65536"/>
                  <a:gd name="T15" fmla="*/ 0 w 41"/>
                  <a:gd name="T16" fmla="*/ 0 h 33"/>
                  <a:gd name="T17" fmla="*/ 41 w 41"/>
                  <a:gd name="T18" fmla="*/ 33 h 33"/>
                </a:gdLst>
                <a:ahLst/>
                <a:cxnLst>
                  <a:cxn ang="T10">
                    <a:pos x="T0" y="T1"/>
                  </a:cxn>
                  <a:cxn ang="T11">
                    <a:pos x="T2" y="T3"/>
                  </a:cxn>
                  <a:cxn ang="T12">
                    <a:pos x="T4" y="T5"/>
                  </a:cxn>
                  <a:cxn ang="T13">
                    <a:pos x="T6" y="T7"/>
                  </a:cxn>
                  <a:cxn ang="T14">
                    <a:pos x="T8" y="T9"/>
                  </a:cxn>
                </a:cxnLst>
                <a:rect l="T15" t="T16" r="T17" b="T18"/>
                <a:pathLst>
                  <a:path w="41" h="33">
                    <a:moveTo>
                      <a:pt x="0" y="0"/>
                    </a:moveTo>
                    <a:lnTo>
                      <a:pt x="40" y="0"/>
                    </a:lnTo>
                    <a:lnTo>
                      <a:pt x="40" y="32"/>
                    </a:lnTo>
                    <a:lnTo>
                      <a:pt x="0" y="32"/>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34" name="AutoShape 31"/>
              <p:cNvSpPr>
                <a:spLocks noChangeArrowheads="1"/>
              </p:cNvSpPr>
              <p:nvPr/>
            </p:nvSpPr>
            <p:spPr bwMode="auto">
              <a:xfrm>
                <a:off x="6139181" y="950371"/>
                <a:ext cx="1111" cy="53340"/>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35" name="Freeform 32"/>
              <p:cNvSpPr>
                <a:spLocks/>
              </p:cNvSpPr>
              <p:nvPr/>
            </p:nvSpPr>
            <p:spPr bwMode="auto">
              <a:xfrm>
                <a:off x="6134736" y="945926"/>
                <a:ext cx="10001" cy="54451"/>
              </a:xfrm>
              <a:custGeom>
                <a:avLst/>
                <a:gdLst>
                  <a:gd name="T0" fmla="*/ 0 w 9"/>
                  <a:gd name="T1" fmla="*/ 0 h 49"/>
                  <a:gd name="T2" fmla="*/ 8 w 9"/>
                  <a:gd name="T3" fmla="*/ 0 h 49"/>
                  <a:gd name="T4" fmla="*/ 8 w 9"/>
                  <a:gd name="T5" fmla="*/ 48 h 49"/>
                  <a:gd name="T6" fmla="*/ 0 w 9"/>
                  <a:gd name="T7" fmla="*/ 48 h 49"/>
                  <a:gd name="T8" fmla="*/ 0 w 9"/>
                  <a:gd name="T9" fmla="*/ 0 h 49"/>
                  <a:gd name="T10" fmla="*/ 0 60000 65536"/>
                  <a:gd name="T11" fmla="*/ 0 60000 65536"/>
                  <a:gd name="T12" fmla="*/ 0 60000 65536"/>
                  <a:gd name="T13" fmla="*/ 0 60000 65536"/>
                  <a:gd name="T14" fmla="*/ 0 60000 65536"/>
                  <a:gd name="T15" fmla="*/ 0 w 9"/>
                  <a:gd name="T16" fmla="*/ 0 h 49"/>
                  <a:gd name="T17" fmla="*/ 9 w 9"/>
                  <a:gd name="T18" fmla="*/ 49 h 49"/>
                </a:gdLst>
                <a:ahLst/>
                <a:cxnLst>
                  <a:cxn ang="T10">
                    <a:pos x="T0" y="T1"/>
                  </a:cxn>
                  <a:cxn ang="T11">
                    <a:pos x="T2" y="T3"/>
                  </a:cxn>
                  <a:cxn ang="T12">
                    <a:pos x="T4" y="T5"/>
                  </a:cxn>
                  <a:cxn ang="T13">
                    <a:pos x="T6" y="T7"/>
                  </a:cxn>
                  <a:cxn ang="T14">
                    <a:pos x="T8" y="T9"/>
                  </a:cxn>
                </a:cxnLst>
                <a:rect l="T15" t="T16" r="T17" b="T18"/>
                <a:pathLst>
                  <a:path w="9" h="49">
                    <a:moveTo>
                      <a:pt x="0" y="0"/>
                    </a:moveTo>
                    <a:lnTo>
                      <a:pt x="8" y="0"/>
                    </a:lnTo>
                    <a:lnTo>
                      <a:pt x="8" y="48"/>
                    </a:lnTo>
                    <a:lnTo>
                      <a:pt x="0" y="48"/>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36" name="AutoShape 33"/>
              <p:cNvSpPr>
                <a:spLocks noChangeArrowheads="1"/>
              </p:cNvSpPr>
              <p:nvPr/>
            </p:nvSpPr>
            <p:spPr bwMode="auto">
              <a:xfrm>
                <a:off x="6130291" y="1048161"/>
                <a:ext cx="1111" cy="53340"/>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37" name="Freeform 34"/>
              <p:cNvSpPr>
                <a:spLocks/>
              </p:cNvSpPr>
              <p:nvPr/>
            </p:nvSpPr>
            <p:spPr bwMode="auto">
              <a:xfrm>
                <a:off x="6125846" y="1043716"/>
                <a:ext cx="10001" cy="63341"/>
              </a:xfrm>
              <a:custGeom>
                <a:avLst/>
                <a:gdLst>
                  <a:gd name="T0" fmla="*/ 0 w 9"/>
                  <a:gd name="T1" fmla="*/ 0 h 57"/>
                  <a:gd name="T2" fmla="*/ 8 w 9"/>
                  <a:gd name="T3" fmla="*/ 0 h 57"/>
                  <a:gd name="T4" fmla="*/ 8 w 9"/>
                  <a:gd name="T5" fmla="*/ 56 h 57"/>
                  <a:gd name="T6" fmla="*/ 0 w 9"/>
                  <a:gd name="T7" fmla="*/ 56 h 57"/>
                  <a:gd name="T8" fmla="*/ 0 w 9"/>
                  <a:gd name="T9" fmla="*/ 0 h 57"/>
                  <a:gd name="T10" fmla="*/ 0 60000 65536"/>
                  <a:gd name="T11" fmla="*/ 0 60000 65536"/>
                  <a:gd name="T12" fmla="*/ 0 60000 65536"/>
                  <a:gd name="T13" fmla="*/ 0 60000 65536"/>
                  <a:gd name="T14" fmla="*/ 0 60000 65536"/>
                  <a:gd name="T15" fmla="*/ 0 w 9"/>
                  <a:gd name="T16" fmla="*/ 0 h 57"/>
                  <a:gd name="T17" fmla="*/ 9 w 9"/>
                  <a:gd name="T18" fmla="*/ 57 h 57"/>
                </a:gdLst>
                <a:ahLst/>
                <a:cxnLst>
                  <a:cxn ang="T10">
                    <a:pos x="T0" y="T1"/>
                  </a:cxn>
                  <a:cxn ang="T11">
                    <a:pos x="T2" y="T3"/>
                  </a:cxn>
                  <a:cxn ang="T12">
                    <a:pos x="T4" y="T5"/>
                  </a:cxn>
                  <a:cxn ang="T13">
                    <a:pos x="T6" y="T7"/>
                  </a:cxn>
                  <a:cxn ang="T14">
                    <a:pos x="T8" y="T9"/>
                  </a:cxn>
                </a:cxnLst>
                <a:rect l="T15" t="T16" r="T17" b="T18"/>
                <a:pathLst>
                  <a:path w="9" h="57">
                    <a:moveTo>
                      <a:pt x="0" y="0"/>
                    </a:moveTo>
                    <a:lnTo>
                      <a:pt x="8" y="0"/>
                    </a:lnTo>
                    <a:lnTo>
                      <a:pt x="8" y="56"/>
                    </a:lnTo>
                    <a:lnTo>
                      <a:pt x="0" y="56"/>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38" name="AutoShape 35"/>
              <p:cNvSpPr>
                <a:spLocks noChangeArrowheads="1"/>
              </p:cNvSpPr>
              <p:nvPr/>
            </p:nvSpPr>
            <p:spPr bwMode="auto">
              <a:xfrm>
                <a:off x="6112511" y="950371"/>
                <a:ext cx="1111" cy="151130"/>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39" name="Freeform 36"/>
              <p:cNvSpPr>
                <a:spLocks/>
              </p:cNvSpPr>
              <p:nvPr/>
            </p:nvSpPr>
            <p:spPr bwMode="auto">
              <a:xfrm>
                <a:off x="6108066" y="945926"/>
                <a:ext cx="18891" cy="161131"/>
              </a:xfrm>
              <a:custGeom>
                <a:avLst/>
                <a:gdLst>
                  <a:gd name="T0" fmla="*/ 8 w 17"/>
                  <a:gd name="T1" fmla="*/ 0 h 145"/>
                  <a:gd name="T2" fmla="*/ 16 w 17"/>
                  <a:gd name="T3" fmla="*/ 0 h 145"/>
                  <a:gd name="T4" fmla="*/ 8 w 17"/>
                  <a:gd name="T5" fmla="*/ 144 h 145"/>
                  <a:gd name="T6" fmla="*/ 0 w 17"/>
                  <a:gd name="T7" fmla="*/ 144 h 145"/>
                  <a:gd name="T8" fmla="*/ 8 w 17"/>
                  <a:gd name="T9" fmla="*/ 0 h 145"/>
                  <a:gd name="T10" fmla="*/ 0 60000 65536"/>
                  <a:gd name="T11" fmla="*/ 0 60000 65536"/>
                  <a:gd name="T12" fmla="*/ 0 60000 65536"/>
                  <a:gd name="T13" fmla="*/ 0 60000 65536"/>
                  <a:gd name="T14" fmla="*/ 0 60000 65536"/>
                  <a:gd name="T15" fmla="*/ 0 w 17"/>
                  <a:gd name="T16" fmla="*/ 0 h 145"/>
                  <a:gd name="T17" fmla="*/ 17 w 17"/>
                  <a:gd name="T18" fmla="*/ 145 h 145"/>
                </a:gdLst>
                <a:ahLst/>
                <a:cxnLst>
                  <a:cxn ang="T10">
                    <a:pos x="T0" y="T1"/>
                  </a:cxn>
                  <a:cxn ang="T11">
                    <a:pos x="T2" y="T3"/>
                  </a:cxn>
                  <a:cxn ang="T12">
                    <a:pos x="T4" y="T5"/>
                  </a:cxn>
                  <a:cxn ang="T13">
                    <a:pos x="T6" y="T7"/>
                  </a:cxn>
                  <a:cxn ang="T14">
                    <a:pos x="T8" y="T9"/>
                  </a:cxn>
                </a:cxnLst>
                <a:rect l="T15" t="T16" r="T17" b="T18"/>
                <a:pathLst>
                  <a:path w="17" h="145">
                    <a:moveTo>
                      <a:pt x="8" y="0"/>
                    </a:moveTo>
                    <a:lnTo>
                      <a:pt x="16" y="0"/>
                    </a:lnTo>
                    <a:lnTo>
                      <a:pt x="8" y="144"/>
                    </a:lnTo>
                    <a:lnTo>
                      <a:pt x="0" y="144"/>
                    </a:lnTo>
                    <a:lnTo>
                      <a:pt x="8"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40" name="AutoShape 37"/>
              <p:cNvSpPr>
                <a:spLocks noChangeArrowheads="1"/>
              </p:cNvSpPr>
              <p:nvPr/>
            </p:nvSpPr>
            <p:spPr bwMode="auto">
              <a:xfrm>
                <a:off x="6103621" y="950371"/>
                <a:ext cx="1111" cy="35560"/>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41" name="Freeform 38"/>
              <p:cNvSpPr>
                <a:spLocks/>
              </p:cNvSpPr>
              <p:nvPr/>
            </p:nvSpPr>
            <p:spPr bwMode="auto">
              <a:xfrm>
                <a:off x="6099176" y="945926"/>
                <a:ext cx="10001" cy="45561"/>
              </a:xfrm>
              <a:custGeom>
                <a:avLst/>
                <a:gdLst>
                  <a:gd name="T0" fmla="*/ 0 w 9"/>
                  <a:gd name="T1" fmla="*/ 0 h 41"/>
                  <a:gd name="T2" fmla="*/ 8 w 9"/>
                  <a:gd name="T3" fmla="*/ 0 h 41"/>
                  <a:gd name="T4" fmla="*/ 8 w 9"/>
                  <a:gd name="T5" fmla="*/ 40 h 41"/>
                  <a:gd name="T6" fmla="*/ 0 w 9"/>
                  <a:gd name="T7" fmla="*/ 40 h 41"/>
                  <a:gd name="T8" fmla="*/ 0 w 9"/>
                  <a:gd name="T9" fmla="*/ 0 h 41"/>
                  <a:gd name="T10" fmla="*/ 0 60000 65536"/>
                  <a:gd name="T11" fmla="*/ 0 60000 65536"/>
                  <a:gd name="T12" fmla="*/ 0 60000 65536"/>
                  <a:gd name="T13" fmla="*/ 0 60000 65536"/>
                  <a:gd name="T14" fmla="*/ 0 60000 65536"/>
                  <a:gd name="T15" fmla="*/ 0 w 9"/>
                  <a:gd name="T16" fmla="*/ 0 h 41"/>
                  <a:gd name="T17" fmla="*/ 9 w 9"/>
                  <a:gd name="T18" fmla="*/ 41 h 41"/>
                </a:gdLst>
                <a:ahLst/>
                <a:cxnLst>
                  <a:cxn ang="T10">
                    <a:pos x="T0" y="T1"/>
                  </a:cxn>
                  <a:cxn ang="T11">
                    <a:pos x="T2" y="T3"/>
                  </a:cxn>
                  <a:cxn ang="T12">
                    <a:pos x="T4" y="T5"/>
                  </a:cxn>
                  <a:cxn ang="T13">
                    <a:pos x="T6" y="T7"/>
                  </a:cxn>
                  <a:cxn ang="T14">
                    <a:pos x="T8" y="T9"/>
                  </a:cxn>
                </a:cxnLst>
                <a:rect l="T15" t="T16" r="T17" b="T18"/>
                <a:pathLst>
                  <a:path w="9" h="41">
                    <a:moveTo>
                      <a:pt x="0" y="0"/>
                    </a:moveTo>
                    <a:lnTo>
                      <a:pt x="8" y="0"/>
                    </a:lnTo>
                    <a:lnTo>
                      <a:pt x="8" y="40"/>
                    </a:lnTo>
                    <a:lnTo>
                      <a:pt x="0" y="40"/>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42" name="Freeform 39"/>
              <p:cNvSpPr>
                <a:spLocks/>
              </p:cNvSpPr>
              <p:nvPr/>
            </p:nvSpPr>
            <p:spPr bwMode="auto">
              <a:xfrm>
                <a:off x="6090286" y="954816"/>
                <a:ext cx="10001" cy="36671"/>
              </a:xfrm>
              <a:custGeom>
                <a:avLst/>
                <a:gdLst>
                  <a:gd name="T0" fmla="*/ 8 w 9"/>
                  <a:gd name="T1" fmla="*/ 0 h 33"/>
                  <a:gd name="T2" fmla="*/ 8 w 9"/>
                  <a:gd name="T3" fmla="*/ 0 h 33"/>
                  <a:gd name="T4" fmla="*/ 0 w 9"/>
                  <a:gd name="T5" fmla="*/ 0 h 33"/>
                  <a:gd name="T6" fmla="*/ 0 w 9"/>
                  <a:gd name="T7" fmla="*/ 24 h 33"/>
                  <a:gd name="T8" fmla="*/ 8 w 9"/>
                  <a:gd name="T9" fmla="*/ 32 h 33"/>
                  <a:gd name="T10" fmla="*/ 0 60000 65536"/>
                  <a:gd name="T11" fmla="*/ 0 60000 65536"/>
                  <a:gd name="T12" fmla="*/ 0 60000 65536"/>
                  <a:gd name="T13" fmla="*/ 0 60000 65536"/>
                  <a:gd name="T14" fmla="*/ 0 60000 65536"/>
                  <a:gd name="T15" fmla="*/ 0 w 9"/>
                  <a:gd name="T16" fmla="*/ 0 h 33"/>
                  <a:gd name="T17" fmla="*/ 9 w 9"/>
                  <a:gd name="T18" fmla="*/ 33 h 33"/>
                </a:gdLst>
                <a:ahLst/>
                <a:cxnLst>
                  <a:cxn ang="T10">
                    <a:pos x="T0" y="T1"/>
                  </a:cxn>
                  <a:cxn ang="T11">
                    <a:pos x="T2" y="T3"/>
                  </a:cxn>
                  <a:cxn ang="T12">
                    <a:pos x="T4" y="T5"/>
                  </a:cxn>
                  <a:cxn ang="T13">
                    <a:pos x="T6" y="T7"/>
                  </a:cxn>
                  <a:cxn ang="T14">
                    <a:pos x="T8" y="T9"/>
                  </a:cxn>
                </a:cxnLst>
                <a:rect l="T15" t="T16" r="T17" b="T18"/>
                <a:pathLst>
                  <a:path w="9" h="33">
                    <a:moveTo>
                      <a:pt x="8" y="0"/>
                    </a:moveTo>
                    <a:lnTo>
                      <a:pt x="8" y="0"/>
                    </a:lnTo>
                    <a:lnTo>
                      <a:pt x="0" y="0"/>
                    </a:lnTo>
                    <a:lnTo>
                      <a:pt x="0" y="24"/>
                    </a:lnTo>
                    <a:lnTo>
                      <a:pt x="8" y="32"/>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43" name="Freeform 40"/>
              <p:cNvSpPr>
                <a:spLocks/>
              </p:cNvSpPr>
              <p:nvPr/>
            </p:nvSpPr>
            <p:spPr bwMode="auto">
              <a:xfrm>
                <a:off x="6090286" y="954816"/>
                <a:ext cx="10001" cy="36671"/>
              </a:xfrm>
              <a:custGeom>
                <a:avLst/>
                <a:gdLst>
                  <a:gd name="T0" fmla="*/ 8 w 9"/>
                  <a:gd name="T1" fmla="*/ 0 h 33"/>
                  <a:gd name="T2" fmla="*/ 0 w 9"/>
                  <a:gd name="T3" fmla="*/ 0 h 33"/>
                  <a:gd name="T4" fmla="*/ 0 w 9"/>
                  <a:gd name="T5" fmla="*/ 24 h 33"/>
                  <a:gd name="T6" fmla="*/ 8 w 9"/>
                  <a:gd name="T7" fmla="*/ 32 h 33"/>
                  <a:gd name="T8" fmla="*/ 0 60000 65536"/>
                  <a:gd name="T9" fmla="*/ 0 60000 65536"/>
                  <a:gd name="T10" fmla="*/ 0 60000 65536"/>
                  <a:gd name="T11" fmla="*/ 0 60000 65536"/>
                  <a:gd name="T12" fmla="*/ 0 w 9"/>
                  <a:gd name="T13" fmla="*/ 0 h 33"/>
                  <a:gd name="T14" fmla="*/ 9 w 9"/>
                  <a:gd name="T15" fmla="*/ 33 h 33"/>
                </a:gdLst>
                <a:ahLst/>
                <a:cxnLst>
                  <a:cxn ang="T8">
                    <a:pos x="T0" y="T1"/>
                  </a:cxn>
                  <a:cxn ang="T9">
                    <a:pos x="T2" y="T3"/>
                  </a:cxn>
                  <a:cxn ang="T10">
                    <a:pos x="T4" y="T5"/>
                  </a:cxn>
                  <a:cxn ang="T11">
                    <a:pos x="T6" y="T7"/>
                  </a:cxn>
                </a:cxnLst>
                <a:rect l="T12" t="T13" r="T14" b="T15"/>
                <a:pathLst>
                  <a:path w="9" h="33">
                    <a:moveTo>
                      <a:pt x="8" y="0"/>
                    </a:moveTo>
                    <a:lnTo>
                      <a:pt x="0" y="0"/>
                    </a:lnTo>
                    <a:lnTo>
                      <a:pt x="0" y="24"/>
                    </a:lnTo>
                    <a:lnTo>
                      <a:pt x="8" y="32"/>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44" name="AutoShape 41"/>
              <p:cNvSpPr>
                <a:spLocks noChangeArrowheads="1"/>
              </p:cNvSpPr>
              <p:nvPr/>
            </p:nvSpPr>
            <p:spPr bwMode="auto">
              <a:xfrm>
                <a:off x="6076951" y="968151"/>
                <a:ext cx="8890" cy="8890"/>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45" name="Freeform 42"/>
              <p:cNvSpPr>
                <a:spLocks/>
              </p:cNvSpPr>
              <p:nvPr/>
            </p:nvSpPr>
            <p:spPr bwMode="auto">
              <a:xfrm>
                <a:off x="6072506" y="963706"/>
                <a:ext cx="18891" cy="10001"/>
              </a:xfrm>
              <a:custGeom>
                <a:avLst/>
                <a:gdLst>
                  <a:gd name="T0" fmla="*/ 0 w 17"/>
                  <a:gd name="T1" fmla="*/ 0 h 9"/>
                  <a:gd name="T2" fmla="*/ 16 w 17"/>
                  <a:gd name="T3" fmla="*/ 0 h 9"/>
                  <a:gd name="T4" fmla="*/ 16 w 17"/>
                  <a:gd name="T5" fmla="*/ 8 h 9"/>
                  <a:gd name="T6" fmla="*/ 0 w 17"/>
                  <a:gd name="T7" fmla="*/ 8 h 9"/>
                  <a:gd name="T8" fmla="*/ 0 w 17"/>
                  <a:gd name="T9" fmla="*/ 0 h 9"/>
                  <a:gd name="T10" fmla="*/ 0 60000 65536"/>
                  <a:gd name="T11" fmla="*/ 0 60000 65536"/>
                  <a:gd name="T12" fmla="*/ 0 60000 65536"/>
                  <a:gd name="T13" fmla="*/ 0 60000 65536"/>
                  <a:gd name="T14" fmla="*/ 0 60000 65536"/>
                  <a:gd name="T15" fmla="*/ 0 w 17"/>
                  <a:gd name="T16" fmla="*/ 0 h 9"/>
                  <a:gd name="T17" fmla="*/ 17 w 17"/>
                  <a:gd name="T18" fmla="*/ 9 h 9"/>
                </a:gdLst>
                <a:ahLst/>
                <a:cxnLst>
                  <a:cxn ang="T10">
                    <a:pos x="T0" y="T1"/>
                  </a:cxn>
                  <a:cxn ang="T11">
                    <a:pos x="T2" y="T3"/>
                  </a:cxn>
                  <a:cxn ang="T12">
                    <a:pos x="T4" y="T5"/>
                  </a:cxn>
                  <a:cxn ang="T13">
                    <a:pos x="T6" y="T7"/>
                  </a:cxn>
                  <a:cxn ang="T14">
                    <a:pos x="T8" y="T9"/>
                  </a:cxn>
                </a:cxnLst>
                <a:rect l="T15" t="T16" r="T17" b="T18"/>
                <a:pathLst>
                  <a:path w="17" h="9">
                    <a:moveTo>
                      <a:pt x="0" y="0"/>
                    </a:moveTo>
                    <a:lnTo>
                      <a:pt x="16" y="0"/>
                    </a:lnTo>
                    <a:lnTo>
                      <a:pt x="16" y="8"/>
                    </a:lnTo>
                    <a:lnTo>
                      <a:pt x="0" y="8"/>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46" name="Freeform 43"/>
              <p:cNvSpPr>
                <a:spLocks/>
              </p:cNvSpPr>
              <p:nvPr/>
            </p:nvSpPr>
            <p:spPr bwMode="auto">
              <a:xfrm>
                <a:off x="6072506" y="972596"/>
                <a:ext cx="18891" cy="72231"/>
              </a:xfrm>
              <a:custGeom>
                <a:avLst/>
                <a:gdLst>
                  <a:gd name="T0" fmla="*/ 8 w 17"/>
                  <a:gd name="T1" fmla="*/ 0 h 65"/>
                  <a:gd name="T2" fmla="*/ 0 w 17"/>
                  <a:gd name="T3" fmla="*/ 40 h 65"/>
                  <a:gd name="T4" fmla="*/ 0 w 17"/>
                  <a:gd name="T5" fmla="*/ 64 h 65"/>
                  <a:gd name="T6" fmla="*/ 8 w 17"/>
                  <a:gd name="T7" fmla="*/ 64 h 65"/>
                  <a:gd name="T8" fmla="*/ 16 w 17"/>
                  <a:gd name="T9" fmla="*/ 48 h 65"/>
                  <a:gd name="T10" fmla="*/ 16 w 17"/>
                  <a:gd name="T11" fmla="*/ 40 h 65"/>
                  <a:gd name="T12" fmla="*/ 8 w 17"/>
                  <a:gd name="T13" fmla="*/ 24 h 65"/>
                  <a:gd name="T14" fmla="*/ 8 w 17"/>
                  <a:gd name="T15" fmla="*/ 0 h 65"/>
                  <a:gd name="T16" fmla="*/ 0 w 17"/>
                  <a:gd name="T17" fmla="*/ 48 h 65"/>
                  <a:gd name="T18" fmla="*/ 8 w 17"/>
                  <a:gd name="T19" fmla="*/ 64 h 65"/>
                  <a:gd name="T20" fmla="*/ 8 w 17"/>
                  <a:gd name="T21" fmla="*/ 56 h 65"/>
                  <a:gd name="T22" fmla="*/ 16 w 17"/>
                  <a:gd name="T23" fmla="*/ 40 h 65"/>
                  <a:gd name="T24" fmla="*/ 8 w 17"/>
                  <a:gd name="T25" fmla="*/ 24 h 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65"/>
                  <a:gd name="T41" fmla="*/ 17 w 17"/>
                  <a:gd name="T42" fmla="*/ 65 h 6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65">
                    <a:moveTo>
                      <a:pt x="8" y="0"/>
                    </a:moveTo>
                    <a:lnTo>
                      <a:pt x="0" y="40"/>
                    </a:lnTo>
                    <a:lnTo>
                      <a:pt x="0" y="64"/>
                    </a:lnTo>
                    <a:lnTo>
                      <a:pt x="8" y="64"/>
                    </a:lnTo>
                    <a:lnTo>
                      <a:pt x="16" y="48"/>
                    </a:lnTo>
                    <a:lnTo>
                      <a:pt x="16" y="40"/>
                    </a:lnTo>
                    <a:lnTo>
                      <a:pt x="8" y="24"/>
                    </a:lnTo>
                    <a:lnTo>
                      <a:pt x="8" y="0"/>
                    </a:lnTo>
                    <a:lnTo>
                      <a:pt x="0" y="48"/>
                    </a:lnTo>
                    <a:lnTo>
                      <a:pt x="8" y="64"/>
                    </a:lnTo>
                    <a:lnTo>
                      <a:pt x="8" y="56"/>
                    </a:lnTo>
                    <a:lnTo>
                      <a:pt x="16" y="40"/>
                    </a:lnTo>
                    <a:lnTo>
                      <a:pt x="8" y="24"/>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47" name="Line 44"/>
              <p:cNvSpPr>
                <a:spLocks noChangeShapeType="1"/>
              </p:cNvSpPr>
              <p:nvPr/>
            </p:nvSpPr>
            <p:spPr bwMode="auto">
              <a:xfrm flipV="1">
                <a:off x="6081396" y="973707"/>
                <a:ext cx="0" cy="34449"/>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48" name="Freeform 45"/>
              <p:cNvSpPr>
                <a:spLocks/>
              </p:cNvSpPr>
              <p:nvPr/>
            </p:nvSpPr>
            <p:spPr bwMode="auto">
              <a:xfrm>
                <a:off x="6081396" y="892586"/>
                <a:ext cx="10001" cy="72231"/>
              </a:xfrm>
              <a:custGeom>
                <a:avLst/>
                <a:gdLst>
                  <a:gd name="T0" fmla="*/ 0 w 9"/>
                  <a:gd name="T1" fmla="*/ 64 h 65"/>
                  <a:gd name="T2" fmla="*/ 8 w 9"/>
                  <a:gd name="T3" fmla="*/ 32 h 65"/>
                  <a:gd name="T4" fmla="*/ 8 w 9"/>
                  <a:gd name="T5" fmla="*/ 0 h 65"/>
                  <a:gd name="T6" fmla="*/ 0 w 9"/>
                  <a:gd name="T7" fmla="*/ 0 h 65"/>
                  <a:gd name="T8" fmla="*/ 0 w 9"/>
                  <a:gd name="T9" fmla="*/ 16 h 65"/>
                  <a:gd name="T10" fmla="*/ 0 w 9"/>
                  <a:gd name="T11" fmla="*/ 24 h 65"/>
                  <a:gd name="T12" fmla="*/ 0 w 9"/>
                  <a:gd name="T13" fmla="*/ 40 h 65"/>
                  <a:gd name="T14" fmla="*/ 0 w 9"/>
                  <a:gd name="T15" fmla="*/ 48 h 65"/>
                  <a:gd name="T16" fmla="*/ 0 w 9"/>
                  <a:gd name="T17" fmla="*/ 64 h 65"/>
                  <a:gd name="T18" fmla="*/ 8 w 9"/>
                  <a:gd name="T19" fmla="*/ 16 h 65"/>
                  <a:gd name="T20" fmla="*/ 8 w 9"/>
                  <a:gd name="T21" fmla="*/ 0 h 65"/>
                  <a:gd name="T22" fmla="*/ 0 w 9"/>
                  <a:gd name="T23" fmla="*/ 8 h 65"/>
                  <a:gd name="T24" fmla="*/ 0 w 9"/>
                  <a:gd name="T25" fmla="*/ 24 h 65"/>
                  <a:gd name="T26" fmla="*/ 0 w 9"/>
                  <a:gd name="T27" fmla="*/ 40 h 65"/>
                  <a:gd name="T28" fmla="*/ 0 w 9"/>
                  <a:gd name="T29" fmla="*/ 48 h 65"/>
                  <a:gd name="T30" fmla="*/ 0 w 9"/>
                  <a:gd name="T31" fmla="*/ 64 h 6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
                  <a:gd name="T49" fmla="*/ 0 h 65"/>
                  <a:gd name="T50" fmla="*/ 9 w 9"/>
                  <a:gd name="T51" fmla="*/ 65 h 6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 h="65">
                    <a:moveTo>
                      <a:pt x="0" y="64"/>
                    </a:moveTo>
                    <a:lnTo>
                      <a:pt x="8" y="32"/>
                    </a:lnTo>
                    <a:lnTo>
                      <a:pt x="8" y="0"/>
                    </a:lnTo>
                    <a:lnTo>
                      <a:pt x="0" y="0"/>
                    </a:lnTo>
                    <a:lnTo>
                      <a:pt x="0" y="16"/>
                    </a:lnTo>
                    <a:lnTo>
                      <a:pt x="0" y="24"/>
                    </a:lnTo>
                    <a:lnTo>
                      <a:pt x="0" y="40"/>
                    </a:lnTo>
                    <a:lnTo>
                      <a:pt x="0" y="48"/>
                    </a:lnTo>
                    <a:lnTo>
                      <a:pt x="0" y="64"/>
                    </a:lnTo>
                    <a:lnTo>
                      <a:pt x="8" y="16"/>
                    </a:lnTo>
                    <a:lnTo>
                      <a:pt x="8" y="0"/>
                    </a:lnTo>
                    <a:lnTo>
                      <a:pt x="0" y="8"/>
                    </a:lnTo>
                    <a:lnTo>
                      <a:pt x="0" y="24"/>
                    </a:lnTo>
                    <a:lnTo>
                      <a:pt x="0" y="40"/>
                    </a:lnTo>
                    <a:lnTo>
                      <a:pt x="0" y="48"/>
                    </a:lnTo>
                    <a:lnTo>
                      <a:pt x="0" y="64"/>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49" name="AutoShape 46"/>
              <p:cNvSpPr>
                <a:spLocks noChangeArrowheads="1"/>
              </p:cNvSpPr>
              <p:nvPr/>
            </p:nvSpPr>
            <p:spPr bwMode="auto">
              <a:xfrm>
                <a:off x="6094731" y="1048161"/>
                <a:ext cx="1111" cy="35560"/>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50" name="Freeform 47"/>
              <p:cNvSpPr>
                <a:spLocks/>
              </p:cNvSpPr>
              <p:nvPr/>
            </p:nvSpPr>
            <p:spPr bwMode="auto">
              <a:xfrm>
                <a:off x="6090286" y="1043716"/>
                <a:ext cx="10001" cy="45561"/>
              </a:xfrm>
              <a:custGeom>
                <a:avLst/>
                <a:gdLst>
                  <a:gd name="T0" fmla="*/ 0 w 9"/>
                  <a:gd name="T1" fmla="*/ 0 h 41"/>
                  <a:gd name="T2" fmla="*/ 8 w 9"/>
                  <a:gd name="T3" fmla="*/ 0 h 41"/>
                  <a:gd name="T4" fmla="*/ 8 w 9"/>
                  <a:gd name="T5" fmla="*/ 40 h 41"/>
                  <a:gd name="T6" fmla="*/ 0 w 9"/>
                  <a:gd name="T7" fmla="*/ 40 h 41"/>
                  <a:gd name="T8" fmla="*/ 0 w 9"/>
                  <a:gd name="T9" fmla="*/ 0 h 41"/>
                  <a:gd name="T10" fmla="*/ 0 60000 65536"/>
                  <a:gd name="T11" fmla="*/ 0 60000 65536"/>
                  <a:gd name="T12" fmla="*/ 0 60000 65536"/>
                  <a:gd name="T13" fmla="*/ 0 60000 65536"/>
                  <a:gd name="T14" fmla="*/ 0 60000 65536"/>
                  <a:gd name="T15" fmla="*/ 0 w 9"/>
                  <a:gd name="T16" fmla="*/ 0 h 41"/>
                  <a:gd name="T17" fmla="*/ 9 w 9"/>
                  <a:gd name="T18" fmla="*/ 41 h 41"/>
                </a:gdLst>
                <a:ahLst/>
                <a:cxnLst>
                  <a:cxn ang="T10">
                    <a:pos x="T0" y="T1"/>
                  </a:cxn>
                  <a:cxn ang="T11">
                    <a:pos x="T2" y="T3"/>
                  </a:cxn>
                  <a:cxn ang="T12">
                    <a:pos x="T4" y="T5"/>
                  </a:cxn>
                  <a:cxn ang="T13">
                    <a:pos x="T6" y="T7"/>
                  </a:cxn>
                  <a:cxn ang="T14">
                    <a:pos x="T8" y="T9"/>
                  </a:cxn>
                </a:cxnLst>
                <a:rect l="T15" t="T16" r="T17" b="T18"/>
                <a:pathLst>
                  <a:path w="9" h="41">
                    <a:moveTo>
                      <a:pt x="0" y="0"/>
                    </a:moveTo>
                    <a:lnTo>
                      <a:pt x="8" y="0"/>
                    </a:lnTo>
                    <a:lnTo>
                      <a:pt x="8" y="40"/>
                    </a:lnTo>
                    <a:lnTo>
                      <a:pt x="0" y="40"/>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grpSp>
            <p:nvGrpSpPr>
              <p:cNvPr id="51" name="Group 48"/>
              <p:cNvGrpSpPr>
                <a:grpSpLocks/>
              </p:cNvGrpSpPr>
              <p:nvPr/>
            </p:nvGrpSpPr>
            <p:grpSpPr bwMode="auto">
              <a:xfrm>
                <a:off x="6175852" y="960372"/>
                <a:ext cx="280035" cy="48895"/>
                <a:chOff x="3470" y="2937"/>
                <a:chExt cx="252" cy="44"/>
              </a:xfrm>
            </p:grpSpPr>
            <p:grpSp>
              <p:nvGrpSpPr>
                <p:cNvPr id="111" name="Group 49"/>
                <p:cNvGrpSpPr>
                  <a:grpSpLocks/>
                </p:cNvGrpSpPr>
                <p:nvPr/>
              </p:nvGrpSpPr>
              <p:grpSpPr bwMode="auto">
                <a:xfrm>
                  <a:off x="3470" y="2937"/>
                  <a:ext cx="252" cy="44"/>
                  <a:chOff x="3470" y="2937"/>
                  <a:chExt cx="252" cy="44"/>
                </a:xfrm>
              </p:grpSpPr>
              <p:sp>
                <p:nvSpPr>
                  <p:cNvPr id="117" name="Line 50"/>
                  <p:cNvSpPr>
                    <a:spLocks noChangeShapeType="1"/>
                  </p:cNvSpPr>
                  <p:nvPr/>
                </p:nvSpPr>
                <p:spPr bwMode="auto">
                  <a:xfrm flipH="1">
                    <a:off x="3470" y="2953"/>
                    <a:ext cx="23" cy="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grpSp>
                <p:nvGrpSpPr>
                  <p:cNvPr id="118" name="Group 51"/>
                  <p:cNvGrpSpPr>
                    <a:grpSpLocks/>
                  </p:cNvGrpSpPr>
                  <p:nvPr/>
                </p:nvGrpSpPr>
                <p:grpSpPr bwMode="auto">
                  <a:xfrm>
                    <a:off x="3473" y="2937"/>
                    <a:ext cx="249" cy="44"/>
                    <a:chOff x="3473" y="2937"/>
                    <a:chExt cx="249" cy="44"/>
                  </a:xfrm>
                </p:grpSpPr>
                <p:sp>
                  <p:nvSpPr>
                    <p:cNvPr id="119" name="Line 52"/>
                    <p:cNvSpPr>
                      <a:spLocks noChangeShapeType="1"/>
                    </p:cNvSpPr>
                    <p:nvPr/>
                  </p:nvSpPr>
                  <p:spPr bwMode="auto">
                    <a:xfrm>
                      <a:off x="3494" y="2973"/>
                      <a:ext cx="207" cy="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120" name="Arc 53"/>
                    <p:cNvSpPr>
                      <a:spLocks/>
                    </p:cNvSpPr>
                    <p:nvPr/>
                  </p:nvSpPr>
                  <p:spPr bwMode="auto">
                    <a:xfrm>
                      <a:off x="3478" y="2956"/>
                      <a:ext cx="8" cy="1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lnTo>
                            <a:pt x="21600" y="21600"/>
                          </a:lnTo>
                          <a:close/>
                        </a:path>
                      </a:pathLst>
                    </a:custGeom>
                    <a:solidFill>
                      <a:schemeClr val="accent1"/>
                    </a:solidFill>
                    <a:ln w="12700" cap="rnd">
                      <a:solidFill>
                        <a:srgbClr val="000000"/>
                      </a:solidFill>
                      <a:round/>
                      <a:headEnd/>
                      <a:tailEnd/>
                    </a:ln>
                  </p:spPr>
                  <p:txBody>
                    <a:bodyPr/>
                    <a:lstStyle/>
                    <a:p>
                      <a:endParaRPr lang="ja-JP" altLang="en-US"/>
                    </a:p>
                  </p:txBody>
                </p:sp>
                <p:sp>
                  <p:nvSpPr>
                    <p:cNvPr id="121" name="Freeform 54"/>
                    <p:cNvSpPr>
                      <a:spLocks/>
                    </p:cNvSpPr>
                    <p:nvPr/>
                  </p:nvSpPr>
                  <p:spPr bwMode="auto">
                    <a:xfrm>
                      <a:off x="3473" y="2956"/>
                      <a:ext cx="17" cy="9"/>
                    </a:xfrm>
                    <a:custGeom>
                      <a:avLst/>
                      <a:gdLst>
                        <a:gd name="T0" fmla="*/ 16 w 17"/>
                        <a:gd name="T1" fmla="*/ 8 h 9"/>
                        <a:gd name="T2" fmla="*/ 8 w 17"/>
                        <a:gd name="T3" fmla="*/ 8 h 9"/>
                        <a:gd name="T4" fmla="*/ 0 w 17"/>
                        <a:gd name="T5" fmla="*/ 0 h 9"/>
                        <a:gd name="T6" fmla="*/ 0 60000 65536"/>
                        <a:gd name="T7" fmla="*/ 0 60000 65536"/>
                        <a:gd name="T8" fmla="*/ 0 60000 65536"/>
                        <a:gd name="T9" fmla="*/ 0 w 17"/>
                        <a:gd name="T10" fmla="*/ 0 h 9"/>
                        <a:gd name="T11" fmla="*/ 17 w 17"/>
                        <a:gd name="T12" fmla="*/ 9 h 9"/>
                      </a:gdLst>
                      <a:ahLst/>
                      <a:cxnLst>
                        <a:cxn ang="T6">
                          <a:pos x="T0" y="T1"/>
                        </a:cxn>
                        <a:cxn ang="T7">
                          <a:pos x="T2" y="T3"/>
                        </a:cxn>
                        <a:cxn ang="T8">
                          <a:pos x="T4" y="T5"/>
                        </a:cxn>
                      </a:cxnLst>
                      <a:rect l="T9" t="T10" r="T11" b="T12"/>
                      <a:pathLst>
                        <a:path w="17" h="9">
                          <a:moveTo>
                            <a:pt x="16" y="8"/>
                          </a:moveTo>
                          <a:lnTo>
                            <a:pt x="8" y="8"/>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grpSp>
                  <p:nvGrpSpPr>
                    <p:cNvPr id="122" name="Group 55"/>
                    <p:cNvGrpSpPr>
                      <a:grpSpLocks/>
                    </p:cNvGrpSpPr>
                    <p:nvPr/>
                  </p:nvGrpSpPr>
                  <p:grpSpPr bwMode="auto">
                    <a:xfrm>
                      <a:off x="3481" y="2937"/>
                      <a:ext cx="33" cy="20"/>
                      <a:chOff x="3481" y="2937"/>
                      <a:chExt cx="33" cy="20"/>
                    </a:xfrm>
                  </p:grpSpPr>
                  <p:sp>
                    <p:nvSpPr>
                      <p:cNvPr id="152" name="Arc 56"/>
                      <p:cNvSpPr>
                        <a:spLocks/>
                      </p:cNvSpPr>
                      <p:nvPr/>
                    </p:nvSpPr>
                    <p:spPr bwMode="auto">
                      <a:xfrm>
                        <a:off x="3486" y="2937"/>
                        <a:ext cx="12" cy="12"/>
                      </a:xfrm>
                      <a:custGeom>
                        <a:avLst/>
                        <a:gdLst>
                          <a:gd name="T0" fmla="*/ 0 w 21525"/>
                          <a:gd name="T1" fmla="*/ 0 h 21525"/>
                          <a:gd name="T2" fmla="*/ 0 w 21525"/>
                          <a:gd name="T3" fmla="*/ 0 h 21525"/>
                          <a:gd name="T4" fmla="*/ 0 w 21525"/>
                          <a:gd name="T5" fmla="*/ 0 h 21525"/>
                          <a:gd name="T6" fmla="*/ 0 60000 65536"/>
                          <a:gd name="T7" fmla="*/ 0 60000 65536"/>
                          <a:gd name="T8" fmla="*/ 0 60000 65536"/>
                          <a:gd name="T9" fmla="*/ 0 w 21525"/>
                          <a:gd name="T10" fmla="*/ 0 h 21525"/>
                          <a:gd name="T11" fmla="*/ 21525 w 21525"/>
                          <a:gd name="T12" fmla="*/ 21525 h 21525"/>
                        </a:gdLst>
                        <a:ahLst/>
                        <a:cxnLst>
                          <a:cxn ang="T6">
                            <a:pos x="T0" y="T1"/>
                          </a:cxn>
                          <a:cxn ang="T7">
                            <a:pos x="T2" y="T3"/>
                          </a:cxn>
                          <a:cxn ang="T8">
                            <a:pos x="T4" y="T5"/>
                          </a:cxn>
                        </a:cxnLst>
                        <a:rect l="T9" t="T10" r="T11" b="T12"/>
                        <a:pathLst>
                          <a:path w="21525" h="21525" fill="none" extrusionOk="0">
                            <a:moveTo>
                              <a:pt x="-1" y="19730"/>
                            </a:moveTo>
                            <a:cubicBezTo>
                              <a:pt x="875" y="9217"/>
                              <a:pt x="9217" y="875"/>
                              <a:pt x="19730" y="-1"/>
                            </a:cubicBezTo>
                          </a:path>
                          <a:path w="21525" h="21525" stroke="0" extrusionOk="0">
                            <a:moveTo>
                              <a:pt x="-1" y="19730"/>
                            </a:moveTo>
                            <a:cubicBezTo>
                              <a:pt x="875" y="9217"/>
                              <a:pt x="9217" y="875"/>
                              <a:pt x="19730" y="-1"/>
                            </a:cubicBezTo>
                            <a:lnTo>
                              <a:pt x="21525" y="21525"/>
                            </a:lnTo>
                            <a:lnTo>
                              <a:pt x="-1" y="19730"/>
                            </a:lnTo>
                            <a:close/>
                          </a:path>
                        </a:pathLst>
                      </a:custGeom>
                      <a:solidFill>
                        <a:schemeClr val="accent1"/>
                      </a:solidFill>
                      <a:ln w="12700" cap="rnd">
                        <a:solidFill>
                          <a:srgbClr val="000000"/>
                        </a:solidFill>
                        <a:round/>
                        <a:headEnd/>
                        <a:tailEnd/>
                      </a:ln>
                    </p:spPr>
                    <p:txBody>
                      <a:bodyPr/>
                      <a:lstStyle/>
                      <a:p>
                        <a:endParaRPr lang="ja-JP" altLang="en-US"/>
                      </a:p>
                    </p:txBody>
                  </p:sp>
                  <p:sp>
                    <p:nvSpPr>
                      <p:cNvPr id="153" name="Freeform 57"/>
                      <p:cNvSpPr>
                        <a:spLocks/>
                      </p:cNvSpPr>
                      <p:nvPr/>
                    </p:nvSpPr>
                    <p:spPr bwMode="auto">
                      <a:xfrm>
                        <a:off x="3481" y="2940"/>
                        <a:ext cx="17" cy="9"/>
                      </a:xfrm>
                      <a:custGeom>
                        <a:avLst/>
                        <a:gdLst>
                          <a:gd name="T0" fmla="*/ 0 w 17"/>
                          <a:gd name="T1" fmla="*/ 8 h 9"/>
                          <a:gd name="T2" fmla="*/ 0 w 17"/>
                          <a:gd name="T3" fmla="*/ 0 h 9"/>
                          <a:gd name="T4" fmla="*/ 8 w 17"/>
                          <a:gd name="T5" fmla="*/ 0 h 9"/>
                          <a:gd name="T6" fmla="*/ 16 w 17"/>
                          <a:gd name="T7" fmla="*/ 0 h 9"/>
                          <a:gd name="T8" fmla="*/ 0 60000 65536"/>
                          <a:gd name="T9" fmla="*/ 0 60000 65536"/>
                          <a:gd name="T10" fmla="*/ 0 60000 65536"/>
                          <a:gd name="T11" fmla="*/ 0 60000 65536"/>
                          <a:gd name="T12" fmla="*/ 0 w 17"/>
                          <a:gd name="T13" fmla="*/ 0 h 9"/>
                          <a:gd name="T14" fmla="*/ 17 w 17"/>
                          <a:gd name="T15" fmla="*/ 9 h 9"/>
                        </a:gdLst>
                        <a:ahLst/>
                        <a:cxnLst>
                          <a:cxn ang="T8">
                            <a:pos x="T0" y="T1"/>
                          </a:cxn>
                          <a:cxn ang="T9">
                            <a:pos x="T2" y="T3"/>
                          </a:cxn>
                          <a:cxn ang="T10">
                            <a:pos x="T4" y="T5"/>
                          </a:cxn>
                          <a:cxn ang="T11">
                            <a:pos x="T6" y="T7"/>
                          </a:cxn>
                        </a:cxnLst>
                        <a:rect l="T12" t="T13" r="T14" b="T15"/>
                        <a:pathLst>
                          <a:path w="17" h="9">
                            <a:moveTo>
                              <a:pt x="0" y="8"/>
                            </a:moveTo>
                            <a:lnTo>
                              <a:pt x="0" y="0"/>
                            </a:lnTo>
                            <a:lnTo>
                              <a:pt x="8" y="0"/>
                            </a:lnTo>
                            <a:lnTo>
                              <a:pt x="16"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154" name="Arc 58"/>
                      <p:cNvSpPr>
                        <a:spLocks/>
                      </p:cNvSpPr>
                      <p:nvPr/>
                    </p:nvSpPr>
                    <p:spPr bwMode="auto">
                      <a:xfrm>
                        <a:off x="3490" y="2945"/>
                        <a:ext cx="13" cy="12"/>
                      </a:xfrm>
                      <a:custGeom>
                        <a:avLst/>
                        <a:gdLst>
                          <a:gd name="T0" fmla="*/ 0 w 23394"/>
                          <a:gd name="T1" fmla="*/ 0 h 21600"/>
                          <a:gd name="T2" fmla="*/ 0 w 23394"/>
                          <a:gd name="T3" fmla="*/ 0 h 21600"/>
                          <a:gd name="T4" fmla="*/ 0 w 23394"/>
                          <a:gd name="T5" fmla="*/ 0 h 21600"/>
                          <a:gd name="T6" fmla="*/ 0 60000 65536"/>
                          <a:gd name="T7" fmla="*/ 0 60000 65536"/>
                          <a:gd name="T8" fmla="*/ 0 60000 65536"/>
                          <a:gd name="T9" fmla="*/ 0 w 23394"/>
                          <a:gd name="T10" fmla="*/ 0 h 21600"/>
                          <a:gd name="T11" fmla="*/ 23394 w 23394"/>
                          <a:gd name="T12" fmla="*/ 21600 h 21600"/>
                        </a:gdLst>
                        <a:ahLst/>
                        <a:cxnLst>
                          <a:cxn ang="T6">
                            <a:pos x="T0" y="T1"/>
                          </a:cxn>
                          <a:cxn ang="T7">
                            <a:pos x="T2" y="T3"/>
                          </a:cxn>
                          <a:cxn ang="T8">
                            <a:pos x="T4" y="T5"/>
                          </a:cxn>
                        </a:cxnLst>
                        <a:rect l="T9" t="T10" r="T11" b="T12"/>
                        <a:pathLst>
                          <a:path w="23394" h="21600" fill="none" extrusionOk="0">
                            <a:moveTo>
                              <a:pt x="-1" y="74"/>
                            </a:moveTo>
                            <a:cubicBezTo>
                              <a:pt x="596" y="24"/>
                              <a:pt x="1195" y="-1"/>
                              <a:pt x="1794" y="0"/>
                            </a:cubicBezTo>
                            <a:cubicBezTo>
                              <a:pt x="13723" y="0"/>
                              <a:pt x="23394" y="9670"/>
                              <a:pt x="23394" y="21600"/>
                            </a:cubicBezTo>
                          </a:path>
                          <a:path w="23394" h="21600" stroke="0" extrusionOk="0">
                            <a:moveTo>
                              <a:pt x="-1" y="74"/>
                            </a:moveTo>
                            <a:cubicBezTo>
                              <a:pt x="596" y="24"/>
                              <a:pt x="1195" y="-1"/>
                              <a:pt x="1794" y="0"/>
                            </a:cubicBezTo>
                            <a:cubicBezTo>
                              <a:pt x="13723" y="0"/>
                              <a:pt x="23394" y="9670"/>
                              <a:pt x="23394" y="21600"/>
                            </a:cubicBezTo>
                            <a:lnTo>
                              <a:pt x="1794" y="21600"/>
                            </a:lnTo>
                            <a:lnTo>
                              <a:pt x="-1" y="74"/>
                            </a:lnTo>
                            <a:close/>
                          </a:path>
                        </a:pathLst>
                      </a:custGeom>
                      <a:solidFill>
                        <a:schemeClr val="accent1"/>
                      </a:solidFill>
                      <a:ln w="12700" cap="rnd">
                        <a:solidFill>
                          <a:srgbClr val="000000"/>
                        </a:solidFill>
                        <a:round/>
                        <a:headEnd/>
                        <a:tailEnd/>
                      </a:ln>
                    </p:spPr>
                    <p:txBody>
                      <a:bodyPr/>
                      <a:lstStyle/>
                      <a:p>
                        <a:endParaRPr lang="ja-JP" altLang="en-US"/>
                      </a:p>
                    </p:txBody>
                  </p:sp>
                  <p:sp>
                    <p:nvSpPr>
                      <p:cNvPr id="155" name="Freeform 59"/>
                      <p:cNvSpPr>
                        <a:spLocks/>
                      </p:cNvSpPr>
                      <p:nvPr/>
                    </p:nvSpPr>
                    <p:spPr bwMode="auto">
                      <a:xfrm>
                        <a:off x="3489" y="2940"/>
                        <a:ext cx="25" cy="9"/>
                      </a:xfrm>
                      <a:custGeom>
                        <a:avLst/>
                        <a:gdLst>
                          <a:gd name="T0" fmla="*/ 0 w 25"/>
                          <a:gd name="T1" fmla="*/ 0 h 9"/>
                          <a:gd name="T2" fmla="*/ 8 w 25"/>
                          <a:gd name="T3" fmla="*/ 0 h 9"/>
                          <a:gd name="T4" fmla="*/ 16 w 25"/>
                          <a:gd name="T5" fmla="*/ 0 h 9"/>
                          <a:gd name="T6" fmla="*/ 24 w 25"/>
                          <a:gd name="T7" fmla="*/ 8 h 9"/>
                          <a:gd name="T8" fmla="*/ 0 60000 65536"/>
                          <a:gd name="T9" fmla="*/ 0 60000 65536"/>
                          <a:gd name="T10" fmla="*/ 0 60000 65536"/>
                          <a:gd name="T11" fmla="*/ 0 60000 65536"/>
                          <a:gd name="T12" fmla="*/ 0 w 25"/>
                          <a:gd name="T13" fmla="*/ 0 h 9"/>
                          <a:gd name="T14" fmla="*/ 25 w 25"/>
                          <a:gd name="T15" fmla="*/ 9 h 9"/>
                        </a:gdLst>
                        <a:ahLst/>
                        <a:cxnLst>
                          <a:cxn ang="T8">
                            <a:pos x="T0" y="T1"/>
                          </a:cxn>
                          <a:cxn ang="T9">
                            <a:pos x="T2" y="T3"/>
                          </a:cxn>
                          <a:cxn ang="T10">
                            <a:pos x="T4" y="T5"/>
                          </a:cxn>
                          <a:cxn ang="T11">
                            <a:pos x="T6" y="T7"/>
                          </a:cxn>
                        </a:cxnLst>
                        <a:rect l="T12" t="T13" r="T14" b="T15"/>
                        <a:pathLst>
                          <a:path w="25" h="9">
                            <a:moveTo>
                              <a:pt x="0" y="0"/>
                            </a:moveTo>
                            <a:lnTo>
                              <a:pt x="8" y="0"/>
                            </a:lnTo>
                            <a:lnTo>
                              <a:pt x="16" y="0"/>
                            </a:lnTo>
                            <a:lnTo>
                              <a:pt x="24" y="8"/>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grpSp>
                <p:grpSp>
                  <p:nvGrpSpPr>
                    <p:cNvPr id="123" name="Group 60"/>
                    <p:cNvGrpSpPr>
                      <a:grpSpLocks/>
                    </p:cNvGrpSpPr>
                    <p:nvPr/>
                  </p:nvGrpSpPr>
                  <p:grpSpPr bwMode="auto">
                    <a:xfrm>
                      <a:off x="3521" y="2940"/>
                      <a:ext cx="33" cy="17"/>
                      <a:chOff x="3521" y="2940"/>
                      <a:chExt cx="33" cy="17"/>
                    </a:xfrm>
                  </p:grpSpPr>
                  <p:sp>
                    <p:nvSpPr>
                      <p:cNvPr id="148" name="Arc 61"/>
                      <p:cNvSpPr>
                        <a:spLocks/>
                      </p:cNvSpPr>
                      <p:nvPr/>
                    </p:nvSpPr>
                    <p:spPr bwMode="auto">
                      <a:xfrm>
                        <a:off x="3526" y="2945"/>
                        <a:ext cx="12" cy="12"/>
                      </a:xfrm>
                      <a:custGeom>
                        <a:avLst/>
                        <a:gdLst>
                          <a:gd name="T0" fmla="*/ 0 w 21525"/>
                          <a:gd name="T1" fmla="*/ 0 h 21525"/>
                          <a:gd name="T2" fmla="*/ 0 w 21525"/>
                          <a:gd name="T3" fmla="*/ 0 h 21525"/>
                          <a:gd name="T4" fmla="*/ 0 w 21525"/>
                          <a:gd name="T5" fmla="*/ 0 h 21525"/>
                          <a:gd name="T6" fmla="*/ 0 60000 65536"/>
                          <a:gd name="T7" fmla="*/ 0 60000 65536"/>
                          <a:gd name="T8" fmla="*/ 0 60000 65536"/>
                          <a:gd name="T9" fmla="*/ 0 w 21525"/>
                          <a:gd name="T10" fmla="*/ 0 h 21525"/>
                          <a:gd name="T11" fmla="*/ 21525 w 21525"/>
                          <a:gd name="T12" fmla="*/ 21525 h 21525"/>
                        </a:gdLst>
                        <a:ahLst/>
                        <a:cxnLst>
                          <a:cxn ang="T6">
                            <a:pos x="T0" y="T1"/>
                          </a:cxn>
                          <a:cxn ang="T7">
                            <a:pos x="T2" y="T3"/>
                          </a:cxn>
                          <a:cxn ang="T8">
                            <a:pos x="T4" y="T5"/>
                          </a:cxn>
                        </a:cxnLst>
                        <a:rect l="T9" t="T10" r="T11" b="T12"/>
                        <a:pathLst>
                          <a:path w="21525" h="21525" fill="none" extrusionOk="0">
                            <a:moveTo>
                              <a:pt x="-1" y="19730"/>
                            </a:moveTo>
                            <a:cubicBezTo>
                              <a:pt x="875" y="9217"/>
                              <a:pt x="9217" y="875"/>
                              <a:pt x="19730" y="-1"/>
                            </a:cubicBezTo>
                          </a:path>
                          <a:path w="21525" h="21525" stroke="0" extrusionOk="0">
                            <a:moveTo>
                              <a:pt x="-1" y="19730"/>
                            </a:moveTo>
                            <a:cubicBezTo>
                              <a:pt x="875" y="9217"/>
                              <a:pt x="9217" y="875"/>
                              <a:pt x="19730" y="-1"/>
                            </a:cubicBezTo>
                            <a:lnTo>
                              <a:pt x="21525" y="21525"/>
                            </a:lnTo>
                            <a:lnTo>
                              <a:pt x="-1" y="19730"/>
                            </a:lnTo>
                            <a:close/>
                          </a:path>
                        </a:pathLst>
                      </a:custGeom>
                      <a:solidFill>
                        <a:schemeClr val="accent1"/>
                      </a:solidFill>
                      <a:ln w="12700" cap="rnd">
                        <a:solidFill>
                          <a:srgbClr val="000000"/>
                        </a:solidFill>
                        <a:round/>
                        <a:headEnd/>
                        <a:tailEnd/>
                      </a:ln>
                    </p:spPr>
                    <p:txBody>
                      <a:bodyPr/>
                      <a:lstStyle/>
                      <a:p>
                        <a:endParaRPr lang="ja-JP" altLang="en-US"/>
                      </a:p>
                    </p:txBody>
                  </p:sp>
                  <p:sp>
                    <p:nvSpPr>
                      <p:cNvPr id="149" name="Freeform 62"/>
                      <p:cNvSpPr>
                        <a:spLocks/>
                      </p:cNvSpPr>
                      <p:nvPr/>
                    </p:nvSpPr>
                    <p:spPr bwMode="auto">
                      <a:xfrm>
                        <a:off x="3521" y="2940"/>
                        <a:ext cx="17" cy="17"/>
                      </a:xfrm>
                      <a:custGeom>
                        <a:avLst/>
                        <a:gdLst>
                          <a:gd name="T0" fmla="*/ 0 w 17"/>
                          <a:gd name="T1" fmla="*/ 16 h 17"/>
                          <a:gd name="T2" fmla="*/ 0 w 17"/>
                          <a:gd name="T3" fmla="*/ 16 h 17"/>
                          <a:gd name="T4" fmla="*/ 8 w 17"/>
                          <a:gd name="T5" fmla="*/ 0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0" y="16"/>
                            </a:lnTo>
                            <a:lnTo>
                              <a:pt x="8" y="0"/>
                            </a:lnTo>
                            <a:lnTo>
                              <a:pt x="16"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150" name="Arc 63"/>
                      <p:cNvSpPr>
                        <a:spLocks/>
                      </p:cNvSpPr>
                      <p:nvPr/>
                    </p:nvSpPr>
                    <p:spPr bwMode="auto">
                      <a:xfrm>
                        <a:off x="3530" y="2945"/>
                        <a:ext cx="13" cy="12"/>
                      </a:xfrm>
                      <a:custGeom>
                        <a:avLst/>
                        <a:gdLst>
                          <a:gd name="T0" fmla="*/ 0 w 23394"/>
                          <a:gd name="T1" fmla="*/ 0 h 21600"/>
                          <a:gd name="T2" fmla="*/ 0 w 23394"/>
                          <a:gd name="T3" fmla="*/ 0 h 21600"/>
                          <a:gd name="T4" fmla="*/ 0 w 23394"/>
                          <a:gd name="T5" fmla="*/ 0 h 21600"/>
                          <a:gd name="T6" fmla="*/ 0 60000 65536"/>
                          <a:gd name="T7" fmla="*/ 0 60000 65536"/>
                          <a:gd name="T8" fmla="*/ 0 60000 65536"/>
                          <a:gd name="T9" fmla="*/ 0 w 23394"/>
                          <a:gd name="T10" fmla="*/ 0 h 21600"/>
                          <a:gd name="T11" fmla="*/ 23394 w 23394"/>
                          <a:gd name="T12" fmla="*/ 21600 h 21600"/>
                        </a:gdLst>
                        <a:ahLst/>
                        <a:cxnLst>
                          <a:cxn ang="T6">
                            <a:pos x="T0" y="T1"/>
                          </a:cxn>
                          <a:cxn ang="T7">
                            <a:pos x="T2" y="T3"/>
                          </a:cxn>
                          <a:cxn ang="T8">
                            <a:pos x="T4" y="T5"/>
                          </a:cxn>
                        </a:cxnLst>
                        <a:rect l="T9" t="T10" r="T11" b="T12"/>
                        <a:pathLst>
                          <a:path w="23394" h="21600" fill="none" extrusionOk="0">
                            <a:moveTo>
                              <a:pt x="-1" y="74"/>
                            </a:moveTo>
                            <a:cubicBezTo>
                              <a:pt x="596" y="24"/>
                              <a:pt x="1195" y="-1"/>
                              <a:pt x="1794" y="0"/>
                            </a:cubicBezTo>
                            <a:cubicBezTo>
                              <a:pt x="13723" y="0"/>
                              <a:pt x="23394" y="9670"/>
                              <a:pt x="23394" y="21600"/>
                            </a:cubicBezTo>
                          </a:path>
                          <a:path w="23394" h="21600" stroke="0" extrusionOk="0">
                            <a:moveTo>
                              <a:pt x="-1" y="74"/>
                            </a:moveTo>
                            <a:cubicBezTo>
                              <a:pt x="596" y="24"/>
                              <a:pt x="1195" y="-1"/>
                              <a:pt x="1794" y="0"/>
                            </a:cubicBezTo>
                            <a:cubicBezTo>
                              <a:pt x="13723" y="0"/>
                              <a:pt x="23394" y="9670"/>
                              <a:pt x="23394" y="21600"/>
                            </a:cubicBezTo>
                            <a:lnTo>
                              <a:pt x="1794" y="21600"/>
                            </a:lnTo>
                            <a:lnTo>
                              <a:pt x="-1" y="74"/>
                            </a:lnTo>
                            <a:close/>
                          </a:path>
                        </a:pathLst>
                      </a:custGeom>
                      <a:solidFill>
                        <a:schemeClr val="accent1"/>
                      </a:solidFill>
                      <a:ln w="12700" cap="rnd">
                        <a:solidFill>
                          <a:srgbClr val="000000"/>
                        </a:solidFill>
                        <a:round/>
                        <a:headEnd/>
                        <a:tailEnd/>
                      </a:ln>
                    </p:spPr>
                    <p:txBody>
                      <a:bodyPr/>
                      <a:lstStyle/>
                      <a:p>
                        <a:endParaRPr lang="ja-JP" altLang="en-US"/>
                      </a:p>
                    </p:txBody>
                  </p:sp>
                  <p:sp>
                    <p:nvSpPr>
                      <p:cNvPr id="151" name="Freeform 64"/>
                      <p:cNvSpPr>
                        <a:spLocks/>
                      </p:cNvSpPr>
                      <p:nvPr/>
                    </p:nvSpPr>
                    <p:spPr bwMode="auto">
                      <a:xfrm>
                        <a:off x="3537" y="2940"/>
                        <a:ext cx="17" cy="17"/>
                      </a:xfrm>
                      <a:custGeom>
                        <a:avLst/>
                        <a:gdLst>
                          <a:gd name="T0" fmla="*/ 0 w 17"/>
                          <a:gd name="T1" fmla="*/ 0 h 17"/>
                          <a:gd name="T2" fmla="*/ 8 w 17"/>
                          <a:gd name="T3" fmla="*/ 0 h 17"/>
                          <a:gd name="T4" fmla="*/ 16 w 17"/>
                          <a:gd name="T5" fmla="*/ 8 h 17"/>
                          <a:gd name="T6" fmla="*/ 16 w 17"/>
                          <a:gd name="T7" fmla="*/ 16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8" y="0"/>
                            </a:lnTo>
                            <a:lnTo>
                              <a:pt x="16" y="8"/>
                            </a:lnTo>
                            <a:lnTo>
                              <a:pt x="16"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grpSp>
                <p:grpSp>
                  <p:nvGrpSpPr>
                    <p:cNvPr id="124" name="Group 65"/>
                    <p:cNvGrpSpPr>
                      <a:grpSpLocks/>
                    </p:cNvGrpSpPr>
                    <p:nvPr/>
                  </p:nvGrpSpPr>
                  <p:grpSpPr bwMode="auto">
                    <a:xfrm>
                      <a:off x="3561" y="2940"/>
                      <a:ext cx="33" cy="17"/>
                      <a:chOff x="3561" y="2940"/>
                      <a:chExt cx="33" cy="17"/>
                    </a:xfrm>
                  </p:grpSpPr>
                  <p:sp>
                    <p:nvSpPr>
                      <p:cNvPr id="144" name="Arc 66"/>
                      <p:cNvSpPr>
                        <a:spLocks/>
                      </p:cNvSpPr>
                      <p:nvPr/>
                    </p:nvSpPr>
                    <p:spPr bwMode="auto">
                      <a:xfrm>
                        <a:off x="3566" y="2945"/>
                        <a:ext cx="12" cy="12"/>
                      </a:xfrm>
                      <a:custGeom>
                        <a:avLst/>
                        <a:gdLst>
                          <a:gd name="T0" fmla="*/ 0 w 21525"/>
                          <a:gd name="T1" fmla="*/ 0 h 21525"/>
                          <a:gd name="T2" fmla="*/ 0 w 21525"/>
                          <a:gd name="T3" fmla="*/ 0 h 21525"/>
                          <a:gd name="T4" fmla="*/ 0 w 21525"/>
                          <a:gd name="T5" fmla="*/ 0 h 21525"/>
                          <a:gd name="T6" fmla="*/ 0 60000 65536"/>
                          <a:gd name="T7" fmla="*/ 0 60000 65536"/>
                          <a:gd name="T8" fmla="*/ 0 60000 65536"/>
                          <a:gd name="T9" fmla="*/ 0 w 21525"/>
                          <a:gd name="T10" fmla="*/ 0 h 21525"/>
                          <a:gd name="T11" fmla="*/ 21525 w 21525"/>
                          <a:gd name="T12" fmla="*/ 21525 h 21525"/>
                        </a:gdLst>
                        <a:ahLst/>
                        <a:cxnLst>
                          <a:cxn ang="T6">
                            <a:pos x="T0" y="T1"/>
                          </a:cxn>
                          <a:cxn ang="T7">
                            <a:pos x="T2" y="T3"/>
                          </a:cxn>
                          <a:cxn ang="T8">
                            <a:pos x="T4" y="T5"/>
                          </a:cxn>
                        </a:cxnLst>
                        <a:rect l="T9" t="T10" r="T11" b="T12"/>
                        <a:pathLst>
                          <a:path w="21525" h="21525" fill="none" extrusionOk="0">
                            <a:moveTo>
                              <a:pt x="-1" y="19730"/>
                            </a:moveTo>
                            <a:cubicBezTo>
                              <a:pt x="875" y="9217"/>
                              <a:pt x="9217" y="875"/>
                              <a:pt x="19730" y="-1"/>
                            </a:cubicBezTo>
                          </a:path>
                          <a:path w="21525" h="21525" stroke="0" extrusionOk="0">
                            <a:moveTo>
                              <a:pt x="-1" y="19730"/>
                            </a:moveTo>
                            <a:cubicBezTo>
                              <a:pt x="875" y="9217"/>
                              <a:pt x="9217" y="875"/>
                              <a:pt x="19730" y="-1"/>
                            </a:cubicBezTo>
                            <a:lnTo>
                              <a:pt x="21525" y="21525"/>
                            </a:lnTo>
                            <a:lnTo>
                              <a:pt x="-1" y="19730"/>
                            </a:lnTo>
                            <a:close/>
                          </a:path>
                        </a:pathLst>
                      </a:custGeom>
                      <a:solidFill>
                        <a:schemeClr val="accent1"/>
                      </a:solidFill>
                      <a:ln w="12700" cap="rnd">
                        <a:solidFill>
                          <a:srgbClr val="000000"/>
                        </a:solidFill>
                        <a:round/>
                        <a:headEnd/>
                        <a:tailEnd/>
                      </a:ln>
                    </p:spPr>
                    <p:txBody>
                      <a:bodyPr/>
                      <a:lstStyle/>
                      <a:p>
                        <a:endParaRPr lang="ja-JP" altLang="en-US"/>
                      </a:p>
                    </p:txBody>
                  </p:sp>
                  <p:sp>
                    <p:nvSpPr>
                      <p:cNvPr id="145" name="Freeform 67"/>
                      <p:cNvSpPr>
                        <a:spLocks/>
                      </p:cNvSpPr>
                      <p:nvPr/>
                    </p:nvSpPr>
                    <p:spPr bwMode="auto">
                      <a:xfrm>
                        <a:off x="3561" y="2940"/>
                        <a:ext cx="17" cy="17"/>
                      </a:xfrm>
                      <a:custGeom>
                        <a:avLst/>
                        <a:gdLst>
                          <a:gd name="T0" fmla="*/ 0 w 17"/>
                          <a:gd name="T1" fmla="*/ 16 h 17"/>
                          <a:gd name="T2" fmla="*/ 0 w 17"/>
                          <a:gd name="T3" fmla="*/ 16 h 17"/>
                          <a:gd name="T4" fmla="*/ 8 w 17"/>
                          <a:gd name="T5" fmla="*/ 8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0" y="16"/>
                            </a:lnTo>
                            <a:lnTo>
                              <a:pt x="8" y="8"/>
                            </a:lnTo>
                            <a:lnTo>
                              <a:pt x="16"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146" name="Arc 68"/>
                      <p:cNvSpPr>
                        <a:spLocks/>
                      </p:cNvSpPr>
                      <p:nvPr/>
                    </p:nvSpPr>
                    <p:spPr bwMode="auto">
                      <a:xfrm>
                        <a:off x="3570" y="2945"/>
                        <a:ext cx="13" cy="12"/>
                      </a:xfrm>
                      <a:custGeom>
                        <a:avLst/>
                        <a:gdLst>
                          <a:gd name="T0" fmla="*/ 0 w 23394"/>
                          <a:gd name="T1" fmla="*/ 0 h 21600"/>
                          <a:gd name="T2" fmla="*/ 0 w 23394"/>
                          <a:gd name="T3" fmla="*/ 0 h 21600"/>
                          <a:gd name="T4" fmla="*/ 0 w 23394"/>
                          <a:gd name="T5" fmla="*/ 0 h 21600"/>
                          <a:gd name="T6" fmla="*/ 0 60000 65536"/>
                          <a:gd name="T7" fmla="*/ 0 60000 65536"/>
                          <a:gd name="T8" fmla="*/ 0 60000 65536"/>
                          <a:gd name="T9" fmla="*/ 0 w 23394"/>
                          <a:gd name="T10" fmla="*/ 0 h 21600"/>
                          <a:gd name="T11" fmla="*/ 23394 w 23394"/>
                          <a:gd name="T12" fmla="*/ 21600 h 21600"/>
                        </a:gdLst>
                        <a:ahLst/>
                        <a:cxnLst>
                          <a:cxn ang="T6">
                            <a:pos x="T0" y="T1"/>
                          </a:cxn>
                          <a:cxn ang="T7">
                            <a:pos x="T2" y="T3"/>
                          </a:cxn>
                          <a:cxn ang="T8">
                            <a:pos x="T4" y="T5"/>
                          </a:cxn>
                        </a:cxnLst>
                        <a:rect l="T9" t="T10" r="T11" b="T12"/>
                        <a:pathLst>
                          <a:path w="23394" h="21600" fill="none" extrusionOk="0">
                            <a:moveTo>
                              <a:pt x="-1" y="74"/>
                            </a:moveTo>
                            <a:cubicBezTo>
                              <a:pt x="596" y="24"/>
                              <a:pt x="1195" y="-1"/>
                              <a:pt x="1794" y="0"/>
                            </a:cubicBezTo>
                            <a:cubicBezTo>
                              <a:pt x="13723" y="0"/>
                              <a:pt x="23394" y="9670"/>
                              <a:pt x="23394" y="21600"/>
                            </a:cubicBezTo>
                          </a:path>
                          <a:path w="23394" h="21600" stroke="0" extrusionOk="0">
                            <a:moveTo>
                              <a:pt x="-1" y="74"/>
                            </a:moveTo>
                            <a:cubicBezTo>
                              <a:pt x="596" y="24"/>
                              <a:pt x="1195" y="-1"/>
                              <a:pt x="1794" y="0"/>
                            </a:cubicBezTo>
                            <a:cubicBezTo>
                              <a:pt x="13723" y="0"/>
                              <a:pt x="23394" y="9670"/>
                              <a:pt x="23394" y="21600"/>
                            </a:cubicBezTo>
                            <a:lnTo>
                              <a:pt x="1794" y="21600"/>
                            </a:lnTo>
                            <a:lnTo>
                              <a:pt x="-1" y="74"/>
                            </a:lnTo>
                            <a:close/>
                          </a:path>
                        </a:pathLst>
                      </a:custGeom>
                      <a:solidFill>
                        <a:schemeClr val="accent1"/>
                      </a:solidFill>
                      <a:ln w="12700" cap="rnd">
                        <a:solidFill>
                          <a:srgbClr val="000000"/>
                        </a:solidFill>
                        <a:round/>
                        <a:headEnd/>
                        <a:tailEnd/>
                      </a:ln>
                    </p:spPr>
                    <p:txBody>
                      <a:bodyPr/>
                      <a:lstStyle/>
                      <a:p>
                        <a:endParaRPr lang="ja-JP" altLang="en-US"/>
                      </a:p>
                    </p:txBody>
                  </p:sp>
                  <p:sp>
                    <p:nvSpPr>
                      <p:cNvPr id="147" name="Freeform 69"/>
                      <p:cNvSpPr>
                        <a:spLocks/>
                      </p:cNvSpPr>
                      <p:nvPr/>
                    </p:nvSpPr>
                    <p:spPr bwMode="auto">
                      <a:xfrm>
                        <a:off x="3577" y="2940"/>
                        <a:ext cx="17" cy="17"/>
                      </a:xfrm>
                      <a:custGeom>
                        <a:avLst/>
                        <a:gdLst>
                          <a:gd name="T0" fmla="*/ 0 w 17"/>
                          <a:gd name="T1" fmla="*/ 0 h 17"/>
                          <a:gd name="T2" fmla="*/ 8 w 17"/>
                          <a:gd name="T3" fmla="*/ 0 h 17"/>
                          <a:gd name="T4" fmla="*/ 8 w 17"/>
                          <a:gd name="T5" fmla="*/ 8 h 17"/>
                          <a:gd name="T6" fmla="*/ 16 w 17"/>
                          <a:gd name="T7" fmla="*/ 8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8" y="0"/>
                            </a:lnTo>
                            <a:lnTo>
                              <a:pt x="8" y="8"/>
                            </a:lnTo>
                            <a:lnTo>
                              <a:pt x="16" y="8"/>
                            </a:lnTo>
                            <a:lnTo>
                              <a:pt x="16"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grpSp>
                <p:grpSp>
                  <p:nvGrpSpPr>
                    <p:cNvPr id="125" name="Group 70"/>
                    <p:cNvGrpSpPr>
                      <a:grpSpLocks/>
                    </p:cNvGrpSpPr>
                    <p:nvPr/>
                  </p:nvGrpSpPr>
                  <p:grpSpPr bwMode="auto">
                    <a:xfrm>
                      <a:off x="3601" y="2940"/>
                      <a:ext cx="33" cy="25"/>
                      <a:chOff x="3601" y="2940"/>
                      <a:chExt cx="33" cy="25"/>
                    </a:xfrm>
                  </p:grpSpPr>
                  <p:sp>
                    <p:nvSpPr>
                      <p:cNvPr id="140" name="Arc 71"/>
                      <p:cNvSpPr>
                        <a:spLocks/>
                      </p:cNvSpPr>
                      <p:nvPr/>
                    </p:nvSpPr>
                    <p:spPr bwMode="auto">
                      <a:xfrm>
                        <a:off x="3606" y="2945"/>
                        <a:ext cx="12" cy="12"/>
                      </a:xfrm>
                      <a:custGeom>
                        <a:avLst/>
                        <a:gdLst>
                          <a:gd name="T0" fmla="*/ 0 w 21525"/>
                          <a:gd name="T1" fmla="*/ 0 h 21525"/>
                          <a:gd name="T2" fmla="*/ 0 w 21525"/>
                          <a:gd name="T3" fmla="*/ 0 h 21525"/>
                          <a:gd name="T4" fmla="*/ 0 w 21525"/>
                          <a:gd name="T5" fmla="*/ 0 h 21525"/>
                          <a:gd name="T6" fmla="*/ 0 60000 65536"/>
                          <a:gd name="T7" fmla="*/ 0 60000 65536"/>
                          <a:gd name="T8" fmla="*/ 0 60000 65536"/>
                          <a:gd name="T9" fmla="*/ 0 w 21525"/>
                          <a:gd name="T10" fmla="*/ 0 h 21525"/>
                          <a:gd name="T11" fmla="*/ 21525 w 21525"/>
                          <a:gd name="T12" fmla="*/ 21525 h 21525"/>
                        </a:gdLst>
                        <a:ahLst/>
                        <a:cxnLst>
                          <a:cxn ang="T6">
                            <a:pos x="T0" y="T1"/>
                          </a:cxn>
                          <a:cxn ang="T7">
                            <a:pos x="T2" y="T3"/>
                          </a:cxn>
                          <a:cxn ang="T8">
                            <a:pos x="T4" y="T5"/>
                          </a:cxn>
                        </a:cxnLst>
                        <a:rect l="T9" t="T10" r="T11" b="T12"/>
                        <a:pathLst>
                          <a:path w="21525" h="21525" fill="none" extrusionOk="0">
                            <a:moveTo>
                              <a:pt x="-1" y="19730"/>
                            </a:moveTo>
                            <a:cubicBezTo>
                              <a:pt x="875" y="9217"/>
                              <a:pt x="9217" y="875"/>
                              <a:pt x="19730" y="-1"/>
                            </a:cubicBezTo>
                          </a:path>
                          <a:path w="21525" h="21525" stroke="0" extrusionOk="0">
                            <a:moveTo>
                              <a:pt x="-1" y="19730"/>
                            </a:moveTo>
                            <a:cubicBezTo>
                              <a:pt x="875" y="9217"/>
                              <a:pt x="9217" y="875"/>
                              <a:pt x="19730" y="-1"/>
                            </a:cubicBezTo>
                            <a:lnTo>
                              <a:pt x="21525" y="21525"/>
                            </a:lnTo>
                            <a:lnTo>
                              <a:pt x="-1" y="19730"/>
                            </a:lnTo>
                            <a:close/>
                          </a:path>
                        </a:pathLst>
                      </a:custGeom>
                      <a:solidFill>
                        <a:schemeClr val="accent1"/>
                      </a:solidFill>
                      <a:ln w="12700" cap="rnd">
                        <a:solidFill>
                          <a:srgbClr val="000000"/>
                        </a:solidFill>
                        <a:round/>
                        <a:headEnd/>
                        <a:tailEnd/>
                      </a:ln>
                    </p:spPr>
                    <p:txBody>
                      <a:bodyPr/>
                      <a:lstStyle/>
                      <a:p>
                        <a:endParaRPr lang="ja-JP" altLang="en-US"/>
                      </a:p>
                    </p:txBody>
                  </p:sp>
                  <p:sp>
                    <p:nvSpPr>
                      <p:cNvPr id="141" name="Freeform 72"/>
                      <p:cNvSpPr>
                        <a:spLocks/>
                      </p:cNvSpPr>
                      <p:nvPr/>
                    </p:nvSpPr>
                    <p:spPr bwMode="auto">
                      <a:xfrm>
                        <a:off x="3601" y="2948"/>
                        <a:ext cx="25" cy="9"/>
                      </a:xfrm>
                      <a:custGeom>
                        <a:avLst/>
                        <a:gdLst>
                          <a:gd name="T0" fmla="*/ 0 w 25"/>
                          <a:gd name="T1" fmla="*/ 8 h 9"/>
                          <a:gd name="T2" fmla="*/ 0 w 25"/>
                          <a:gd name="T3" fmla="*/ 8 h 9"/>
                          <a:gd name="T4" fmla="*/ 8 w 25"/>
                          <a:gd name="T5" fmla="*/ 0 h 9"/>
                          <a:gd name="T6" fmla="*/ 16 w 25"/>
                          <a:gd name="T7" fmla="*/ 0 h 9"/>
                          <a:gd name="T8" fmla="*/ 24 w 25"/>
                          <a:gd name="T9" fmla="*/ 0 h 9"/>
                          <a:gd name="T10" fmla="*/ 0 60000 65536"/>
                          <a:gd name="T11" fmla="*/ 0 60000 65536"/>
                          <a:gd name="T12" fmla="*/ 0 60000 65536"/>
                          <a:gd name="T13" fmla="*/ 0 60000 65536"/>
                          <a:gd name="T14" fmla="*/ 0 60000 65536"/>
                          <a:gd name="T15" fmla="*/ 0 w 25"/>
                          <a:gd name="T16" fmla="*/ 0 h 9"/>
                          <a:gd name="T17" fmla="*/ 25 w 25"/>
                          <a:gd name="T18" fmla="*/ 9 h 9"/>
                        </a:gdLst>
                        <a:ahLst/>
                        <a:cxnLst>
                          <a:cxn ang="T10">
                            <a:pos x="T0" y="T1"/>
                          </a:cxn>
                          <a:cxn ang="T11">
                            <a:pos x="T2" y="T3"/>
                          </a:cxn>
                          <a:cxn ang="T12">
                            <a:pos x="T4" y="T5"/>
                          </a:cxn>
                          <a:cxn ang="T13">
                            <a:pos x="T6" y="T7"/>
                          </a:cxn>
                          <a:cxn ang="T14">
                            <a:pos x="T8" y="T9"/>
                          </a:cxn>
                        </a:cxnLst>
                        <a:rect l="T15" t="T16" r="T17" b="T18"/>
                        <a:pathLst>
                          <a:path w="25" h="9">
                            <a:moveTo>
                              <a:pt x="0" y="8"/>
                            </a:moveTo>
                            <a:lnTo>
                              <a:pt x="0" y="8"/>
                            </a:lnTo>
                            <a:lnTo>
                              <a:pt x="8" y="0"/>
                            </a:lnTo>
                            <a:lnTo>
                              <a:pt x="16" y="0"/>
                            </a:lnTo>
                            <a:lnTo>
                              <a:pt x="24"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142" name="Arc 73"/>
                      <p:cNvSpPr>
                        <a:spLocks/>
                      </p:cNvSpPr>
                      <p:nvPr/>
                    </p:nvSpPr>
                    <p:spPr bwMode="auto">
                      <a:xfrm>
                        <a:off x="3618" y="2953"/>
                        <a:ext cx="13" cy="12"/>
                      </a:xfrm>
                      <a:custGeom>
                        <a:avLst/>
                        <a:gdLst>
                          <a:gd name="T0" fmla="*/ 0 w 23394"/>
                          <a:gd name="T1" fmla="*/ 0 h 21600"/>
                          <a:gd name="T2" fmla="*/ 0 w 23394"/>
                          <a:gd name="T3" fmla="*/ 0 h 21600"/>
                          <a:gd name="T4" fmla="*/ 0 w 23394"/>
                          <a:gd name="T5" fmla="*/ 0 h 21600"/>
                          <a:gd name="T6" fmla="*/ 0 60000 65536"/>
                          <a:gd name="T7" fmla="*/ 0 60000 65536"/>
                          <a:gd name="T8" fmla="*/ 0 60000 65536"/>
                          <a:gd name="T9" fmla="*/ 0 w 23394"/>
                          <a:gd name="T10" fmla="*/ 0 h 21600"/>
                          <a:gd name="T11" fmla="*/ 23394 w 23394"/>
                          <a:gd name="T12" fmla="*/ 21600 h 21600"/>
                        </a:gdLst>
                        <a:ahLst/>
                        <a:cxnLst>
                          <a:cxn ang="T6">
                            <a:pos x="T0" y="T1"/>
                          </a:cxn>
                          <a:cxn ang="T7">
                            <a:pos x="T2" y="T3"/>
                          </a:cxn>
                          <a:cxn ang="T8">
                            <a:pos x="T4" y="T5"/>
                          </a:cxn>
                        </a:cxnLst>
                        <a:rect l="T9" t="T10" r="T11" b="T12"/>
                        <a:pathLst>
                          <a:path w="23394" h="21600" fill="none" extrusionOk="0">
                            <a:moveTo>
                              <a:pt x="-1" y="74"/>
                            </a:moveTo>
                            <a:cubicBezTo>
                              <a:pt x="596" y="24"/>
                              <a:pt x="1195" y="-1"/>
                              <a:pt x="1794" y="0"/>
                            </a:cubicBezTo>
                            <a:cubicBezTo>
                              <a:pt x="13723" y="0"/>
                              <a:pt x="23394" y="9670"/>
                              <a:pt x="23394" y="21600"/>
                            </a:cubicBezTo>
                          </a:path>
                          <a:path w="23394" h="21600" stroke="0" extrusionOk="0">
                            <a:moveTo>
                              <a:pt x="-1" y="74"/>
                            </a:moveTo>
                            <a:cubicBezTo>
                              <a:pt x="596" y="24"/>
                              <a:pt x="1195" y="-1"/>
                              <a:pt x="1794" y="0"/>
                            </a:cubicBezTo>
                            <a:cubicBezTo>
                              <a:pt x="13723" y="0"/>
                              <a:pt x="23394" y="9670"/>
                              <a:pt x="23394" y="21600"/>
                            </a:cubicBezTo>
                            <a:lnTo>
                              <a:pt x="1794" y="21600"/>
                            </a:lnTo>
                            <a:lnTo>
                              <a:pt x="-1" y="74"/>
                            </a:lnTo>
                            <a:close/>
                          </a:path>
                        </a:pathLst>
                      </a:custGeom>
                      <a:solidFill>
                        <a:schemeClr val="accent1"/>
                      </a:solidFill>
                      <a:ln w="12700" cap="rnd">
                        <a:solidFill>
                          <a:srgbClr val="000000"/>
                        </a:solidFill>
                        <a:round/>
                        <a:headEnd/>
                        <a:tailEnd/>
                      </a:ln>
                    </p:spPr>
                    <p:txBody>
                      <a:bodyPr/>
                      <a:lstStyle/>
                      <a:p>
                        <a:endParaRPr lang="ja-JP" altLang="en-US"/>
                      </a:p>
                    </p:txBody>
                  </p:sp>
                  <p:sp>
                    <p:nvSpPr>
                      <p:cNvPr id="143" name="Freeform 74"/>
                      <p:cNvSpPr>
                        <a:spLocks/>
                      </p:cNvSpPr>
                      <p:nvPr/>
                    </p:nvSpPr>
                    <p:spPr bwMode="auto">
                      <a:xfrm>
                        <a:off x="3617" y="2940"/>
                        <a:ext cx="17" cy="17"/>
                      </a:xfrm>
                      <a:custGeom>
                        <a:avLst/>
                        <a:gdLst>
                          <a:gd name="T0" fmla="*/ 0 w 17"/>
                          <a:gd name="T1" fmla="*/ 0 h 17"/>
                          <a:gd name="T2" fmla="*/ 8 w 17"/>
                          <a:gd name="T3" fmla="*/ 8 h 17"/>
                          <a:gd name="T4" fmla="*/ 16 w 17"/>
                          <a:gd name="T5" fmla="*/ 8 h 17"/>
                          <a:gd name="T6" fmla="*/ 16 w 17"/>
                          <a:gd name="T7" fmla="*/ 16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8" y="8"/>
                            </a:lnTo>
                            <a:lnTo>
                              <a:pt x="16" y="8"/>
                            </a:lnTo>
                            <a:lnTo>
                              <a:pt x="16"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grpSp>
                <p:grpSp>
                  <p:nvGrpSpPr>
                    <p:cNvPr id="126" name="Group 75"/>
                    <p:cNvGrpSpPr>
                      <a:grpSpLocks/>
                    </p:cNvGrpSpPr>
                    <p:nvPr/>
                  </p:nvGrpSpPr>
                  <p:grpSpPr bwMode="auto">
                    <a:xfrm>
                      <a:off x="3641" y="2948"/>
                      <a:ext cx="33" cy="17"/>
                      <a:chOff x="3641" y="2948"/>
                      <a:chExt cx="33" cy="17"/>
                    </a:xfrm>
                  </p:grpSpPr>
                  <p:sp>
                    <p:nvSpPr>
                      <p:cNvPr id="136" name="Arc 76"/>
                      <p:cNvSpPr>
                        <a:spLocks/>
                      </p:cNvSpPr>
                      <p:nvPr/>
                    </p:nvSpPr>
                    <p:spPr bwMode="auto">
                      <a:xfrm>
                        <a:off x="3646" y="2953"/>
                        <a:ext cx="12" cy="12"/>
                      </a:xfrm>
                      <a:custGeom>
                        <a:avLst/>
                        <a:gdLst>
                          <a:gd name="T0" fmla="*/ 0 w 21525"/>
                          <a:gd name="T1" fmla="*/ 0 h 21525"/>
                          <a:gd name="T2" fmla="*/ 0 w 21525"/>
                          <a:gd name="T3" fmla="*/ 0 h 21525"/>
                          <a:gd name="T4" fmla="*/ 0 w 21525"/>
                          <a:gd name="T5" fmla="*/ 0 h 21525"/>
                          <a:gd name="T6" fmla="*/ 0 60000 65536"/>
                          <a:gd name="T7" fmla="*/ 0 60000 65536"/>
                          <a:gd name="T8" fmla="*/ 0 60000 65536"/>
                          <a:gd name="T9" fmla="*/ 0 w 21525"/>
                          <a:gd name="T10" fmla="*/ 0 h 21525"/>
                          <a:gd name="T11" fmla="*/ 21525 w 21525"/>
                          <a:gd name="T12" fmla="*/ 21525 h 21525"/>
                        </a:gdLst>
                        <a:ahLst/>
                        <a:cxnLst>
                          <a:cxn ang="T6">
                            <a:pos x="T0" y="T1"/>
                          </a:cxn>
                          <a:cxn ang="T7">
                            <a:pos x="T2" y="T3"/>
                          </a:cxn>
                          <a:cxn ang="T8">
                            <a:pos x="T4" y="T5"/>
                          </a:cxn>
                        </a:cxnLst>
                        <a:rect l="T9" t="T10" r="T11" b="T12"/>
                        <a:pathLst>
                          <a:path w="21525" h="21525" fill="none" extrusionOk="0">
                            <a:moveTo>
                              <a:pt x="-1" y="19730"/>
                            </a:moveTo>
                            <a:cubicBezTo>
                              <a:pt x="875" y="9217"/>
                              <a:pt x="9217" y="875"/>
                              <a:pt x="19730" y="-1"/>
                            </a:cubicBezTo>
                          </a:path>
                          <a:path w="21525" h="21525" stroke="0" extrusionOk="0">
                            <a:moveTo>
                              <a:pt x="-1" y="19730"/>
                            </a:moveTo>
                            <a:cubicBezTo>
                              <a:pt x="875" y="9217"/>
                              <a:pt x="9217" y="875"/>
                              <a:pt x="19730" y="-1"/>
                            </a:cubicBezTo>
                            <a:lnTo>
                              <a:pt x="21525" y="21525"/>
                            </a:lnTo>
                            <a:lnTo>
                              <a:pt x="-1" y="19730"/>
                            </a:lnTo>
                            <a:close/>
                          </a:path>
                        </a:pathLst>
                      </a:custGeom>
                      <a:solidFill>
                        <a:schemeClr val="accent1"/>
                      </a:solidFill>
                      <a:ln w="12700" cap="rnd">
                        <a:solidFill>
                          <a:srgbClr val="000000"/>
                        </a:solidFill>
                        <a:round/>
                        <a:headEnd/>
                        <a:tailEnd/>
                      </a:ln>
                    </p:spPr>
                    <p:txBody>
                      <a:bodyPr/>
                      <a:lstStyle/>
                      <a:p>
                        <a:endParaRPr lang="ja-JP" altLang="en-US"/>
                      </a:p>
                    </p:txBody>
                  </p:sp>
                  <p:sp>
                    <p:nvSpPr>
                      <p:cNvPr id="137" name="Freeform 77"/>
                      <p:cNvSpPr>
                        <a:spLocks/>
                      </p:cNvSpPr>
                      <p:nvPr/>
                    </p:nvSpPr>
                    <p:spPr bwMode="auto">
                      <a:xfrm>
                        <a:off x="3641" y="2948"/>
                        <a:ext cx="25" cy="9"/>
                      </a:xfrm>
                      <a:custGeom>
                        <a:avLst/>
                        <a:gdLst>
                          <a:gd name="T0" fmla="*/ 0 w 25"/>
                          <a:gd name="T1" fmla="*/ 8 h 9"/>
                          <a:gd name="T2" fmla="*/ 8 w 25"/>
                          <a:gd name="T3" fmla="*/ 0 h 9"/>
                          <a:gd name="T4" fmla="*/ 16 w 25"/>
                          <a:gd name="T5" fmla="*/ 0 h 9"/>
                          <a:gd name="T6" fmla="*/ 24 w 25"/>
                          <a:gd name="T7" fmla="*/ 0 h 9"/>
                          <a:gd name="T8" fmla="*/ 0 60000 65536"/>
                          <a:gd name="T9" fmla="*/ 0 60000 65536"/>
                          <a:gd name="T10" fmla="*/ 0 60000 65536"/>
                          <a:gd name="T11" fmla="*/ 0 60000 65536"/>
                          <a:gd name="T12" fmla="*/ 0 w 25"/>
                          <a:gd name="T13" fmla="*/ 0 h 9"/>
                          <a:gd name="T14" fmla="*/ 25 w 25"/>
                          <a:gd name="T15" fmla="*/ 9 h 9"/>
                        </a:gdLst>
                        <a:ahLst/>
                        <a:cxnLst>
                          <a:cxn ang="T8">
                            <a:pos x="T0" y="T1"/>
                          </a:cxn>
                          <a:cxn ang="T9">
                            <a:pos x="T2" y="T3"/>
                          </a:cxn>
                          <a:cxn ang="T10">
                            <a:pos x="T4" y="T5"/>
                          </a:cxn>
                          <a:cxn ang="T11">
                            <a:pos x="T6" y="T7"/>
                          </a:cxn>
                        </a:cxnLst>
                        <a:rect l="T12" t="T13" r="T14" b="T15"/>
                        <a:pathLst>
                          <a:path w="25" h="9">
                            <a:moveTo>
                              <a:pt x="0" y="8"/>
                            </a:moveTo>
                            <a:lnTo>
                              <a:pt x="8" y="0"/>
                            </a:lnTo>
                            <a:lnTo>
                              <a:pt x="16" y="0"/>
                            </a:lnTo>
                            <a:lnTo>
                              <a:pt x="24"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138" name="Arc 78"/>
                      <p:cNvSpPr>
                        <a:spLocks/>
                      </p:cNvSpPr>
                      <p:nvPr/>
                    </p:nvSpPr>
                    <p:spPr bwMode="auto">
                      <a:xfrm>
                        <a:off x="3658" y="2953"/>
                        <a:ext cx="13" cy="12"/>
                      </a:xfrm>
                      <a:custGeom>
                        <a:avLst/>
                        <a:gdLst>
                          <a:gd name="T0" fmla="*/ 0 w 23394"/>
                          <a:gd name="T1" fmla="*/ 0 h 21600"/>
                          <a:gd name="T2" fmla="*/ 0 w 23394"/>
                          <a:gd name="T3" fmla="*/ 0 h 21600"/>
                          <a:gd name="T4" fmla="*/ 0 w 23394"/>
                          <a:gd name="T5" fmla="*/ 0 h 21600"/>
                          <a:gd name="T6" fmla="*/ 0 60000 65536"/>
                          <a:gd name="T7" fmla="*/ 0 60000 65536"/>
                          <a:gd name="T8" fmla="*/ 0 60000 65536"/>
                          <a:gd name="T9" fmla="*/ 0 w 23394"/>
                          <a:gd name="T10" fmla="*/ 0 h 21600"/>
                          <a:gd name="T11" fmla="*/ 23394 w 23394"/>
                          <a:gd name="T12" fmla="*/ 21600 h 21600"/>
                        </a:gdLst>
                        <a:ahLst/>
                        <a:cxnLst>
                          <a:cxn ang="T6">
                            <a:pos x="T0" y="T1"/>
                          </a:cxn>
                          <a:cxn ang="T7">
                            <a:pos x="T2" y="T3"/>
                          </a:cxn>
                          <a:cxn ang="T8">
                            <a:pos x="T4" y="T5"/>
                          </a:cxn>
                        </a:cxnLst>
                        <a:rect l="T9" t="T10" r="T11" b="T12"/>
                        <a:pathLst>
                          <a:path w="23394" h="21600" fill="none" extrusionOk="0">
                            <a:moveTo>
                              <a:pt x="-1" y="74"/>
                            </a:moveTo>
                            <a:cubicBezTo>
                              <a:pt x="596" y="24"/>
                              <a:pt x="1195" y="-1"/>
                              <a:pt x="1794" y="0"/>
                            </a:cubicBezTo>
                            <a:cubicBezTo>
                              <a:pt x="13723" y="0"/>
                              <a:pt x="23394" y="9670"/>
                              <a:pt x="23394" y="21600"/>
                            </a:cubicBezTo>
                          </a:path>
                          <a:path w="23394" h="21600" stroke="0" extrusionOk="0">
                            <a:moveTo>
                              <a:pt x="-1" y="74"/>
                            </a:moveTo>
                            <a:cubicBezTo>
                              <a:pt x="596" y="24"/>
                              <a:pt x="1195" y="-1"/>
                              <a:pt x="1794" y="0"/>
                            </a:cubicBezTo>
                            <a:cubicBezTo>
                              <a:pt x="13723" y="0"/>
                              <a:pt x="23394" y="9670"/>
                              <a:pt x="23394" y="21600"/>
                            </a:cubicBezTo>
                            <a:lnTo>
                              <a:pt x="1794" y="21600"/>
                            </a:lnTo>
                            <a:lnTo>
                              <a:pt x="-1" y="74"/>
                            </a:lnTo>
                            <a:close/>
                          </a:path>
                        </a:pathLst>
                      </a:custGeom>
                      <a:solidFill>
                        <a:schemeClr val="accent1"/>
                      </a:solidFill>
                      <a:ln w="12700" cap="rnd">
                        <a:solidFill>
                          <a:srgbClr val="000000"/>
                        </a:solidFill>
                        <a:round/>
                        <a:headEnd/>
                        <a:tailEnd/>
                      </a:ln>
                    </p:spPr>
                    <p:txBody>
                      <a:bodyPr/>
                      <a:lstStyle/>
                      <a:p>
                        <a:endParaRPr lang="ja-JP" altLang="en-US"/>
                      </a:p>
                    </p:txBody>
                  </p:sp>
                  <p:sp>
                    <p:nvSpPr>
                      <p:cNvPr id="139" name="Freeform 79"/>
                      <p:cNvSpPr>
                        <a:spLocks/>
                      </p:cNvSpPr>
                      <p:nvPr/>
                    </p:nvSpPr>
                    <p:spPr bwMode="auto">
                      <a:xfrm>
                        <a:off x="3657" y="2948"/>
                        <a:ext cx="17" cy="17"/>
                      </a:xfrm>
                      <a:custGeom>
                        <a:avLst/>
                        <a:gdLst>
                          <a:gd name="T0" fmla="*/ 0 w 17"/>
                          <a:gd name="T1" fmla="*/ 0 h 17"/>
                          <a:gd name="T2" fmla="*/ 8 w 17"/>
                          <a:gd name="T3" fmla="*/ 0 h 17"/>
                          <a:gd name="T4" fmla="*/ 16 w 17"/>
                          <a:gd name="T5" fmla="*/ 0 h 17"/>
                          <a:gd name="T6" fmla="*/ 16 w 17"/>
                          <a:gd name="T7" fmla="*/ 8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8" y="0"/>
                            </a:lnTo>
                            <a:lnTo>
                              <a:pt x="16" y="0"/>
                            </a:lnTo>
                            <a:lnTo>
                              <a:pt x="16" y="8"/>
                            </a:lnTo>
                            <a:lnTo>
                              <a:pt x="16"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grpSp>
                <p:grpSp>
                  <p:nvGrpSpPr>
                    <p:cNvPr id="127" name="Group 80"/>
                    <p:cNvGrpSpPr>
                      <a:grpSpLocks/>
                    </p:cNvGrpSpPr>
                    <p:nvPr/>
                  </p:nvGrpSpPr>
                  <p:grpSpPr bwMode="auto">
                    <a:xfrm>
                      <a:off x="3689" y="2948"/>
                      <a:ext cx="33" cy="17"/>
                      <a:chOff x="3689" y="2948"/>
                      <a:chExt cx="33" cy="17"/>
                    </a:xfrm>
                  </p:grpSpPr>
                  <p:sp>
                    <p:nvSpPr>
                      <p:cNvPr id="130" name="Arc 81"/>
                      <p:cNvSpPr>
                        <a:spLocks/>
                      </p:cNvSpPr>
                      <p:nvPr/>
                    </p:nvSpPr>
                    <p:spPr bwMode="auto">
                      <a:xfrm>
                        <a:off x="3694" y="2953"/>
                        <a:ext cx="12" cy="12"/>
                      </a:xfrm>
                      <a:custGeom>
                        <a:avLst/>
                        <a:gdLst>
                          <a:gd name="T0" fmla="*/ 0 w 21525"/>
                          <a:gd name="T1" fmla="*/ 0 h 21525"/>
                          <a:gd name="T2" fmla="*/ 0 w 21525"/>
                          <a:gd name="T3" fmla="*/ 0 h 21525"/>
                          <a:gd name="T4" fmla="*/ 0 w 21525"/>
                          <a:gd name="T5" fmla="*/ 0 h 21525"/>
                          <a:gd name="T6" fmla="*/ 0 60000 65536"/>
                          <a:gd name="T7" fmla="*/ 0 60000 65536"/>
                          <a:gd name="T8" fmla="*/ 0 60000 65536"/>
                          <a:gd name="T9" fmla="*/ 0 w 21525"/>
                          <a:gd name="T10" fmla="*/ 0 h 21525"/>
                          <a:gd name="T11" fmla="*/ 21525 w 21525"/>
                          <a:gd name="T12" fmla="*/ 21525 h 21525"/>
                        </a:gdLst>
                        <a:ahLst/>
                        <a:cxnLst>
                          <a:cxn ang="T6">
                            <a:pos x="T0" y="T1"/>
                          </a:cxn>
                          <a:cxn ang="T7">
                            <a:pos x="T2" y="T3"/>
                          </a:cxn>
                          <a:cxn ang="T8">
                            <a:pos x="T4" y="T5"/>
                          </a:cxn>
                        </a:cxnLst>
                        <a:rect l="T9" t="T10" r="T11" b="T12"/>
                        <a:pathLst>
                          <a:path w="21525" h="21525" fill="none" extrusionOk="0">
                            <a:moveTo>
                              <a:pt x="-1" y="19730"/>
                            </a:moveTo>
                            <a:cubicBezTo>
                              <a:pt x="875" y="9217"/>
                              <a:pt x="9217" y="875"/>
                              <a:pt x="19730" y="-1"/>
                            </a:cubicBezTo>
                          </a:path>
                          <a:path w="21525" h="21525" stroke="0" extrusionOk="0">
                            <a:moveTo>
                              <a:pt x="-1" y="19730"/>
                            </a:moveTo>
                            <a:cubicBezTo>
                              <a:pt x="875" y="9217"/>
                              <a:pt x="9217" y="875"/>
                              <a:pt x="19730" y="-1"/>
                            </a:cubicBezTo>
                            <a:lnTo>
                              <a:pt x="21525" y="21525"/>
                            </a:lnTo>
                            <a:lnTo>
                              <a:pt x="-1" y="19730"/>
                            </a:lnTo>
                            <a:close/>
                          </a:path>
                        </a:pathLst>
                      </a:custGeom>
                      <a:solidFill>
                        <a:schemeClr val="accent1"/>
                      </a:solidFill>
                      <a:ln w="12700" cap="rnd">
                        <a:solidFill>
                          <a:srgbClr val="000000"/>
                        </a:solidFill>
                        <a:round/>
                        <a:headEnd/>
                        <a:tailEnd/>
                      </a:ln>
                    </p:spPr>
                    <p:txBody>
                      <a:bodyPr/>
                      <a:lstStyle/>
                      <a:p>
                        <a:endParaRPr lang="ja-JP" altLang="en-US"/>
                      </a:p>
                    </p:txBody>
                  </p:sp>
                  <p:sp>
                    <p:nvSpPr>
                      <p:cNvPr id="131" name="Freeform 82"/>
                      <p:cNvSpPr>
                        <a:spLocks/>
                      </p:cNvSpPr>
                      <p:nvPr/>
                    </p:nvSpPr>
                    <p:spPr bwMode="auto">
                      <a:xfrm>
                        <a:off x="3689" y="2948"/>
                        <a:ext cx="9" cy="9"/>
                      </a:xfrm>
                      <a:custGeom>
                        <a:avLst/>
                        <a:gdLst>
                          <a:gd name="T0" fmla="*/ 0 w 9"/>
                          <a:gd name="T1" fmla="*/ 8 h 9"/>
                          <a:gd name="T2" fmla="*/ 0 w 9"/>
                          <a:gd name="T3" fmla="*/ 8 h 9"/>
                          <a:gd name="T4" fmla="*/ 4 w 9"/>
                          <a:gd name="T5" fmla="*/ 4 h 9"/>
                          <a:gd name="T6" fmla="*/ 8 w 9"/>
                          <a:gd name="T7" fmla="*/ 0 h 9"/>
                          <a:gd name="T8" fmla="*/ 8 w 9"/>
                          <a:gd name="T9" fmla="*/ 8 h 9"/>
                          <a:gd name="T10" fmla="*/ 0 w 9"/>
                          <a:gd name="T11" fmla="*/ 8 h 9"/>
                          <a:gd name="T12" fmla="*/ 0 60000 65536"/>
                          <a:gd name="T13" fmla="*/ 0 60000 65536"/>
                          <a:gd name="T14" fmla="*/ 0 60000 65536"/>
                          <a:gd name="T15" fmla="*/ 0 60000 65536"/>
                          <a:gd name="T16" fmla="*/ 0 60000 65536"/>
                          <a:gd name="T17" fmla="*/ 0 60000 65536"/>
                          <a:gd name="T18" fmla="*/ 0 w 9"/>
                          <a:gd name="T19" fmla="*/ 0 h 9"/>
                          <a:gd name="T20" fmla="*/ 9 w 9"/>
                          <a:gd name="T21" fmla="*/ 9 h 9"/>
                        </a:gdLst>
                        <a:ahLst/>
                        <a:cxnLst>
                          <a:cxn ang="T12">
                            <a:pos x="T0" y="T1"/>
                          </a:cxn>
                          <a:cxn ang="T13">
                            <a:pos x="T2" y="T3"/>
                          </a:cxn>
                          <a:cxn ang="T14">
                            <a:pos x="T4" y="T5"/>
                          </a:cxn>
                          <a:cxn ang="T15">
                            <a:pos x="T6" y="T7"/>
                          </a:cxn>
                          <a:cxn ang="T16">
                            <a:pos x="T8" y="T9"/>
                          </a:cxn>
                          <a:cxn ang="T17">
                            <a:pos x="T10" y="T11"/>
                          </a:cxn>
                        </a:cxnLst>
                        <a:rect l="T18" t="T19" r="T20" b="T21"/>
                        <a:pathLst>
                          <a:path w="9" h="9">
                            <a:moveTo>
                              <a:pt x="0" y="8"/>
                            </a:moveTo>
                            <a:lnTo>
                              <a:pt x="0" y="8"/>
                            </a:lnTo>
                            <a:lnTo>
                              <a:pt x="4" y="4"/>
                            </a:lnTo>
                            <a:lnTo>
                              <a:pt x="8" y="0"/>
                            </a:lnTo>
                            <a:lnTo>
                              <a:pt x="8" y="8"/>
                            </a:lnTo>
                            <a:lnTo>
                              <a:pt x="0" y="8"/>
                            </a:lnTo>
                          </a:path>
                        </a:pathLst>
                      </a:custGeom>
                      <a:solidFill>
                        <a:schemeClr val="accent1"/>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ja-JP" altLang="en-US"/>
                      </a:p>
                    </p:txBody>
                  </p:sp>
                  <p:sp>
                    <p:nvSpPr>
                      <p:cNvPr id="132" name="Freeform 83"/>
                      <p:cNvSpPr>
                        <a:spLocks/>
                      </p:cNvSpPr>
                      <p:nvPr/>
                    </p:nvSpPr>
                    <p:spPr bwMode="auto">
                      <a:xfrm>
                        <a:off x="3689" y="2948"/>
                        <a:ext cx="17" cy="17"/>
                      </a:xfrm>
                      <a:custGeom>
                        <a:avLst/>
                        <a:gdLst>
                          <a:gd name="T0" fmla="*/ 0 w 17"/>
                          <a:gd name="T1" fmla="*/ 16 h 17"/>
                          <a:gd name="T2" fmla="*/ 0 w 17"/>
                          <a:gd name="T3" fmla="*/ 16 h 17"/>
                          <a:gd name="T4" fmla="*/ 8 w 17"/>
                          <a:gd name="T5" fmla="*/ 8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0" y="16"/>
                            </a:lnTo>
                            <a:lnTo>
                              <a:pt x="8" y="8"/>
                            </a:lnTo>
                            <a:lnTo>
                              <a:pt x="16"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133" name="Arc 84"/>
                      <p:cNvSpPr>
                        <a:spLocks/>
                      </p:cNvSpPr>
                      <p:nvPr/>
                    </p:nvSpPr>
                    <p:spPr bwMode="auto">
                      <a:xfrm>
                        <a:off x="3698" y="2953"/>
                        <a:ext cx="13" cy="12"/>
                      </a:xfrm>
                      <a:custGeom>
                        <a:avLst/>
                        <a:gdLst>
                          <a:gd name="T0" fmla="*/ 0 w 23394"/>
                          <a:gd name="T1" fmla="*/ 0 h 21600"/>
                          <a:gd name="T2" fmla="*/ 0 w 23394"/>
                          <a:gd name="T3" fmla="*/ 0 h 21600"/>
                          <a:gd name="T4" fmla="*/ 0 w 23394"/>
                          <a:gd name="T5" fmla="*/ 0 h 21600"/>
                          <a:gd name="T6" fmla="*/ 0 60000 65536"/>
                          <a:gd name="T7" fmla="*/ 0 60000 65536"/>
                          <a:gd name="T8" fmla="*/ 0 60000 65536"/>
                          <a:gd name="T9" fmla="*/ 0 w 23394"/>
                          <a:gd name="T10" fmla="*/ 0 h 21600"/>
                          <a:gd name="T11" fmla="*/ 23394 w 23394"/>
                          <a:gd name="T12" fmla="*/ 21600 h 21600"/>
                        </a:gdLst>
                        <a:ahLst/>
                        <a:cxnLst>
                          <a:cxn ang="T6">
                            <a:pos x="T0" y="T1"/>
                          </a:cxn>
                          <a:cxn ang="T7">
                            <a:pos x="T2" y="T3"/>
                          </a:cxn>
                          <a:cxn ang="T8">
                            <a:pos x="T4" y="T5"/>
                          </a:cxn>
                        </a:cxnLst>
                        <a:rect l="T9" t="T10" r="T11" b="T12"/>
                        <a:pathLst>
                          <a:path w="23394" h="21600" fill="none" extrusionOk="0">
                            <a:moveTo>
                              <a:pt x="-1" y="74"/>
                            </a:moveTo>
                            <a:cubicBezTo>
                              <a:pt x="596" y="24"/>
                              <a:pt x="1195" y="-1"/>
                              <a:pt x="1794" y="0"/>
                            </a:cubicBezTo>
                            <a:cubicBezTo>
                              <a:pt x="13723" y="0"/>
                              <a:pt x="23394" y="9670"/>
                              <a:pt x="23394" y="21600"/>
                            </a:cubicBezTo>
                          </a:path>
                          <a:path w="23394" h="21600" stroke="0" extrusionOk="0">
                            <a:moveTo>
                              <a:pt x="-1" y="74"/>
                            </a:moveTo>
                            <a:cubicBezTo>
                              <a:pt x="596" y="24"/>
                              <a:pt x="1195" y="-1"/>
                              <a:pt x="1794" y="0"/>
                            </a:cubicBezTo>
                            <a:cubicBezTo>
                              <a:pt x="13723" y="0"/>
                              <a:pt x="23394" y="9670"/>
                              <a:pt x="23394" y="21600"/>
                            </a:cubicBezTo>
                            <a:lnTo>
                              <a:pt x="1794" y="21600"/>
                            </a:lnTo>
                            <a:lnTo>
                              <a:pt x="-1" y="74"/>
                            </a:lnTo>
                            <a:close/>
                          </a:path>
                        </a:pathLst>
                      </a:custGeom>
                      <a:solidFill>
                        <a:schemeClr val="accent1"/>
                      </a:solidFill>
                      <a:ln w="12700" cap="rnd">
                        <a:solidFill>
                          <a:srgbClr val="000000"/>
                        </a:solidFill>
                        <a:round/>
                        <a:headEnd/>
                        <a:tailEnd/>
                      </a:ln>
                    </p:spPr>
                    <p:txBody>
                      <a:bodyPr/>
                      <a:lstStyle/>
                      <a:p>
                        <a:endParaRPr lang="ja-JP" altLang="en-US"/>
                      </a:p>
                    </p:txBody>
                  </p:sp>
                  <p:sp>
                    <p:nvSpPr>
                      <p:cNvPr id="134" name="Freeform 85"/>
                      <p:cNvSpPr>
                        <a:spLocks/>
                      </p:cNvSpPr>
                      <p:nvPr/>
                    </p:nvSpPr>
                    <p:spPr bwMode="auto">
                      <a:xfrm>
                        <a:off x="3705" y="2948"/>
                        <a:ext cx="9" cy="9"/>
                      </a:xfrm>
                      <a:custGeom>
                        <a:avLst/>
                        <a:gdLst>
                          <a:gd name="T0" fmla="*/ 0 w 9"/>
                          <a:gd name="T1" fmla="*/ 0 h 9"/>
                          <a:gd name="T2" fmla="*/ 4 w 9"/>
                          <a:gd name="T3" fmla="*/ 0 h 9"/>
                          <a:gd name="T4" fmla="*/ 4 w 9"/>
                          <a:gd name="T5" fmla="*/ 4 h 9"/>
                          <a:gd name="T6" fmla="*/ 8 w 9"/>
                          <a:gd name="T7" fmla="*/ 4 h 9"/>
                          <a:gd name="T8" fmla="*/ 8 w 9"/>
                          <a:gd name="T9" fmla="*/ 8 h 9"/>
                          <a:gd name="T10" fmla="*/ 0 w 9"/>
                          <a:gd name="T11" fmla="*/ 8 h 9"/>
                          <a:gd name="T12" fmla="*/ 0 w 9"/>
                          <a:gd name="T13" fmla="*/ 0 h 9"/>
                          <a:gd name="T14" fmla="*/ 0 60000 65536"/>
                          <a:gd name="T15" fmla="*/ 0 60000 65536"/>
                          <a:gd name="T16" fmla="*/ 0 60000 65536"/>
                          <a:gd name="T17" fmla="*/ 0 60000 65536"/>
                          <a:gd name="T18" fmla="*/ 0 60000 65536"/>
                          <a:gd name="T19" fmla="*/ 0 60000 65536"/>
                          <a:gd name="T20" fmla="*/ 0 60000 65536"/>
                          <a:gd name="T21" fmla="*/ 0 w 9"/>
                          <a:gd name="T22" fmla="*/ 0 h 9"/>
                          <a:gd name="T23" fmla="*/ 9 w 9"/>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9">
                            <a:moveTo>
                              <a:pt x="0" y="0"/>
                            </a:moveTo>
                            <a:lnTo>
                              <a:pt x="4" y="0"/>
                            </a:lnTo>
                            <a:lnTo>
                              <a:pt x="4" y="4"/>
                            </a:lnTo>
                            <a:lnTo>
                              <a:pt x="8" y="4"/>
                            </a:lnTo>
                            <a:lnTo>
                              <a:pt x="8" y="8"/>
                            </a:lnTo>
                            <a:lnTo>
                              <a:pt x="0" y="8"/>
                            </a:lnTo>
                            <a:lnTo>
                              <a:pt x="0" y="0"/>
                            </a:lnTo>
                          </a:path>
                        </a:pathLst>
                      </a:custGeom>
                      <a:solidFill>
                        <a:schemeClr val="accent1"/>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ja-JP" altLang="en-US"/>
                      </a:p>
                    </p:txBody>
                  </p:sp>
                  <p:sp>
                    <p:nvSpPr>
                      <p:cNvPr id="135" name="Freeform 86"/>
                      <p:cNvSpPr>
                        <a:spLocks/>
                      </p:cNvSpPr>
                      <p:nvPr/>
                    </p:nvSpPr>
                    <p:spPr bwMode="auto">
                      <a:xfrm>
                        <a:off x="3705" y="2948"/>
                        <a:ext cx="17" cy="17"/>
                      </a:xfrm>
                      <a:custGeom>
                        <a:avLst/>
                        <a:gdLst>
                          <a:gd name="T0" fmla="*/ 0 w 17"/>
                          <a:gd name="T1" fmla="*/ 0 h 17"/>
                          <a:gd name="T2" fmla="*/ 8 w 17"/>
                          <a:gd name="T3" fmla="*/ 0 h 17"/>
                          <a:gd name="T4" fmla="*/ 8 w 17"/>
                          <a:gd name="T5" fmla="*/ 8 h 17"/>
                          <a:gd name="T6" fmla="*/ 16 w 17"/>
                          <a:gd name="T7" fmla="*/ 8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8" y="0"/>
                            </a:lnTo>
                            <a:lnTo>
                              <a:pt x="8" y="8"/>
                            </a:lnTo>
                            <a:lnTo>
                              <a:pt x="16" y="8"/>
                            </a:lnTo>
                            <a:lnTo>
                              <a:pt x="16"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grpSp>
                <p:sp>
                  <p:nvSpPr>
                    <p:cNvPr id="128" name="Arc 87"/>
                    <p:cNvSpPr>
                      <a:spLocks/>
                    </p:cNvSpPr>
                    <p:nvPr/>
                  </p:nvSpPr>
                  <p:spPr bwMode="auto">
                    <a:xfrm>
                      <a:off x="3701" y="2964"/>
                      <a:ext cx="16" cy="1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lnTo>
                            <a:pt x="21600" y="0"/>
                          </a:lnTo>
                          <a:close/>
                        </a:path>
                      </a:pathLst>
                    </a:custGeom>
                    <a:solidFill>
                      <a:schemeClr val="accent1"/>
                    </a:solidFill>
                    <a:ln w="12700" cap="rnd">
                      <a:solidFill>
                        <a:srgbClr val="000000"/>
                      </a:solidFill>
                      <a:round/>
                      <a:headEnd/>
                      <a:tailEnd/>
                    </a:ln>
                  </p:spPr>
                  <p:txBody>
                    <a:bodyPr/>
                    <a:lstStyle/>
                    <a:p>
                      <a:endParaRPr lang="ja-JP" altLang="en-US"/>
                    </a:p>
                  </p:txBody>
                </p:sp>
                <p:sp>
                  <p:nvSpPr>
                    <p:cNvPr id="129" name="Freeform 88"/>
                    <p:cNvSpPr>
                      <a:spLocks/>
                    </p:cNvSpPr>
                    <p:nvPr/>
                  </p:nvSpPr>
                  <p:spPr bwMode="auto">
                    <a:xfrm>
                      <a:off x="3697" y="2964"/>
                      <a:ext cx="25" cy="17"/>
                    </a:xfrm>
                    <a:custGeom>
                      <a:avLst/>
                      <a:gdLst>
                        <a:gd name="T0" fmla="*/ 24 w 25"/>
                        <a:gd name="T1" fmla="*/ 0 h 17"/>
                        <a:gd name="T2" fmla="*/ 24 w 25"/>
                        <a:gd name="T3" fmla="*/ 8 h 17"/>
                        <a:gd name="T4" fmla="*/ 16 w 25"/>
                        <a:gd name="T5" fmla="*/ 16 h 17"/>
                        <a:gd name="T6" fmla="*/ 8 w 25"/>
                        <a:gd name="T7" fmla="*/ 16 h 17"/>
                        <a:gd name="T8" fmla="*/ 0 w 25"/>
                        <a:gd name="T9" fmla="*/ 16 h 17"/>
                        <a:gd name="T10" fmla="*/ 0 60000 65536"/>
                        <a:gd name="T11" fmla="*/ 0 60000 65536"/>
                        <a:gd name="T12" fmla="*/ 0 60000 65536"/>
                        <a:gd name="T13" fmla="*/ 0 60000 65536"/>
                        <a:gd name="T14" fmla="*/ 0 60000 65536"/>
                        <a:gd name="T15" fmla="*/ 0 w 25"/>
                        <a:gd name="T16" fmla="*/ 0 h 17"/>
                        <a:gd name="T17" fmla="*/ 25 w 25"/>
                        <a:gd name="T18" fmla="*/ 17 h 17"/>
                      </a:gdLst>
                      <a:ahLst/>
                      <a:cxnLst>
                        <a:cxn ang="T10">
                          <a:pos x="T0" y="T1"/>
                        </a:cxn>
                        <a:cxn ang="T11">
                          <a:pos x="T2" y="T3"/>
                        </a:cxn>
                        <a:cxn ang="T12">
                          <a:pos x="T4" y="T5"/>
                        </a:cxn>
                        <a:cxn ang="T13">
                          <a:pos x="T6" y="T7"/>
                        </a:cxn>
                        <a:cxn ang="T14">
                          <a:pos x="T8" y="T9"/>
                        </a:cxn>
                      </a:cxnLst>
                      <a:rect l="T15" t="T16" r="T17" b="T18"/>
                      <a:pathLst>
                        <a:path w="25" h="17">
                          <a:moveTo>
                            <a:pt x="24" y="0"/>
                          </a:moveTo>
                          <a:lnTo>
                            <a:pt x="24" y="8"/>
                          </a:lnTo>
                          <a:lnTo>
                            <a:pt x="16" y="16"/>
                          </a:lnTo>
                          <a:lnTo>
                            <a:pt x="8" y="16"/>
                          </a:lnTo>
                          <a:lnTo>
                            <a:pt x="0"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grpSp>
            </p:grpSp>
            <p:sp>
              <p:nvSpPr>
                <p:cNvPr id="112" name="Line 89"/>
                <p:cNvSpPr>
                  <a:spLocks noChangeShapeType="1"/>
                </p:cNvSpPr>
                <p:nvPr/>
              </p:nvSpPr>
              <p:spPr bwMode="auto">
                <a:xfrm>
                  <a:off x="3510" y="2953"/>
                  <a:ext cx="15" cy="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113" name="Line 90"/>
                <p:cNvSpPr>
                  <a:spLocks noChangeShapeType="1"/>
                </p:cNvSpPr>
                <p:nvPr/>
              </p:nvSpPr>
              <p:spPr bwMode="auto">
                <a:xfrm>
                  <a:off x="3557" y="2960"/>
                  <a:ext cx="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114" name="Line 91"/>
                <p:cNvSpPr>
                  <a:spLocks noChangeShapeType="1"/>
                </p:cNvSpPr>
                <p:nvPr/>
              </p:nvSpPr>
              <p:spPr bwMode="auto">
                <a:xfrm>
                  <a:off x="3597" y="2960"/>
                  <a:ext cx="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115" name="Line 92"/>
                <p:cNvSpPr>
                  <a:spLocks noChangeShapeType="1"/>
                </p:cNvSpPr>
                <p:nvPr/>
              </p:nvSpPr>
              <p:spPr bwMode="auto">
                <a:xfrm>
                  <a:off x="3637" y="2960"/>
                  <a:ext cx="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116" name="Line 93"/>
                <p:cNvSpPr>
                  <a:spLocks noChangeShapeType="1"/>
                </p:cNvSpPr>
                <p:nvPr/>
              </p:nvSpPr>
              <p:spPr bwMode="auto">
                <a:xfrm>
                  <a:off x="3685" y="2968"/>
                  <a:ext cx="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grpSp>
          <p:sp>
            <p:nvSpPr>
              <p:cNvPr id="52" name="AutoShape 94"/>
              <p:cNvSpPr>
                <a:spLocks noChangeArrowheads="1"/>
              </p:cNvSpPr>
              <p:nvPr/>
            </p:nvSpPr>
            <p:spPr bwMode="auto">
              <a:xfrm>
                <a:off x="6245861" y="1003711"/>
                <a:ext cx="115570" cy="35560"/>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53" name="Freeform 95"/>
              <p:cNvSpPr>
                <a:spLocks/>
              </p:cNvSpPr>
              <p:nvPr/>
            </p:nvSpPr>
            <p:spPr bwMode="auto">
              <a:xfrm>
                <a:off x="6241416" y="999266"/>
                <a:ext cx="134461" cy="45561"/>
              </a:xfrm>
              <a:custGeom>
                <a:avLst/>
                <a:gdLst>
                  <a:gd name="T0" fmla="*/ 8 w 121"/>
                  <a:gd name="T1" fmla="*/ 0 h 41"/>
                  <a:gd name="T2" fmla="*/ 120 w 121"/>
                  <a:gd name="T3" fmla="*/ 8 h 41"/>
                  <a:gd name="T4" fmla="*/ 112 w 121"/>
                  <a:gd name="T5" fmla="*/ 40 h 41"/>
                  <a:gd name="T6" fmla="*/ 0 w 121"/>
                  <a:gd name="T7" fmla="*/ 32 h 41"/>
                  <a:gd name="T8" fmla="*/ 8 w 121"/>
                  <a:gd name="T9" fmla="*/ 0 h 41"/>
                  <a:gd name="T10" fmla="*/ 0 60000 65536"/>
                  <a:gd name="T11" fmla="*/ 0 60000 65536"/>
                  <a:gd name="T12" fmla="*/ 0 60000 65536"/>
                  <a:gd name="T13" fmla="*/ 0 60000 65536"/>
                  <a:gd name="T14" fmla="*/ 0 60000 65536"/>
                  <a:gd name="T15" fmla="*/ 0 w 121"/>
                  <a:gd name="T16" fmla="*/ 0 h 41"/>
                  <a:gd name="T17" fmla="*/ 121 w 121"/>
                  <a:gd name="T18" fmla="*/ 41 h 41"/>
                </a:gdLst>
                <a:ahLst/>
                <a:cxnLst>
                  <a:cxn ang="T10">
                    <a:pos x="T0" y="T1"/>
                  </a:cxn>
                  <a:cxn ang="T11">
                    <a:pos x="T2" y="T3"/>
                  </a:cxn>
                  <a:cxn ang="T12">
                    <a:pos x="T4" y="T5"/>
                  </a:cxn>
                  <a:cxn ang="T13">
                    <a:pos x="T6" y="T7"/>
                  </a:cxn>
                  <a:cxn ang="T14">
                    <a:pos x="T8" y="T9"/>
                  </a:cxn>
                </a:cxnLst>
                <a:rect l="T15" t="T16" r="T17" b="T18"/>
                <a:pathLst>
                  <a:path w="121" h="41">
                    <a:moveTo>
                      <a:pt x="8" y="0"/>
                    </a:moveTo>
                    <a:lnTo>
                      <a:pt x="120" y="8"/>
                    </a:lnTo>
                    <a:lnTo>
                      <a:pt x="112" y="40"/>
                    </a:lnTo>
                    <a:lnTo>
                      <a:pt x="0" y="32"/>
                    </a:lnTo>
                    <a:lnTo>
                      <a:pt x="8"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54" name="AutoShape 96"/>
              <p:cNvSpPr>
                <a:spLocks noChangeArrowheads="1"/>
              </p:cNvSpPr>
              <p:nvPr/>
            </p:nvSpPr>
            <p:spPr bwMode="auto">
              <a:xfrm>
                <a:off x="6245861" y="923701"/>
                <a:ext cx="222250" cy="17780"/>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55" name="Freeform 97"/>
              <p:cNvSpPr>
                <a:spLocks/>
              </p:cNvSpPr>
              <p:nvPr/>
            </p:nvSpPr>
            <p:spPr bwMode="auto">
              <a:xfrm>
                <a:off x="6232526" y="910366"/>
                <a:ext cx="232251" cy="36671"/>
              </a:xfrm>
              <a:custGeom>
                <a:avLst/>
                <a:gdLst>
                  <a:gd name="T0" fmla="*/ 8 w 209"/>
                  <a:gd name="T1" fmla="*/ 0 h 33"/>
                  <a:gd name="T2" fmla="*/ 208 w 209"/>
                  <a:gd name="T3" fmla="*/ 16 h 33"/>
                  <a:gd name="T4" fmla="*/ 208 w 209"/>
                  <a:gd name="T5" fmla="*/ 32 h 33"/>
                  <a:gd name="T6" fmla="*/ 0 w 209"/>
                  <a:gd name="T7" fmla="*/ 16 h 33"/>
                  <a:gd name="T8" fmla="*/ 8 w 209"/>
                  <a:gd name="T9" fmla="*/ 0 h 33"/>
                  <a:gd name="T10" fmla="*/ 0 60000 65536"/>
                  <a:gd name="T11" fmla="*/ 0 60000 65536"/>
                  <a:gd name="T12" fmla="*/ 0 60000 65536"/>
                  <a:gd name="T13" fmla="*/ 0 60000 65536"/>
                  <a:gd name="T14" fmla="*/ 0 60000 65536"/>
                  <a:gd name="T15" fmla="*/ 0 w 209"/>
                  <a:gd name="T16" fmla="*/ 0 h 33"/>
                  <a:gd name="T17" fmla="*/ 209 w 209"/>
                  <a:gd name="T18" fmla="*/ 33 h 33"/>
                </a:gdLst>
                <a:ahLst/>
                <a:cxnLst>
                  <a:cxn ang="T10">
                    <a:pos x="T0" y="T1"/>
                  </a:cxn>
                  <a:cxn ang="T11">
                    <a:pos x="T2" y="T3"/>
                  </a:cxn>
                  <a:cxn ang="T12">
                    <a:pos x="T4" y="T5"/>
                  </a:cxn>
                  <a:cxn ang="T13">
                    <a:pos x="T6" y="T7"/>
                  </a:cxn>
                  <a:cxn ang="T14">
                    <a:pos x="T8" y="T9"/>
                  </a:cxn>
                </a:cxnLst>
                <a:rect l="T15" t="T16" r="T17" b="T18"/>
                <a:pathLst>
                  <a:path w="209" h="33">
                    <a:moveTo>
                      <a:pt x="8" y="0"/>
                    </a:moveTo>
                    <a:lnTo>
                      <a:pt x="208" y="16"/>
                    </a:lnTo>
                    <a:lnTo>
                      <a:pt x="208" y="32"/>
                    </a:lnTo>
                    <a:lnTo>
                      <a:pt x="0" y="16"/>
                    </a:lnTo>
                    <a:lnTo>
                      <a:pt x="8"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56" name="AutoShape 98"/>
              <p:cNvSpPr>
                <a:spLocks noChangeArrowheads="1"/>
              </p:cNvSpPr>
              <p:nvPr/>
            </p:nvSpPr>
            <p:spPr bwMode="auto">
              <a:xfrm>
                <a:off x="6308091" y="941481"/>
                <a:ext cx="71120" cy="1111"/>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57" name="Freeform 99"/>
              <p:cNvSpPr>
                <a:spLocks/>
              </p:cNvSpPr>
              <p:nvPr/>
            </p:nvSpPr>
            <p:spPr bwMode="auto">
              <a:xfrm>
                <a:off x="6303646" y="937036"/>
                <a:ext cx="81121" cy="10001"/>
              </a:xfrm>
              <a:custGeom>
                <a:avLst/>
                <a:gdLst>
                  <a:gd name="T0" fmla="*/ 0 w 73"/>
                  <a:gd name="T1" fmla="*/ 0 h 9"/>
                  <a:gd name="T2" fmla="*/ 72 w 73"/>
                  <a:gd name="T3" fmla="*/ 8 h 9"/>
                  <a:gd name="T4" fmla="*/ 0 w 73"/>
                  <a:gd name="T5" fmla="*/ 8 h 9"/>
                  <a:gd name="T6" fmla="*/ 0 w 73"/>
                  <a:gd name="T7" fmla="*/ 0 h 9"/>
                  <a:gd name="T8" fmla="*/ 0 60000 65536"/>
                  <a:gd name="T9" fmla="*/ 0 60000 65536"/>
                  <a:gd name="T10" fmla="*/ 0 60000 65536"/>
                  <a:gd name="T11" fmla="*/ 0 60000 65536"/>
                  <a:gd name="T12" fmla="*/ 0 w 73"/>
                  <a:gd name="T13" fmla="*/ 0 h 9"/>
                  <a:gd name="T14" fmla="*/ 73 w 73"/>
                  <a:gd name="T15" fmla="*/ 9 h 9"/>
                </a:gdLst>
                <a:ahLst/>
                <a:cxnLst>
                  <a:cxn ang="T8">
                    <a:pos x="T0" y="T1"/>
                  </a:cxn>
                  <a:cxn ang="T9">
                    <a:pos x="T2" y="T3"/>
                  </a:cxn>
                  <a:cxn ang="T10">
                    <a:pos x="T4" y="T5"/>
                  </a:cxn>
                  <a:cxn ang="T11">
                    <a:pos x="T6" y="T7"/>
                  </a:cxn>
                </a:cxnLst>
                <a:rect l="T12" t="T13" r="T14" b="T15"/>
                <a:pathLst>
                  <a:path w="73" h="9">
                    <a:moveTo>
                      <a:pt x="0" y="0"/>
                    </a:moveTo>
                    <a:lnTo>
                      <a:pt x="72" y="8"/>
                    </a:lnTo>
                    <a:lnTo>
                      <a:pt x="0" y="8"/>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58" name="Freeform 100"/>
              <p:cNvSpPr>
                <a:spLocks/>
              </p:cNvSpPr>
              <p:nvPr/>
            </p:nvSpPr>
            <p:spPr bwMode="auto">
              <a:xfrm>
                <a:off x="6161406" y="910366"/>
                <a:ext cx="81121" cy="27781"/>
              </a:xfrm>
              <a:custGeom>
                <a:avLst/>
                <a:gdLst>
                  <a:gd name="T0" fmla="*/ 0 w 73"/>
                  <a:gd name="T1" fmla="*/ 0 h 25"/>
                  <a:gd name="T2" fmla="*/ 0 w 73"/>
                  <a:gd name="T3" fmla="*/ 0 h 25"/>
                  <a:gd name="T4" fmla="*/ 0 w 73"/>
                  <a:gd name="T5" fmla="*/ 8 h 25"/>
                  <a:gd name="T6" fmla="*/ 64 w 73"/>
                  <a:gd name="T7" fmla="*/ 24 h 25"/>
                  <a:gd name="T8" fmla="*/ 72 w 73"/>
                  <a:gd name="T9" fmla="*/ 0 h 25"/>
                  <a:gd name="T10" fmla="*/ 0 w 73"/>
                  <a:gd name="T11" fmla="*/ 0 h 25"/>
                  <a:gd name="T12" fmla="*/ 0 w 73"/>
                  <a:gd name="T13" fmla="*/ 8 h 25"/>
                  <a:gd name="T14" fmla="*/ 64 w 73"/>
                  <a:gd name="T15" fmla="*/ 24 h 25"/>
                  <a:gd name="T16" fmla="*/ 72 w 73"/>
                  <a:gd name="T17" fmla="*/ 0 h 25"/>
                  <a:gd name="T18" fmla="*/ 0 w 73"/>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3"/>
                  <a:gd name="T31" fmla="*/ 0 h 25"/>
                  <a:gd name="T32" fmla="*/ 73 w 73"/>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3" h="25">
                    <a:moveTo>
                      <a:pt x="0" y="0"/>
                    </a:moveTo>
                    <a:lnTo>
                      <a:pt x="0" y="0"/>
                    </a:lnTo>
                    <a:lnTo>
                      <a:pt x="0" y="8"/>
                    </a:lnTo>
                    <a:lnTo>
                      <a:pt x="64" y="24"/>
                    </a:lnTo>
                    <a:lnTo>
                      <a:pt x="72" y="0"/>
                    </a:lnTo>
                    <a:lnTo>
                      <a:pt x="0" y="0"/>
                    </a:lnTo>
                    <a:lnTo>
                      <a:pt x="0" y="8"/>
                    </a:lnTo>
                    <a:lnTo>
                      <a:pt x="64" y="24"/>
                    </a:lnTo>
                    <a:lnTo>
                      <a:pt x="72" y="0"/>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59" name="Freeform 101"/>
              <p:cNvSpPr>
                <a:spLocks/>
              </p:cNvSpPr>
              <p:nvPr/>
            </p:nvSpPr>
            <p:spPr bwMode="auto">
              <a:xfrm>
                <a:off x="6481446" y="963706"/>
                <a:ext cx="63341" cy="72231"/>
              </a:xfrm>
              <a:custGeom>
                <a:avLst/>
                <a:gdLst>
                  <a:gd name="T0" fmla="*/ 0 w 57"/>
                  <a:gd name="T1" fmla="*/ 0 h 65"/>
                  <a:gd name="T2" fmla="*/ 0 w 57"/>
                  <a:gd name="T3" fmla="*/ 0 h 65"/>
                  <a:gd name="T4" fmla="*/ 24 w 57"/>
                  <a:gd name="T5" fmla="*/ 0 h 65"/>
                  <a:gd name="T6" fmla="*/ 16 w 57"/>
                  <a:gd name="T7" fmla="*/ 48 h 65"/>
                  <a:gd name="T8" fmla="*/ 56 w 57"/>
                  <a:gd name="T9" fmla="*/ 64 h 65"/>
                  <a:gd name="T10" fmla="*/ 0 60000 65536"/>
                  <a:gd name="T11" fmla="*/ 0 60000 65536"/>
                  <a:gd name="T12" fmla="*/ 0 60000 65536"/>
                  <a:gd name="T13" fmla="*/ 0 60000 65536"/>
                  <a:gd name="T14" fmla="*/ 0 60000 65536"/>
                  <a:gd name="T15" fmla="*/ 0 w 57"/>
                  <a:gd name="T16" fmla="*/ 0 h 65"/>
                  <a:gd name="T17" fmla="*/ 57 w 57"/>
                  <a:gd name="T18" fmla="*/ 65 h 65"/>
                </a:gdLst>
                <a:ahLst/>
                <a:cxnLst>
                  <a:cxn ang="T10">
                    <a:pos x="T0" y="T1"/>
                  </a:cxn>
                  <a:cxn ang="T11">
                    <a:pos x="T2" y="T3"/>
                  </a:cxn>
                  <a:cxn ang="T12">
                    <a:pos x="T4" y="T5"/>
                  </a:cxn>
                  <a:cxn ang="T13">
                    <a:pos x="T6" y="T7"/>
                  </a:cxn>
                  <a:cxn ang="T14">
                    <a:pos x="T8" y="T9"/>
                  </a:cxn>
                </a:cxnLst>
                <a:rect l="T15" t="T16" r="T17" b="T18"/>
                <a:pathLst>
                  <a:path w="57" h="65">
                    <a:moveTo>
                      <a:pt x="0" y="0"/>
                    </a:moveTo>
                    <a:lnTo>
                      <a:pt x="0" y="0"/>
                    </a:lnTo>
                    <a:lnTo>
                      <a:pt x="24" y="0"/>
                    </a:lnTo>
                    <a:lnTo>
                      <a:pt x="16" y="48"/>
                    </a:lnTo>
                    <a:lnTo>
                      <a:pt x="56" y="64"/>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60" name="Freeform 102"/>
              <p:cNvSpPr>
                <a:spLocks/>
              </p:cNvSpPr>
              <p:nvPr/>
            </p:nvSpPr>
            <p:spPr bwMode="auto">
              <a:xfrm>
                <a:off x="6481446" y="963706"/>
                <a:ext cx="63341" cy="72231"/>
              </a:xfrm>
              <a:custGeom>
                <a:avLst/>
                <a:gdLst>
                  <a:gd name="T0" fmla="*/ 0 w 57"/>
                  <a:gd name="T1" fmla="*/ 0 h 65"/>
                  <a:gd name="T2" fmla="*/ 24 w 57"/>
                  <a:gd name="T3" fmla="*/ 0 h 65"/>
                  <a:gd name="T4" fmla="*/ 16 w 57"/>
                  <a:gd name="T5" fmla="*/ 48 h 65"/>
                  <a:gd name="T6" fmla="*/ 56 w 57"/>
                  <a:gd name="T7" fmla="*/ 64 h 65"/>
                  <a:gd name="T8" fmla="*/ 0 60000 65536"/>
                  <a:gd name="T9" fmla="*/ 0 60000 65536"/>
                  <a:gd name="T10" fmla="*/ 0 60000 65536"/>
                  <a:gd name="T11" fmla="*/ 0 60000 65536"/>
                  <a:gd name="T12" fmla="*/ 0 w 57"/>
                  <a:gd name="T13" fmla="*/ 0 h 65"/>
                  <a:gd name="T14" fmla="*/ 57 w 57"/>
                  <a:gd name="T15" fmla="*/ 65 h 65"/>
                </a:gdLst>
                <a:ahLst/>
                <a:cxnLst>
                  <a:cxn ang="T8">
                    <a:pos x="T0" y="T1"/>
                  </a:cxn>
                  <a:cxn ang="T9">
                    <a:pos x="T2" y="T3"/>
                  </a:cxn>
                  <a:cxn ang="T10">
                    <a:pos x="T4" y="T5"/>
                  </a:cxn>
                  <a:cxn ang="T11">
                    <a:pos x="T6" y="T7"/>
                  </a:cxn>
                </a:cxnLst>
                <a:rect l="T12" t="T13" r="T14" b="T15"/>
                <a:pathLst>
                  <a:path w="57" h="65">
                    <a:moveTo>
                      <a:pt x="0" y="0"/>
                    </a:moveTo>
                    <a:lnTo>
                      <a:pt x="24" y="0"/>
                    </a:lnTo>
                    <a:lnTo>
                      <a:pt x="16" y="48"/>
                    </a:lnTo>
                    <a:lnTo>
                      <a:pt x="56" y="64"/>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61" name="Freeform 103"/>
              <p:cNvSpPr>
                <a:spLocks/>
              </p:cNvSpPr>
              <p:nvPr/>
            </p:nvSpPr>
            <p:spPr bwMode="auto">
              <a:xfrm>
                <a:off x="6525896" y="1034826"/>
                <a:ext cx="10001" cy="134461"/>
              </a:xfrm>
              <a:custGeom>
                <a:avLst/>
                <a:gdLst>
                  <a:gd name="T0" fmla="*/ 8 w 9"/>
                  <a:gd name="T1" fmla="*/ 0 h 121"/>
                  <a:gd name="T2" fmla="*/ 8 w 9"/>
                  <a:gd name="T3" fmla="*/ 0 h 121"/>
                  <a:gd name="T4" fmla="*/ 0 w 9"/>
                  <a:gd name="T5" fmla="*/ 120 h 121"/>
                  <a:gd name="T6" fmla="*/ 0 60000 65536"/>
                  <a:gd name="T7" fmla="*/ 0 60000 65536"/>
                  <a:gd name="T8" fmla="*/ 0 60000 65536"/>
                  <a:gd name="T9" fmla="*/ 0 w 9"/>
                  <a:gd name="T10" fmla="*/ 0 h 121"/>
                  <a:gd name="T11" fmla="*/ 9 w 9"/>
                  <a:gd name="T12" fmla="*/ 121 h 121"/>
                </a:gdLst>
                <a:ahLst/>
                <a:cxnLst>
                  <a:cxn ang="T6">
                    <a:pos x="T0" y="T1"/>
                  </a:cxn>
                  <a:cxn ang="T7">
                    <a:pos x="T2" y="T3"/>
                  </a:cxn>
                  <a:cxn ang="T8">
                    <a:pos x="T4" y="T5"/>
                  </a:cxn>
                </a:cxnLst>
                <a:rect l="T9" t="T10" r="T11" b="T12"/>
                <a:pathLst>
                  <a:path w="9" h="121">
                    <a:moveTo>
                      <a:pt x="8" y="0"/>
                    </a:moveTo>
                    <a:lnTo>
                      <a:pt x="8" y="0"/>
                    </a:lnTo>
                    <a:lnTo>
                      <a:pt x="0" y="12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62" name="Line 104"/>
              <p:cNvSpPr>
                <a:spLocks noChangeShapeType="1"/>
              </p:cNvSpPr>
              <p:nvPr/>
            </p:nvSpPr>
            <p:spPr bwMode="auto">
              <a:xfrm flipH="1">
                <a:off x="6527007" y="1040382"/>
                <a:ext cx="16669" cy="123349"/>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63" name="Freeform 105"/>
              <p:cNvSpPr>
                <a:spLocks/>
              </p:cNvSpPr>
              <p:nvPr/>
            </p:nvSpPr>
            <p:spPr bwMode="auto">
              <a:xfrm>
                <a:off x="6134736" y="1114836"/>
                <a:ext cx="330041" cy="72231"/>
              </a:xfrm>
              <a:custGeom>
                <a:avLst/>
                <a:gdLst>
                  <a:gd name="T0" fmla="*/ 8 w 297"/>
                  <a:gd name="T1" fmla="*/ 0 h 65"/>
                  <a:gd name="T2" fmla="*/ 8 w 297"/>
                  <a:gd name="T3" fmla="*/ 0 h 65"/>
                  <a:gd name="T4" fmla="*/ 0 w 297"/>
                  <a:gd name="T5" fmla="*/ 32 h 65"/>
                  <a:gd name="T6" fmla="*/ 64 w 297"/>
                  <a:gd name="T7" fmla="*/ 56 h 65"/>
                  <a:gd name="T8" fmla="*/ 120 w 297"/>
                  <a:gd name="T9" fmla="*/ 64 h 65"/>
                  <a:gd name="T10" fmla="*/ 120 w 297"/>
                  <a:gd name="T11" fmla="*/ 32 h 65"/>
                  <a:gd name="T12" fmla="*/ 296 w 297"/>
                  <a:gd name="T13" fmla="*/ 32 h 65"/>
                  <a:gd name="T14" fmla="*/ 296 w 297"/>
                  <a:gd name="T15" fmla="*/ 16 h 65"/>
                  <a:gd name="T16" fmla="*/ 8 w 297"/>
                  <a:gd name="T17" fmla="*/ 0 h 65"/>
                  <a:gd name="T18" fmla="*/ 0 w 297"/>
                  <a:gd name="T19" fmla="*/ 32 h 65"/>
                  <a:gd name="T20" fmla="*/ 64 w 297"/>
                  <a:gd name="T21" fmla="*/ 56 h 65"/>
                  <a:gd name="T22" fmla="*/ 120 w 297"/>
                  <a:gd name="T23" fmla="*/ 64 h 65"/>
                  <a:gd name="T24" fmla="*/ 120 w 297"/>
                  <a:gd name="T25" fmla="*/ 32 h 65"/>
                  <a:gd name="T26" fmla="*/ 296 w 297"/>
                  <a:gd name="T27" fmla="*/ 32 h 65"/>
                  <a:gd name="T28" fmla="*/ 296 w 297"/>
                  <a:gd name="T29" fmla="*/ 16 h 65"/>
                  <a:gd name="T30" fmla="*/ 8 w 297"/>
                  <a:gd name="T31" fmla="*/ 0 h 6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7"/>
                  <a:gd name="T49" fmla="*/ 0 h 65"/>
                  <a:gd name="T50" fmla="*/ 297 w 297"/>
                  <a:gd name="T51" fmla="*/ 65 h 6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7" h="65">
                    <a:moveTo>
                      <a:pt x="8" y="0"/>
                    </a:moveTo>
                    <a:lnTo>
                      <a:pt x="8" y="0"/>
                    </a:lnTo>
                    <a:lnTo>
                      <a:pt x="0" y="32"/>
                    </a:lnTo>
                    <a:lnTo>
                      <a:pt x="64" y="56"/>
                    </a:lnTo>
                    <a:lnTo>
                      <a:pt x="120" y="64"/>
                    </a:lnTo>
                    <a:lnTo>
                      <a:pt x="120" y="32"/>
                    </a:lnTo>
                    <a:lnTo>
                      <a:pt x="296" y="32"/>
                    </a:lnTo>
                    <a:lnTo>
                      <a:pt x="296" y="16"/>
                    </a:lnTo>
                    <a:lnTo>
                      <a:pt x="8" y="0"/>
                    </a:lnTo>
                    <a:lnTo>
                      <a:pt x="0" y="32"/>
                    </a:lnTo>
                    <a:lnTo>
                      <a:pt x="64" y="56"/>
                    </a:lnTo>
                    <a:lnTo>
                      <a:pt x="120" y="64"/>
                    </a:lnTo>
                    <a:lnTo>
                      <a:pt x="120" y="32"/>
                    </a:lnTo>
                    <a:lnTo>
                      <a:pt x="296" y="32"/>
                    </a:lnTo>
                    <a:lnTo>
                      <a:pt x="296" y="16"/>
                    </a:lnTo>
                    <a:lnTo>
                      <a:pt x="8"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64" name="Freeform 106"/>
              <p:cNvSpPr>
                <a:spLocks/>
              </p:cNvSpPr>
              <p:nvPr/>
            </p:nvSpPr>
            <p:spPr bwMode="auto">
              <a:xfrm>
                <a:off x="6472556" y="1132616"/>
                <a:ext cx="54451" cy="36671"/>
              </a:xfrm>
              <a:custGeom>
                <a:avLst/>
                <a:gdLst>
                  <a:gd name="T0" fmla="*/ 0 w 49"/>
                  <a:gd name="T1" fmla="*/ 0 h 33"/>
                  <a:gd name="T2" fmla="*/ 0 w 49"/>
                  <a:gd name="T3" fmla="*/ 0 h 33"/>
                  <a:gd name="T4" fmla="*/ 0 w 49"/>
                  <a:gd name="T5" fmla="*/ 24 h 33"/>
                  <a:gd name="T6" fmla="*/ 48 w 49"/>
                  <a:gd name="T7" fmla="*/ 32 h 33"/>
                  <a:gd name="T8" fmla="*/ 0 60000 65536"/>
                  <a:gd name="T9" fmla="*/ 0 60000 65536"/>
                  <a:gd name="T10" fmla="*/ 0 60000 65536"/>
                  <a:gd name="T11" fmla="*/ 0 60000 65536"/>
                  <a:gd name="T12" fmla="*/ 0 w 49"/>
                  <a:gd name="T13" fmla="*/ 0 h 33"/>
                  <a:gd name="T14" fmla="*/ 49 w 49"/>
                  <a:gd name="T15" fmla="*/ 33 h 33"/>
                </a:gdLst>
                <a:ahLst/>
                <a:cxnLst>
                  <a:cxn ang="T8">
                    <a:pos x="T0" y="T1"/>
                  </a:cxn>
                  <a:cxn ang="T9">
                    <a:pos x="T2" y="T3"/>
                  </a:cxn>
                  <a:cxn ang="T10">
                    <a:pos x="T4" y="T5"/>
                  </a:cxn>
                  <a:cxn ang="T11">
                    <a:pos x="T6" y="T7"/>
                  </a:cxn>
                </a:cxnLst>
                <a:rect l="T12" t="T13" r="T14" b="T15"/>
                <a:pathLst>
                  <a:path w="49" h="33">
                    <a:moveTo>
                      <a:pt x="0" y="0"/>
                    </a:moveTo>
                    <a:lnTo>
                      <a:pt x="0" y="0"/>
                    </a:lnTo>
                    <a:lnTo>
                      <a:pt x="0" y="24"/>
                    </a:lnTo>
                    <a:lnTo>
                      <a:pt x="48" y="32"/>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65" name="Freeform 107"/>
              <p:cNvSpPr>
                <a:spLocks/>
              </p:cNvSpPr>
              <p:nvPr/>
            </p:nvSpPr>
            <p:spPr bwMode="auto">
              <a:xfrm>
                <a:off x="6472556" y="1132616"/>
                <a:ext cx="54451" cy="36671"/>
              </a:xfrm>
              <a:custGeom>
                <a:avLst/>
                <a:gdLst>
                  <a:gd name="T0" fmla="*/ 0 w 49"/>
                  <a:gd name="T1" fmla="*/ 0 h 33"/>
                  <a:gd name="T2" fmla="*/ 0 w 49"/>
                  <a:gd name="T3" fmla="*/ 24 h 33"/>
                  <a:gd name="T4" fmla="*/ 48 w 49"/>
                  <a:gd name="T5" fmla="*/ 32 h 33"/>
                  <a:gd name="T6" fmla="*/ 0 60000 65536"/>
                  <a:gd name="T7" fmla="*/ 0 60000 65536"/>
                  <a:gd name="T8" fmla="*/ 0 60000 65536"/>
                  <a:gd name="T9" fmla="*/ 0 w 49"/>
                  <a:gd name="T10" fmla="*/ 0 h 33"/>
                  <a:gd name="T11" fmla="*/ 49 w 49"/>
                  <a:gd name="T12" fmla="*/ 33 h 33"/>
                </a:gdLst>
                <a:ahLst/>
                <a:cxnLst>
                  <a:cxn ang="T6">
                    <a:pos x="T0" y="T1"/>
                  </a:cxn>
                  <a:cxn ang="T7">
                    <a:pos x="T2" y="T3"/>
                  </a:cxn>
                  <a:cxn ang="T8">
                    <a:pos x="T4" y="T5"/>
                  </a:cxn>
                </a:cxnLst>
                <a:rect l="T9" t="T10" r="T11" b="T12"/>
                <a:pathLst>
                  <a:path w="49" h="33">
                    <a:moveTo>
                      <a:pt x="0" y="0"/>
                    </a:moveTo>
                    <a:lnTo>
                      <a:pt x="0" y="24"/>
                    </a:lnTo>
                    <a:lnTo>
                      <a:pt x="48" y="32"/>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66" name="AutoShape 108"/>
              <p:cNvSpPr>
                <a:spLocks noChangeArrowheads="1"/>
              </p:cNvSpPr>
              <p:nvPr/>
            </p:nvSpPr>
            <p:spPr bwMode="auto">
              <a:xfrm>
                <a:off x="6396991" y="1092611"/>
                <a:ext cx="115570" cy="35560"/>
              </a:xfrm>
              <a:prstGeom prst="roundRect">
                <a:avLst>
                  <a:gd name="adj" fmla="val 41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67" name="Freeform 109"/>
              <p:cNvSpPr>
                <a:spLocks/>
              </p:cNvSpPr>
              <p:nvPr/>
            </p:nvSpPr>
            <p:spPr bwMode="auto">
              <a:xfrm>
                <a:off x="6392546" y="1088166"/>
                <a:ext cx="116681" cy="45561"/>
              </a:xfrm>
              <a:custGeom>
                <a:avLst/>
                <a:gdLst>
                  <a:gd name="T0" fmla="*/ 0 w 105"/>
                  <a:gd name="T1" fmla="*/ 16 h 41"/>
                  <a:gd name="T2" fmla="*/ 0 w 105"/>
                  <a:gd name="T3" fmla="*/ 8 h 41"/>
                  <a:gd name="T4" fmla="*/ 16 w 105"/>
                  <a:gd name="T5" fmla="*/ 0 h 41"/>
                  <a:gd name="T6" fmla="*/ 88 w 105"/>
                  <a:gd name="T7" fmla="*/ 8 h 41"/>
                  <a:gd name="T8" fmla="*/ 96 w 105"/>
                  <a:gd name="T9" fmla="*/ 8 h 41"/>
                  <a:gd name="T10" fmla="*/ 104 w 105"/>
                  <a:gd name="T11" fmla="*/ 8 h 41"/>
                  <a:gd name="T12" fmla="*/ 104 w 105"/>
                  <a:gd name="T13" fmla="*/ 16 h 41"/>
                  <a:gd name="T14" fmla="*/ 104 w 105"/>
                  <a:gd name="T15" fmla="*/ 24 h 41"/>
                  <a:gd name="T16" fmla="*/ 104 w 105"/>
                  <a:gd name="T17" fmla="*/ 32 h 41"/>
                  <a:gd name="T18" fmla="*/ 96 w 105"/>
                  <a:gd name="T19" fmla="*/ 40 h 41"/>
                  <a:gd name="T20" fmla="*/ 88 w 105"/>
                  <a:gd name="T21" fmla="*/ 40 h 41"/>
                  <a:gd name="T22" fmla="*/ 16 w 105"/>
                  <a:gd name="T23" fmla="*/ 40 h 41"/>
                  <a:gd name="T24" fmla="*/ 8 w 105"/>
                  <a:gd name="T25" fmla="*/ 40 h 41"/>
                  <a:gd name="T26" fmla="*/ 0 w 105"/>
                  <a:gd name="T27" fmla="*/ 32 h 41"/>
                  <a:gd name="T28" fmla="*/ 0 w 105"/>
                  <a:gd name="T29" fmla="*/ 24 h 41"/>
                  <a:gd name="T30" fmla="*/ 0 w 105"/>
                  <a:gd name="T31" fmla="*/ 16 h 4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5"/>
                  <a:gd name="T49" fmla="*/ 0 h 41"/>
                  <a:gd name="T50" fmla="*/ 105 w 105"/>
                  <a:gd name="T51" fmla="*/ 41 h 4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5" h="41">
                    <a:moveTo>
                      <a:pt x="0" y="16"/>
                    </a:moveTo>
                    <a:lnTo>
                      <a:pt x="0" y="8"/>
                    </a:lnTo>
                    <a:lnTo>
                      <a:pt x="16" y="0"/>
                    </a:lnTo>
                    <a:lnTo>
                      <a:pt x="88" y="8"/>
                    </a:lnTo>
                    <a:lnTo>
                      <a:pt x="96" y="8"/>
                    </a:lnTo>
                    <a:lnTo>
                      <a:pt x="104" y="8"/>
                    </a:lnTo>
                    <a:lnTo>
                      <a:pt x="104" y="16"/>
                    </a:lnTo>
                    <a:lnTo>
                      <a:pt x="104" y="24"/>
                    </a:lnTo>
                    <a:lnTo>
                      <a:pt x="104" y="32"/>
                    </a:lnTo>
                    <a:lnTo>
                      <a:pt x="96" y="40"/>
                    </a:lnTo>
                    <a:lnTo>
                      <a:pt x="88" y="40"/>
                    </a:lnTo>
                    <a:lnTo>
                      <a:pt x="16" y="40"/>
                    </a:lnTo>
                    <a:lnTo>
                      <a:pt x="8" y="40"/>
                    </a:lnTo>
                    <a:lnTo>
                      <a:pt x="0" y="32"/>
                    </a:lnTo>
                    <a:lnTo>
                      <a:pt x="0" y="24"/>
                    </a:lnTo>
                    <a:lnTo>
                      <a:pt x="0"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68" name="AutoShape 110"/>
              <p:cNvSpPr>
                <a:spLocks noChangeArrowheads="1"/>
              </p:cNvSpPr>
              <p:nvPr/>
            </p:nvSpPr>
            <p:spPr bwMode="auto">
              <a:xfrm>
                <a:off x="6414771" y="1074831"/>
                <a:ext cx="71120" cy="8890"/>
              </a:xfrm>
              <a:prstGeom prst="roundRect">
                <a:avLst>
                  <a:gd name="adj" fmla="val 33329"/>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69" name="Freeform 111"/>
              <p:cNvSpPr>
                <a:spLocks/>
              </p:cNvSpPr>
              <p:nvPr/>
            </p:nvSpPr>
            <p:spPr bwMode="auto">
              <a:xfrm>
                <a:off x="6410326" y="1070386"/>
                <a:ext cx="81121" cy="27781"/>
              </a:xfrm>
              <a:custGeom>
                <a:avLst/>
                <a:gdLst>
                  <a:gd name="T0" fmla="*/ 0 w 73"/>
                  <a:gd name="T1" fmla="*/ 8 h 25"/>
                  <a:gd name="T2" fmla="*/ 0 w 73"/>
                  <a:gd name="T3" fmla="*/ 0 h 25"/>
                  <a:gd name="T4" fmla="*/ 8 w 73"/>
                  <a:gd name="T5" fmla="*/ 0 h 25"/>
                  <a:gd name="T6" fmla="*/ 64 w 73"/>
                  <a:gd name="T7" fmla="*/ 8 h 25"/>
                  <a:gd name="T8" fmla="*/ 72 w 73"/>
                  <a:gd name="T9" fmla="*/ 8 h 25"/>
                  <a:gd name="T10" fmla="*/ 72 w 73"/>
                  <a:gd name="T11" fmla="*/ 16 h 25"/>
                  <a:gd name="T12" fmla="*/ 64 w 73"/>
                  <a:gd name="T13" fmla="*/ 24 h 25"/>
                  <a:gd name="T14" fmla="*/ 8 w 73"/>
                  <a:gd name="T15" fmla="*/ 16 h 25"/>
                  <a:gd name="T16" fmla="*/ 0 w 73"/>
                  <a:gd name="T17" fmla="*/ 16 h 25"/>
                  <a:gd name="T18" fmla="*/ 0 w 73"/>
                  <a:gd name="T19" fmla="*/ 8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3"/>
                  <a:gd name="T31" fmla="*/ 0 h 25"/>
                  <a:gd name="T32" fmla="*/ 73 w 73"/>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3" h="25">
                    <a:moveTo>
                      <a:pt x="0" y="8"/>
                    </a:moveTo>
                    <a:lnTo>
                      <a:pt x="0" y="0"/>
                    </a:lnTo>
                    <a:lnTo>
                      <a:pt x="8" y="0"/>
                    </a:lnTo>
                    <a:lnTo>
                      <a:pt x="64" y="8"/>
                    </a:lnTo>
                    <a:lnTo>
                      <a:pt x="72" y="8"/>
                    </a:lnTo>
                    <a:lnTo>
                      <a:pt x="72" y="16"/>
                    </a:lnTo>
                    <a:lnTo>
                      <a:pt x="64" y="24"/>
                    </a:lnTo>
                    <a:lnTo>
                      <a:pt x="8" y="16"/>
                    </a:lnTo>
                    <a:lnTo>
                      <a:pt x="0" y="16"/>
                    </a:lnTo>
                    <a:lnTo>
                      <a:pt x="0" y="8"/>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70" name="AutoShape 112"/>
              <p:cNvSpPr>
                <a:spLocks noChangeArrowheads="1"/>
              </p:cNvSpPr>
              <p:nvPr/>
            </p:nvSpPr>
            <p:spPr bwMode="auto">
              <a:xfrm>
                <a:off x="6477001" y="1083721"/>
                <a:ext cx="17780" cy="8890"/>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71" name="Freeform 113"/>
              <p:cNvSpPr>
                <a:spLocks/>
              </p:cNvSpPr>
              <p:nvPr/>
            </p:nvSpPr>
            <p:spPr bwMode="auto">
              <a:xfrm>
                <a:off x="6472556" y="1079276"/>
                <a:ext cx="27781" cy="18891"/>
              </a:xfrm>
              <a:custGeom>
                <a:avLst/>
                <a:gdLst>
                  <a:gd name="T0" fmla="*/ 0 w 25"/>
                  <a:gd name="T1" fmla="*/ 0 h 17"/>
                  <a:gd name="T2" fmla="*/ 24 w 25"/>
                  <a:gd name="T3" fmla="*/ 0 h 17"/>
                  <a:gd name="T4" fmla="*/ 24 w 25"/>
                  <a:gd name="T5" fmla="*/ 16 h 17"/>
                  <a:gd name="T6" fmla="*/ 0 w 25"/>
                  <a:gd name="T7" fmla="*/ 8 h 17"/>
                  <a:gd name="T8" fmla="*/ 0 w 25"/>
                  <a:gd name="T9" fmla="*/ 0 h 17"/>
                  <a:gd name="T10" fmla="*/ 0 60000 65536"/>
                  <a:gd name="T11" fmla="*/ 0 60000 65536"/>
                  <a:gd name="T12" fmla="*/ 0 60000 65536"/>
                  <a:gd name="T13" fmla="*/ 0 60000 65536"/>
                  <a:gd name="T14" fmla="*/ 0 60000 65536"/>
                  <a:gd name="T15" fmla="*/ 0 w 25"/>
                  <a:gd name="T16" fmla="*/ 0 h 17"/>
                  <a:gd name="T17" fmla="*/ 25 w 25"/>
                  <a:gd name="T18" fmla="*/ 17 h 17"/>
                </a:gdLst>
                <a:ahLst/>
                <a:cxnLst>
                  <a:cxn ang="T10">
                    <a:pos x="T0" y="T1"/>
                  </a:cxn>
                  <a:cxn ang="T11">
                    <a:pos x="T2" y="T3"/>
                  </a:cxn>
                  <a:cxn ang="T12">
                    <a:pos x="T4" y="T5"/>
                  </a:cxn>
                  <a:cxn ang="T13">
                    <a:pos x="T6" y="T7"/>
                  </a:cxn>
                  <a:cxn ang="T14">
                    <a:pos x="T8" y="T9"/>
                  </a:cxn>
                </a:cxnLst>
                <a:rect l="T15" t="T16" r="T17" b="T18"/>
                <a:pathLst>
                  <a:path w="25" h="17">
                    <a:moveTo>
                      <a:pt x="0" y="0"/>
                    </a:moveTo>
                    <a:lnTo>
                      <a:pt x="24" y="0"/>
                    </a:lnTo>
                    <a:lnTo>
                      <a:pt x="24" y="16"/>
                    </a:lnTo>
                    <a:lnTo>
                      <a:pt x="0" y="8"/>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72" name="AutoShape 114"/>
              <p:cNvSpPr>
                <a:spLocks noChangeArrowheads="1"/>
              </p:cNvSpPr>
              <p:nvPr/>
            </p:nvSpPr>
            <p:spPr bwMode="auto">
              <a:xfrm>
                <a:off x="6477001" y="1083721"/>
                <a:ext cx="26670" cy="53340"/>
              </a:xfrm>
              <a:prstGeom prst="roundRect">
                <a:avLst>
                  <a:gd name="adj" fmla="val 39995"/>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73" name="Freeform 115"/>
              <p:cNvSpPr>
                <a:spLocks/>
              </p:cNvSpPr>
              <p:nvPr/>
            </p:nvSpPr>
            <p:spPr bwMode="auto">
              <a:xfrm>
                <a:off x="6472556" y="1079276"/>
                <a:ext cx="36671" cy="54451"/>
              </a:xfrm>
              <a:custGeom>
                <a:avLst/>
                <a:gdLst>
                  <a:gd name="T0" fmla="*/ 0 w 33"/>
                  <a:gd name="T1" fmla="*/ 16 h 49"/>
                  <a:gd name="T2" fmla="*/ 0 w 33"/>
                  <a:gd name="T3" fmla="*/ 16 h 49"/>
                  <a:gd name="T4" fmla="*/ 8 w 33"/>
                  <a:gd name="T5" fmla="*/ 0 h 49"/>
                  <a:gd name="T6" fmla="*/ 16 w 33"/>
                  <a:gd name="T7" fmla="*/ 0 h 49"/>
                  <a:gd name="T8" fmla="*/ 24 w 33"/>
                  <a:gd name="T9" fmla="*/ 0 h 49"/>
                  <a:gd name="T10" fmla="*/ 32 w 33"/>
                  <a:gd name="T11" fmla="*/ 0 h 49"/>
                  <a:gd name="T12" fmla="*/ 32 w 33"/>
                  <a:gd name="T13" fmla="*/ 8 h 49"/>
                  <a:gd name="T14" fmla="*/ 32 w 33"/>
                  <a:gd name="T15" fmla="*/ 16 h 49"/>
                  <a:gd name="T16" fmla="*/ 32 w 33"/>
                  <a:gd name="T17" fmla="*/ 32 h 49"/>
                  <a:gd name="T18" fmla="*/ 32 w 33"/>
                  <a:gd name="T19" fmla="*/ 40 h 49"/>
                  <a:gd name="T20" fmla="*/ 24 w 33"/>
                  <a:gd name="T21" fmla="*/ 48 h 49"/>
                  <a:gd name="T22" fmla="*/ 16 w 33"/>
                  <a:gd name="T23" fmla="*/ 48 h 49"/>
                  <a:gd name="T24" fmla="*/ 8 w 33"/>
                  <a:gd name="T25" fmla="*/ 48 h 49"/>
                  <a:gd name="T26" fmla="*/ 0 w 33"/>
                  <a:gd name="T27" fmla="*/ 40 h 49"/>
                  <a:gd name="T28" fmla="*/ 0 w 33"/>
                  <a:gd name="T29" fmla="*/ 32 h 49"/>
                  <a:gd name="T30" fmla="*/ 0 w 33"/>
                  <a:gd name="T31" fmla="*/ 16 h 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
                  <a:gd name="T49" fmla="*/ 0 h 49"/>
                  <a:gd name="T50" fmla="*/ 33 w 33"/>
                  <a:gd name="T51" fmla="*/ 49 h 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 h="49">
                    <a:moveTo>
                      <a:pt x="0" y="16"/>
                    </a:moveTo>
                    <a:lnTo>
                      <a:pt x="0" y="16"/>
                    </a:lnTo>
                    <a:lnTo>
                      <a:pt x="8" y="0"/>
                    </a:lnTo>
                    <a:lnTo>
                      <a:pt x="16" y="0"/>
                    </a:lnTo>
                    <a:lnTo>
                      <a:pt x="24" y="0"/>
                    </a:lnTo>
                    <a:lnTo>
                      <a:pt x="32" y="0"/>
                    </a:lnTo>
                    <a:lnTo>
                      <a:pt x="32" y="8"/>
                    </a:lnTo>
                    <a:lnTo>
                      <a:pt x="32" y="16"/>
                    </a:lnTo>
                    <a:lnTo>
                      <a:pt x="32" y="32"/>
                    </a:lnTo>
                    <a:lnTo>
                      <a:pt x="32" y="40"/>
                    </a:lnTo>
                    <a:lnTo>
                      <a:pt x="24" y="48"/>
                    </a:lnTo>
                    <a:lnTo>
                      <a:pt x="16" y="48"/>
                    </a:lnTo>
                    <a:lnTo>
                      <a:pt x="8" y="48"/>
                    </a:lnTo>
                    <a:lnTo>
                      <a:pt x="0" y="40"/>
                    </a:lnTo>
                    <a:lnTo>
                      <a:pt x="0" y="32"/>
                    </a:lnTo>
                    <a:lnTo>
                      <a:pt x="0"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74" name="AutoShape 116"/>
              <p:cNvSpPr>
                <a:spLocks noChangeArrowheads="1"/>
              </p:cNvSpPr>
              <p:nvPr/>
            </p:nvSpPr>
            <p:spPr bwMode="auto">
              <a:xfrm>
                <a:off x="6477001" y="1083721"/>
                <a:ext cx="17780" cy="53340"/>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75" name="Freeform 117"/>
              <p:cNvSpPr>
                <a:spLocks/>
              </p:cNvSpPr>
              <p:nvPr/>
            </p:nvSpPr>
            <p:spPr bwMode="auto">
              <a:xfrm>
                <a:off x="6472556" y="1079276"/>
                <a:ext cx="27781" cy="54451"/>
              </a:xfrm>
              <a:custGeom>
                <a:avLst/>
                <a:gdLst>
                  <a:gd name="T0" fmla="*/ 0 w 25"/>
                  <a:gd name="T1" fmla="*/ 0 h 49"/>
                  <a:gd name="T2" fmla="*/ 24 w 25"/>
                  <a:gd name="T3" fmla="*/ 0 h 49"/>
                  <a:gd name="T4" fmla="*/ 16 w 25"/>
                  <a:gd name="T5" fmla="*/ 48 h 49"/>
                  <a:gd name="T6" fmla="*/ 0 w 25"/>
                  <a:gd name="T7" fmla="*/ 48 h 49"/>
                  <a:gd name="T8" fmla="*/ 0 w 25"/>
                  <a:gd name="T9" fmla="*/ 0 h 49"/>
                  <a:gd name="T10" fmla="*/ 0 60000 65536"/>
                  <a:gd name="T11" fmla="*/ 0 60000 65536"/>
                  <a:gd name="T12" fmla="*/ 0 60000 65536"/>
                  <a:gd name="T13" fmla="*/ 0 60000 65536"/>
                  <a:gd name="T14" fmla="*/ 0 60000 65536"/>
                  <a:gd name="T15" fmla="*/ 0 w 25"/>
                  <a:gd name="T16" fmla="*/ 0 h 49"/>
                  <a:gd name="T17" fmla="*/ 25 w 25"/>
                  <a:gd name="T18" fmla="*/ 49 h 49"/>
                </a:gdLst>
                <a:ahLst/>
                <a:cxnLst>
                  <a:cxn ang="T10">
                    <a:pos x="T0" y="T1"/>
                  </a:cxn>
                  <a:cxn ang="T11">
                    <a:pos x="T2" y="T3"/>
                  </a:cxn>
                  <a:cxn ang="T12">
                    <a:pos x="T4" y="T5"/>
                  </a:cxn>
                  <a:cxn ang="T13">
                    <a:pos x="T6" y="T7"/>
                  </a:cxn>
                  <a:cxn ang="T14">
                    <a:pos x="T8" y="T9"/>
                  </a:cxn>
                </a:cxnLst>
                <a:rect l="T15" t="T16" r="T17" b="T18"/>
                <a:pathLst>
                  <a:path w="25" h="49">
                    <a:moveTo>
                      <a:pt x="0" y="0"/>
                    </a:moveTo>
                    <a:lnTo>
                      <a:pt x="24" y="0"/>
                    </a:lnTo>
                    <a:lnTo>
                      <a:pt x="16" y="48"/>
                    </a:lnTo>
                    <a:lnTo>
                      <a:pt x="0" y="48"/>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76" name="Line 118"/>
              <p:cNvSpPr>
                <a:spLocks noChangeShapeType="1"/>
              </p:cNvSpPr>
              <p:nvPr/>
            </p:nvSpPr>
            <p:spPr bwMode="auto">
              <a:xfrm>
                <a:off x="6459221" y="1093722"/>
                <a:ext cx="0" cy="34449"/>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77" name="Line 119"/>
              <p:cNvSpPr>
                <a:spLocks noChangeShapeType="1"/>
              </p:cNvSpPr>
              <p:nvPr/>
            </p:nvSpPr>
            <p:spPr bwMode="auto">
              <a:xfrm>
                <a:off x="6468111" y="1093722"/>
                <a:ext cx="0" cy="34449"/>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78" name="Line 120"/>
              <p:cNvSpPr>
                <a:spLocks noChangeShapeType="1"/>
              </p:cNvSpPr>
              <p:nvPr/>
            </p:nvSpPr>
            <p:spPr bwMode="auto">
              <a:xfrm>
                <a:off x="6405881" y="1093722"/>
                <a:ext cx="0" cy="34449"/>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79" name="Line 121"/>
              <p:cNvSpPr>
                <a:spLocks noChangeShapeType="1"/>
              </p:cNvSpPr>
              <p:nvPr/>
            </p:nvSpPr>
            <p:spPr bwMode="auto">
              <a:xfrm>
                <a:off x="6423661" y="1075942"/>
                <a:ext cx="0" cy="52229"/>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80" name="Freeform 122"/>
              <p:cNvSpPr>
                <a:spLocks/>
              </p:cNvSpPr>
              <p:nvPr/>
            </p:nvSpPr>
            <p:spPr bwMode="auto">
              <a:xfrm>
                <a:off x="6534786" y="1034826"/>
                <a:ext cx="143351" cy="27781"/>
              </a:xfrm>
              <a:custGeom>
                <a:avLst/>
                <a:gdLst>
                  <a:gd name="T0" fmla="*/ 0 w 129"/>
                  <a:gd name="T1" fmla="*/ 0 h 25"/>
                  <a:gd name="T2" fmla="*/ 0 w 129"/>
                  <a:gd name="T3" fmla="*/ 0 h 25"/>
                  <a:gd name="T4" fmla="*/ 16 w 129"/>
                  <a:gd name="T5" fmla="*/ 16 h 25"/>
                  <a:gd name="T6" fmla="*/ 128 w 129"/>
                  <a:gd name="T7" fmla="*/ 24 h 25"/>
                  <a:gd name="T8" fmla="*/ 0 60000 65536"/>
                  <a:gd name="T9" fmla="*/ 0 60000 65536"/>
                  <a:gd name="T10" fmla="*/ 0 60000 65536"/>
                  <a:gd name="T11" fmla="*/ 0 60000 65536"/>
                  <a:gd name="T12" fmla="*/ 0 w 129"/>
                  <a:gd name="T13" fmla="*/ 0 h 25"/>
                  <a:gd name="T14" fmla="*/ 129 w 129"/>
                  <a:gd name="T15" fmla="*/ 25 h 25"/>
                </a:gdLst>
                <a:ahLst/>
                <a:cxnLst>
                  <a:cxn ang="T8">
                    <a:pos x="T0" y="T1"/>
                  </a:cxn>
                  <a:cxn ang="T9">
                    <a:pos x="T2" y="T3"/>
                  </a:cxn>
                  <a:cxn ang="T10">
                    <a:pos x="T4" y="T5"/>
                  </a:cxn>
                  <a:cxn ang="T11">
                    <a:pos x="T6" y="T7"/>
                  </a:cxn>
                </a:cxnLst>
                <a:rect l="T12" t="T13" r="T14" b="T15"/>
                <a:pathLst>
                  <a:path w="129" h="25">
                    <a:moveTo>
                      <a:pt x="0" y="0"/>
                    </a:moveTo>
                    <a:lnTo>
                      <a:pt x="0" y="0"/>
                    </a:lnTo>
                    <a:lnTo>
                      <a:pt x="16" y="16"/>
                    </a:lnTo>
                    <a:lnTo>
                      <a:pt x="128" y="24"/>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81" name="Freeform 123"/>
              <p:cNvSpPr>
                <a:spLocks/>
              </p:cNvSpPr>
              <p:nvPr/>
            </p:nvSpPr>
            <p:spPr bwMode="auto">
              <a:xfrm>
                <a:off x="6534786" y="1034826"/>
                <a:ext cx="143351" cy="27781"/>
              </a:xfrm>
              <a:custGeom>
                <a:avLst/>
                <a:gdLst>
                  <a:gd name="T0" fmla="*/ 0 w 129"/>
                  <a:gd name="T1" fmla="*/ 0 h 25"/>
                  <a:gd name="T2" fmla="*/ 16 w 129"/>
                  <a:gd name="T3" fmla="*/ 16 h 25"/>
                  <a:gd name="T4" fmla="*/ 128 w 129"/>
                  <a:gd name="T5" fmla="*/ 24 h 25"/>
                  <a:gd name="T6" fmla="*/ 0 60000 65536"/>
                  <a:gd name="T7" fmla="*/ 0 60000 65536"/>
                  <a:gd name="T8" fmla="*/ 0 60000 65536"/>
                  <a:gd name="T9" fmla="*/ 0 w 129"/>
                  <a:gd name="T10" fmla="*/ 0 h 25"/>
                  <a:gd name="T11" fmla="*/ 129 w 129"/>
                  <a:gd name="T12" fmla="*/ 25 h 25"/>
                </a:gdLst>
                <a:ahLst/>
                <a:cxnLst>
                  <a:cxn ang="T6">
                    <a:pos x="T0" y="T1"/>
                  </a:cxn>
                  <a:cxn ang="T7">
                    <a:pos x="T2" y="T3"/>
                  </a:cxn>
                  <a:cxn ang="T8">
                    <a:pos x="T4" y="T5"/>
                  </a:cxn>
                </a:cxnLst>
                <a:rect l="T9" t="T10" r="T11" b="T12"/>
                <a:pathLst>
                  <a:path w="129" h="25">
                    <a:moveTo>
                      <a:pt x="0" y="0"/>
                    </a:moveTo>
                    <a:lnTo>
                      <a:pt x="16" y="16"/>
                    </a:lnTo>
                    <a:lnTo>
                      <a:pt x="128" y="24"/>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82" name="Freeform 124"/>
              <p:cNvSpPr>
                <a:spLocks/>
              </p:cNvSpPr>
              <p:nvPr/>
            </p:nvSpPr>
            <p:spPr bwMode="auto">
              <a:xfrm>
                <a:off x="6525896" y="1052606"/>
                <a:ext cx="170021" cy="98901"/>
              </a:xfrm>
              <a:custGeom>
                <a:avLst/>
                <a:gdLst>
                  <a:gd name="T0" fmla="*/ 0 w 153"/>
                  <a:gd name="T1" fmla="*/ 80 h 89"/>
                  <a:gd name="T2" fmla="*/ 0 w 153"/>
                  <a:gd name="T3" fmla="*/ 80 h 89"/>
                  <a:gd name="T4" fmla="*/ 8 w 153"/>
                  <a:gd name="T5" fmla="*/ 72 h 89"/>
                  <a:gd name="T6" fmla="*/ 120 w 153"/>
                  <a:gd name="T7" fmla="*/ 88 h 89"/>
                  <a:gd name="T8" fmla="*/ 136 w 153"/>
                  <a:gd name="T9" fmla="*/ 80 h 89"/>
                  <a:gd name="T10" fmla="*/ 152 w 153"/>
                  <a:gd name="T11" fmla="*/ 24 h 89"/>
                  <a:gd name="T12" fmla="*/ 144 w 153"/>
                  <a:gd name="T13" fmla="*/ 0 h 89"/>
                  <a:gd name="T14" fmla="*/ 0 60000 65536"/>
                  <a:gd name="T15" fmla="*/ 0 60000 65536"/>
                  <a:gd name="T16" fmla="*/ 0 60000 65536"/>
                  <a:gd name="T17" fmla="*/ 0 60000 65536"/>
                  <a:gd name="T18" fmla="*/ 0 60000 65536"/>
                  <a:gd name="T19" fmla="*/ 0 60000 65536"/>
                  <a:gd name="T20" fmla="*/ 0 60000 65536"/>
                  <a:gd name="T21" fmla="*/ 0 w 153"/>
                  <a:gd name="T22" fmla="*/ 0 h 89"/>
                  <a:gd name="T23" fmla="*/ 153 w 153"/>
                  <a:gd name="T24" fmla="*/ 89 h 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3" h="89">
                    <a:moveTo>
                      <a:pt x="0" y="80"/>
                    </a:moveTo>
                    <a:lnTo>
                      <a:pt x="0" y="80"/>
                    </a:lnTo>
                    <a:lnTo>
                      <a:pt x="8" y="72"/>
                    </a:lnTo>
                    <a:lnTo>
                      <a:pt x="120" y="88"/>
                    </a:lnTo>
                    <a:lnTo>
                      <a:pt x="136" y="80"/>
                    </a:lnTo>
                    <a:lnTo>
                      <a:pt x="152" y="24"/>
                    </a:lnTo>
                    <a:lnTo>
                      <a:pt x="144"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83" name="Freeform 125"/>
              <p:cNvSpPr>
                <a:spLocks/>
              </p:cNvSpPr>
              <p:nvPr/>
            </p:nvSpPr>
            <p:spPr bwMode="auto">
              <a:xfrm>
                <a:off x="6525896" y="1052606"/>
                <a:ext cx="170021" cy="98901"/>
              </a:xfrm>
              <a:custGeom>
                <a:avLst/>
                <a:gdLst>
                  <a:gd name="T0" fmla="*/ 0 w 153"/>
                  <a:gd name="T1" fmla="*/ 80 h 89"/>
                  <a:gd name="T2" fmla="*/ 8 w 153"/>
                  <a:gd name="T3" fmla="*/ 72 h 89"/>
                  <a:gd name="T4" fmla="*/ 120 w 153"/>
                  <a:gd name="T5" fmla="*/ 88 h 89"/>
                  <a:gd name="T6" fmla="*/ 136 w 153"/>
                  <a:gd name="T7" fmla="*/ 80 h 89"/>
                  <a:gd name="T8" fmla="*/ 152 w 153"/>
                  <a:gd name="T9" fmla="*/ 24 h 89"/>
                  <a:gd name="T10" fmla="*/ 144 w 153"/>
                  <a:gd name="T11" fmla="*/ 0 h 89"/>
                  <a:gd name="T12" fmla="*/ 0 60000 65536"/>
                  <a:gd name="T13" fmla="*/ 0 60000 65536"/>
                  <a:gd name="T14" fmla="*/ 0 60000 65536"/>
                  <a:gd name="T15" fmla="*/ 0 60000 65536"/>
                  <a:gd name="T16" fmla="*/ 0 60000 65536"/>
                  <a:gd name="T17" fmla="*/ 0 60000 65536"/>
                  <a:gd name="T18" fmla="*/ 0 w 153"/>
                  <a:gd name="T19" fmla="*/ 0 h 89"/>
                  <a:gd name="T20" fmla="*/ 153 w 153"/>
                  <a:gd name="T21" fmla="*/ 89 h 89"/>
                </a:gdLst>
                <a:ahLst/>
                <a:cxnLst>
                  <a:cxn ang="T12">
                    <a:pos x="T0" y="T1"/>
                  </a:cxn>
                  <a:cxn ang="T13">
                    <a:pos x="T2" y="T3"/>
                  </a:cxn>
                  <a:cxn ang="T14">
                    <a:pos x="T4" y="T5"/>
                  </a:cxn>
                  <a:cxn ang="T15">
                    <a:pos x="T6" y="T7"/>
                  </a:cxn>
                  <a:cxn ang="T16">
                    <a:pos x="T8" y="T9"/>
                  </a:cxn>
                  <a:cxn ang="T17">
                    <a:pos x="T10" y="T11"/>
                  </a:cxn>
                </a:cxnLst>
                <a:rect l="T18" t="T19" r="T20" b="T21"/>
                <a:pathLst>
                  <a:path w="153" h="89">
                    <a:moveTo>
                      <a:pt x="0" y="80"/>
                    </a:moveTo>
                    <a:lnTo>
                      <a:pt x="8" y="72"/>
                    </a:lnTo>
                    <a:lnTo>
                      <a:pt x="120" y="88"/>
                    </a:lnTo>
                    <a:lnTo>
                      <a:pt x="136" y="80"/>
                    </a:lnTo>
                    <a:lnTo>
                      <a:pt x="152" y="24"/>
                    </a:lnTo>
                    <a:lnTo>
                      <a:pt x="144"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84" name="Freeform 128"/>
              <p:cNvSpPr>
                <a:spLocks/>
              </p:cNvSpPr>
              <p:nvPr/>
            </p:nvSpPr>
            <p:spPr bwMode="auto">
              <a:xfrm>
                <a:off x="6588126" y="1043716"/>
                <a:ext cx="81121" cy="18891"/>
              </a:xfrm>
              <a:custGeom>
                <a:avLst/>
                <a:gdLst>
                  <a:gd name="T0" fmla="*/ 0 w 73"/>
                  <a:gd name="T1" fmla="*/ 16 h 17"/>
                  <a:gd name="T2" fmla="*/ 0 w 73"/>
                  <a:gd name="T3" fmla="*/ 16 h 17"/>
                  <a:gd name="T4" fmla="*/ 16 w 73"/>
                  <a:gd name="T5" fmla="*/ 0 h 17"/>
                  <a:gd name="T6" fmla="*/ 64 w 73"/>
                  <a:gd name="T7" fmla="*/ 8 h 17"/>
                  <a:gd name="T8" fmla="*/ 72 w 73"/>
                  <a:gd name="T9" fmla="*/ 16 h 17"/>
                  <a:gd name="T10" fmla="*/ 0 60000 65536"/>
                  <a:gd name="T11" fmla="*/ 0 60000 65536"/>
                  <a:gd name="T12" fmla="*/ 0 60000 65536"/>
                  <a:gd name="T13" fmla="*/ 0 60000 65536"/>
                  <a:gd name="T14" fmla="*/ 0 60000 65536"/>
                  <a:gd name="T15" fmla="*/ 0 w 73"/>
                  <a:gd name="T16" fmla="*/ 0 h 17"/>
                  <a:gd name="T17" fmla="*/ 73 w 73"/>
                  <a:gd name="T18" fmla="*/ 17 h 17"/>
                </a:gdLst>
                <a:ahLst/>
                <a:cxnLst>
                  <a:cxn ang="T10">
                    <a:pos x="T0" y="T1"/>
                  </a:cxn>
                  <a:cxn ang="T11">
                    <a:pos x="T2" y="T3"/>
                  </a:cxn>
                  <a:cxn ang="T12">
                    <a:pos x="T4" y="T5"/>
                  </a:cxn>
                  <a:cxn ang="T13">
                    <a:pos x="T6" y="T7"/>
                  </a:cxn>
                  <a:cxn ang="T14">
                    <a:pos x="T8" y="T9"/>
                  </a:cxn>
                </a:cxnLst>
                <a:rect l="T15" t="T16" r="T17" b="T18"/>
                <a:pathLst>
                  <a:path w="73" h="17">
                    <a:moveTo>
                      <a:pt x="0" y="16"/>
                    </a:moveTo>
                    <a:lnTo>
                      <a:pt x="0" y="16"/>
                    </a:lnTo>
                    <a:lnTo>
                      <a:pt x="16" y="0"/>
                    </a:lnTo>
                    <a:lnTo>
                      <a:pt x="64" y="8"/>
                    </a:lnTo>
                    <a:lnTo>
                      <a:pt x="72"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85" name="Freeform 129"/>
              <p:cNvSpPr>
                <a:spLocks/>
              </p:cNvSpPr>
              <p:nvPr/>
            </p:nvSpPr>
            <p:spPr bwMode="auto">
              <a:xfrm>
                <a:off x="6588126" y="1043716"/>
                <a:ext cx="81121" cy="18891"/>
              </a:xfrm>
              <a:custGeom>
                <a:avLst/>
                <a:gdLst>
                  <a:gd name="T0" fmla="*/ 0 w 73"/>
                  <a:gd name="T1" fmla="*/ 16 h 17"/>
                  <a:gd name="T2" fmla="*/ 16 w 73"/>
                  <a:gd name="T3" fmla="*/ 0 h 17"/>
                  <a:gd name="T4" fmla="*/ 64 w 73"/>
                  <a:gd name="T5" fmla="*/ 8 h 17"/>
                  <a:gd name="T6" fmla="*/ 72 w 73"/>
                  <a:gd name="T7" fmla="*/ 16 h 17"/>
                  <a:gd name="T8" fmla="*/ 0 60000 65536"/>
                  <a:gd name="T9" fmla="*/ 0 60000 65536"/>
                  <a:gd name="T10" fmla="*/ 0 60000 65536"/>
                  <a:gd name="T11" fmla="*/ 0 60000 65536"/>
                  <a:gd name="T12" fmla="*/ 0 w 73"/>
                  <a:gd name="T13" fmla="*/ 0 h 17"/>
                  <a:gd name="T14" fmla="*/ 73 w 73"/>
                  <a:gd name="T15" fmla="*/ 17 h 17"/>
                </a:gdLst>
                <a:ahLst/>
                <a:cxnLst>
                  <a:cxn ang="T8">
                    <a:pos x="T0" y="T1"/>
                  </a:cxn>
                  <a:cxn ang="T9">
                    <a:pos x="T2" y="T3"/>
                  </a:cxn>
                  <a:cxn ang="T10">
                    <a:pos x="T4" y="T5"/>
                  </a:cxn>
                  <a:cxn ang="T11">
                    <a:pos x="T6" y="T7"/>
                  </a:cxn>
                </a:cxnLst>
                <a:rect l="T12" t="T13" r="T14" b="T15"/>
                <a:pathLst>
                  <a:path w="73" h="17">
                    <a:moveTo>
                      <a:pt x="0" y="16"/>
                    </a:moveTo>
                    <a:lnTo>
                      <a:pt x="16" y="0"/>
                    </a:lnTo>
                    <a:lnTo>
                      <a:pt x="64" y="8"/>
                    </a:lnTo>
                    <a:lnTo>
                      <a:pt x="72"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86" name="Freeform 130"/>
              <p:cNvSpPr>
                <a:spLocks/>
              </p:cNvSpPr>
              <p:nvPr/>
            </p:nvSpPr>
            <p:spPr bwMode="auto">
              <a:xfrm>
                <a:off x="6623686" y="981486"/>
                <a:ext cx="36671" cy="72231"/>
              </a:xfrm>
              <a:custGeom>
                <a:avLst/>
                <a:gdLst>
                  <a:gd name="T0" fmla="*/ 0 w 33"/>
                  <a:gd name="T1" fmla="*/ 64 h 65"/>
                  <a:gd name="T2" fmla="*/ 0 w 33"/>
                  <a:gd name="T3" fmla="*/ 64 h 65"/>
                  <a:gd name="T4" fmla="*/ 24 w 33"/>
                  <a:gd name="T5" fmla="*/ 0 h 65"/>
                  <a:gd name="T6" fmla="*/ 32 w 33"/>
                  <a:gd name="T7" fmla="*/ 0 h 65"/>
                  <a:gd name="T8" fmla="*/ 16 w 33"/>
                  <a:gd name="T9" fmla="*/ 64 h 65"/>
                  <a:gd name="T10" fmla="*/ 0 60000 65536"/>
                  <a:gd name="T11" fmla="*/ 0 60000 65536"/>
                  <a:gd name="T12" fmla="*/ 0 60000 65536"/>
                  <a:gd name="T13" fmla="*/ 0 60000 65536"/>
                  <a:gd name="T14" fmla="*/ 0 60000 65536"/>
                  <a:gd name="T15" fmla="*/ 0 w 33"/>
                  <a:gd name="T16" fmla="*/ 0 h 65"/>
                  <a:gd name="T17" fmla="*/ 33 w 33"/>
                  <a:gd name="T18" fmla="*/ 65 h 65"/>
                </a:gdLst>
                <a:ahLst/>
                <a:cxnLst>
                  <a:cxn ang="T10">
                    <a:pos x="T0" y="T1"/>
                  </a:cxn>
                  <a:cxn ang="T11">
                    <a:pos x="T2" y="T3"/>
                  </a:cxn>
                  <a:cxn ang="T12">
                    <a:pos x="T4" y="T5"/>
                  </a:cxn>
                  <a:cxn ang="T13">
                    <a:pos x="T6" y="T7"/>
                  </a:cxn>
                  <a:cxn ang="T14">
                    <a:pos x="T8" y="T9"/>
                  </a:cxn>
                </a:cxnLst>
                <a:rect l="T15" t="T16" r="T17" b="T18"/>
                <a:pathLst>
                  <a:path w="33" h="65">
                    <a:moveTo>
                      <a:pt x="0" y="64"/>
                    </a:moveTo>
                    <a:lnTo>
                      <a:pt x="0" y="64"/>
                    </a:lnTo>
                    <a:lnTo>
                      <a:pt x="24" y="0"/>
                    </a:lnTo>
                    <a:lnTo>
                      <a:pt x="32" y="0"/>
                    </a:lnTo>
                    <a:lnTo>
                      <a:pt x="16" y="64"/>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87" name="Freeform 131"/>
              <p:cNvSpPr>
                <a:spLocks/>
              </p:cNvSpPr>
              <p:nvPr/>
            </p:nvSpPr>
            <p:spPr bwMode="auto">
              <a:xfrm>
                <a:off x="6623686" y="981486"/>
                <a:ext cx="36671" cy="72231"/>
              </a:xfrm>
              <a:custGeom>
                <a:avLst/>
                <a:gdLst>
                  <a:gd name="T0" fmla="*/ 0 w 33"/>
                  <a:gd name="T1" fmla="*/ 64 h 65"/>
                  <a:gd name="T2" fmla="*/ 24 w 33"/>
                  <a:gd name="T3" fmla="*/ 0 h 65"/>
                  <a:gd name="T4" fmla="*/ 32 w 33"/>
                  <a:gd name="T5" fmla="*/ 0 h 65"/>
                  <a:gd name="T6" fmla="*/ 16 w 33"/>
                  <a:gd name="T7" fmla="*/ 64 h 65"/>
                  <a:gd name="T8" fmla="*/ 0 60000 65536"/>
                  <a:gd name="T9" fmla="*/ 0 60000 65536"/>
                  <a:gd name="T10" fmla="*/ 0 60000 65536"/>
                  <a:gd name="T11" fmla="*/ 0 60000 65536"/>
                  <a:gd name="T12" fmla="*/ 0 w 33"/>
                  <a:gd name="T13" fmla="*/ 0 h 65"/>
                  <a:gd name="T14" fmla="*/ 33 w 33"/>
                  <a:gd name="T15" fmla="*/ 65 h 65"/>
                </a:gdLst>
                <a:ahLst/>
                <a:cxnLst>
                  <a:cxn ang="T8">
                    <a:pos x="T0" y="T1"/>
                  </a:cxn>
                  <a:cxn ang="T9">
                    <a:pos x="T2" y="T3"/>
                  </a:cxn>
                  <a:cxn ang="T10">
                    <a:pos x="T4" y="T5"/>
                  </a:cxn>
                  <a:cxn ang="T11">
                    <a:pos x="T6" y="T7"/>
                  </a:cxn>
                </a:cxnLst>
                <a:rect l="T12" t="T13" r="T14" b="T15"/>
                <a:pathLst>
                  <a:path w="33" h="65">
                    <a:moveTo>
                      <a:pt x="0" y="64"/>
                    </a:moveTo>
                    <a:lnTo>
                      <a:pt x="24" y="0"/>
                    </a:lnTo>
                    <a:lnTo>
                      <a:pt x="32" y="0"/>
                    </a:lnTo>
                    <a:lnTo>
                      <a:pt x="16" y="64"/>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88" name="Oval 132"/>
              <p:cNvSpPr>
                <a:spLocks noChangeArrowheads="1"/>
              </p:cNvSpPr>
              <p:nvPr/>
            </p:nvSpPr>
            <p:spPr bwMode="auto">
              <a:xfrm>
                <a:off x="6645911" y="968151"/>
                <a:ext cx="17780" cy="8890"/>
              </a:xfrm>
              <a:prstGeom prst="ellipse">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89" name="Freeform 133"/>
              <p:cNvSpPr>
                <a:spLocks/>
              </p:cNvSpPr>
              <p:nvPr/>
            </p:nvSpPr>
            <p:spPr bwMode="auto">
              <a:xfrm>
                <a:off x="6641466" y="963706"/>
                <a:ext cx="27781" cy="27781"/>
              </a:xfrm>
              <a:custGeom>
                <a:avLst/>
                <a:gdLst>
                  <a:gd name="T0" fmla="*/ 0 w 25"/>
                  <a:gd name="T1" fmla="*/ 8 h 25"/>
                  <a:gd name="T2" fmla="*/ 8 w 25"/>
                  <a:gd name="T3" fmla="*/ 8 h 25"/>
                  <a:gd name="T4" fmla="*/ 16 w 25"/>
                  <a:gd name="T5" fmla="*/ 0 h 25"/>
                  <a:gd name="T6" fmla="*/ 24 w 25"/>
                  <a:gd name="T7" fmla="*/ 8 h 25"/>
                  <a:gd name="T8" fmla="*/ 24 w 25"/>
                  <a:gd name="T9" fmla="*/ 16 h 25"/>
                  <a:gd name="T10" fmla="*/ 16 w 25"/>
                  <a:gd name="T11" fmla="*/ 24 h 25"/>
                  <a:gd name="T12" fmla="*/ 8 w 25"/>
                  <a:gd name="T13" fmla="*/ 24 h 25"/>
                  <a:gd name="T14" fmla="*/ 0 w 25"/>
                  <a:gd name="T15" fmla="*/ 16 h 25"/>
                  <a:gd name="T16" fmla="*/ 0 w 25"/>
                  <a:gd name="T17" fmla="*/ 8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
                  <a:gd name="T28" fmla="*/ 0 h 25"/>
                  <a:gd name="T29" fmla="*/ 25 w 25"/>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 h="25">
                    <a:moveTo>
                      <a:pt x="0" y="8"/>
                    </a:moveTo>
                    <a:lnTo>
                      <a:pt x="8" y="8"/>
                    </a:lnTo>
                    <a:lnTo>
                      <a:pt x="16" y="0"/>
                    </a:lnTo>
                    <a:lnTo>
                      <a:pt x="24" y="8"/>
                    </a:lnTo>
                    <a:lnTo>
                      <a:pt x="24" y="16"/>
                    </a:lnTo>
                    <a:lnTo>
                      <a:pt x="16" y="24"/>
                    </a:lnTo>
                    <a:lnTo>
                      <a:pt x="8" y="24"/>
                    </a:lnTo>
                    <a:lnTo>
                      <a:pt x="0" y="16"/>
                    </a:lnTo>
                    <a:lnTo>
                      <a:pt x="0" y="8"/>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90" name="Freeform 134"/>
              <p:cNvSpPr>
                <a:spLocks/>
              </p:cNvSpPr>
              <p:nvPr/>
            </p:nvSpPr>
            <p:spPr bwMode="auto">
              <a:xfrm>
                <a:off x="6579236" y="1185956"/>
                <a:ext cx="187801" cy="18891"/>
              </a:xfrm>
              <a:custGeom>
                <a:avLst/>
                <a:gdLst>
                  <a:gd name="T0" fmla="*/ 0 w 169"/>
                  <a:gd name="T1" fmla="*/ 0 h 17"/>
                  <a:gd name="T2" fmla="*/ 0 w 169"/>
                  <a:gd name="T3" fmla="*/ 0 h 17"/>
                  <a:gd name="T4" fmla="*/ 168 w 169"/>
                  <a:gd name="T5" fmla="*/ 16 h 17"/>
                  <a:gd name="T6" fmla="*/ 160 w 169"/>
                  <a:gd name="T7" fmla="*/ 16 h 17"/>
                  <a:gd name="T8" fmla="*/ 0 60000 65536"/>
                  <a:gd name="T9" fmla="*/ 0 60000 65536"/>
                  <a:gd name="T10" fmla="*/ 0 60000 65536"/>
                  <a:gd name="T11" fmla="*/ 0 60000 65536"/>
                  <a:gd name="T12" fmla="*/ 0 w 169"/>
                  <a:gd name="T13" fmla="*/ 0 h 17"/>
                  <a:gd name="T14" fmla="*/ 169 w 169"/>
                  <a:gd name="T15" fmla="*/ 17 h 17"/>
                </a:gdLst>
                <a:ahLst/>
                <a:cxnLst>
                  <a:cxn ang="T8">
                    <a:pos x="T0" y="T1"/>
                  </a:cxn>
                  <a:cxn ang="T9">
                    <a:pos x="T2" y="T3"/>
                  </a:cxn>
                  <a:cxn ang="T10">
                    <a:pos x="T4" y="T5"/>
                  </a:cxn>
                  <a:cxn ang="T11">
                    <a:pos x="T6" y="T7"/>
                  </a:cxn>
                </a:cxnLst>
                <a:rect l="T12" t="T13" r="T14" b="T15"/>
                <a:pathLst>
                  <a:path w="169" h="17">
                    <a:moveTo>
                      <a:pt x="0" y="0"/>
                    </a:moveTo>
                    <a:lnTo>
                      <a:pt x="0" y="0"/>
                    </a:lnTo>
                    <a:lnTo>
                      <a:pt x="168" y="16"/>
                    </a:lnTo>
                    <a:lnTo>
                      <a:pt x="160"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91" name="Freeform 135"/>
              <p:cNvSpPr>
                <a:spLocks/>
              </p:cNvSpPr>
              <p:nvPr/>
            </p:nvSpPr>
            <p:spPr bwMode="auto">
              <a:xfrm>
                <a:off x="6579236" y="1185956"/>
                <a:ext cx="187801" cy="18891"/>
              </a:xfrm>
              <a:custGeom>
                <a:avLst/>
                <a:gdLst>
                  <a:gd name="T0" fmla="*/ 0 w 169"/>
                  <a:gd name="T1" fmla="*/ 0 h 17"/>
                  <a:gd name="T2" fmla="*/ 168 w 169"/>
                  <a:gd name="T3" fmla="*/ 16 h 17"/>
                  <a:gd name="T4" fmla="*/ 160 w 169"/>
                  <a:gd name="T5" fmla="*/ 16 h 17"/>
                  <a:gd name="T6" fmla="*/ 0 60000 65536"/>
                  <a:gd name="T7" fmla="*/ 0 60000 65536"/>
                  <a:gd name="T8" fmla="*/ 0 60000 65536"/>
                  <a:gd name="T9" fmla="*/ 0 w 169"/>
                  <a:gd name="T10" fmla="*/ 0 h 17"/>
                  <a:gd name="T11" fmla="*/ 169 w 169"/>
                  <a:gd name="T12" fmla="*/ 17 h 17"/>
                </a:gdLst>
                <a:ahLst/>
                <a:cxnLst>
                  <a:cxn ang="T6">
                    <a:pos x="T0" y="T1"/>
                  </a:cxn>
                  <a:cxn ang="T7">
                    <a:pos x="T2" y="T3"/>
                  </a:cxn>
                  <a:cxn ang="T8">
                    <a:pos x="T4" y="T5"/>
                  </a:cxn>
                </a:cxnLst>
                <a:rect l="T9" t="T10" r="T11" b="T12"/>
                <a:pathLst>
                  <a:path w="169" h="17">
                    <a:moveTo>
                      <a:pt x="0" y="0"/>
                    </a:moveTo>
                    <a:lnTo>
                      <a:pt x="168" y="16"/>
                    </a:lnTo>
                    <a:lnTo>
                      <a:pt x="160"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92" name="Freeform 136"/>
              <p:cNvSpPr>
                <a:spLocks/>
              </p:cNvSpPr>
              <p:nvPr/>
            </p:nvSpPr>
            <p:spPr bwMode="auto">
              <a:xfrm>
                <a:off x="6579236" y="1212626"/>
                <a:ext cx="187801" cy="10001"/>
              </a:xfrm>
              <a:custGeom>
                <a:avLst/>
                <a:gdLst>
                  <a:gd name="T0" fmla="*/ 0 w 169"/>
                  <a:gd name="T1" fmla="*/ 0 h 9"/>
                  <a:gd name="T2" fmla="*/ 0 w 169"/>
                  <a:gd name="T3" fmla="*/ 0 h 9"/>
                  <a:gd name="T4" fmla="*/ 168 w 169"/>
                  <a:gd name="T5" fmla="*/ 8 h 9"/>
                  <a:gd name="T6" fmla="*/ 160 w 169"/>
                  <a:gd name="T7" fmla="*/ 8 h 9"/>
                  <a:gd name="T8" fmla="*/ 0 60000 65536"/>
                  <a:gd name="T9" fmla="*/ 0 60000 65536"/>
                  <a:gd name="T10" fmla="*/ 0 60000 65536"/>
                  <a:gd name="T11" fmla="*/ 0 60000 65536"/>
                  <a:gd name="T12" fmla="*/ 0 w 169"/>
                  <a:gd name="T13" fmla="*/ 0 h 9"/>
                  <a:gd name="T14" fmla="*/ 169 w 169"/>
                  <a:gd name="T15" fmla="*/ 9 h 9"/>
                </a:gdLst>
                <a:ahLst/>
                <a:cxnLst>
                  <a:cxn ang="T8">
                    <a:pos x="T0" y="T1"/>
                  </a:cxn>
                  <a:cxn ang="T9">
                    <a:pos x="T2" y="T3"/>
                  </a:cxn>
                  <a:cxn ang="T10">
                    <a:pos x="T4" y="T5"/>
                  </a:cxn>
                  <a:cxn ang="T11">
                    <a:pos x="T6" y="T7"/>
                  </a:cxn>
                </a:cxnLst>
                <a:rect l="T12" t="T13" r="T14" b="T15"/>
                <a:pathLst>
                  <a:path w="169" h="9">
                    <a:moveTo>
                      <a:pt x="0" y="0"/>
                    </a:moveTo>
                    <a:lnTo>
                      <a:pt x="0" y="0"/>
                    </a:lnTo>
                    <a:lnTo>
                      <a:pt x="168" y="8"/>
                    </a:lnTo>
                    <a:lnTo>
                      <a:pt x="160" y="8"/>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93" name="Freeform 137"/>
              <p:cNvSpPr>
                <a:spLocks/>
              </p:cNvSpPr>
              <p:nvPr/>
            </p:nvSpPr>
            <p:spPr bwMode="auto">
              <a:xfrm>
                <a:off x="6579236" y="1212626"/>
                <a:ext cx="187801" cy="10001"/>
              </a:xfrm>
              <a:custGeom>
                <a:avLst/>
                <a:gdLst>
                  <a:gd name="T0" fmla="*/ 0 w 169"/>
                  <a:gd name="T1" fmla="*/ 0 h 9"/>
                  <a:gd name="T2" fmla="*/ 168 w 169"/>
                  <a:gd name="T3" fmla="*/ 8 h 9"/>
                  <a:gd name="T4" fmla="*/ 160 w 169"/>
                  <a:gd name="T5" fmla="*/ 8 h 9"/>
                  <a:gd name="T6" fmla="*/ 0 60000 65536"/>
                  <a:gd name="T7" fmla="*/ 0 60000 65536"/>
                  <a:gd name="T8" fmla="*/ 0 60000 65536"/>
                  <a:gd name="T9" fmla="*/ 0 w 169"/>
                  <a:gd name="T10" fmla="*/ 0 h 9"/>
                  <a:gd name="T11" fmla="*/ 169 w 169"/>
                  <a:gd name="T12" fmla="*/ 9 h 9"/>
                </a:gdLst>
                <a:ahLst/>
                <a:cxnLst>
                  <a:cxn ang="T6">
                    <a:pos x="T0" y="T1"/>
                  </a:cxn>
                  <a:cxn ang="T7">
                    <a:pos x="T2" y="T3"/>
                  </a:cxn>
                  <a:cxn ang="T8">
                    <a:pos x="T4" y="T5"/>
                  </a:cxn>
                </a:cxnLst>
                <a:rect l="T9" t="T10" r="T11" b="T12"/>
                <a:pathLst>
                  <a:path w="169" h="9">
                    <a:moveTo>
                      <a:pt x="0" y="0"/>
                    </a:moveTo>
                    <a:lnTo>
                      <a:pt x="168" y="8"/>
                    </a:lnTo>
                    <a:lnTo>
                      <a:pt x="160" y="8"/>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94" name="Arc 138"/>
              <p:cNvSpPr>
                <a:spLocks/>
              </p:cNvSpPr>
              <p:nvPr/>
            </p:nvSpPr>
            <p:spPr bwMode="auto">
              <a:xfrm>
                <a:off x="6504782" y="1163731"/>
                <a:ext cx="84455" cy="3556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lnTo>
                      <a:pt x="21600" y="21600"/>
                    </a:lnTo>
                    <a:close/>
                  </a:path>
                </a:pathLst>
              </a:custGeom>
              <a:solidFill>
                <a:schemeClr val="accent1"/>
              </a:solidFill>
              <a:ln w="12700" cap="rnd">
                <a:solidFill>
                  <a:srgbClr val="000000"/>
                </a:solidFill>
                <a:round/>
                <a:headEnd/>
                <a:tailEnd/>
              </a:ln>
            </p:spPr>
            <p:txBody>
              <a:bodyPr/>
              <a:lstStyle/>
              <a:p>
                <a:endParaRPr lang="ja-JP" altLang="en-US"/>
              </a:p>
            </p:txBody>
          </p:sp>
          <p:sp>
            <p:nvSpPr>
              <p:cNvPr id="95" name="Freeform 139"/>
              <p:cNvSpPr>
                <a:spLocks/>
              </p:cNvSpPr>
              <p:nvPr/>
            </p:nvSpPr>
            <p:spPr bwMode="auto">
              <a:xfrm>
                <a:off x="6499226" y="1159286"/>
                <a:ext cx="81121" cy="54451"/>
              </a:xfrm>
              <a:custGeom>
                <a:avLst/>
                <a:gdLst>
                  <a:gd name="T0" fmla="*/ 72 w 73"/>
                  <a:gd name="T1" fmla="*/ 48 h 49"/>
                  <a:gd name="T2" fmla="*/ 56 w 73"/>
                  <a:gd name="T3" fmla="*/ 48 h 49"/>
                  <a:gd name="T4" fmla="*/ 32 w 73"/>
                  <a:gd name="T5" fmla="*/ 40 h 49"/>
                  <a:gd name="T6" fmla="*/ 16 w 73"/>
                  <a:gd name="T7" fmla="*/ 32 h 49"/>
                  <a:gd name="T8" fmla="*/ 8 w 73"/>
                  <a:gd name="T9" fmla="*/ 24 h 49"/>
                  <a:gd name="T10" fmla="*/ 0 w 73"/>
                  <a:gd name="T11" fmla="*/ 8 h 49"/>
                  <a:gd name="T12" fmla="*/ 0 w 73"/>
                  <a:gd name="T13" fmla="*/ 0 h 49"/>
                  <a:gd name="T14" fmla="*/ 0 60000 65536"/>
                  <a:gd name="T15" fmla="*/ 0 60000 65536"/>
                  <a:gd name="T16" fmla="*/ 0 60000 65536"/>
                  <a:gd name="T17" fmla="*/ 0 60000 65536"/>
                  <a:gd name="T18" fmla="*/ 0 60000 65536"/>
                  <a:gd name="T19" fmla="*/ 0 60000 65536"/>
                  <a:gd name="T20" fmla="*/ 0 60000 65536"/>
                  <a:gd name="T21" fmla="*/ 0 w 73"/>
                  <a:gd name="T22" fmla="*/ 0 h 49"/>
                  <a:gd name="T23" fmla="*/ 73 w 73"/>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3" h="49">
                    <a:moveTo>
                      <a:pt x="72" y="48"/>
                    </a:moveTo>
                    <a:lnTo>
                      <a:pt x="56" y="48"/>
                    </a:lnTo>
                    <a:lnTo>
                      <a:pt x="32" y="40"/>
                    </a:lnTo>
                    <a:lnTo>
                      <a:pt x="16" y="32"/>
                    </a:lnTo>
                    <a:lnTo>
                      <a:pt x="8" y="24"/>
                    </a:lnTo>
                    <a:lnTo>
                      <a:pt x="0" y="8"/>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96" name="Arc 140"/>
              <p:cNvSpPr>
                <a:spLocks/>
              </p:cNvSpPr>
              <p:nvPr/>
            </p:nvSpPr>
            <p:spPr bwMode="auto">
              <a:xfrm>
                <a:off x="6532563" y="1159286"/>
                <a:ext cx="57785" cy="2222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lnTo>
                      <a:pt x="21600" y="21600"/>
                    </a:lnTo>
                    <a:close/>
                  </a:path>
                </a:pathLst>
              </a:custGeom>
              <a:solidFill>
                <a:schemeClr val="accent1"/>
              </a:solidFill>
              <a:ln w="12700" cap="rnd">
                <a:solidFill>
                  <a:srgbClr val="000000"/>
                </a:solidFill>
                <a:round/>
                <a:headEnd/>
                <a:tailEnd/>
              </a:ln>
            </p:spPr>
            <p:txBody>
              <a:bodyPr/>
              <a:lstStyle/>
              <a:p>
                <a:endParaRPr lang="ja-JP" altLang="en-US"/>
              </a:p>
            </p:txBody>
          </p:sp>
          <p:sp>
            <p:nvSpPr>
              <p:cNvPr id="97" name="Freeform 141"/>
              <p:cNvSpPr>
                <a:spLocks/>
              </p:cNvSpPr>
              <p:nvPr/>
            </p:nvSpPr>
            <p:spPr bwMode="auto">
              <a:xfrm>
                <a:off x="6525896" y="1159286"/>
                <a:ext cx="63341" cy="27781"/>
              </a:xfrm>
              <a:custGeom>
                <a:avLst/>
                <a:gdLst>
                  <a:gd name="T0" fmla="*/ 56 w 57"/>
                  <a:gd name="T1" fmla="*/ 24 h 25"/>
                  <a:gd name="T2" fmla="*/ 48 w 57"/>
                  <a:gd name="T3" fmla="*/ 24 h 25"/>
                  <a:gd name="T4" fmla="*/ 24 w 57"/>
                  <a:gd name="T5" fmla="*/ 24 h 25"/>
                  <a:gd name="T6" fmla="*/ 16 w 57"/>
                  <a:gd name="T7" fmla="*/ 16 h 25"/>
                  <a:gd name="T8" fmla="*/ 8 w 57"/>
                  <a:gd name="T9" fmla="*/ 16 h 25"/>
                  <a:gd name="T10" fmla="*/ 0 w 57"/>
                  <a:gd name="T11" fmla="*/ 8 h 25"/>
                  <a:gd name="T12" fmla="*/ 0 w 57"/>
                  <a:gd name="T13" fmla="*/ 0 h 25"/>
                  <a:gd name="T14" fmla="*/ 0 60000 65536"/>
                  <a:gd name="T15" fmla="*/ 0 60000 65536"/>
                  <a:gd name="T16" fmla="*/ 0 60000 65536"/>
                  <a:gd name="T17" fmla="*/ 0 60000 65536"/>
                  <a:gd name="T18" fmla="*/ 0 60000 65536"/>
                  <a:gd name="T19" fmla="*/ 0 60000 65536"/>
                  <a:gd name="T20" fmla="*/ 0 60000 65536"/>
                  <a:gd name="T21" fmla="*/ 0 w 57"/>
                  <a:gd name="T22" fmla="*/ 0 h 25"/>
                  <a:gd name="T23" fmla="*/ 57 w 57"/>
                  <a:gd name="T24" fmla="*/ 25 h 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 h="25">
                    <a:moveTo>
                      <a:pt x="56" y="24"/>
                    </a:moveTo>
                    <a:lnTo>
                      <a:pt x="48" y="24"/>
                    </a:lnTo>
                    <a:lnTo>
                      <a:pt x="24" y="24"/>
                    </a:lnTo>
                    <a:lnTo>
                      <a:pt x="16" y="16"/>
                    </a:lnTo>
                    <a:lnTo>
                      <a:pt x="8" y="16"/>
                    </a:lnTo>
                    <a:lnTo>
                      <a:pt x="0" y="8"/>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98" name="Oval 142"/>
              <p:cNvSpPr>
                <a:spLocks noChangeArrowheads="1"/>
              </p:cNvSpPr>
              <p:nvPr/>
            </p:nvSpPr>
            <p:spPr bwMode="auto">
              <a:xfrm>
                <a:off x="6050281" y="1048161"/>
                <a:ext cx="373380" cy="346710"/>
              </a:xfrm>
              <a:prstGeom prst="ellipse">
                <a:avLst/>
              </a:prstGeom>
              <a:pattFill prst="pct75">
                <a:fgClr>
                  <a:srgbClr val="5F5F5F"/>
                </a:fgClr>
                <a:bgClr>
                  <a:srgbClr val="FFFFFF"/>
                </a:bgClr>
              </a:pattFill>
              <a:ln w="12700">
                <a:solidFill>
                  <a:schemeClr val="bg2"/>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99" name="Oval 143"/>
              <p:cNvSpPr>
                <a:spLocks noChangeArrowheads="1"/>
              </p:cNvSpPr>
              <p:nvPr/>
            </p:nvSpPr>
            <p:spPr bwMode="auto">
              <a:xfrm>
                <a:off x="6165851" y="1145951"/>
                <a:ext cx="151130" cy="133350"/>
              </a:xfrm>
              <a:prstGeom prst="ellipse">
                <a:avLst/>
              </a:prstGeom>
              <a:solidFill>
                <a:srgbClr val="FFFFFF"/>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100" name="Line 144"/>
              <p:cNvSpPr>
                <a:spLocks noChangeShapeType="1"/>
              </p:cNvSpPr>
              <p:nvPr/>
            </p:nvSpPr>
            <p:spPr bwMode="auto">
              <a:xfrm flipH="1">
                <a:off x="5313522" y="1377091"/>
                <a:ext cx="77231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101" name="Line 145"/>
              <p:cNvSpPr>
                <a:spLocks noChangeShapeType="1"/>
              </p:cNvSpPr>
              <p:nvPr/>
            </p:nvSpPr>
            <p:spPr bwMode="auto">
              <a:xfrm>
                <a:off x="6442552" y="1377091"/>
                <a:ext cx="87899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102" name="Line 146"/>
              <p:cNvSpPr>
                <a:spLocks noChangeShapeType="1"/>
              </p:cNvSpPr>
              <p:nvPr/>
            </p:nvSpPr>
            <p:spPr bwMode="auto">
              <a:xfrm>
                <a:off x="7571582" y="1359311"/>
                <a:ext cx="81676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103" name="Line 147"/>
              <p:cNvSpPr>
                <a:spLocks noChangeShapeType="1"/>
              </p:cNvSpPr>
              <p:nvPr/>
            </p:nvSpPr>
            <p:spPr bwMode="auto">
              <a:xfrm flipH="1">
                <a:off x="5419091" y="1151507"/>
                <a:ext cx="435610" cy="444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104" name="AutoShape 148"/>
              <p:cNvSpPr>
                <a:spLocks noChangeArrowheads="1"/>
              </p:cNvSpPr>
              <p:nvPr/>
            </p:nvSpPr>
            <p:spPr bwMode="auto">
              <a:xfrm>
                <a:off x="5383531" y="1054828"/>
                <a:ext cx="48895" cy="313372"/>
              </a:xfrm>
              <a:prstGeom prst="roundRect">
                <a:avLst>
                  <a:gd name="adj" fmla="val 42843"/>
                </a:avLst>
              </a:prstGeom>
              <a:solidFill>
                <a:srgbClr val="FFFFFF"/>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105" name="Line 149"/>
              <p:cNvSpPr>
                <a:spLocks noChangeShapeType="1"/>
              </p:cNvSpPr>
              <p:nvPr/>
            </p:nvSpPr>
            <p:spPr bwMode="auto">
              <a:xfrm>
                <a:off x="7944961" y="1160397"/>
                <a:ext cx="358934" cy="6667"/>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106" name="AutoShape 150"/>
              <p:cNvSpPr>
                <a:spLocks noChangeArrowheads="1"/>
              </p:cNvSpPr>
              <p:nvPr/>
            </p:nvSpPr>
            <p:spPr bwMode="auto">
              <a:xfrm>
                <a:off x="8308340" y="1003711"/>
                <a:ext cx="52229" cy="364490"/>
              </a:xfrm>
              <a:prstGeom prst="roundRect">
                <a:avLst>
                  <a:gd name="adj" fmla="val 43736"/>
                </a:avLst>
              </a:prstGeom>
              <a:solidFill>
                <a:srgbClr val="FFFFFF"/>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107" name="Rectangle 151"/>
              <p:cNvSpPr>
                <a:spLocks noChangeArrowheads="1"/>
              </p:cNvSpPr>
              <p:nvPr/>
            </p:nvSpPr>
            <p:spPr bwMode="auto">
              <a:xfrm>
                <a:off x="6319611" y="1304126"/>
                <a:ext cx="347625" cy="234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8" tIns="44450" rIns="90488" bIns="44450">
                <a:spAutoFit/>
              </a:bodyPr>
              <a:lstStyle>
                <a:lvl1pPr defTabSz="762000" eaLnBrk="0" hangingPunct="0">
                  <a:defRPr kumimoji="1">
                    <a:solidFill>
                      <a:schemeClr val="tx1"/>
                    </a:solidFill>
                    <a:latin typeface="Arial" charset="0"/>
                    <a:ea typeface="ＭＳ Ｐゴシック" charset="-128"/>
                  </a:defRPr>
                </a:lvl1pPr>
                <a:lvl2pPr marL="742950" indent="-285750" defTabSz="762000" eaLnBrk="0" hangingPunct="0">
                  <a:defRPr kumimoji="1">
                    <a:solidFill>
                      <a:schemeClr val="tx1"/>
                    </a:solidFill>
                    <a:latin typeface="Arial" charset="0"/>
                    <a:ea typeface="ＭＳ Ｐゴシック" charset="-128"/>
                  </a:defRPr>
                </a:lvl2pPr>
                <a:lvl3pPr marL="1143000" indent="-228600" defTabSz="762000" eaLnBrk="0" hangingPunct="0">
                  <a:defRPr kumimoji="1">
                    <a:solidFill>
                      <a:schemeClr val="tx1"/>
                    </a:solidFill>
                    <a:latin typeface="Arial" charset="0"/>
                    <a:ea typeface="ＭＳ Ｐゴシック" charset="-128"/>
                  </a:defRPr>
                </a:lvl3pPr>
                <a:lvl4pPr marL="1600200" indent="-228600" defTabSz="762000" eaLnBrk="0" hangingPunct="0">
                  <a:defRPr kumimoji="1">
                    <a:solidFill>
                      <a:schemeClr val="tx1"/>
                    </a:solidFill>
                    <a:latin typeface="Arial" charset="0"/>
                    <a:ea typeface="ＭＳ Ｐゴシック" charset="-128"/>
                  </a:defRPr>
                </a:lvl4pPr>
                <a:lvl5pPr marL="2057400" indent="-228600" defTabSz="762000" eaLnBrk="0" hangingPunct="0">
                  <a:defRPr kumimoji="1">
                    <a:solidFill>
                      <a:schemeClr val="tx1"/>
                    </a:solidFill>
                    <a:latin typeface="Arial" charset="0"/>
                    <a:ea typeface="ＭＳ Ｐゴシック" charset="-128"/>
                  </a:defRPr>
                </a:lvl5pPr>
                <a:lvl6pPr marL="2514600" indent="-228600" defTabSz="7620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defTabSz="7620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defTabSz="7620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defTabSz="7620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1400" dirty="0">
                    <a:solidFill>
                      <a:srgbClr val="C00000"/>
                    </a:solidFill>
                    <a:latin typeface="ＭＳ ゴシック" pitchFamily="49" charset="-128"/>
                    <a:ea typeface="ＭＳ ゴシック" pitchFamily="49" charset="-128"/>
                  </a:rPr>
                  <a:t>Ｆ</a:t>
                </a:r>
                <a:r>
                  <a:rPr lang="en-US" altLang="ja-JP" sz="1400" dirty="0">
                    <a:solidFill>
                      <a:srgbClr val="C00000"/>
                    </a:solidFill>
                    <a:latin typeface="ＭＳ ゴシック" pitchFamily="49" charset="-128"/>
                    <a:ea typeface="ＭＳ ゴシック" pitchFamily="49" charset="-128"/>
                  </a:rPr>
                  <a:t>f</a:t>
                </a:r>
              </a:p>
            </p:txBody>
          </p:sp>
          <p:sp>
            <p:nvSpPr>
              <p:cNvPr id="108" name="Rectangle 152"/>
              <p:cNvSpPr>
                <a:spLocks noChangeArrowheads="1"/>
              </p:cNvSpPr>
              <p:nvPr/>
            </p:nvSpPr>
            <p:spPr bwMode="auto">
              <a:xfrm>
                <a:off x="7569166" y="1339958"/>
                <a:ext cx="318040" cy="21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8" tIns="44450" rIns="90488" bIns="44450">
                <a:spAutoFit/>
              </a:bodyPr>
              <a:lstStyle>
                <a:lvl1pPr defTabSz="762000" eaLnBrk="0" hangingPunct="0">
                  <a:defRPr kumimoji="1">
                    <a:solidFill>
                      <a:schemeClr val="tx1"/>
                    </a:solidFill>
                    <a:latin typeface="Arial" charset="0"/>
                    <a:ea typeface="ＭＳ Ｐゴシック" charset="-128"/>
                  </a:defRPr>
                </a:lvl1pPr>
                <a:lvl2pPr marL="742950" indent="-285750" defTabSz="762000" eaLnBrk="0" hangingPunct="0">
                  <a:defRPr kumimoji="1">
                    <a:solidFill>
                      <a:schemeClr val="tx1"/>
                    </a:solidFill>
                    <a:latin typeface="Arial" charset="0"/>
                    <a:ea typeface="ＭＳ Ｐゴシック" charset="-128"/>
                  </a:defRPr>
                </a:lvl2pPr>
                <a:lvl3pPr marL="1143000" indent="-228600" defTabSz="762000" eaLnBrk="0" hangingPunct="0">
                  <a:defRPr kumimoji="1">
                    <a:solidFill>
                      <a:schemeClr val="tx1"/>
                    </a:solidFill>
                    <a:latin typeface="Arial" charset="0"/>
                    <a:ea typeface="ＭＳ Ｐゴシック" charset="-128"/>
                  </a:defRPr>
                </a:lvl3pPr>
                <a:lvl4pPr marL="1600200" indent="-228600" defTabSz="762000" eaLnBrk="0" hangingPunct="0">
                  <a:defRPr kumimoji="1">
                    <a:solidFill>
                      <a:schemeClr val="tx1"/>
                    </a:solidFill>
                    <a:latin typeface="Arial" charset="0"/>
                    <a:ea typeface="ＭＳ Ｐゴシック" charset="-128"/>
                  </a:defRPr>
                </a:lvl4pPr>
                <a:lvl5pPr marL="2057400" indent="-228600" defTabSz="762000" eaLnBrk="0" hangingPunct="0">
                  <a:defRPr kumimoji="1">
                    <a:solidFill>
                      <a:schemeClr val="tx1"/>
                    </a:solidFill>
                    <a:latin typeface="Arial" charset="0"/>
                    <a:ea typeface="ＭＳ Ｐゴシック" charset="-128"/>
                  </a:defRPr>
                </a:lvl5pPr>
                <a:lvl6pPr marL="2514600" indent="-228600" defTabSz="7620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defTabSz="7620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defTabSz="7620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defTabSz="7620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ja-JP" altLang="en-US" sz="1200" dirty="0">
                    <a:solidFill>
                      <a:srgbClr val="C00000"/>
                    </a:solidFill>
                    <a:latin typeface="ＭＳ ゴシック" pitchFamily="49" charset="-128"/>
                    <a:ea typeface="ＭＳ ゴシック" pitchFamily="49" charset="-128"/>
                  </a:rPr>
                  <a:t>Ｆ</a:t>
                </a:r>
                <a:r>
                  <a:rPr lang="en-US" altLang="ja-JP" sz="1200" dirty="0">
                    <a:solidFill>
                      <a:srgbClr val="C00000"/>
                    </a:solidFill>
                    <a:latin typeface="ＭＳ ゴシック" pitchFamily="49" charset="-128"/>
                    <a:ea typeface="ＭＳ ゴシック" pitchFamily="49" charset="-128"/>
                  </a:rPr>
                  <a:t>r</a:t>
                </a:r>
              </a:p>
            </p:txBody>
          </p:sp>
          <p:sp>
            <p:nvSpPr>
              <p:cNvPr id="109" name="Line 222"/>
              <p:cNvSpPr>
                <a:spLocks noChangeShapeType="1"/>
              </p:cNvSpPr>
              <p:nvPr/>
            </p:nvSpPr>
            <p:spPr bwMode="auto">
              <a:xfrm>
                <a:off x="6233637" y="1381536"/>
                <a:ext cx="318929" cy="0"/>
              </a:xfrm>
              <a:prstGeom prst="line">
                <a:avLst/>
              </a:prstGeom>
              <a:noFill/>
              <a:ln w="25400">
                <a:solidFill>
                  <a:schemeClr val="tx2"/>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sp>
            <p:nvSpPr>
              <p:cNvPr id="110" name="Line 223"/>
              <p:cNvSpPr>
                <a:spLocks noChangeShapeType="1"/>
              </p:cNvSpPr>
              <p:nvPr/>
            </p:nvSpPr>
            <p:spPr bwMode="auto">
              <a:xfrm>
                <a:off x="7407117" y="1381536"/>
                <a:ext cx="318929" cy="0"/>
              </a:xfrm>
              <a:prstGeom prst="line">
                <a:avLst/>
              </a:prstGeom>
              <a:noFill/>
              <a:ln w="25400">
                <a:solidFill>
                  <a:schemeClr val="tx2"/>
                </a:solidFill>
                <a:round/>
                <a:headEnd type="none" w="sm" len="sm"/>
                <a:tailEnd type="stealth" w="med" len="med"/>
              </a:ln>
              <a:extLst>
                <a:ext uri="{909E8E84-426E-40DD-AFC4-6F175D3DCCD1}">
                  <a14:hiddenFill xmlns:a14="http://schemas.microsoft.com/office/drawing/2010/main">
                    <a:noFill/>
                  </a14:hiddenFill>
                </a:ext>
              </a:extLst>
            </p:spPr>
            <p:txBody>
              <a:bodyPr/>
              <a:lstStyle/>
              <a:p>
                <a:endParaRPr lang="ja-JP" altLang="en-US"/>
              </a:p>
            </p:txBody>
          </p:sp>
        </p:grpSp>
        <p:sp>
          <p:nvSpPr>
            <p:cNvPr id="11" name="正方形/長方形 10"/>
            <p:cNvSpPr/>
            <p:nvPr/>
          </p:nvSpPr>
          <p:spPr>
            <a:xfrm>
              <a:off x="6295802" y="2811434"/>
              <a:ext cx="285048" cy="10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80" name="グループ化 179"/>
          <p:cNvGrpSpPr/>
          <p:nvPr/>
        </p:nvGrpSpPr>
        <p:grpSpPr>
          <a:xfrm>
            <a:off x="569567" y="1482611"/>
            <a:ext cx="8491280" cy="2116853"/>
            <a:chOff x="4526935" y="339634"/>
            <a:chExt cx="8491280" cy="2116853"/>
          </a:xfrm>
        </p:grpSpPr>
        <p:sp>
          <p:nvSpPr>
            <p:cNvPr id="181" name="フリーフォーム 180"/>
            <p:cNvSpPr/>
            <p:nvPr/>
          </p:nvSpPr>
          <p:spPr>
            <a:xfrm>
              <a:off x="5055326" y="574694"/>
              <a:ext cx="2228731" cy="888346"/>
            </a:xfrm>
            <a:custGeom>
              <a:avLst/>
              <a:gdLst>
                <a:gd name="connsiteX0" fmla="*/ 0 w 2228731"/>
                <a:gd name="connsiteY0" fmla="*/ 888346 h 888346"/>
                <a:gd name="connsiteX1" fmla="*/ 535577 w 2228731"/>
                <a:gd name="connsiteY1" fmla="*/ 836095 h 888346"/>
                <a:gd name="connsiteX2" fmla="*/ 1045028 w 2228731"/>
                <a:gd name="connsiteY2" fmla="*/ 692403 h 888346"/>
                <a:gd name="connsiteX3" fmla="*/ 1737360 w 2228731"/>
                <a:gd name="connsiteY3" fmla="*/ 339706 h 888346"/>
                <a:gd name="connsiteX4" fmla="*/ 2181497 w 2228731"/>
                <a:gd name="connsiteY4" fmla="*/ 26197 h 888346"/>
                <a:gd name="connsiteX5" fmla="*/ 2194560 w 2228731"/>
                <a:gd name="connsiteY5" fmla="*/ 39260 h 888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8731" h="888346">
                  <a:moveTo>
                    <a:pt x="0" y="888346"/>
                  </a:moveTo>
                  <a:cubicBezTo>
                    <a:pt x="180703" y="878549"/>
                    <a:pt x="361406" y="868752"/>
                    <a:pt x="535577" y="836095"/>
                  </a:cubicBezTo>
                  <a:cubicBezTo>
                    <a:pt x="709748" y="803438"/>
                    <a:pt x="844731" y="775134"/>
                    <a:pt x="1045028" y="692403"/>
                  </a:cubicBezTo>
                  <a:cubicBezTo>
                    <a:pt x="1245325" y="609671"/>
                    <a:pt x="1547949" y="450740"/>
                    <a:pt x="1737360" y="339706"/>
                  </a:cubicBezTo>
                  <a:cubicBezTo>
                    <a:pt x="1926771" y="228672"/>
                    <a:pt x="2105297" y="76271"/>
                    <a:pt x="2181497" y="26197"/>
                  </a:cubicBezTo>
                  <a:cubicBezTo>
                    <a:pt x="2257697" y="-23877"/>
                    <a:pt x="2226128" y="7691"/>
                    <a:pt x="2194560" y="3926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フリーフォーム 181"/>
            <p:cNvSpPr/>
            <p:nvPr/>
          </p:nvSpPr>
          <p:spPr>
            <a:xfrm>
              <a:off x="5089283" y="784145"/>
              <a:ext cx="2228731" cy="888346"/>
            </a:xfrm>
            <a:custGeom>
              <a:avLst/>
              <a:gdLst>
                <a:gd name="connsiteX0" fmla="*/ 0 w 2228731"/>
                <a:gd name="connsiteY0" fmla="*/ 888346 h 888346"/>
                <a:gd name="connsiteX1" fmla="*/ 535577 w 2228731"/>
                <a:gd name="connsiteY1" fmla="*/ 836095 h 888346"/>
                <a:gd name="connsiteX2" fmla="*/ 1045028 w 2228731"/>
                <a:gd name="connsiteY2" fmla="*/ 692403 h 888346"/>
                <a:gd name="connsiteX3" fmla="*/ 1737360 w 2228731"/>
                <a:gd name="connsiteY3" fmla="*/ 339706 h 888346"/>
                <a:gd name="connsiteX4" fmla="*/ 2181497 w 2228731"/>
                <a:gd name="connsiteY4" fmla="*/ 26197 h 888346"/>
                <a:gd name="connsiteX5" fmla="*/ 2194560 w 2228731"/>
                <a:gd name="connsiteY5" fmla="*/ 39260 h 888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8731" h="888346">
                  <a:moveTo>
                    <a:pt x="0" y="888346"/>
                  </a:moveTo>
                  <a:cubicBezTo>
                    <a:pt x="180703" y="878549"/>
                    <a:pt x="361406" y="868752"/>
                    <a:pt x="535577" y="836095"/>
                  </a:cubicBezTo>
                  <a:cubicBezTo>
                    <a:pt x="709748" y="803438"/>
                    <a:pt x="844731" y="775134"/>
                    <a:pt x="1045028" y="692403"/>
                  </a:cubicBezTo>
                  <a:cubicBezTo>
                    <a:pt x="1245325" y="609671"/>
                    <a:pt x="1547949" y="450740"/>
                    <a:pt x="1737360" y="339706"/>
                  </a:cubicBezTo>
                  <a:cubicBezTo>
                    <a:pt x="1926771" y="228672"/>
                    <a:pt x="2105297" y="76271"/>
                    <a:pt x="2181497" y="26197"/>
                  </a:cubicBezTo>
                  <a:cubicBezTo>
                    <a:pt x="2257697" y="-23877"/>
                    <a:pt x="2226128" y="7691"/>
                    <a:pt x="2194560" y="39260"/>
                  </a:cubicBez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フリーフォーム 182"/>
            <p:cNvSpPr/>
            <p:nvPr/>
          </p:nvSpPr>
          <p:spPr>
            <a:xfrm>
              <a:off x="5140913" y="993596"/>
              <a:ext cx="2228731" cy="888346"/>
            </a:xfrm>
            <a:custGeom>
              <a:avLst/>
              <a:gdLst>
                <a:gd name="connsiteX0" fmla="*/ 0 w 2228731"/>
                <a:gd name="connsiteY0" fmla="*/ 888346 h 888346"/>
                <a:gd name="connsiteX1" fmla="*/ 535577 w 2228731"/>
                <a:gd name="connsiteY1" fmla="*/ 836095 h 888346"/>
                <a:gd name="connsiteX2" fmla="*/ 1045028 w 2228731"/>
                <a:gd name="connsiteY2" fmla="*/ 692403 h 888346"/>
                <a:gd name="connsiteX3" fmla="*/ 1737360 w 2228731"/>
                <a:gd name="connsiteY3" fmla="*/ 339706 h 888346"/>
                <a:gd name="connsiteX4" fmla="*/ 2181497 w 2228731"/>
                <a:gd name="connsiteY4" fmla="*/ 26197 h 888346"/>
                <a:gd name="connsiteX5" fmla="*/ 2194560 w 2228731"/>
                <a:gd name="connsiteY5" fmla="*/ 39260 h 888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8731" h="888346">
                  <a:moveTo>
                    <a:pt x="0" y="888346"/>
                  </a:moveTo>
                  <a:cubicBezTo>
                    <a:pt x="180703" y="878549"/>
                    <a:pt x="361406" y="868752"/>
                    <a:pt x="535577" y="836095"/>
                  </a:cubicBezTo>
                  <a:cubicBezTo>
                    <a:pt x="709748" y="803438"/>
                    <a:pt x="844731" y="775134"/>
                    <a:pt x="1045028" y="692403"/>
                  </a:cubicBezTo>
                  <a:cubicBezTo>
                    <a:pt x="1245325" y="609671"/>
                    <a:pt x="1547949" y="450740"/>
                    <a:pt x="1737360" y="339706"/>
                  </a:cubicBezTo>
                  <a:cubicBezTo>
                    <a:pt x="1926771" y="228672"/>
                    <a:pt x="2105297" y="76271"/>
                    <a:pt x="2181497" y="26197"/>
                  </a:cubicBezTo>
                  <a:cubicBezTo>
                    <a:pt x="2257697" y="-23877"/>
                    <a:pt x="2226128" y="7691"/>
                    <a:pt x="2194560" y="39260"/>
                  </a:cubicBezTo>
                </a:path>
              </a:pathLst>
            </a:cu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4" name="直線コネクタ 183"/>
            <p:cNvCxnSpPr/>
            <p:nvPr/>
          </p:nvCxnSpPr>
          <p:spPr>
            <a:xfrm>
              <a:off x="4905507" y="2140920"/>
              <a:ext cx="271767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5" name="直線コネクタ 184"/>
            <p:cNvCxnSpPr/>
            <p:nvPr/>
          </p:nvCxnSpPr>
          <p:spPr>
            <a:xfrm flipV="1">
              <a:off x="4927045" y="339634"/>
              <a:ext cx="0" cy="1806673"/>
            </a:xfrm>
            <a:prstGeom prst="line">
              <a:avLst/>
            </a:prstGeom>
          </p:spPr>
          <p:style>
            <a:lnRef idx="1">
              <a:schemeClr val="accent1"/>
            </a:lnRef>
            <a:fillRef idx="0">
              <a:schemeClr val="accent1"/>
            </a:fillRef>
            <a:effectRef idx="0">
              <a:schemeClr val="accent1"/>
            </a:effectRef>
            <a:fontRef idx="minor">
              <a:schemeClr val="tx1"/>
            </a:fontRef>
          </p:style>
        </p:cxnSp>
        <p:sp>
          <p:nvSpPr>
            <p:cNvPr id="186" name="テキスト ボックス 185"/>
            <p:cNvSpPr txBox="1"/>
            <p:nvPr/>
          </p:nvSpPr>
          <p:spPr>
            <a:xfrm>
              <a:off x="5479555" y="2140920"/>
              <a:ext cx="1799860" cy="307777"/>
            </a:xfrm>
            <a:prstGeom prst="rect">
              <a:avLst/>
            </a:prstGeom>
            <a:noFill/>
          </p:spPr>
          <p:txBody>
            <a:bodyPr wrap="square" rtlCol="0">
              <a:spAutoFit/>
            </a:bodyPr>
            <a:lstStyle/>
            <a:p>
              <a:r>
                <a:rPr kumimoji="1" lang="en-US" altLang="ja-JP" sz="1400" dirty="0" smtClean="0"/>
                <a:t>vehicle speed</a:t>
              </a:r>
              <a:r>
                <a:rPr kumimoji="1" lang="ja-JP" altLang="en-US" sz="1400" dirty="0"/>
                <a:t>　</a:t>
              </a:r>
              <a:r>
                <a:rPr kumimoji="1" lang="en-US" altLang="ja-JP" sz="1400" dirty="0"/>
                <a:t>km/h</a:t>
              </a:r>
              <a:endParaRPr kumimoji="1" lang="ja-JP" altLang="en-US" sz="1400" dirty="0"/>
            </a:p>
          </p:txBody>
        </p:sp>
        <p:sp>
          <p:nvSpPr>
            <p:cNvPr id="187" name="テキスト ボックス 186"/>
            <p:cNvSpPr txBox="1"/>
            <p:nvPr/>
          </p:nvSpPr>
          <p:spPr>
            <a:xfrm rot="10800000">
              <a:off x="4526935" y="819490"/>
              <a:ext cx="400110" cy="530441"/>
            </a:xfrm>
            <a:prstGeom prst="rect">
              <a:avLst/>
            </a:prstGeom>
            <a:noFill/>
          </p:spPr>
          <p:txBody>
            <a:bodyPr vert="eaVert" wrap="square" rtlCol="0">
              <a:spAutoFit/>
            </a:bodyPr>
            <a:lstStyle/>
            <a:p>
              <a:r>
                <a:rPr kumimoji="1" lang="en-US" altLang="ja-JP" sz="1400" dirty="0" smtClean="0"/>
                <a:t>force</a:t>
              </a:r>
              <a:endParaRPr kumimoji="1" lang="ja-JP" altLang="en-US" sz="1400" dirty="0"/>
            </a:p>
          </p:txBody>
        </p:sp>
        <p:sp>
          <p:nvSpPr>
            <p:cNvPr id="188" name="右中かっこ 187"/>
            <p:cNvSpPr/>
            <p:nvPr/>
          </p:nvSpPr>
          <p:spPr>
            <a:xfrm>
              <a:off x="7369644" y="435201"/>
              <a:ext cx="145950" cy="697887"/>
            </a:xfrm>
            <a:prstGeom prst="rightBrace">
              <a:avLst>
                <a:gd name="adj1" fmla="val 45072"/>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9" name="テキスト ボックス 188"/>
            <p:cNvSpPr txBox="1"/>
            <p:nvPr/>
          </p:nvSpPr>
          <p:spPr>
            <a:xfrm>
              <a:off x="7520298" y="524975"/>
              <a:ext cx="1417574" cy="461665"/>
            </a:xfrm>
            <a:prstGeom prst="rect">
              <a:avLst/>
            </a:prstGeom>
            <a:noFill/>
          </p:spPr>
          <p:txBody>
            <a:bodyPr wrap="square" rtlCol="0">
              <a:spAutoFit/>
            </a:bodyPr>
            <a:lstStyle/>
            <a:p>
              <a:r>
                <a:rPr kumimoji="1" lang="en-US" altLang="ja-JP" sz="1200" dirty="0" smtClean="0"/>
                <a:t>Different type of restrain methods</a:t>
              </a:r>
              <a:endParaRPr kumimoji="1" lang="ja-JP" altLang="en-US" sz="1200" dirty="0"/>
            </a:p>
          </p:txBody>
        </p:sp>
        <p:sp>
          <p:nvSpPr>
            <p:cNvPr id="372" name="テキスト ボックス 371"/>
            <p:cNvSpPr txBox="1"/>
            <p:nvPr/>
          </p:nvSpPr>
          <p:spPr>
            <a:xfrm>
              <a:off x="10221235" y="2148710"/>
              <a:ext cx="1799860" cy="307777"/>
            </a:xfrm>
            <a:prstGeom prst="rect">
              <a:avLst/>
            </a:prstGeom>
            <a:noFill/>
          </p:spPr>
          <p:txBody>
            <a:bodyPr wrap="square" rtlCol="0">
              <a:spAutoFit/>
            </a:bodyPr>
            <a:lstStyle/>
            <a:p>
              <a:r>
                <a:rPr kumimoji="1" lang="en-US" altLang="ja-JP" sz="1400" dirty="0" smtClean="0"/>
                <a:t>vehicle speed</a:t>
              </a:r>
              <a:r>
                <a:rPr kumimoji="1" lang="ja-JP" altLang="en-US" sz="1400" dirty="0"/>
                <a:t>　</a:t>
              </a:r>
              <a:r>
                <a:rPr kumimoji="1" lang="en-US" altLang="ja-JP" sz="1400" dirty="0"/>
                <a:t>km/h</a:t>
              </a:r>
              <a:endParaRPr kumimoji="1" lang="ja-JP" altLang="en-US" sz="1400" dirty="0"/>
            </a:p>
          </p:txBody>
        </p:sp>
        <p:sp>
          <p:nvSpPr>
            <p:cNvPr id="373" name="テキスト ボックス 372"/>
            <p:cNvSpPr txBox="1"/>
            <p:nvPr/>
          </p:nvSpPr>
          <p:spPr>
            <a:xfrm>
              <a:off x="12100524" y="400551"/>
              <a:ext cx="917691" cy="461665"/>
            </a:xfrm>
            <a:prstGeom prst="rect">
              <a:avLst/>
            </a:prstGeom>
            <a:noFill/>
          </p:spPr>
          <p:txBody>
            <a:bodyPr wrap="square" rtlCol="0">
              <a:spAutoFit/>
            </a:bodyPr>
            <a:lstStyle/>
            <a:p>
              <a:r>
                <a:rPr kumimoji="1" lang="en-US" altLang="ja-JP" sz="1200" dirty="0" smtClean="0"/>
                <a:t>should be identical</a:t>
              </a:r>
              <a:endParaRPr kumimoji="1" lang="ja-JP" altLang="en-US" sz="1200" dirty="0"/>
            </a:p>
          </p:txBody>
        </p:sp>
      </p:grpSp>
      <p:sp>
        <p:nvSpPr>
          <p:cNvPr id="191" name="右矢印 190"/>
          <p:cNvSpPr/>
          <p:nvPr/>
        </p:nvSpPr>
        <p:spPr>
          <a:xfrm>
            <a:off x="3909358" y="2171205"/>
            <a:ext cx="1045561" cy="277425"/>
          </a:xfrm>
          <a:prstGeom prst="rightArrow">
            <a:avLst/>
          </a:prstGeom>
          <a:solidFill>
            <a:srgbClr val="FFFFF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フリーフォーム 191"/>
          <p:cNvSpPr/>
          <p:nvPr/>
        </p:nvSpPr>
        <p:spPr>
          <a:xfrm>
            <a:off x="5650999" y="1734089"/>
            <a:ext cx="2228731" cy="888346"/>
          </a:xfrm>
          <a:custGeom>
            <a:avLst/>
            <a:gdLst>
              <a:gd name="connsiteX0" fmla="*/ 0 w 2228731"/>
              <a:gd name="connsiteY0" fmla="*/ 888346 h 888346"/>
              <a:gd name="connsiteX1" fmla="*/ 535577 w 2228731"/>
              <a:gd name="connsiteY1" fmla="*/ 836095 h 888346"/>
              <a:gd name="connsiteX2" fmla="*/ 1045028 w 2228731"/>
              <a:gd name="connsiteY2" fmla="*/ 692403 h 888346"/>
              <a:gd name="connsiteX3" fmla="*/ 1737360 w 2228731"/>
              <a:gd name="connsiteY3" fmla="*/ 339706 h 888346"/>
              <a:gd name="connsiteX4" fmla="*/ 2181497 w 2228731"/>
              <a:gd name="connsiteY4" fmla="*/ 26197 h 888346"/>
              <a:gd name="connsiteX5" fmla="*/ 2194560 w 2228731"/>
              <a:gd name="connsiteY5" fmla="*/ 39260 h 888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8731" h="888346">
                <a:moveTo>
                  <a:pt x="0" y="888346"/>
                </a:moveTo>
                <a:cubicBezTo>
                  <a:pt x="180703" y="878549"/>
                  <a:pt x="361406" y="868752"/>
                  <a:pt x="535577" y="836095"/>
                </a:cubicBezTo>
                <a:cubicBezTo>
                  <a:pt x="709748" y="803438"/>
                  <a:pt x="844731" y="775134"/>
                  <a:pt x="1045028" y="692403"/>
                </a:cubicBezTo>
                <a:cubicBezTo>
                  <a:pt x="1245325" y="609671"/>
                  <a:pt x="1547949" y="450740"/>
                  <a:pt x="1737360" y="339706"/>
                </a:cubicBezTo>
                <a:cubicBezTo>
                  <a:pt x="1926771" y="228672"/>
                  <a:pt x="2105297" y="76271"/>
                  <a:pt x="2181497" y="26197"/>
                </a:cubicBezTo>
                <a:cubicBezTo>
                  <a:pt x="2257697" y="-23877"/>
                  <a:pt x="2226128" y="7691"/>
                  <a:pt x="2194560" y="3926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3" name="フリーフォーム 192"/>
          <p:cNvSpPr/>
          <p:nvPr/>
        </p:nvSpPr>
        <p:spPr>
          <a:xfrm>
            <a:off x="5693793" y="1745650"/>
            <a:ext cx="2228731" cy="888346"/>
          </a:xfrm>
          <a:custGeom>
            <a:avLst/>
            <a:gdLst>
              <a:gd name="connsiteX0" fmla="*/ 0 w 2228731"/>
              <a:gd name="connsiteY0" fmla="*/ 888346 h 888346"/>
              <a:gd name="connsiteX1" fmla="*/ 535577 w 2228731"/>
              <a:gd name="connsiteY1" fmla="*/ 836095 h 888346"/>
              <a:gd name="connsiteX2" fmla="*/ 1045028 w 2228731"/>
              <a:gd name="connsiteY2" fmla="*/ 692403 h 888346"/>
              <a:gd name="connsiteX3" fmla="*/ 1737360 w 2228731"/>
              <a:gd name="connsiteY3" fmla="*/ 339706 h 888346"/>
              <a:gd name="connsiteX4" fmla="*/ 2181497 w 2228731"/>
              <a:gd name="connsiteY4" fmla="*/ 26197 h 888346"/>
              <a:gd name="connsiteX5" fmla="*/ 2194560 w 2228731"/>
              <a:gd name="connsiteY5" fmla="*/ 39260 h 888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8731" h="888346">
                <a:moveTo>
                  <a:pt x="0" y="888346"/>
                </a:moveTo>
                <a:cubicBezTo>
                  <a:pt x="180703" y="878549"/>
                  <a:pt x="361406" y="868752"/>
                  <a:pt x="535577" y="836095"/>
                </a:cubicBezTo>
                <a:cubicBezTo>
                  <a:pt x="709748" y="803438"/>
                  <a:pt x="844731" y="775134"/>
                  <a:pt x="1045028" y="692403"/>
                </a:cubicBezTo>
                <a:cubicBezTo>
                  <a:pt x="1245325" y="609671"/>
                  <a:pt x="1547949" y="450740"/>
                  <a:pt x="1737360" y="339706"/>
                </a:cubicBezTo>
                <a:cubicBezTo>
                  <a:pt x="1926771" y="228672"/>
                  <a:pt x="2105297" y="76271"/>
                  <a:pt x="2181497" y="26197"/>
                </a:cubicBezTo>
                <a:cubicBezTo>
                  <a:pt x="2257697" y="-23877"/>
                  <a:pt x="2226128" y="7691"/>
                  <a:pt x="2194560" y="39260"/>
                </a:cubicBezTo>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4" name="フリーフォーム 193"/>
          <p:cNvSpPr/>
          <p:nvPr/>
        </p:nvSpPr>
        <p:spPr>
          <a:xfrm>
            <a:off x="5677586" y="1774361"/>
            <a:ext cx="2228731" cy="888346"/>
          </a:xfrm>
          <a:custGeom>
            <a:avLst/>
            <a:gdLst>
              <a:gd name="connsiteX0" fmla="*/ 0 w 2228731"/>
              <a:gd name="connsiteY0" fmla="*/ 888346 h 888346"/>
              <a:gd name="connsiteX1" fmla="*/ 535577 w 2228731"/>
              <a:gd name="connsiteY1" fmla="*/ 836095 h 888346"/>
              <a:gd name="connsiteX2" fmla="*/ 1045028 w 2228731"/>
              <a:gd name="connsiteY2" fmla="*/ 692403 h 888346"/>
              <a:gd name="connsiteX3" fmla="*/ 1737360 w 2228731"/>
              <a:gd name="connsiteY3" fmla="*/ 339706 h 888346"/>
              <a:gd name="connsiteX4" fmla="*/ 2181497 w 2228731"/>
              <a:gd name="connsiteY4" fmla="*/ 26197 h 888346"/>
              <a:gd name="connsiteX5" fmla="*/ 2194560 w 2228731"/>
              <a:gd name="connsiteY5" fmla="*/ 39260 h 888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28731" h="888346">
                <a:moveTo>
                  <a:pt x="0" y="888346"/>
                </a:moveTo>
                <a:cubicBezTo>
                  <a:pt x="180703" y="878549"/>
                  <a:pt x="361406" y="868752"/>
                  <a:pt x="535577" y="836095"/>
                </a:cubicBezTo>
                <a:cubicBezTo>
                  <a:pt x="709748" y="803438"/>
                  <a:pt x="844731" y="775134"/>
                  <a:pt x="1045028" y="692403"/>
                </a:cubicBezTo>
                <a:cubicBezTo>
                  <a:pt x="1245325" y="609671"/>
                  <a:pt x="1547949" y="450740"/>
                  <a:pt x="1737360" y="339706"/>
                </a:cubicBezTo>
                <a:cubicBezTo>
                  <a:pt x="1926771" y="228672"/>
                  <a:pt x="2105297" y="76271"/>
                  <a:pt x="2181497" y="26197"/>
                </a:cubicBezTo>
                <a:cubicBezTo>
                  <a:pt x="2257697" y="-23877"/>
                  <a:pt x="2226128" y="7691"/>
                  <a:pt x="2194560" y="39260"/>
                </a:cubicBezTo>
              </a:path>
            </a:pathLst>
          </a:cu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5" name="直線コネクタ 194"/>
          <p:cNvCxnSpPr/>
          <p:nvPr/>
        </p:nvCxnSpPr>
        <p:spPr>
          <a:xfrm>
            <a:off x="5532835" y="3279673"/>
            <a:ext cx="271767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6" name="直線コネクタ 195"/>
          <p:cNvCxnSpPr/>
          <p:nvPr/>
        </p:nvCxnSpPr>
        <p:spPr>
          <a:xfrm flipV="1">
            <a:off x="5522719" y="1473000"/>
            <a:ext cx="0" cy="1806673"/>
          </a:xfrm>
          <a:prstGeom prst="line">
            <a:avLst/>
          </a:prstGeom>
        </p:spPr>
        <p:style>
          <a:lnRef idx="1">
            <a:schemeClr val="accent1"/>
          </a:lnRef>
          <a:fillRef idx="0">
            <a:schemeClr val="accent1"/>
          </a:fillRef>
          <a:effectRef idx="0">
            <a:schemeClr val="accent1"/>
          </a:effectRef>
          <a:fontRef idx="minor">
            <a:schemeClr val="tx1"/>
          </a:fontRef>
        </p:style>
      </p:cxnSp>
      <p:sp>
        <p:nvSpPr>
          <p:cNvPr id="199" name="右中かっこ 198"/>
          <p:cNvSpPr/>
          <p:nvPr/>
        </p:nvSpPr>
        <p:spPr>
          <a:xfrm>
            <a:off x="7965318" y="1568568"/>
            <a:ext cx="143940" cy="285290"/>
          </a:xfrm>
          <a:prstGeom prst="rightBrace">
            <a:avLst>
              <a:gd name="adj1" fmla="val 45072"/>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01" name="テキスト ボックス 200"/>
          <p:cNvSpPr txBox="1"/>
          <p:nvPr/>
        </p:nvSpPr>
        <p:spPr>
          <a:xfrm>
            <a:off x="3869366" y="2392298"/>
            <a:ext cx="1573998" cy="369332"/>
          </a:xfrm>
          <a:prstGeom prst="rect">
            <a:avLst/>
          </a:prstGeom>
          <a:noFill/>
        </p:spPr>
        <p:txBody>
          <a:bodyPr wrap="square" rtlCol="0">
            <a:spAutoFit/>
          </a:bodyPr>
          <a:lstStyle/>
          <a:p>
            <a:r>
              <a:rPr kumimoji="1" lang="en-US" altLang="ja-JP" dirty="0" smtClean="0"/>
              <a:t>adjustment</a:t>
            </a:r>
            <a:endParaRPr kumimoji="1" lang="ja-JP" altLang="en-US" sz="1400" dirty="0"/>
          </a:p>
        </p:txBody>
      </p:sp>
      <p:cxnSp>
        <p:nvCxnSpPr>
          <p:cNvPr id="202" name="直線矢印コネクタ 201"/>
          <p:cNvCxnSpPr>
            <a:endCxn id="11" idx="1"/>
          </p:cNvCxnSpPr>
          <p:nvPr/>
        </p:nvCxnSpPr>
        <p:spPr>
          <a:xfrm>
            <a:off x="1227809" y="5305494"/>
            <a:ext cx="132751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4" name="直線矢印コネクタ 203"/>
          <p:cNvCxnSpPr/>
          <p:nvPr/>
        </p:nvCxnSpPr>
        <p:spPr>
          <a:xfrm flipH="1">
            <a:off x="4716060" y="2761630"/>
            <a:ext cx="1088869" cy="830044"/>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05" name="テキスト ボックス 204"/>
          <p:cNvSpPr txBox="1"/>
          <p:nvPr/>
        </p:nvSpPr>
        <p:spPr>
          <a:xfrm>
            <a:off x="2214858" y="3646526"/>
            <a:ext cx="2582467" cy="338554"/>
          </a:xfrm>
          <a:prstGeom prst="rect">
            <a:avLst/>
          </a:prstGeom>
          <a:noFill/>
        </p:spPr>
        <p:txBody>
          <a:bodyPr wrap="square" rtlCol="0">
            <a:spAutoFit/>
          </a:bodyPr>
          <a:lstStyle/>
          <a:p>
            <a:pPr algn="r"/>
            <a:r>
              <a:rPr kumimoji="1" lang="en-US" altLang="ja-JP" sz="1600" b="1" dirty="0" smtClean="0">
                <a:solidFill>
                  <a:srgbClr val="C00000"/>
                </a:solidFill>
              </a:rPr>
              <a:t>unexpected workload</a:t>
            </a:r>
            <a:endParaRPr kumimoji="1" lang="ja-JP" altLang="en-US" sz="1600" b="1" dirty="0">
              <a:solidFill>
                <a:srgbClr val="C00000"/>
              </a:solidFill>
            </a:endParaRPr>
          </a:p>
        </p:txBody>
      </p:sp>
      <p:cxnSp>
        <p:nvCxnSpPr>
          <p:cNvPr id="206" name="直線コネクタ 205"/>
          <p:cNvCxnSpPr/>
          <p:nvPr/>
        </p:nvCxnSpPr>
        <p:spPr>
          <a:xfrm>
            <a:off x="5178799" y="4719917"/>
            <a:ext cx="537240" cy="0"/>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7" name="直線コネクタ 206"/>
          <p:cNvCxnSpPr/>
          <p:nvPr/>
        </p:nvCxnSpPr>
        <p:spPr>
          <a:xfrm>
            <a:off x="1911524" y="4752245"/>
            <a:ext cx="537240" cy="0"/>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09" name="テキスト ボックス 208"/>
          <p:cNvSpPr txBox="1"/>
          <p:nvPr/>
        </p:nvSpPr>
        <p:spPr>
          <a:xfrm>
            <a:off x="1307693" y="4217721"/>
            <a:ext cx="1421569" cy="307777"/>
          </a:xfrm>
          <a:prstGeom prst="rect">
            <a:avLst/>
          </a:prstGeom>
          <a:noFill/>
        </p:spPr>
        <p:txBody>
          <a:bodyPr wrap="square" rtlCol="0">
            <a:spAutoFit/>
          </a:bodyPr>
          <a:lstStyle/>
          <a:p>
            <a:r>
              <a:rPr kumimoji="1" lang="en-US" altLang="ja-JP" sz="1400" dirty="0" smtClean="0">
                <a:solidFill>
                  <a:srgbClr val="00B050"/>
                </a:solidFill>
              </a:rPr>
              <a:t>restrain force</a:t>
            </a:r>
            <a:endParaRPr kumimoji="1" lang="ja-JP" altLang="en-US" sz="1400" dirty="0">
              <a:solidFill>
                <a:srgbClr val="00B050"/>
              </a:solidFill>
            </a:endParaRPr>
          </a:p>
        </p:txBody>
      </p:sp>
      <p:cxnSp>
        <p:nvCxnSpPr>
          <p:cNvPr id="211" name="直線コネクタ 210"/>
          <p:cNvCxnSpPr/>
          <p:nvPr/>
        </p:nvCxnSpPr>
        <p:spPr>
          <a:xfrm flipV="1">
            <a:off x="5503326" y="3816079"/>
            <a:ext cx="0" cy="47966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2" name="直線矢印コネクタ 211"/>
          <p:cNvCxnSpPr/>
          <p:nvPr/>
        </p:nvCxnSpPr>
        <p:spPr>
          <a:xfrm flipH="1">
            <a:off x="5143795" y="3816079"/>
            <a:ext cx="378924" cy="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13" name="直線コネクタ 212"/>
          <p:cNvCxnSpPr/>
          <p:nvPr/>
        </p:nvCxnSpPr>
        <p:spPr>
          <a:xfrm flipV="1">
            <a:off x="2180928" y="3775218"/>
            <a:ext cx="0" cy="47966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4" name="直線矢印コネクタ 213"/>
          <p:cNvCxnSpPr/>
          <p:nvPr/>
        </p:nvCxnSpPr>
        <p:spPr>
          <a:xfrm>
            <a:off x="2180928" y="3810467"/>
            <a:ext cx="374398" cy="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nvGrpSpPr>
          <p:cNvPr id="215" name="グループ化 214"/>
          <p:cNvGrpSpPr/>
          <p:nvPr/>
        </p:nvGrpSpPr>
        <p:grpSpPr>
          <a:xfrm>
            <a:off x="5624801" y="333333"/>
            <a:ext cx="1983217" cy="944263"/>
            <a:chOff x="2367526" y="-171145"/>
            <a:chExt cx="2935655" cy="1397744"/>
          </a:xfrm>
        </p:grpSpPr>
        <p:sp>
          <p:nvSpPr>
            <p:cNvPr id="216" name="Oval 10"/>
            <p:cNvSpPr>
              <a:spLocks noChangeArrowheads="1"/>
            </p:cNvSpPr>
            <p:nvPr/>
          </p:nvSpPr>
          <p:spPr bwMode="auto">
            <a:xfrm flipH="1">
              <a:off x="2980974" y="470460"/>
              <a:ext cx="485539" cy="450858"/>
            </a:xfrm>
            <a:prstGeom prst="ellipse">
              <a:avLst/>
            </a:prstGeom>
            <a:pattFill prst="pct75">
              <a:fgClr>
                <a:srgbClr val="5F5F5F"/>
              </a:fgClr>
              <a:bgClr>
                <a:srgbClr val="FFFFFF"/>
              </a:bgClr>
            </a:pattFill>
            <a:ln w="12700">
              <a:solidFill>
                <a:schemeClr val="bg2"/>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17" name="Oval 11"/>
            <p:cNvSpPr>
              <a:spLocks noChangeArrowheads="1"/>
            </p:cNvSpPr>
            <p:nvPr/>
          </p:nvSpPr>
          <p:spPr bwMode="auto">
            <a:xfrm flipH="1">
              <a:off x="3119700" y="597625"/>
              <a:ext cx="184967" cy="173407"/>
            </a:xfrm>
            <a:prstGeom prst="ellipse">
              <a:avLst/>
            </a:prstGeom>
            <a:solidFill>
              <a:srgbClr val="FFFFFF"/>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18" name="Freeform 12"/>
            <p:cNvSpPr>
              <a:spLocks/>
            </p:cNvSpPr>
            <p:nvPr/>
          </p:nvSpPr>
          <p:spPr bwMode="auto">
            <a:xfrm flipH="1">
              <a:off x="2546012" y="-148024"/>
              <a:ext cx="602589" cy="903161"/>
            </a:xfrm>
            <a:custGeom>
              <a:avLst/>
              <a:gdLst>
                <a:gd name="T0" fmla="*/ 0 w 417"/>
                <a:gd name="T1" fmla="*/ 0 h 625"/>
                <a:gd name="T2" fmla="*/ 0 w 417"/>
                <a:gd name="T3" fmla="*/ 0 h 625"/>
                <a:gd name="T4" fmla="*/ 400 w 417"/>
                <a:gd name="T5" fmla="*/ 312 h 625"/>
                <a:gd name="T6" fmla="*/ 400 w 417"/>
                <a:gd name="T7" fmla="*/ 488 h 625"/>
                <a:gd name="T8" fmla="*/ 416 w 417"/>
                <a:gd name="T9" fmla="*/ 488 h 625"/>
                <a:gd name="T10" fmla="*/ 416 w 417"/>
                <a:gd name="T11" fmla="*/ 576 h 625"/>
                <a:gd name="T12" fmla="*/ 168 w 417"/>
                <a:gd name="T13" fmla="*/ 624 h 625"/>
                <a:gd name="T14" fmla="*/ 168 w 417"/>
                <a:gd name="T15" fmla="*/ 520 h 625"/>
                <a:gd name="T16" fmla="*/ 160 w 417"/>
                <a:gd name="T17" fmla="*/ 488 h 625"/>
                <a:gd name="T18" fmla="*/ 120 w 417"/>
                <a:gd name="T19" fmla="*/ 456 h 625"/>
                <a:gd name="T20" fmla="*/ 88 w 417"/>
                <a:gd name="T21" fmla="*/ 424 h 6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17"/>
                <a:gd name="T34" fmla="*/ 0 h 625"/>
                <a:gd name="T35" fmla="*/ 417 w 417"/>
                <a:gd name="T36" fmla="*/ 625 h 62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17" h="625">
                  <a:moveTo>
                    <a:pt x="0" y="0"/>
                  </a:moveTo>
                  <a:lnTo>
                    <a:pt x="0" y="0"/>
                  </a:lnTo>
                  <a:lnTo>
                    <a:pt x="400" y="312"/>
                  </a:lnTo>
                  <a:lnTo>
                    <a:pt x="400" y="488"/>
                  </a:lnTo>
                  <a:lnTo>
                    <a:pt x="416" y="488"/>
                  </a:lnTo>
                  <a:lnTo>
                    <a:pt x="416" y="576"/>
                  </a:lnTo>
                  <a:lnTo>
                    <a:pt x="168" y="624"/>
                  </a:lnTo>
                  <a:lnTo>
                    <a:pt x="168" y="520"/>
                  </a:lnTo>
                  <a:lnTo>
                    <a:pt x="160" y="488"/>
                  </a:lnTo>
                  <a:lnTo>
                    <a:pt x="120" y="456"/>
                  </a:lnTo>
                  <a:lnTo>
                    <a:pt x="88" y="424"/>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19" name="Freeform 13"/>
            <p:cNvSpPr>
              <a:spLocks/>
            </p:cNvSpPr>
            <p:nvPr/>
          </p:nvSpPr>
          <p:spPr bwMode="auto">
            <a:xfrm flipH="1">
              <a:off x="3019990" y="-171145"/>
              <a:ext cx="2267295" cy="949402"/>
            </a:xfrm>
            <a:custGeom>
              <a:avLst/>
              <a:gdLst>
                <a:gd name="T0" fmla="*/ 1568 w 1569"/>
                <a:gd name="T1" fmla="*/ 440 h 657"/>
                <a:gd name="T2" fmla="*/ 1568 w 1569"/>
                <a:gd name="T3" fmla="*/ 440 h 657"/>
                <a:gd name="T4" fmla="*/ 1496 w 1569"/>
                <a:gd name="T5" fmla="*/ 408 h 657"/>
                <a:gd name="T6" fmla="*/ 1376 w 1569"/>
                <a:gd name="T7" fmla="*/ 408 h 657"/>
                <a:gd name="T8" fmla="*/ 1336 w 1569"/>
                <a:gd name="T9" fmla="*/ 440 h 657"/>
                <a:gd name="T10" fmla="*/ 1304 w 1569"/>
                <a:gd name="T11" fmla="*/ 456 h 657"/>
                <a:gd name="T12" fmla="*/ 1272 w 1569"/>
                <a:gd name="T13" fmla="*/ 488 h 657"/>
                <a:gd name="T14" fmla="*/ 1248 w 1569"/>
                <a:gd name="T15" fmla="*/ 512 h 657"/>
                <a:gd name="T16" fmla="*/ 1240 w 1569"/>
                <a:gd name="T17" fmla="*/ 584 h 657"/>
                <a:gd name="T18" fmla="*/ 1240 w 1569"/>
                <a:gd name="T19" fmla="*/ 656 h 657"/>
                <a:gd name="T20" fmla="*/ 600 w 1569"/>
                <a:gd name="T21" fmla="*/ 656 h 657"/>
                <a:gd name="T22" fmla="*/ 600 w 1569"/>
                <a:gd name="T23" fmla="*/ 512 h 657"/>
                <a:gd name="T24" fmla="*/ 576 w 1569"/>
                <a:gd name="T25" fmla="*/ 504 h 657"/>
                <a:gd name="T26" fmla="*/ 576 w 1569"/>
                <a:gd name="T27" fmla="*/ 488 h 657"/>
                <a:gd name="T28" fmla="*/ 520 w 1569"/>
                <a:gd name="T29" fmla="*/ 440 h 657"/>
                <a:gd name="T30" fmla="*/ 488 w 1569"/>
                <a:gd name="T31" fmla="*/ 408 h 657"/>
                <a:gd name="T32" fmla="*/ 440 w 1569"/>
                <a:gd name="T33" fmla="*/ 408 h 657"/>
                <a:gd name="T34" fmla="*/ 368 w 1569"/>
                <a:gd name="T35" fmla="*/ 408 h 657"/>
                <a:gd name="T36" fmla="*/ 312 w 1569"/>
                <a:gd name="T37" fmla="*/ 408 h 657"/>
                <a:gd name="T38" fmla="*/ 264 w 1569"/>
                <a:gd name="T39" fmla="*/ 424 h 657"/>
                <a:gd name="T40" fmla="*/ 232 w 1569"/>
                <a:gd name="T41" fmla="*/ 472 h 657"/>
                <a:gd name="T42" fmla="*/ 192 w 1569"/>
                <a:gd name="T43" fmla="*/ 504 h 657"/>
                <a:gd name="T44" fmla="*/ 176 w 1569"/>
                <a:gd name="T45" fmla="*/ 568 h 657"/>
                <a:gd name="T46" fmla="*/ 176 w 1569"/>
                <a:gd name="T47" fmla="*/ 616 h 657"/>
                <a:gd name="T48" fmla="*/ 176 w 1569"/>
                <a:gd name="T49" fmla="*/ 640 h 657"/>
                <a:gd name="T50" fmla="*/ 112 w 1569"/>
                <a:gd name="T51" fmla="*/ 640 h 657"/>
                <a:gd name="T52" fmla="*/ 88 w 1569"/>
                <a:gd name="T53" fmla="*/ 592 h 657"/>
                <a:gd name="T54" fmla="*/ 0 w 1569"/>
                <a:gd name="T55" fmla="*/ 544 h 657"/>
                <a:gd name="T56" fmla="*/ 0 w 1569"/>
                <a:gd name="T57" fmla="*/ 504 h 657"/>
                <a:gd name="T58" fmla="*/ 24 w 1569"/>
                <a:gd name="T59" fmla="*/ 504 h 657"/>
                <a:gd name="T60" fmla="*/ 112 w 1569"/>
                <a:gd name="T61" fmla="*/ 296 h 657"/>
                <a:gd name="T62" fmla="*/ 600 w 1569"/>
                <a:gd name="T63" fmla="*/ 240 h 657"/>
                <a:gd name="T64" fmla="*/ 904 w 1569"/>
                <a:gd name="T65" fmla="*/ 16 h 657"/>
                <a:gd name="T66" fmla="*/ 1200 w 1569"/>
                <a:gd name="T67" fmla="*/ 0 h 657"/>
                <a:gd name="T68" fmla="*/ 1480 w 1569"/>
                <a:gd name="T69" fmla="*/ 16 h 65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569"/>
                <a:gd name="T106" fmla="*/ 0 h 657"/>
                <a:gd name="T107" fmla="*/ 1569 w 1569"/>
                <a:gd name="T108" fmla="*/ 657 h 65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569" h="657">
                  <a:moveTo>
                    <a:pt x="1568" y="440"/>
                  </a:moveTo>
                  <a:lnTo>
                    <a:pt x="1568" y="440"/>
                  </a:lnTo>
                  <a:lnTo>
                    <a:pt x="1496" y="408"/>
                  </a:lnTo>
                  <a:lnTo>
                    <a:pt x="1376" y="408"/>
                  </a:lnTo>
                  <a:lnTo>
                    <a:pt x="1336" y="440"/>
                  </a:lnTo>
                  <a:lnTo>
                    <a:pt x="1304" y="456"/>
                  </a:lnTo>
                  <a:lnTo>
                    <a:pt x="1272" y="488"/>
                  </a:lnTo>
                  <a:lnTo>
                    <a:pt x="1248" y="512"/>
                  </a:lnTo>
                  <a:lnTo>
                    <a:pt x="1240" y="584"/>
                  </a:lnTo>
                  <a:lnTo>
                    <a:pt x="1240" y="656"/>
                  </a:lnTo>
                  <a:lnTo>
                    <a:pt x="600" y="656"/>
                  </a:lnTo>
                  <a:lnTo>
                    <a:pt x="600" y="512"/>
                  </a:lnTo>
                  <a:lnTo>
                    <a:pt x="576" y="504"/>
                  </a:lnTo>
                  <a:lnTo>
                    <a:pt x="576" y="488"/>
                  </a:lnTo>
                  <a:lnTo>
                    <a:pt x="520" y="440"/>
                  </a:lnTo>
                  <a:lnTo>
                    <a:pt x="488" y="408"/>
                  </a:lnTo>
                  <a:lnTo>
                    <a:pt x="440" y="408"/>
                  </a:lnTo>
                  <a:lnTo>
                    <a:pt x="368" y="408"/>
                  </a:lnTo>
                  <a:lnTo>
                    <a:pt x="312" y="408"/>
                  </a:lnTo>
                  <a:lnTo>
                    <a:pt x="264" y="424"/>
                  </a:lnTo>
                  <a:lnTo>
                    <a:pt x="232" y="472"/>
                  </a:lnTo>
                  <a:lnTo>
                    <a:pt x="192" y="504"/>
                  </a:lnTo>
                  <a:lnTo>
                    <a:pt x="176" y="568"/>
                  </a:lnTo>
                  <a:lnTo>
                    <a:pt x="176" y="616"/>
                  </a:lnTo>
                  <a:lnTo>
                    <a:pt x="176" y="640"/>
                  </a:lnTo>
                  <a:lnTo>
                    <a:pt x="112" y="640"/>
                  </a:lnTo>
                  <a:lnTo>
                    <a:pt x="88" y="592"/>
                  </a:lnTo>
                  <a:lnTo>
                    <a:pt x="0" y="544"/>
                  </a:lnTo>
                  <a:lnTo>
                    <a:pt x="0" y="504"/>
                  </a:lnTo>
                  <a:lnTo>
                    <a:pt x="24" y="504"/>
                  </a:lnTo>
                  <a:lnTo>
                    <a:pt x="112" y="296"/>
                  </a:lnTo>
                  <a:lnTo>
                    <a:pt x="600" y="240"/>
                  </a:lnTo>
                  <a:lnTo>
                    <a:pt x="904" y="16"/>
                  </a:lnTo>
                  <a:lnTo>
                    <a:pt x="1200" y="0"/>
                  </a:lnTo>
                  <a:lnTo>
                    <a:pt x="1480"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20" name="Freeform 14"/>
            <p:cNvSpPr>
              <a:spLocks/>
            </p:cNvSpPr>
            <p:nvPr/>
          </p:nvSpPr>
          <p:spPr bwMode="auto">
            <a:xfrm flipH="1">
              <a:off x="2546012" y="-171145"/>
              <a:ext cx="2741273" cy="949402"/>
            </a:xfrm>
            <a:custGeom>
              <a:avLst/>
              <a:gdLst>
                <a:gd name="T0" fmla="*/ 1480 w 1897"/>
                <a:gd name="T1" fmla="*/ 16 h 657"/>
                <a:gd name="T2" fmla="*/ 1880 w 1897"/>
                <a:gd name="T3" fmla="*/ 328 h 657"/>
                <a:gd name="T4" fmla="*/ 1880 w 1897"/>
                <a:gd name="T5" fmla="*/ 504 h 657"/>
                <a:gd name="T6" fmla="*/ 1896 w 1897"/>
                <a:gd name="T7" fmla="*/ 504 h 657"/>
                <a:gd name="T8" fmla="*/ 1896 w 1897"/>
                <a:gd name="T9" fmla="*/ 592 h 657"/>
                <a:gd name="T10" fmla="*/ 1648 w 1897"/>
                <a:gd name="T11" fmla="*/ 640 h 657"/>
                <a:gd name="T12" fmla="*/ 1648 w 1897"/>
                <a:gd name="T13" fmla="*/ 536 h 657"/>
                <a:gd name="T14" fmla="*/ 1640 w 1897"/>
                <a:gd name="T15" fmla="*/ 504 h 657"/>
                <a:gd name="T16" fmla="*/ 1600 w 1897"/>
                <a:gd name="T17" fmla="*/ 472 h 657"/>
                <a:gd name="T18" fmla="*/ 1568 w 1897"/>
                <a:gd name="T19" fmla="*/ 440 h 657"/>
                <a:gd name="T20" fmla="*/ 1496 w 1897"/>
                <a:gd name="T21" fmla="*/ 408 h 657"/>
                <a:gd name="T22" fmla="*/ 1376 w 1897"/>
                <a:gd name="T23" fmla="*/ 408 h 657"/>
                <a:gd name="T24" fmla="*/ 1336 w 1897"/>
                <a:gd name="T25" fmla="*/ 440 h 657"/>
                <a:gd name="T26" fmla="*/ 1304 w 1897"/>
                <a:gd name="T27" fmla="*/ 456 h 657"/>
                <a:gd name="T28" fmla="*/ 1272 w 1897"/>
                <a:gd name="T29" fmla="*/ 488 h 657"/>
                <a:gd name="T30" fmla="*/ 1248 w 1897"/>
                <a:gd name="T31" fmla="*/ 512 h 657"/>
                <a:gd name="T32" fmla="*/ 1240 w 1897"/>
                <a:gd name="T33" fmla="*/ 584 h 657"/>
                <a:gd name="T34" fmla="*/ 1240 w 1897"/>
                <a:gd name="T35" fmla="*/ 656 h 657"/>
                <a:gd name="T36" fmla="*/ 600 w 1897"/>
                <a:gd name="T37" fmla="*/ 656 h 657"/>
                <a:gd name="T38" fmla="*/ 600 w 1897"/>
                <a:gd name="T39" fmla="*/ 512 h 657"/>
                <a:gd name="T40" fmla="*/ 576 w 1897"/>
                <a:gd name="T41" fmla="*/ 504 h 657"/>
                <a:gd name="T42" fmla="*/ 576 w 1897"/>
                <a:gd name="T43" fmla="*/ 488 h 657"/>
                <a:gd name="T44" fmla="*/ 520 w 1897"/>
                <a:gd name="T45" fmla="*/ 440 h 657"/>
                <a:gd name="T46" fmla="*/ 488 w 1897"/>
                <a:gd name="T47" fmla="*/ 408 h 657"/>
                <a:gd name="T48" fmla="*/ 440 w 1897"/>
                <a:gd name="T49" fmla="*/ 408 h 657"/>
                <a:gd name="T50" fmla="*/ 368 w 1897"/>
                <a:gd name="T51" fmla="*/ 408 h 657"/>
                <a:gd name="T52" fmla="*/ 312 w 1897"/>
                <a:gd name="T53" fmla="*/ 408 h 657"/>
                <a:gd name="T54" fmla="*/ 264 w 1897"/>
                <a:gd name="T55" fmla="*/ 424 h 657"/>
                <a:gd name="T56" fmla="*/ 232 w 1897"/>
                <a:gd name="T57" fmla="*/ 472 h 657"/>
                <a:gd name="T58" fmla="*/ 192 w 1897"/>
                <a:gd name="T59" fmla="*/ 504 h 657"/>
                <a:gd name="T60" fmla="*/ 176 w 1897"/>
                <a:gd name="T61" fmla="*/ 568 h 657"/>
                <a:gd name="T62" fmla="*/ 176 w 1897"/>
                <a:gd name="T63" fmla="*/ 616 h 657"/>
                <a:gd name="T64" fmla="*/ 176 w 1897"/>
                <a:gd name="T65" fmla="*/ 640 h 657"/>
                <a:gd name="T66" fmla="*/ 112 w 1897"/>
                <a:gd name="T67" fmla="*/ 640 h 657"/>
                <a:gd name="T68" fmla="*/ 88 w 1897"/>
                <a:gd name="T69" fmla="*/ 592 h 657"/>
                <a:gd name="T70" fmla="*/ 0 w 1897"/>
                <a:gd name="T71" fmla="*/ 544 h 657"/>
                <a:gd name="T72" fmla="*/ 0 w 1897"/>
                <a:gd name="T73" fmla="*/ 504 h 657"/>
                <a:gd name="T74" fmla="*/ 24 w 1897"/>
                <a:gd name="T75" fmla="*/ 504 h 657"/>
                <a:gd name="T76" fmla="*/ 112 w 1897"/>
                <a:gd name="T77" fmla="*/ 296 h 657"/>
                <a:gd name="T78" fmla="*/ 600 w 1897"/>
                <a:gd name="T79" fmla="*/ 240 h 657"/>
                <a:gd name="T80" fmla="*/ 904 w 1897"/>
                <a:gd name="T81" fmla="*/ 16 h 657"/>
                <a:gd name="T82" fmla="*/ 1200 w 1897"/>
                <a:gd name="T83" fmla="*/ 0 h 657"/>
                <a:gd name="T84" fmla="*/ 1480 w 1897"/>
                <a:gd name="T85" fmla="*/ 16 h 65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897"/>
                <a:gd name="T130" fmla="*/ 0 h 657"/>
                <a:gd name="T131" fmla="*/ 1897 w 1897"/>
                <a:gd name="T132" fmla="*/ 657 h 65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897" h="657">
                  <a:moveTo>
                    <a:pt x="1480" y="16"/>
                  </a:moveTo>
                  <a:lnTo>
                    <a:pt x="1880" y="328"/>
                  </a:lnTo>
                  <a:lnTo>
                    <a:pt x="1880" y="504"/>
                  </a:lnTo>
                  <a:lnTo>
                    <a:pt x="1896" y="504"/>
                  </a:lnTo>
                  <a:lnTo>
                    <a:pt x="1896" y="592"/>
                  </a:lnTo>
                  <a:lnTo>
                    <a:pt x="1648" y="640"/>
                  </a:lnTo>
                  <a:lnTo>
                    <a:pt x="1648" y="536"/>
                  </a:lnTo>
                  <a:lnTo>
                    <a:pt x="1640" y="504"/>
                  </a:lnTo>
                  <a:lnTo>
                    <a:pt x="1600" y="472"/>
                  </a:lnTo>
                  <a:lnTo>
                    <a:pt x="1568" y="440"/>
                  </a:lnTo>
                  <a:lnTo>
                    <a:pt x="1496" y="408"/>
                  </a:lnTo>
                  <a:lnTo>
                    <a:pt x="1376" y="408"/>
                  </a:lnTo>
                  <a:lnTo>
                    <a:pt x="1336" y="440"/>
                  </a:lnTo>
                  <a:lnTo>
                    <a:pt x="1304" y="456"/>
                  </a:lnTo>
                  <a:lnTo>
                    <a:pt x="1272" y="488"/>
                  </a:lnTo>
                  <a:lnTo>
                    <a:pt x="1248" y="512"/>
                  </a:lnTo>
                  <a:lnTo>
                    <a:pt x="1240" y="584"/>
                  </a:lnTo>
                  <a:lnTo>
                    <a:pt x="1240" y="656"/>
                  </a:lnTo>
                  <a:lnTo>
                    <a:pt x="600" y="656"/>
                  </a:lnTo>
                  <a:lnTo>
                    <a:pt x="600" y="512"/>
                  </a:lnTo>
                  <a:lnTo>
                    <a:pt x="576" y="504"/>
                  </a:lnTo>
                  <a:lnTo>
                    <a:pt x="576" y="488"/>
                  </a:lnTo>
                  <a:lnTo>
                    <a:pt x="520" y="440"/>
                  </a:lnTo>
                  <a:lnTo>
                    <a:pt x="488" y="408"/>
                  </a:lnTo>
                  <a:lnTo>
                    <a:pt x="440" y="408"/>
                  </a:lnTo>
                  <a:lnTo>
                    <a:pt x="368" y="408"/>
                  </a:lnTo>
                  <a:lnTo>
                    <a:pt x="312" y="408"/>
                  </a:lnTo>
                  <a:lnTo>
                    <a:pt x="264" y="424"/>
                  </a:lnTo>
                  <a:lnTo>
                    <a:pt x="232" y="472"/>
                  </a:lnTo>
                  <a:lnTo>
                    <a:pt x="192" y="504"/>
                  </a:lnTo>
                  <a:lnTo>
                    <a:pt x="176" y="568"/>
                  </a:lnTo>
                  <a:lnTo>
                    <a:pt x="176" y="616"/>
                  </a:lnTo>
                  <a:lnTo>
                    <a:pt x="176" y="640"/>
                  </a:lnTo>
                  <a:lnTo>
                    <a:pt x="112" y="640"/>
                  </a:lnTo>
                  <a:lnTo>
                    <a:pt x="88" y="592"/>
                  </a:lnTo>
                  <a:lnTo>
                    <a:pt x="0" y="544"/>
                  </a:lnTo>
                  <a:lnTo>
                    <a:pt x="0" y="504"/>
                  </a:lnTo>
                  <a:lnTo>
                    <a:pt x="24" y="504"/>
                  </a:lnTo>
                  <a:lnTo>
                    <a:pt x="112" y="296"/>
                  </a:lnTo>
                  <a:lnTo>
                    <a:pt x="600" y="240"/>
                  </a:lnTo>
                  <a:lnTo>
                    <a:pt x="904" y="16"/>
                  </a:lnTo>
                  <a:lnTo>
                    <a:pt x="1200" y="0"/>
                  </a:lnTo>
                  <a:lnTo>
                    <a:pt x="1480"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21" name="Line 15"/>
            <p:cNvSpPr>
              <a:spLocks noChangeShapeType="1"/>
            </p:cNvSpPr>
            <p:nvPr/>
          </p:nvSpPr>
          <p:spPr bwMode="auto">
            <a:xfrm>
              <a:off x="2587917" y="551384"/>
              <a:ext cx="35693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222" name="Line 16"/>
            <p:cNvSpPr>
              <a:spLocks noChangeShapeType="1"/>
            </p:cNvSpPr>
            <p:nvPr/>
          </p:nvSpPr>
          <p:spPr bwMode="auto">
            <a:xfrm>
              <a:off x="3466514" y="551384"/>
              <a:ext cx="981193"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223" name="Line 17"/>
            <p:cNvSpPr>
              <a:spLocks noChangeShapeType="1"/>
            </p:cNvSpPr>
            <p:nvPr/>
          </p:nvSpPr>
          <p:spPr bwMode="auto">
            <a:xfrm>
              <a:off x="5015614" y="551384"/>
              <a:ext cx="287567"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224" name="Freeform 18"/>
            <p:cNvSpPr>
              <a:spLocks/>
            </p:cNvSpPr>
            <p:nvPr/>
          </p:nvSpPr>
          <p:spPr bwMode="auto">
            <a:xfrm flipH="1">
              <a:off x="2950629" y="-101782"/>
              <a:ext cx="625710" cy="313577"/>
            </a:xfrm>
            <a:custGeom>
              <a:avLst/>
              <a:gdLst>
                <a:gd name="T0" fmla="*/ 0 w 433"/>
                <a:gd name="T1" fmla="*/ 0 h 217"/>
                <a:gd name="T2" fmla="*/ 0 w 433"/>
                <a:gd name="T3" fmla="*/ 0 h 217"/>
                <a:gd name="T4" fmla="*/ 208 w 433"/>
                <a:gd name="T5" fmla="*/ 0 h 217"/>
                <a:gd name="T6" fmla="*/ 432 w 433"/>
                <a:gd name="T7" fmla="*/ 192 h 217"/>
                <a:gd name="T8" fmla="*/ 400 w 433"/>
                <a:gd name="T9" fmla="*/ 216 h 217"/>
                <a:gd name="T10" fmla="*/ 0 w 433"/>
                <a:gd name="T11" fmla="*/ 216 h 217"/>
                <a:gd name="T12" fmla="*/ 0 w 433"/>
                <a:gd name="T13" fmla="*/ 0 h 217"/>
                <a:gd name="T14" fmla="*/ 0 60000 65536"/>
                <a:gd name="T15" fmla="*/ 0 60000 65536"/>
                <a:gd name="T16" fmla="*/ 0 60000 65536"/>
                <a:gd name="T17" fmla="*/ 0 60000 65536"/>
                <a:gd name="T18" fmla="*/ 0 60000 65536"/>
                <a:gd name="T19" fmla="*/ 0 60000 65536"/>
                <a:gd name="T20" fmla="*/ 0 60000 65536"/>
                <a:gd name="T21" fmla="*/ 0 w 433"/>
                <a:gd name="T22" fmla="*/ 0 h 217"/>
                <a:gd name="T23" fmla="*/ 433 w 433"/>
                <a:gd name="T24" fmla="*/ 217 h 2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3" h="217">
                  <a:moveTo>
                    <a:pt x="0" y="0"/>
                  </a:moveTo>
                  <a:lnTo>
                    <a:pt x="0" y="0"/>
                  </a:lnTo>
                  <a:lnTo>
                    <a:pt x="208" y="0"/>
                  </a:lnTo>
                  <a:lnTo>
                    <a:pt x="432" y="192"/>
                  </a:lnTo>
                  <a:lnTo>
                    <a:pt x="400" y="216"/>
                  </a:lnTo>
                  <a:lnTo>
                    <a:pt x="0" y="216"/>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25" name="Freeform 19"/>
            <p:cNvSpPr>
              <a:spLocks/>
            </p:cNvSpPr>
            <p:nvPr/>
          </p:nvSpPr>
          <p:spPr bwMode="auto">
            <a:xfrm flipH="1">
              <a:off x="2950629" y="-101782"/>
              <a:ext cx="625710" cy="313577"/>
            </a:xfrm>
            <a:custGeom>
              <a:avLst/>
              <a:gdLst>
                <a:gd name="T0" fmla="*/ 0 w 433"/>
                <a:gd name="T1" fmla="*/ 0 h 217"/>
                <a:gd name="T2" fmla="*/ 208 w 433"/>
                <a:gd name="T3" fmla="*/ 0 h 217"/>
                <a:gd name="T4" fmla="*/ 432 w 433"/>
                <a:gd name="T5" fmla="*/ 192 h 217"/>
                <a:gd name="T6" fmla="*/ 400 w 433"/>
                <a:gd name="T7" fmla="*/ 216 h 217"/>
                <a:gd name="T8" fmla="*/ 0 w 433"/>
                <a:gd name="T9" fmla="*/ 216 h 217"/>
                <a:gd name="T10" fmla="*/ 0 w 433"/>
                <a:gd name="T11" fmla="*/ 0 h 217"/>
                <a:gd name="T12" fmla="*/ 0 60000 65536"/>
                <a:gd name="T13" fmla="*/ 0 60000 65536"/>
                <a:gd name="T14" fmla="*/ 0 60000 65536"/>
                <a:gd name="T15" fmla="*/ 0 60000 65536"/>
                <a:gd name="T16" fmla="*/ 0 60000 65536"/>
                <a:gd name="T17" fmla="*/ 0 60000 65536"/>
                <a:gd name="T18" fmla="*/ 0 w 433"/>
                <a:gd name="T19" fmla="*/ 0 h 217"/>
                <a:gd name="T20" fmla="*/ 433 w 433"/>
                <a:gd name="T21" fmla="*/ 217 h 217"/>
              </a:gdLst>
              <a:ahLst/>
              <a:cxnLst>
                <a:cxn ang="T12">
                  <a:pos x="T0" y="T1"/>
                </a:cxn>
                <a:cxn ang="T13">
                  <a:pos x="T2" y="T3"/>
                </a:cxn>
                <a:cxn ang="T14">
                  <a:pos x="T4" y="T5"/>
                </a:cxn>
                <a:cxn ang="T15">
                  <a:pos x="T6" y="T7"/>
                </a:cxn>
                <a:cxn ang="T16">
                  <a:pos x="T8" y="T9"/>
                </a:cxn>
                <a:cxn ang="T17">
                  <a:pos x="T10" y="T11"/>
                </a:cxn>
              </a:cxnLst>
              <a:rect l="T18" t="T19" r="T20" b="T21"/>
              <a:pathLst>
                <a:path w="433" h="217">
                  <a:moveTo>
                    <a:pt x="0" y="0"/>
                  </a:moveTo>
                  <a:lnTo>
                    <a:pt x="208" y="0"/>
                  </a:lnTo>
                  <a:lnTo>
                    <a:pt x="432" y="192"/>
                  </a:lnTo>
                  <a:lnTo>
                    <a:pt x="400" y="216"/>
                  </a:lnTo>
                  <a:lnTo>
                    <a:pt x="0" y="216"/>
                  </a:lnTo>
                  <a:lnTo>
                    <a:pt x="0" y="0"/>
                  </a:lnTo>
                </a:path>
              </a:pathLst>
            </a:custGeom>
            <a:solidFill>
              <a:schemeClr val="bg1"/>
            </a:solidFill>
            <a:ln w="12700" cap="rnd" cmpd="sng">
              <a:solidFill>
                <a:srgbClr val="000000"/>
              </a:solidFill>
              <a:prstDash val="solid"/>
              <a:round/>
              <a:headEnd type="none" w="sm" len="sm"/>
              <a:tailEnd type="none" w="sm" len="sm"/>
            </a:ln>
          </p:spPr>
          <p:txBody>
            <a:bodyPr/>
            <a:lstStyle/>
            <a:p>
              <a:endParaRPr lang="ja-JP" altLang="en-US"/>
            </a:p>
          </p:txBody>
        </p:sp>
        <p:sp>
          <p:nvSpPr>
            <p:cNvPr id="226" name="Freeform 20"/>
            <p:cNvSpPr>
              <a:spLocks/>
            </p:cNvSpPr>
            <p:nvPr/>
          </p:nvSpPr>
          <p:spPr bwMode="auto">
            <a:xfrm flipH="1">
              <a:off x="3621134" y="-101782"/>
              <a:ext cx="683512" cy="313577"/>
            </a:xfrm>
            <a:custGeom>
              <a:avLst/>
              <a:gdLst>
                <a:gd name="T0" fmla="*/ 472 w 473"/>
                <a:gd name="T1" fmla="*/ 0 h 217"/>
                <a:gd name="T2" fmla="*/ 472 w 473"/>
                <a:gd name="T3" fmla="*/ 0 h 217"/>
                <a:gd name="T4" fmla="*/ 472 w 473"/>
                <a:gd name="T5" fmla="*/ 216 h 217"/>
                <a:gd name="T6" fmla="*/ 0 w 473"/>
                <a:gd name="T7" fmla="*/ 216 h 217"/>
                <a:gd name="T8" fmla="*/ 0 w 473"/>
                <a:gd name="T9" fmla="*/ 168 h 217"/>
                <a:gd name="T10" fmla="*/ 224 w 473"/>
                <a:gd name="T11" fmla="*/ 0 h 217"/>
                <a:gd name="T12" fmla="*/ 352 w 473"/>
                <a:gd name="T13" fmla="*/ 0 h 217"/>
                <a:gd name="T14" fmla="*/ 472 w 473"/>
                <a:gd name="T15" fmla="*/ 0 h 217"/>
                <a:gd name="T16" fmla="*/ 0 60000 65536"/>
                <a:gd name="T17" fmla="*/ 0 60000 65536"/>
                <a:gd name="T18" fmla="*/ 0 60000 65536"/>
                <a:gd name="T19" fmla="*/ 0 60000 65536"/>
                <a:gd name="T20" fmla="*/ 0 60000 65536"/>
                <a:gd name="T21" fmla="*/ 0 60000 65536"/>
                <a:gd name="T22" fmla="*/ 0 60000 65536"/>
                <a:gd name="T23" fmla="*/ 0 60000 65536"/>
                <a:gd name="T24" fmla="*/ 0 w 473"/>
                <a:gd name="T25" fmla="*/ 0 h 217"/>
                <a:gd name="T26" fmla="*/ 473 w 473"/>
                <a:gd name="T27" fmla="*/ 217 h 2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73" h="217">
                  <a:moveTo>
                    <a:pt x="472" y="0"/>
                  </a:moveTo>
                  <a:lnTo>
                    <a:pt x="472" y="0"/>
                  </a:lnTo>
                  <a:lnTo>
                    <a:pt x="472" y="216"/>
                  </a:lnTo>
                  <a:lnTo>
                    <a:pt x="0" y="216"/>
                  </a:lnTo>
                  <a:lnTo>
                    <a:pt x="0" y="168"/>
                  </a:lnTo>
                  <a:lnTo>
                    <a:pt x="224" y="0"/>
                  </a:lnTo>
                  <a:lnTo>
                    <a:pt x="352" y="0"/>
                  </a:lnTo>
                  <a:lnTo>
                    <a:pt x="472"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27" name="Freeform 21"/>
            <p:cNvSpPr>
              <a:spLocks/>
            </p:cNvSpPr>
            <p:nvPr/>
          </p:nvSpPr>
          <p:spPr bwMode="auto">
            <a:xfrm flipH="1">
              <a:off x="3621134" y="-101782"/>
              <a:ext cx="683512" cy="313577"/>
            </a:xfrm>
            <a:custGeom>
              <a:avLst/>
              <a:gdLst>
                <a:gd name="T0" fmla="*/ 472 w 473"/>
                <a:gd name="T1" fmla="*/ 0 h 217"/>
                <a:gd name="T2" fmla="*/ 472 w 473"/>
                <a:gd name="T3" fmla="*/ 216 h 217"/>
                <a:gd name="T4" fmla="*/ 0 w 473"/>
                <a:gd name="T5" fmla="*/ 216 h 217"/>
                <a:gd name="T6" fmla="*/ 0 w 473"/>
                <a:gd name="T7" fmla="*/ 168 h 217"/>
                <a:gd name="T8" fmla="*/ 224 w 473"/>
                <a:gd name="T9" fmla="*/ 0 h 217"/>
                <a:gd name="T10" fmla="*/ 352 w 473"/>
                <a:gd name="T11" fmla="*/ 0 h 217"/>
                <a:gd name="T12" fmla="*/ 472 w 473"/>
                <a:gd name="T13" fmla="*/ 0 h 217"/>
                <a:gd name="T14" fmla="*/ 0 60000 65536"/>
                <a:gd name="T15" fmla="*/ 0 60000 65536"/>
                <a:gd name="T16" fmla="*/ 0 60000 65536"/>
                <a:gd name="T17" fmla="*/ 0 60000 65536"/>
                <a:gd name="T18" fmla="*/ 0 60000 65536"/>
                <a:gd name="T19" fmla="*/ 0 60000 65536"/>
                <a:gd name="T20" fmla="*/ 0 60000 65536"/>
                <a:gd name="T21" fmla="*/ 0 w 473"/>
                <a:gd name="T22" fmla="*/ 0 h 217"/>
                <a:gd name="T23" fmla="*/ 473 w 473"/>
                <a:gd name="T24" fmla="*/ 217 h 2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73" h="217">
                  <a:moveTo>
                    <a:pt x="472" y="0"/>
                  </a:moveTo>
                  <a:lnTo>
                    <a:pt x="472" y="216"/>
                  </a:lnTo>
                  <a:lnTo>
                    <a:pt x="0" y="216"/>
                  </a:lnTo>
                  <a:lnTo>
                    <a:pt x="0" y="168"/>
                  </a:lnTo>
                  <a:lnTo>
                    <a:pt x="224" y="0"/>
                  </a:lnTo>
                  <a:lnTo>
                    <a:pt x="352" y="0"/>
                  </a:lnTo>
                  <a:lnTo>
                    <a:pt x="472" y="0"/>
                  </a:lnTo>
                </a:path>
              </a:pathLst>
            </a:custGeom>
            <a:solidFill>
              <a:schemeClr val="bg1"/>
            </a:solidFill>
            <a:ln w="12700" cap="rnd" cmpd="sng">
              <a:solidFill>
                <a:srgbClr val="000000"/>
              </a:solidFill>
              <a:prstDash val="solid"/>
              <a:round/>
              <a:headEnd type="none" w="sm" len="sm"/>
              <a:tailEnd type="none" w="sm" len="sm"/>
            </a:ln>
          </p:spPr>
          <p:txBody>
            <a:bodyPr/>
            <a:lstStyle/>
            <a:p>
              <a:endParaRPr lang="ja-JP" altLang="en-US"/>
            </a:p>
          </p:txBody>
        </p:sp>
        <p:sp>
          <p:nvSpPr>
            <p:cNvPr id="228" name="Rectangle 22"/>
            <p:cNvSpPr>
              <a:spLocks noChangeArrowheads="1"/>
            </p:cNvSpPr>
            <p:nvPr/>
          </p:nvSpPr>
          <p:spPr bwMode="auto">
            <a:xfrm flipH="1">
              <a:off x="2634161" y="435779"/>
              <a:ext cx="80923" cy="80923"/>
            </a:xfrm>
            <a:prstGeom prst="rect">
              <a:avLst/>
            </a:prstGeom>
            <a:solidFill>
              <a:schemeClr val="accent1"/>
            </a:solidFill>
            <a:ln w="12700">
              <a:solidFill>
                <a:srgbClr val="000000"/>
              </a:solidFill>
              <a:miter lim="800000"/>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29" name="Freeform 23"/>
            <p:cNvSpPr>
              <a:spLocks/>
            </p:cNvSpPr>
            <p:nvPr/>
          </p:nvSpPr>
          <p:spPr bwMode="auto">
            <a:xfrm flipH="1">
              <a:off x="5077752" y="302834"/>
              <a:ext cx="163291" cy="140170"/>
            </a:xfrm>
            <a:custGeom>
              <a:avLst/>
              <a:gdLst>
                <a:gd name="T0" fmla="*/ 56 w 113"/>
                <a:gd name="T1" fmla="*/ 0 h 97"/>
                <a:gd name="T2" fmla="*/ 56 w 113"/>
                <a:gd name="T3" fmla="*/ 0 h 97"/>
                <a:gd name="T4" fmla="*/ 112 w 113"/>
                <a:gd name="T5" fmla="*/ 0 h 97"/>
                <a:gd name="T6" fmla="*/ 56 w 113"/>
                <a:gd name="T7" fmla="*/ 96 h 97"/>
                <a:gd name="T8" fmla="*/ 0 w 113"/>
                <a:gd name="T9" fmla="*/ 96 h 97"/>
                <a:gd name="T10" fmla="*/ 56 w 113"/>
                <a:gd name="T11" fmla="*/ 0 h 97"/>
                <a:gd name="T12" fmla="*/ 0 60000 65536"/>
                <a:gd name="T13" fmla="*/ 0 60000 65536"/>
                <a:gd name="T14" fmla="*/ 0 60000 65536"/>
                <a:gd name="T15" fmla="*/ 0 60000 65536"/>
                <a:gd name="T16" fmla="*/ 0 60000 65536"/>
                <a:gd name="T17" fmla="*/ 0 60000 65536"/>
                <a:gd name="T18" fmla="*/ 0 w 113"/>
                <a:gd name="T19" fmla="*/ 0 h 97"/>
                <a:gd name="T20" fmla="*/ 113 w 113"/>
                <a:gd name="T21" fmla="*/ 97 h 97"/>
              </a:gdLst>
              <a:ahLst/>
              <a:cxnLst>
                <a:cxn ang="T12">
                  <a:pos x="T0" y="T1"/>
                </a:cxn>
                <a:cxn ang="T13">
                  <a:pos x="T2" y="T3"/>
                </a:cxn>
                <a:cxn ang="T14">
                  <a:pos x="T4" y="T5"/>
                </a:cxn>
                <a:cxn ang="T15">
                  <a:pos x="T6" y="T7"/>
                </a:cxn>
                <a:cxn ang="T16">
                  <a:pos x="T8" y="T9"/>
                </a:cxn>
                <a:cxn ang="T17">
                  <a:pos x="T10" y="T11"/>
                </a:cxn>
              </a:cxnLst>
              <a:rect l="T18" t="T19" r="T20" b="T21"/>
              <a:pathLst>
                <a:path w="113" h="97">
                  <a:moveTo>
                    <a:pt x="56" y="0"/>
                  </a:moveTo>
                  <a:lnTo>
                    <a:pt x="56" y="0"/>
                  </a:lnTo>
                  <a:lnTo>
                    <a:pt x="112" y="0"/>
                  </a:lnTo>
                  <a:lnTo>
                    <a:pt x="56" y="96"/>
                  </a:lnTo>
                  <a:lnTo>
                    <a:pt x="0" y="96"/>
                  </a:lnTo>
                  <a:lnTo>
                    <a:pt x="56"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30" name="Freeform 24"/>
            <p:cNvSpPr>
              <a:spLocks/>
            </p:cNvSpPr>
            <p:nvPr/>
          </p:nvSpPr>
          <p:spPr bwMode="auto">
            <a:xfrm flipH="1">
              <a:off x="5077752" y="302834"/>
              <a:ext cx="163291" cy="140170"/>
            </a:xfrm>
            <a:custGeom>
              <a:avLst/>
              <a:gdLst>
                <a:gd name="T0" fmla="*/ 56 w 113"/>
                <a:gd name="T1" fmla="*/ 0 h 97"/>
                <a:gd name="T2" fmla="*/ 112 w 113"/>
                <a:gd name="T3" fmla="*/ 0 h 97"/>
                <a:gd name="T4" fmla="*/ 56 w 113"/>
                <a:gd name="T5" fmla="*/ 96 h 97"/>
                <a:gd name="T6" fmla="*/ 0 w 113"/>
                <a:gd name="T7" fmla="*/ 96 h 97"/>
                <a:gd name="T8" fmla="*/ 56 w 113"/>
                <a:gd name="T9" fmla="*/ 0 h 97"/>
                <a:gd name="T10" fmla="*/ 0 60000 65536"/>
                <a:gd name="T11" fmla="*/ 0 60000 65536"/>
                <a:gd name="T12" fmla="*/ 0 60000 65536"/>
                <a:gd name="T13" fmla="*/ 0 60000 65536"/>
                <a:gd name="T14" fmla="*/ 0 60000 65536"/>
                <a:gd name="T15" fmla="*/ 0 w 113"/>
                <a:gd name="T16" fmla="*/ 0 h 97"/>
                <a:gd name="T17" fmla="*/ 113 w 113"/>
                <a:gd name="T18" fmla="*/ 97 h 97"/>
              </a:gdLst>
              <a:ahLst/>
              <a:cxnLst>
                <a:cxn ang="T10">
                  <a:pos x="T0" y="T1"/>
                </a:cxn>
                <a:cxn ang="T11">
                  <a:pos x="T2" y="T3"/>
                </a:cxn>
                <a:cxn ang="T12">
                  <a:pos x="T4" y="T5"/>
                </a:cxn>
                <a:cxn ang="T13">
                  <a:pos x="T6" y="T7"/>
                </a:cxn>
                <a:cxn ang="T14">
                  <a:pos x="T8" y="T9"/>
                </a:cxn>
              </a:cxnLst>
              <a:rect l="T15" t="T16" r="T17" b="T18"/>
              <a:pathLst>
                <a:path w="113" h="97">
                  <a:moveTo>
                    <a:pt x="56" y="0"/>
                  </a:moveTo>
                  <a:lnTo>
                    <a:pt x="112" y="0"/>
                  </a:lnTo>
                  <a:lnTo>
                    <a:pt x="56" y="96"/>
                  </a:lnTo>
                  <a:lnTo>
                    <a:pt x="0" y="96"/>
                  </a:lnTo>
                  <a:lnTo>
                    <a:pt x="56" y="0"/>
                  </a:lnTo>
                </a:path>
              </a:pathLst>
            </a:custGeom>
            <a:solidFill>
              <a:schemeClr val="tx1"/>
            </a:solidFill>
            <a:ln w="12700" cap="rnd" cmpd="sng">
              <a:solidFill>
                <a:srgbClr val="000000"/>
              </a:solidFill>
              <a:prstDash val="solid"/>
              <a:round/>
              <a:headEnd type="none" w="sm" len="sm"/>
              <a:tailEnd type="none" w="sm" len="sm"/>
            </a:ln>
          </p:spPr>
          <p:txBody>
            <a:bodyPr/>
            <a:lstStyle/>
            <a:p>
              <a:endParaRPr lang="ja-JP" altLang="en-US"/>
            </a:p>
          </p:txBody>
        </p:sp>
        <p:sp>
          <p:nvSpPr>
            <p:cNvPr id="231" name="AutoShape 25"/>
            <p:cNvSpPr>
              <a:spLocks noChangeArrowheads="1"/>
            </p:cNvSpPr>
            <p:nvPr/>
          </p:nvSpPr>
          <p:spPr bwMode="auto">
            <a:xfrm flipH="1">
              <a:off x="4437591" y="343295"/>
              <a:ext cx="416177" cy="219649"/>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32" name="Freeform 26"/>
            <p:cNvSpPr>
              <a:spLocks/>
            </p:cNvSpPr>
            <p:nvPr/>
          </p:nvSpPr>
          <p:spPr bwMode="auto">
            <a:xfrm flipH="1">
              <a:off x="4430366" y="314394"/>
              <a:ext cx="440742" cy="267335"/>
            </a:xfrm>
            <a:custGeom>
              <a:avLst/>
              <a:gdLst>
                <a:gd name="T0" fmla="*/ 8 w 305"/>
                <a:gd name="T1" fmla="*/ 0 h 185"/>
                <a:gd name="T2" fmla="*/ 304 w 305"/>
                <a:gd name="T3" fmla="*/ 24 h 185"/>
                <a:gd name="T4" fmla="*/ 296 w 305"/>
                <a:gd name="T5" fmla="*/ 184 h 185"/>
                <a:gd name="T6" fmla="*/ 0 w 305"/>
                <a:gd name="T7" fmla="*/ 160 h 185"/>
                <a:gd name="T8" fmla="*/ 8 w 305"/>
                <a:gd name="T9" fmla="*/ 0 h 185"/>
                <a:gd name="T10" fmla="*/ 0 60000 65536"/>
                <a:gd name="T11" fmla="*/ 0 60000 65536"/>
                <a:gd name="T12" fmla="*/ 0 60000 65536"/>
                <a:gd name="T13" fmla="*/ 0 60000 65536"/>
                <a:gd name="T14" fmla="*/ 0 60000 65536"/>
                <a:gd name="T15" fmla="*/ 0 w 305"/>
                <a:gd name="T16" fmla="*/ 0 h 185"/>
                <a:gd name="T17" fmla="*/ 305 w 305"/>
                <a:gd name="T18" fmla="*/ 185 h 185"/>
              </a:gdLst>
              <a:ahLst/>
              <a:cxnLst>
                <a:cxn ang="T10">
                  <a:pos x="T0" y="T1"/>
                </a:cxn>
                <a:cxn ang="T11">
                  <a:pos x="T2" y="T3"/>
                </a:cxn>
                <a:cxn ang="T12">
                  <a:pos x="T4" y="T5"/>
                </a:cxn>
                <a:cxn ang="T13">
                  <a:pos x="T6" y="T7"/>
                </a:cxn>
                <a:cxn ang="T14">
                  <a:pos x="T8" y="T9"/>
                </a:cxn>
              </a:cxnLst>
              <a:rect l="T15" t="T16" r="T17" b="T18"/>
              <a:pathLst>
                <a:path w="305" h="185">
                  <a:moveTo>
                    <a:pt x="8" y="0"/>
                  </a:moveTo>
                  <a:lnTo>
                    <a:pt x="304" y="24"/>
                  </a:lnTo>
                  <a:lnTo>
                    <a:pt x="296" y="184"/>
                  </a:lnTo>
                  <a:lnTo>
                    <a:pt x="0" y="160"/>
                  </a:lnTo>
                  <a:lnTo>
                    <a:pt x="8"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33" name="AutoShape 27"/>
            <p:cNvSpPr>
              <a:spLocks noChangeArrowheads="1"/>
            </p:cNvSpPr>
            <p:nvPr/>
          </p:nvSpPr>
          <p:spPr bwMode="auto">
            <a:xfrm flipH="1">
              <a:off x="4865328" y="354856"/>
              <a:ext cx="46242" cy="34681"/>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34" name="Freeform 28"/>
            <p:cNvSpPr>
              <a:spLocks/>
            </p:cNvSpPr>
            <p:nvPr/>
          </p:nvSpPr>
          <p:spPr bwMode="auto">
            <a:xfrm flipH="1">
              <a:off x="4858103" y="349076"/>
              <a:ext cx="59247" cy="47687"/>
            </a:xfrm>
            <a:custGeom>
              <a:avLst/>
              <a:gdLst>
                <a:gd name="T0" fmla="*/ 0 w 41"/>
                <a:gd name="T1" fmla="*/ 0 h 33"/>
                <a:gd name="T2" fmla="*/ 40 w 41"/>
                <a:gd name="T3" fmla="*/ 0 h 33"/>
                <a:gd name="T4" fmla="*/ 40 w 41"/>
                <a:gd name="T5" fmla="*/ 32 h 33"/>
                <a:gd name="T6" fmla="*/ 0 w 41"/>
                <a:gd name="T7" fmla="*/ 32 h 33"/>
                <a:gd name="T8" fmla="*/ 0 w 41"/>
                <a:gd name="T9" fmla="*/ 0 h 33"/>
                <a:gd name="T10" fmla="*/ 0 60000 65536"/>
                <a:gd name="T11" fmla="*/ 0 60000 65536"/>
                <a:gd name="T12" fmla="*/ 0 60000 65536"/>
                <a:gd name="T13" fmla="*/ 0 60000 65536"/>
                <a:gd name="T14" fmla="*/ 0 60000 65536"/>
                <a:gd name="T15" fmla="*/ 0 w 41"/>
                <a:gd name="T16" fmla="*/ 0 h 33"/>
                <a:gd name="T17" fmla="*/ 41 w 41"/>
                <a:gd name="T18" fmla="*/ 33 h 33"/>
              </a:gdLst>
              <a:ahLst/>
              <a:cxnLst>
                <a:cxn ang="T10">
                  <a:pos x="T0" y="T1"/>
                </a:cxn>
                <a:cxn ang="T11">
                  <a:pos x="T2" y="T3"/>
                </a:cxn>
                <a:cxn ang="T12">
                  <a:pos x="T4" y="T5"/>
                </a:cxn>
                <a:cxn ang="T13">
                  <a:pos x="T6" y="T7"/>
                </a:cxn>
                <a:cxn ang="T14">
                  <a:pos x="T8" y="T9"/>
                </a:cxn>
              </a:cxnLst>
              <a:rect l="T15" t="T16" r="T17" b="T18"/>
              <a:pathLst>
                <a:path w="41" h="33">
                  <a:moveTo>
                    <a:pt x="0" y="0"/>
                  </a:moveTo>
                  <a:lnTo>
                    <a:pt x="40" y="0"/>
                  </a:lnTo>
                  <a:lnTo>
                    <a:pt x="40" y="32"/>
                  </a:lnTo>
                  <a:lnTo>
                    <a:pt x="0" y="32"/>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35" name="AutoShape 29"/>
            <p:cNvSpPr>
              <a:spLocks noChangeArrowheads="1"/>
            </p:cNvSpPr>
            <p:nvPr/>
          </p:nvSpPr>
          <p:spPr bwMode="auto">
            <a:xfrm flipH="1">
              <a:off x="4876889" y="482021"/>
              <a:ext cx="46242" cy="34681"/>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36" name="Freeform 30"/>
            <p:cNvSpPr>
              <a:spLocks/>
            </p:cNvSpPr>
            <p:nvPr/>
          </p:nvSpPr>
          <p:spPr bwMode="auto">
            <a:xfrm flipH="1">
              <a:off x="4869664" y="476241"/>
              <a:ext cx="59247" cy="47687"/>
            </a:xfrm>
            <a:custGeom>
              <a:avLst/>
              <a:gdLst>
                <a:gd name="T0" fmla="*/ 0 w 41"/>
                <a:gd name="T1" fmla="*/ 0 h 33"/>
                <a:gd name="T2" fmla="*/ 40 w 41"/>
                <a:gd name="T3" fmla="*/ 0 h 33"/>
                <a:gd name="T4" fmla="*/ 40 w 41"/>
                <a:gd name="T5" fmla="*/ 32 h 33"/>
                <a:gd name="T6" fmla="*/ 0 w 41"/>
                <a:gd name="T7" fmla="*/ 32 h 33"/>
                <a:gd name="T8" fmla="*/ 0 w 41"/>
                <a:gd name="T9" fmla="*/ 0 h 33"/>
                <a:gd name="T10" fmla="*/ 0 60000 65536"/>
                <a:gd name="T11" fmla="*/ 0 60000 65536"/>
                <a:gd name="T12" fmla="*/ 0 60000 65536"/>
                <a:gd name="T13" fmla="*/ 0 60000 65536"/>
                <a:gd name="T14" fmla="*/ 0 60000 65536"/>
                <a:gd name="T15" fmla="*/ 0 w 41"/>
                <a:gd name="T16" fmla="*/ 0 h 33"/>
                <a:gd name="T17" fmla="*/ 41 w 41"/>
                <a:gd name="T18" fmla="*/ 33 h 33"/>
              </a:gdLst>
              <a:ahLst/>
              <a:cxnLst>
                <a:cxn ang="T10">
                  <a:pos x="T0" y="T1"/>
                </a:cxn>
                <a:cxn ang="T11">
                  <a:pos x="T2" y="T3"/>
                </a:cxn>
                <a:cxn ang="T12">
                  <a:pos x="T4" y="T5"/>
                </a:cxn>
                <a:cxn ang="T13">
                  <a:pos x="T6" y="T7"/>
                </a:cxn>
                <a:cxn ang="T14">
                  <a:pos x="T8" y="T9"/>
                </a:cxn>
              </a:cxnLst>
              <a:rect l="T15" t="T16" r="T17" b="T18"/>
              <a:pathLst>
                <a:path w="41" h="33">
                  <a:moveTo>
                    <a:pt x="0" y="0"/>
                  </a:moveTo>
                  <a:lnTo>
                    <a:pt x="40" y="0"/>
                  </a:lnTo>
                  <a:lnTo>
                    <a:pt x="40" y="32"/>
                  </a:lnTo>
                  <a:lnTo>
                    <a:pt x="0" y="32"/>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37" name="AutoShape 31"/>
            <p:cNvSpPr>
              <a:spLocks noChangeArrowheads="1"/>
            </p:cNvSpPr>
            <p:nvPr/>
          </p:nvSpPr>
          <p:spPr bwMode="auto">
            <a:xfrm flipH="1">
              <a:off x="4875444" y="343295"/>
              <a:ext cx="1445" cy="69363"/>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38" name="Freeform 32"/>
            <p:cNvSpPr>
              <a:spLocks/>
            </p:cNvSpPr>
            <p:nvPr/>
          </p:nvSpPr>
          <p:spPr bwMode="auto">
            <a:xfrm flipH="1">
              <a:off x="4869664" y="337515"/>
              <a:ext cx="13005" cy="70807"/>
            </a:xfrm>
            <a:custGeom>
              <a:avLst/>
              <a:gdLst>
                <a:gd name="T0" fmla="*/ 0 w 9"/>
                <a:gd name="T1" fmla="*/ 0 h 49"/>
                <a:gd name="T2" fmla="*/ 8 w 9"/>
                <a:gd name="T3" fmla="*/ 0 h 49"/>
                <a:gd name="T4" fmla="*/ 8 w 9"/>
                <a:gd name="T5" fmla="*/ 48 h 49"/>
                <a:gd name="T6" fmla="*/ 0 w 9"/>
                <a:gd name="T7" fmla="*/ 48 h 49"/>
                <a:gd name="T8" fmla="*/ 0 w 9"/>
                <a:gd name="T9" fmla="*/ 0 h 49"/>
                <a:gd name="T10" fmla="*/ 0 60000 65536"/>
                <a:gd name="T11" fmla="*/ 0 60000 65536"/>
                <a:gd name="T12" fmla="*/ 0 60000 65536"/>
                <a:gd name="T13" fmla="*/ 0 60000 65536"/>
                <a:gd name="T14" fmla="*/ 0 60000 65536"/>
                <a:gd name="T15" fmla="*/ 0 w 9"/>
                <a:gd name="T16" fmla="*/ 0 h 49"/>
                <a:gd name="T17" fmla="*/ 9 w 9"/>
                <a:gd name="T18" fmla="*/ 49 h 49"/>
              </a:gdLst>
              <a:ahLst/>
              <a:cxnLst>
                <a:cxn ang="T10">
                  <a:pos x="T0" y="T1"/>
                </a:cxn>
                <a:cxn ang="T11">
                  <a:pos x="T2" y="T3"/>
                </a:cxn>
                <a:cxn ang="T12">
                  <a:pos x="T4" y="T5"/>
                </a:cxn>
                <a:cxn ang="T13">
                  <a:pos x="T6" y="T7"/>
                </a:cxn>
                <a:cxn ang="T14">
                  <a:pos x="T8" y="T9"/>
                </a:cxn>
              </a:cxnLst>
              <a:rect l="T15" t="T16" r="T17" b="T18"/>
              <a:pathLst>
                <a:path w="9" h="49">
                  <a:moveTo>
                    <a:pt x="0" y="0"/>
                  </a:moveTo>
                  <a:lnTo>
                    <a:pt x="8" y="0"/>
                  </a:lnTo>
                  <a:lnTo>
                    <a:pt x="8" y="48"/>
                  </a:lnTo>
                  <a:lnTo>
                    <a:pt x="0" y="48"/>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39" name="AutoShape 33"/>
            <p:cNvSpPr>
              <a:spLocks noChangeArrowheads="1"/>
            </p:cNvSpPr>
            <p:nvPr/>
          </p:nvSpPr>
          <p:spPr bwMode="auto">
            <a:xfrm flipH="1">
              <a:off x="4887005" y="470460"/>
              <a:ext cx="1445" cy="69363"/>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40" name="Freeform 34"/>
            <p:cNvSpPr>
              <a:spLocks/>
            </p:cNvSpPr>
            <p:nvPr/>
          </p:nvSpPr>
          <p:spPr bwMode="auto">
            <a:xfrm flipH="1">
              <a:off x="4881224" y="464680"/>
              <a:ext cx="13005" cy="82368"/>
            </a:xfrm>
            <a:custGeom>
              <a:avLst/>
              <a:gdLst>
                <a:gd name="T0" fmla="*/ 0 w 9"/>
                <a:gd name="T1" fmla="*/ 0 h 57"/>
                <a:gd name="T2" fmla="*/ 8 w 9"/>
                <a:gd name="T3" fmla="*/ 0 h 57"/>
                <a:gd name="T4" fmla="*/ 8 w 9"/>
                <a:gd name="T5" fmla="*/ 56 h 57"/>
                <a:gd name="T6" fmla="*/ 0 w 9"/>
                <a:gd name="T7" fmla="*/ 56 h 57"/>
                <a:gd name="T8" fmla="*/ 0 w 9"/>
                <a:gd name="T9" fmla="*/ 0 h 57"/>
                <a:gd name="T10" fmla="*/ 0 60000 65536"/>
                <a:gd name="T11" fmla="*/ 0 60000 65536"/>
                <a:gd name="T12" fmla="*/ 0 60000 65536"/>
                <a:gd name="T13" fmla="*/ 0 60000 65536"/>
                <a:gd name="T14" fmla="*/ 0 60000 65536"/>
                <a:gd name="T15" fmla="*/ 0 w 9"/>
                <a:gd name="T16" fmla="*/ 0 h 57"/>
                <a:gd name="T17" fmla="*/ 9 w 9"/>
                <a:gd name="T18" fmla="*/ 57 h 57"/>
              </a:gdLst>
              <a:ahLst/>
              <a:cxnLst>
                <a:cxn ang="T10">
                  <a:pos x="T0" y="T1"/>
                </a:cxn>
                <a:cxn ang="T11">
                  <a:pos x="T2" y="T3"/>
                </a:cxn>
                <a:cxn ang="T12">
                  <a:pos x="T4" y="T5"/>
                </a:cxn>
                <a:cxn ang="T13">
                  <a:pos x="T6" y="T7"/>
                </a:cxn>
                <a:cxn ang="T14">
                  <a:pos x="T8" y="T9"/>
                </a:cxn>
              </a:cxnLst>
              <a:rect l="T15" t="T16" r="T17" b="T18"/>
              <a:pathLst>
                <a:path w="9" h="57">
                  <a:moveTo>
                    <a:pt x="0" y="0"/>
                  </a:moveTo>
                  <a:lnTo>
                    <a:pt x="8" y="0"/>
                  </a:lnTo>
                  <a:lnTo>
                    <a:pt x="8" y="56"/>
                  </a:lnTo>
                  <a:lnTo>
                    <a:pt x="0" y="56"/>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41" name="AutoShape 35"/>
            <p:cNvSpPr>
              <a:spLocks noChangeArrowheads="1"/>
            </p:cNvSpPr>
            <p:nvPr/>
          </p:nvSpPr>
          <p:spPr bwMode="auto">
            <a:xfrm flipH="1">
              <a:off x="4910125" y="343295"/>
              <a:ext cx="1445" cy="196528"/>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42" name="Freeform 36"/>
            <p:cNvSpPr>
              <a:spLocks/>
            </p:cNvSpPr>
            <p:nvPr/>
          </p:nvSpPr>
          <p:spPr bwMode="auto">
            <a:xfrm flipH="1">
              <a:off x="4892785" y="337515"/>
              <a:ext cx="24566" cy="209533"/>
            </a:xfrm>
            <a:custGeom>
              <a:avLst/>
              <a:gdLst>
                <a:gd name="T0" fmla="*/ 8 w 17"/>
                <a:gd name="T1" fmla="*/ 0 h 145"/>
                <a:gd name="T2" fmla="*/ 16 w 17"/>
                <a:gd name="T3" fmla="*/ 0 h 145"/>
                <a:gd name="T4" fmla="*/ 8 w 17"/>
                <a:gd name="T5" fmla="*/ 144 h 145"/>
                <a:gd name="T6" fmla="*/ 0 w 17"/>
                <a:gd name="T7" fmla="*/ 144 h 145"/>
                <a:gd name="T8" fmla="*/ 8 w 17"/>
                <a:gd name="T9" fmla="*/ 0 h 145"/>
                <a:gd name="T10" fmla="*/ 0 60000 65536"/>
                <a:gd name="T11" fmla="*/ 0 60000 65536"/>
                <a:gd name="T12" fmla="*/ 0 60000 65536"/>
                <a:gd name="T13" fmla="*/ 0 60000 65536"/>
                <a:gd name="T14" fmla="*/ 0 60000 65536"/>
                <a:gd name="T15" fmla="*/ 0 w 17"/>
                <a:gd name="T16" fmla="*/ 0 h 145"/>
                <a:gd name="T17" fmla="*/ 17 w 17"/>
                <a:gd name="T18" fmla="*/ 145 h 145"/>
              </a:gdLst>
              <a:ahLst/>
              <a:cxnLst>
                <a:cxn ang="T10">
                  <a:pos x="T0" y="T1"/>
                </a:cxn>
                <a:cxn ang="T11">
                  <a:pos x="T2" y="T3"/>
                </a:cxn>
                <a:cxn ang="T12">
                  <a:pos x="T4" y="T5"/>
                </a:cxn>
                <a:cxn ang="T13">
                  <a:pos x="T6" y="T7"/>
                </a:cxn>
                <a:cxn ang="T14">
                  <a:pos x="T8" y="T9"/>
                </a:cxn>
              </a:cxnLst>
              <a:rect l="T15" t="T16" r="T17" b="T18"/>
              <a:pathLst>
                <a:path w="17" h="145">
                  <a:moveTo>
                    <a:pt x="8" y="0"/>
                  </a:moveTo>
                  <a:lnTo>
                    <a:pt x="16" y="0"/>
                  </a:lnTo>
                  <a:lnTo>
                    <a:pt x="8" y="144"/>
                  </a:lnTo>
                  <a:lnTo>
                    <a:pt x="0" y="144"/>
                  </a:lnTo>
                  <a:lnTo>
                    <a:pt x="8"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43" name="AutoShape 37"/>
            <p:cNvSpPr>
              <a:spLocks noChangeArrowheads="1"/>
            </p:cNvSpPr>
            <p:nvPr/>
          </p:nvSpPr>
          <p:spPr bwMode="auto">
            <a:xfrm flipH="1">
              <a:off x="4921686" y="343295"/>
              <a:ext cx="1445" cy="46242"/>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44" name="Freeform 38"/>
            <p:cNvSpPr>
              <a:spLocks/>
            </p:cNvSpPr>
            <p:nvPr/>
          </p:nvSpPr>
          <p:spPr bwMode="auto">
            <a:xfrm flipH="1">
              <a:off x="4915906" y="337515"/>
              <a:ext cx="13005" cy="59247"/>
            </a:xfrm>
            <a:custGeom>
              <a:avLst/>
              <a:gdLst>
                <a:gd name="T0" fmla="*/ 0 w 9"/>
                <a:gd name="T1" fmla="*/ 0 h 41"/>
                <a:gd name="T2" fmla="*/ 8 w 9"/>
                <a:gd name="T3" fmla="*/ 0 h 41"/>
                <a:gd name="T4" fmla="*/ 8 w 9"/>
                <a:gd name="T5" fmla="*/ 40 h 41"/>
                <a:gd name="T6" fmla="*/ 0 w 9"/>
                <a:gd name="T7" fmla="*/ 40 h 41"/>
                <a:gd name="T8" fmla="*/ 0 w 9"/>
                <a:gd name="T9" fmla="*/ 0 h 41"/>
                <a:gd name="T10" fmla="*/ 0 60000 65536"/>
                <a:gd name="T11" fmla="*/ 0 60000 65536"/>
                <a:gd name="T12" fmla="*/ 0 60000 65536"/>
                <a:gd name="T13" fmla="*/ 0 60000 65536"/>
                <a:gd name="T14" fmla="*/ 0 60000 65536"/>
                <a:gd name="T15" fmla="*/ 0 w 9"/>
                <a:gd name="T16" fmla="*/ 0 h 41"/>
                <a:gd name="T17" fmla="*/ 9 w 9"/>
                <a:gd name="T18" fmla="*/ 41 h 41"/>
              </a:gdLst>
              <a:ahLst/>
              <a:cxnLst>
                <a:cxn ang="T10">
                  <a:pos x="T0" y="T1"/>
                </a:cxn>
                <a:cxn ang="T11">
                  <a:pos x="T2" y="T3"/>
                </a:cxn>
                <a:cxn ang="T12">
                  <a:pos x="T4" y="T5"/>
                </a:cxn>
                <a:cxn ang="T13">
                  <a:pos x="T6" y="T7"/>
                </a:cxn>
                <a:cxn ang="T14">
                  <a:pos x="T8" y="T9"/>
                </a:cxn>
              </a:cxnLst>
              <a:rect l="T15" t="T16" r="T17" b="T18"/>
              <a:pathLst>
                <a:path w="9" h="41">
                  <a:moveTo>
                    <a:pt x="0" y="0"/>
                  </a:moveTo>
                  <a:lnTo>
                    <a:pt x="8" y="0"/>
                  </a:lnTo>
                  <a:lnTo>
                    <a:pt x="8" y="40"/>
                  </a:lnTo>
                  <a:lnTo>
                    <a:pt x="0" y="40"/>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45" name="Freeform 39"/>
            <p:cNvSpPr>
              <a:spLocks/>
            </p:cNvSpPr>
            <p:nvPr/>
          </p:nvSpPr>
          <p:spPr bwMode="auto">
            <a:xfrm flipH="1">
              <a:off x="4927466" y="349076"/>
              <a:ext cx="13005" cy="47687"/>
            </a:xfrm>
            <a:custGeom>
              <a:avLst/>
              <a:gdLst>
                <a:gd name="T0" fmla="*/ 8 w 9"/>
                <a:gd name="T1" fmla="*/ 0 h 33"/>
                <a:gd name="T2" fmla="*/ 8 w 9"/>
                <a:gd name="T3" fmla="*/ 0 h 33"/>
                <a:gd name="T4" fmla="*/ 0 w 9"/>
                <a:gd name="T5" fmla="*/ 0 h 33"/>
                <a:gd name="T6" fmla="*/ 0 w 9"/>
                <a:gd name="T7" fmla="*/ 24 h 33"/>
                <a:gd name="T8" fmla="*/ 8 w 9"/>
                <a:gd name="T9" fmla="*/ 32 h 33"/>
                <a:gd name="T10" fmla="*/ 0 60000 65536"/>
                <a:gd name="T11" fmla="*/ 0 60000 65536"/>
                <a:gd name="T12" fmla="*/ 0 60000 65536"/>
                <a:gd name="T13" fmla="*/ 0 60000 65536"/>
                <a:gd name="T14" fmla="*/ 0 60000 65536"/>
                <a:gd name="T15" fmla="*/ 0 w 9"/>
                <a:gd name="T16" fmla="*/ 0 h 33"/>
                <a:gd name="T17" fmla="*/ 9 w 9"/>
                <a:gd name="T18" fmla="*/ 33 h 33"/>
              </a:gdLst>
              <a:ahLst/>
              <a:cxnLst>
                <a:cxn ang="T10">
                  <a:pos x="T0" y="T1"/>
                </a:cxn>
                <a:cxn ang="T11">
                  <a:pos x="T2" y="T3"/>
                </a:cxn>
                <a:cxn ang="T12">
                  <a:pos x="T4" y="T5"/>
                </a:cxn>
                <a:cxn ang="T13">
                  <a:pos x="T6" y="T7"/>
                </a:cxn>
                <a:cxn ang="T14">
                  <a:pos x="T8" y="T9"/>
                </a:cxn>
              </a:cxnLst>
              <a:rect l="T15" t="T16" r="T17" b="T18"/>
              <a:pathLst>
                <a:path w="9" h="33">
                  <a:moveTo>
                    <a:pt x="8" y="0"/>
                  </a:moveTo>
                  <a:lnTo>
                    <a:pt x="8" y="0"/>
                  </a:lnTo>
                  <a:lnTo>
                    <a:pt x="0" y="0"/>
                  </a:lnTo>
                  <a:lnTo>
                    <a:pt x="0" y="24"/>
                  </a:lnTo>
                  <a:lnTo>
                    <a:pt x="8" y="32"/>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46" name="Freeform 40"/>
            <p:cNvSpPr>
              <a:spLocks/>
            </p:cNvSpPr>
            <p:nvPr/>
          </p:nvSpPr>
          <p:spPr bwMode="auto">
            <a:xfrm flipH="1">
              <a:off x="4927466" y="349076"/>
              <a:ext cx="13005" cy="47687"/>
            </a:xfrm>
            <a:custGeom>
              <a:avLst/>
              <a:gdLst>
                <a:gd name="T0" fmla="*/ 8 w 9"/>
                <a:gd name="T1" fmla="*/ 0 h 33"/>
                <a:gd name="T2" fmla="*/ 0 w 9"/>
                <a:gd name="T3" fmla="*/ 0 h 33"/>
                <a:gd name="T4" fmla="*/ 0 w 9"/>
                <a:gd name="T5" fmla="*/ 24 h 33"/>
                <a:gd name="T6" fmla="*/ 8 w 9"/>
                <a:gd name="T7" fmla="*/ 32 h 33"/>
                <a:gd name="T8" fmla="*/ 0 60000 65536"/>
                <a:gd name="T9" fmla="*/ 0 60000 65536"/>
                <a:gd name="T10" fmla="*/ 0 60000 65536"/>
                <a:gd name="T11" fmla="*/ 0 60000 65536"/>
                <a:gd name="T12" fmla="*/ 0 w 9"/>
                <a:gd name="T13" fmla="*/ 0 h 33"/>
                <a:gd name="T14" fmla="*/ 9 w 9"/>
                <a:gd name="T15" fmla="*/ 33 h 33"/>
              </a:gdLst>
              <a:ahLst/>
              <a:cxnLst>
                <a:cxn ang="T8">
                  <a:pos x="T0" y="T1"/>
                </a:cxn>
                <a:cxn ang="T9">
                  <a:pos x="T2" y="T3"/>
                </a:cxn>
                <a:cxn ang="T10">
                  <a:pos x="T4" y="T5"/>
                </a:cxn>
                <a:cxn ang="T11">
                  <a:pos x="T6" y="T7"/>
                </a:cxn>
              </a:cxnLst>
              <a:rect l="T12" t="T13" r="T14" b="T15"/>
              <a:pathLst>
                <a:path w="9" h="33">
                  <a:moveTo>
                    <a:pt x="8" y="0"/>
                  </a:moveTo>
                  <a:lnTo>
                    <a:pt x="0" y="0"/>
                  </a:lnTo>
                  <a:lnTo>
                    <a:pt x="0" y="24"/>
                  </a:lnTo>
                  <a:lnTo>
                    <a:pt x="8" y="32"/>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47" name="AutoShape 41"/>
            <p:cNvSpPr>
              <a:spLocks noChangeArrowheads="1"/>
            </p:cNvSpPr>
            <p:nvPr/>
          </p:nvSpPr>
          <p:spPr bwMode="auto">
            <a:xfrm flipH="1">
              <a:off x="4946252" y="366416"/>
              <a:ext cx="11560" cy="11560"/>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48" name="Freeform 42"/>
            <p:cNvSpPr>
              <a:spLocks/>
            </p:cNvSpPr>
            <p:nvPr/>
          </p:nvSpPr>
          <p:spPr bwMode="auto">
            <a:xfrm flipH="1">
              <a:off x="4939027" y="360636"/>
              <a:ext cx="24566" cy="13005"/>
            </a:xfrm>
            <a:custGeom>
              <a:avLst/>
              <a:gdLst>
                <a:gd name="T0" fmla="*/ 0 w 17"/>
                <a:gd name="T1" fmla="*/ 0 h 9"/>
                <a:gd name="T2" fmla="*/ 16 w 17"/>
                <a:gd name="T3" fmla="*/ 0 h 9"/>
                <a:gd name="T4" fmla="*/ 16 w 17"/>
                <a:gd name="T5" fmla="*/ 8 h 9"/>
                <a:gd name="T6" fmla="*/ 0 w 17"/>
                <a:gd name="T7" fmla="*/ 8 h 9"/>
                <a:gd name="T8" fmla="*/ 0 w 17"/>
                <a:gd name="T9" fmla="*/ 0 h 9"/>
                <a:gd name="T10" fmla="*/ 0 60000 65536"/>
                <a:gd name="T11" fmla="*/ 0 60000 65536"/>
                <a:gd name="T12" fmla="*/ 0 60000 65536"/>
                <a:gd name="T13" fmla="*/ 0 60000 65536"/>
                <a:gd name="T14" fmla="*/ 0 60000 65536"/>
                <a:gd name="T15" fmla="*/ 0 w 17"/>
                <a:gd name="T16" fmla="*/ 0 h 9"/>
                <a:gd name="T17" fmla="*/ 17 w 17"/>
                <a:gd name="T18" fmla="*/ 9 h 9"/>
              </a:gdLst>
              <a:ahLst/>
              <a:cxnLst>
                <a:cxn ang="T10">
                  <a:pos x="T0" y="T1"/>
                </a:cxn>
                <a:cxn ang="T11">
                  <a:pos x="T2" y="T3"/>
                </a:cxn>
                <a:cxn ang="T12">
                  <a:pos x="T4" y="T5"/>
                </a:cxn>
                <a:cxn ang="T13">
                  <a:pos x="T6" y="T7"/>
                </a:cxn>
                <a:cxn ang="T14">
                  <a:pos x="T8" y="T9"/>
                </a:cxn>
              </a:cxnLst>
              <a:rect l="T15" t="T16" r="T17" b="T18"/>
              <a:pathLst>
                <a:path w="17" h="9">
                  <a:moveTo>
                    <a:pt x="0" y="0"/>
                  </a:moveTo>
                  <a:lnTo>
                    <a:pt x="16" y="0"/>
                  </a:lnTo>
                  <a:lnTo>
                    <a:pt x="16" y="8"/>
                  </a:lnTo>
                  <a:lnTo>
                    <a:pt x="0" y="8"/>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49" name="Freeform 43"/>
            <p:cNvSpPr>
              <a:spLocks/>
            </p:cNvSpPr>
            <p:nvPr/>
          </p:nvSpPr>
          <p:spPr bwMode="auto">
            <a:xfrm flipH="1">
              <a:off x="4939027" y="372196"/>
              <a:ext cx="24566" cy="93928"/>
            </a:xfrm>
            <a:custGeom>
              <a:avLst/>
              <a:gdLst>
                <a:gd name="T0" fmla="*/ 8 w 17"/>
                <a:gd name="T1" fmla="*/ 0 h 65"/>
                <a:gd name="T2" fmla="*/ 0 w 17"/>
                <a:gd name="T3" fmla="*/ 40 h 65"/>
                <a:gd name="T4" fmla="*/ 0 w 17"/>
                <a:gd name="T5" fmla="*/ 64 h 65"/>
                <a:gd name="T6" fmla="*/ 8 w 17"/>
                <a:gd name="T7" fmla="*/ 64 h 65"/>
                <a:gd name="T8" fmla="*/ 16 w 17"/>
                <a:gd name="T9" fmla="*/ 48 h 65"/>
                <a:gd name="T10" fmla="*/ 16 w 17"/>
                <a:gd name="T11" fmla="*/ 40 h 65"/>
                <a:gd name="T12" fmla="*/ 8 w 17"/>
                <a:gd name="T13" fmla="*/ 24 h 65"/>
                <a:gd name="T14" fmla="*/ 8 w 17"/>
                <a:gd name="T15" fmla="*/ 0 h 65"/>
                <a:gd name="T16" fmla="*/ 0 w 17"/>
                <a:gd name="T17" fmla="*/ 48 h 65"/>
                <a:gd name="T18" fmla="*/ 8 w 17"/>
                <a:gd name="T19" fmla="*/ 64 h 65"/>
                <a:gd name="T20" fmla="*/ 8 w 17"/>
                <a:gd name="T21" fmla="*/ 56 h 65"/>
                <a:gd name="T22" fmla="*/ 16 w 17"/>
                <a:gd name="T23" fmla="*/ 40 h 65"/>
                <a:gd name="T24" fmla="*/ 8 w 17"/>
                <a:gd name="T25" fmla="*/ 24 h 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65"/>
                <a:gd name="T41" fmla="*/ 17 w 17"/>
                <a:gd name="T42" fmla="*/ 65 h 6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65">
                  <a:moveTo>
                    <a:pt x="8" y="0"/>
                  </a:moveTo>
                  <a:lnTo>
                    <a:pt x="0" y="40"/>
                  </a:lnTo>
                  <a:lnTo>
                    <a:pt x="0" y="64"/>
                  </a:lnTo>
                  <a:lnTo>
                    <a:pt x="8" y="64"/>
                  </a:lnTo>
                  <a:lnTo>
                    <a:pt x="16" y="48"/>
                  </a:lnTo>
                  <a:lnTo>
                    <a:pt x="16" y="40"/>
                  </a:lnTo>
                  <a:lnTo>
                    <a:pt x="8" y="24"/>
                  </a:lnTo>
                  <a:lnTo>
                    <a:pt x="8" y="0"/>
                  </a:lnTo>
                  <a:lnTo>
                    <a:pt x="0" y="48"/>
                  </a:lnTo>
                  <a:lnTo>
                    <a:pt x="8" y="64"/>
                  </a:lnTo>
                  <a:lnTo>
                    <a:pt x="8" y="56"/>
                  </a:lnTo>
                  <a:lnTo>
                    <a:pt x="16" y="40"/>
                  </a:lnTo>
                  <a:lnTo>
                    <a:pt x="8" y="24"/>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50" name="Line 44"/>
            <p:cNvSpPr>
              <a:spLocks noChangeShapeType="1"/>
            </p:cNvSpPr>
            <p:nvPr/>
          </p:nvSpPr>
          <p:spPr bwMode="auto">
            <a:xfrm flipH="1" flipV="1">
              <a:off x="4952032" y="373641"/>
              <a:ext cx="0" cy="4479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251" name="Freeform 45"/>
            <p:cNvSpPr>
              <a:spLocks/>
            </p:cNvSpPr>
            <p:nvPr/>
          </p:nvSpPr>
          <p:spPr bwMode="auto">
            <a:xfrm flipH="1">
              <a:off x="4939027" y="268152"/>
              <a:ext cx="13005" cy="93928"/>
            </a:xfrm>
            <a:custGeom>
              <a:avLst/>
              <a:gdLst>
                <a:gd name="T0" fmla="*/ 0 w 9"/>
                <a:gd name="T1" fmla="*/ 64 h 65"/>
                <a:gd name="T2" fmla="*/ 8 w 9"/>
                <a:gd name="T3" fmla="*/ 32 h 65"/>
                <a:gd name="T4" fmla="*/ 8 w 9"/>
                <a:gd name="T5" fmla="*/ 0 h 65"/>
                <a:gd name="T6" fmla="*/ 0 w 9"/>
                <a:gd name="T7" fmla="*/ 0 h 65"/>
                <a:gd name="T8" fmla="*/ 0 w 9"/>
                <a:gd name="T9" fmla="*/ 16 h 65"/>
                <a:gd name="T10" fmla="*/ 0 w 9"/>
                <a:gd name="T11" fmla="*/ 24 h 65"/>
                <a:gd name="T12" fmla="*/ 0 w 9"/>
                <a:gd name="T13" fmla="*/ 40 h 65"/>
                <a:gd name="T14" fmla="*/ 0 w 9"/>
                <a:gd name="T15" fmla="*/ 48 h 65"/>
                <a:gd name="T16" fmla="*/ 0 w 9"/>
                <a:gd name="T17" fmla="*/ 64 h 65"/>
                <a:gd name="T18" fmla="*/ 8 w 9"/>
                <a:gd name="T19" fmla="*/ 16 h 65"/>
                <a:gd name="T20" fmla="*/ 8 w 9"/>
                <a:gd name="T21" fmla="*/ 0 h 65"/>
                <a:gd name="T22" fmla="*/ 0 w 9"/>
                <a:gd name="T23" fmla="*/ 8 h 65"/>
                <a:gd name="T24" fmla="*/ 0 w 9"/>
                <a:gd name="T25" fmla="*/ 24 h 65"/>
                <a:gd name="T26" fmla="*/ 0 w 9"/>
                <a:gd name="T27" fmla="*/ 40 h 65"/>
                <a:gd name="T28" fmla="*/ 0 w 9"/>
                <a:gd name="T29" fmla="*/ 48 h 65"/>
                <a:gd name="T30" fmla="*/ 0 w 9"/>
                <a:gd name="T31" fmla="*/ 64 h 6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9"/>
                <a:gd name="T49" fmla="*/ 0 h 65"/>
                <a:gd name="T50" fmla="*/ 9 w 9"/>
                <a:gd name="T51" fmla="*/ 65 h 6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9" h="65">
                  <a:moveTo>
                    <a:pt x="0" y="64"/>
                  </a:moveTo>
                  <a:lnTo>
                    <a:pt x="8" y="32"/>
                  </a:lnTo>
                  <a:lnTo>
                    <a:pt x="8" y="0"/>
                  </a:lnTo>
                  <a:lnTo>
                    <a:pt x="0" y="0"/>
                  </a:lnTo>
                  <a:lnTo>
                    <a:pt x="0" y="16"/>
                  </a:lnTo>
                  <a:lnTo>
                    <a:pt x="0" y="24"/>
                  </a:lnTo>
                  <a:lnTo>
                    <a:pt x="0" y="40"/>
                  </a:lnTo>
                  <a:lnTo>
                    <a:pt x="0" y="48"/>
                  </a:lnTo>
                  <a:lnTo>
                    <a:pt x="0" y="64"/>
                  </a:lnTo>
                  <a:lnTo>
                    <a:pt x="8" y="16"/>
                  </a:lnTo>
                  <a:lnTo>
                    <a:pt x="8" y="0"/>
                  </a:lnTo>
                  <a:lnTo>
                    <a:pt x="0" y="8"/>
                  </a:lnTo>
                  <a:lnTo>
                    <a:pt x="0" y="24"/>
                  </a:lnTo>
                  <a:lnTo>
                    <a:pt x="0" y="40"/>
                  </a:lnTo>
                  <a:lnTo>
                    <a:pt x="0" y="48"/>
                  </a:lnTo>
                  <a:lnTo>
                    <a:pt x="0" y="64"/>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52" name="AutoShape 46"/>
            <p:cNvSpPr>
              <a:spLocks noChangeArrowheads="1"/>
            </p:cNvSpPr>
            <p:nvPr/>
          </p:nvSpPr>
          <p:spPr bwMode="auto">
            <a:xfrm flipH="1">
              <a:off x="4933246" y="470460"/>
              <a:ext cx="1445" cy="46242"/>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53" name="Freeform 47"/>
            <p:cNvSpPr>
              <a:spLocks/>
            </p:cNvSpPr>
            <p:nvPr/>
          </p:nvSpPr>
          <p:spPr bwMode="auto">
            <a:xfrm flipH="1">
              <a:off x="4927466" y="464680"/>
              <a:ext cx="13005" cy="59247"/>
            </a:xfrm>
            <a:custGeom>
              <a:avLst/>
              <a:gdLst>
                <a:gd name="T0" fmla="*/ 0 w 9"/>
                <a:gd name="T1" fmla="*/ 0 h 41"/>
                <a:gd name="T2" fmla="*/ 8 w 9"/>
                <a:gd name="T3" fmla="*/ 0 h 41"/>
                <a:gd name="T4" fmla="*/ 8 w 9"/>
                <a:gd name="T5" fmla="*/ 40 h 41"/>
                <a:gd name="T6" fmla="*/ 0 w 9"/>
                <a:gd name="T7" fmla="*/ 40 h 41"/>
                <a:gd name="T8" fmla="*/ 0 w 9"/>
                <a:gd name="T9" fmla="*/ 0 h 41"/>
                <a:gd name="T10" fmla="*/ 0 60000 65536"/>
                <a:gd name="T11" fmla="*/ 0 60000 65536"/>
                <a:gd name="T12" fmla="*/ 0 60000 65536"/>
                <a:gd name="T13" fmla="*/ 0 60000 65536"/>
                <a:gd name="T14" fmla="*/ 0 60000 65536"/>
                <a:gd name="T15" fmla="*/ 0 w 9"/>
                <a:gd name="T16" fmla="*/ 0 h 41"/>
                <a:gd name="T17" fmla="*/ 9 w 9"/>
                <a:gd name="T18" fmla="*/ 41 h 41"/>
              </a:gdLst>
              <a:ahLst/>
              <a:cxnLst>
                <a:cxn ang="T10">
                  <a:pos x="T0" y="T1"/>
                </a:cxn>
                <a:cxn ang="T11">
                  <a:pos x="T2" y="T3"/>
                </a:cxn>
                <a:cxn ang="T12">
                  <a:pos x="T4" y="T5"/>
                </a:cxn>
                <a:cxn ang="T13">
                  <a:pos x="T6" y="T7"/>
                </a:cxn>
                <a:cxn ang="T14">
                  <a:pos x="T8" y="T9"/>
                </a:cxn>
              </a:cxnLst>
              <a:rect l="T15" t="T16" r="T17" b="T18"/>
              <a:pathLst>
                <a:path w="9" h="41">
                  <a:moveTo>
                    <a:pt x="0" y="0"/>
                  </a:moveTo>
                  <a:lnTo>
                    <a:pt x="8" y="0"/>
                  </a:lnTo>
                  <a:lnTo>
                    <a:pt x="8" y="40"/>
                  </a:lnTo>
                  <a:lnTo>
                    <a:pt x="0" y="40"/>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grpSp>
          <p:nvGrpSpPr>
            <p:cNvPr id="254" name="Group 48"/>
            <p:cNvGrpSpPr>
              <a:grpSpLocks/>
            </p:cNvGrpSpPr>
            <p:nvPr/>
          </p:nvGrpSpPr>
          <p:grpSpPr bwMode="auto">
            <a:xfrm flipH="1">
              <a:off x="4465048" y="356301"/>
              <a:ext cx="364155" cy="63583"/>
              <a:chOff x="3470" y="2937"/>
              <a:chExt cx="252" cy="44"/>
            </a:xfrm>
          </p:grpSpPr>
          <p:grpSp>
            <p:nvGrpSpPr>
              <p:cNvPr id="304" name="Group 49"/>
              <p:cNvGrpSpPr>
                <a:grpSpLocks/>
              </p:cNvGrpSpPr>
              <p:nvPr/>
            </p:nvGrpSpPr>
            <p:grpSpPr bwMode="auto">
              <a:xfrm>
                <a:off x="3470" y="2937"/>
                <a:ext cx="252" cy="44"/>
                <a:chOff x="3470" y="2937"/>
                <a:chExt cx="252" cy="44"/>
              </a:xfrm>
            </p:grpSpPr>
            <p:sp>
              <p:nvSpPr>
                <p:cNvPr id="310" name="Line 50"/>
                <p:cNvSpPr>
                  <a:spLocks noChangeShapeType="1"/>
                </p:cNvSpPr>
                <p:nvPr/>
              </p:nvSpPr>
              <p:spPr bwMode="auto">
                <a:xfrm flipH="1">
                  <a:off x="3470" y="2953"/>
                  <a:ext cx="23" cy="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grpSp>
              <p:nvGrpSpPr>
                <p:cNvPr id="311" name="Group 51"/>
                <p:cNvGrpSpPr>
                  <a:grpSpLocks/>
                </p:cNvGrpSpPr>
                <p:nvPr/>
              </p:nvGrpSpPr>
              <p:grpSpPr bwMode="auto">
                <a:xfrm>
                  <a:off x="3473" y="2937"/>
                  <a:ext cx="249" cy="44"/>
                  <a:chOff x="3473" y="2937"/>
                  <a:chExt cx="249" cy="44"/>
                </a:xfrm>
              </p:grpSpPr>
              <p:sp>
                <p:nvSpPr>
                  <p:cNvPr id="312" name="Line 52"/>
                  <p:cNvSpPr>
                    <a:spLocks noChangeShapeType="1"/>
                  </p:cNvSpPr>
                  <p:nvPr/>
                </p:nvSpPr>
                <p:spPr bwMode="auto">
                  <a:xfrm>
                    <a:off x="3494" y="2973"/>
                    <a:ext cx="207" cy="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13" name="Arc 53"/>
                  <p:cNvSpPr>
                    <a:spLocks/>
                  </p:cNvSpPr>
                  <p:nvPr/>
                </p:nvSpPr>
                <p:spPr bwMode="auto">
                  <a:xfrm>
                    <a:off x="3478" y="2956"/>
                    <a:ext cx="8" cy="1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lnTo>
                          <a:pt x="21600" y="21600"/>
                        </a:lnTo>
                        <a:close/>
                      </a:path>
                    </a:pathLst>
                  </a:custGeom>
                  <a:solidFill>
                    <a:schemeClr val="accent1"/>
                  </a:solidFill>
                  <a:ln w="12700" cap="rnd">
                    <a:solidFill>
                      <a:srgbClr val="000000"/>
                    </a:solidFill>
                    <a:round/>
                    <a:headEnd/>
                    <a:tailEnd/>
                  </a:ln>
                </p:spPr>
                <p:txBody>
                  <a:bodyPr/>
                  <a:lstStyle/>
                  <a:p>
                    <a:endParaRPr lang="ja-JP" altLang="en-US"/>
                  </a:p>
                </p:txBody>
              </p:sp>
              <p:sp>
                <p:nvSpPr>
                  <p:cNvPr id="314" name="Freeform 54"/>
                  <p:cNvSpPr>
                    <a:spLocks/>
                  </p:cNvSpPr>
                  <p:nvPr/>
                </p:nvSpPr>
                <p:spPr bwMode="auto">
                  <a:xfrm>
                    <a:off x="3473" y="2956"/>
                    <a:ext cx="17" cy="9"/>
                  </a:xfrm>
                  <a:custGeom>
                    <a:avLst/>
                    <a:gdLst>
                      <a:gd name="T0" fmla="*/ 16 w 17"/>
                      <a:gd name="T1" fmla="*/ 8 h 9"/>
                      <a:gd name="T2" fmla="*/ 8 w 17"/>
                      <a:gd name="T3" fmla="*/ 8 h 9"/>
                      <a:gd name="T4" fmla="*/ 0 w 17"/>
                      <a:gd name="T5" fmla="*/ 0 h 9"/>
                      <a:gd name="T6" fmla="*/ 0 60000 65536"/>
                      <a:gd name="T7" fmla="*/ 0 60000 65536"/>
                      <a:gd name="T8" fmla="*/ 0 60000 65536"/>
                      <a:gd name="T9" fmla="*/ 0 w 17"/>
                      <a:gd name="T10" fmla="*/ 0 h 9"/>
                      <a:gd name="T11" fmla="*/ 17 w 17"/>
                      <a:gd name="T12" fmla="*/ 9 h 9"/>
                    </a:gdLst>
                    <a:ahLst/>
                    <a:cxnLst>
                      <a:cxn ang="T6">
                        <a:pos x="T0" y="T1"/>
                      </a:cxn>
                      <a:cxn ang="T7">
                        <a:pos x="T2" y="T3"/>
                      </a:cxn>
                      <a:cxn ang="T8">
                        <a:pos x="T4" y="T5"/>
                      </a:cxn>
                    </a:cxnLst>
                    <a:rect l="T9" t="T10" r="T11" b="T12"/>
                    <a:pathLst>
                      <a:path w="17" h="9">
                        <a:moveTo>
                          <a:pt x="16" y="8"/>
                        </a:moveTo>
                        <a:lnTo>
                          <a:pt x="8" y="8"/>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grpSp>
                <p:nvGrpSpPr>
                  <p:cNvPr id="315" name="Group 55"/>
                  <p:cNvGrpSpPr>
                    <a:grpSpLocks/>
                  </p:cNvGrpSpPr>
                  <p:nvPr/>
                </p:nvGrpSpPr>
                <p:grpSpPr bwMode="auto">
                  <a:xfrm>
                    <a:off x="3481" y="2937"/>
                    <a:ext cx="33" cy="20"/>
                    <a:chOff x="3481" y="2937"/>
                    <a:chExt cx="33" cy="20"/>
                  </a:xfrm>
                </p:grpSpPr>
                <p:sp>
                  <p:nvSpPr>
                    <p:cNvPr id="345" name="Arc 56"/>
                    <p:cNvSpPr>
                      <a:spLocks/>
                    </p:cNvSpPr>
                    <p:nvPr/>
                  </p:nvSpPr>
                  <p:spPr bwMode="auto">
                    <a:xfrm>
                      <a:off x="3486" y="2937"/>
                      <a:ext cx="12" cy="12"/>
                    </a:xfrm>
                    <a:custGeom>
                      <a:avLst/>
                      <a:gdLst>
                        <a:gd name="T0" fmla="*/ 0 w 21525"/>
                        <a:gd name="T1" fmla="*/ 0 h 21525"/>
                        <a:gd name="T2" fmla="*/ 0 w 21525"/>
                        <a:gd name="T3" fmla="*/ 0 h 21525"/>
                        <a:gd name="T4" fmla="*/ 0 w 21525"/>
                        <a:gd name="T5" fmla="*/ 0 h 21525"/>
                        <a:gd name="T6" fmla="*/ 0 60000 65536"/>
                        <a:gd name="T7" fmla="*/ 0 60000 65536"/>
                        <a:gd name="T8" fmla="*/ 0 60000 65536"/>
                        <a:gd name="T9" fmla="*/ 0 w 21525"/>
                        <a:gd name="T10" fmla="*/ 0 h 21525"/>
                        <a:gd name="T11" fmla="*/ 21525 w 21525"/>
                        <a:gd name="T12" fmla="*/ 21525 h 21525"/>
                      </a:gdLst>
                      <a:ahLst/>
                      <a:cxnLst>
                        <a:cxn ang="T6">
                          <a:pos x="T0" y="T1"/>
                        </a:cxn>
                        <a:cxn ang="T7">
                          <a:pos x="T2" y="T3"/>
                        </a:cxn>
                        <a:cxn ang="T8">
                          <a:pos x="T4" y="T5"/>
                        </a:cxn>
                      </a:cxnLst>
                      <a:rect l="T9" t="T10" r="T11" b="T12"/>
                      <a:pathLst>
                        <a:path w="21525" h="21525" fill="none" extrusionOk="0">
                          <a:moveTo>
                            <a:pt x="-1" y="19730"/>
                          </a:moveTo>
                          <a:cubicBezTo>
                            <a:pt x="875" y="9217"/>
                            <a:pt x="9217" y="875"/>
                            <a:pt x="19730" y="-1"/>
                          </a:cubicBezTo>
                        </a:path>
                        <a:path w="21525" h="21525" stroke="0" extrusionOk="0">
                          <a:moveTo>
                            <a:pt x="-1" y="19730"/>
                          </a:moveTo>
                          <a:cubicBezTo>
                            <a:pt x="875" y="9217"/>
                            <a:pt x="9217" y="875"/>
                            <a:pt x="19730" y="-1"/>
                          </a:cubicBezTo>
                          <a:lnTo>
                            <a:pt x="21525" y="21525"/>
                          </a:lnTo>
                          <a:lnTo>
                            <a:pt x="-1" y="19730"/>
                          </a:lnTo>
                          <a:close/>
                        </a:path>
                      </a:pathLst>
                    </a:custGeom>
                    <a:solidFill>
                      <a:schemeClr val="accent1"/>
                    </a:solidFill>
                    <a:ln w="12700" cap="rnd">
                      <a:solidFill>
                        <a:srgbClr val="000000"/>
                      </a:solidFill>
                      <a:round/>
                      <a:headEnd/>
                      <a:tailEnd/>
                    </a:ln>
                  </p:spPr>
                  <p:txBody>
                    <a:bodyPr/>
                    <a:lstStyle/>
                    <a:p>
                      <a:endParaRPr lang="ja-JP" altLang="en-US"/>
                    </a:p>
                  </p:txBody>
                </p:sp>
                <p:sp>
                  <p:nvSpPr>
                    <p:cNvPr id="346" name="Freeform 57"/>
                    <p:cNvSpPr>
                      <a:spLocks/>
                    </p:cNvSpPr>
                    <p:nvPr/>
                  </p:nvSpPr>
                  <p:spPr bwMode="auto">
                    <a:xfrm>
                      <a:off x="3481" y="2940"/>
                      <a:ext cx="17" cy="9"/>
                    </a:xfrm>
                    <a:custGeom>
                      <a:avLst/>
                      <a:gdLst>
                        <a:gd name="T0" fmla="*/ 0 w 17"/>
                        <a:gd name="T1" fmla="*/ 8 h 9"/>
                        <a:gd name="T2" fmla="*/ 0 w 17"/>
                        <a:gd name="T3" fmla="*/ 0 h 9"/>
                        <a:gd name="T4" fmla="*/ 8 w 17"/>
                        <a:gd name="T5" fmla="*/ 0 h 9"/>
                        <a:gd name="T6" fmla="*/ 16 w 17"/>
                        <a:gd name="T7" fmla="*/ 0 h 9"/>
                        <a:gd name="T8" fmla="*/ 0 60000 65536"/>
                        <a:gd name="T9" fmla="*/ 0 60000 65536"/>
                        <a:gd name="T10" fmla="*/ 0 60000 65536"/>
                        <a:gd name="T11" fmla="*/ 0 60000 65536"/>
                        <a:gd name="T12" fmla="*/ 0 w 17"/>
                        <a:gd name="T13" fmla="*/ 0 h 9"/>
                        <a:gd name="T14" fmla="*/ 17 w 17"/>
                        <a:gd name="T15" fmla="*/ 9 h 9"/>
                      </a:gdLst>
                      <a:ahLst/>
                      <a:cxnLst>
                        <a:cxn ang="T8">
                          <a:pos x="T0" y="T1"/>
                        </a:cxn>
                        <a:cxn ang="T9">
                          <a:pos x="T2" y="T3"/>
                        </a:cxn>
                        <a:cxn ang="T10">
                          <a:pos x="T4" y="T5"/>
                        </a:cxn>
                        <a:cxn ang="T11">
                          <a:pos x="T6" y="T7"/>
                        </a:cxn>
                      </a:cxnLst>
                      <a:rect l="T12" t="T13" r="T14" b="T15"/>
                      <a:pathLst>
                        <a:path w="17" h="9">
                          <a:moveTo>
                            <a:pt x="0" y="8"/>
                          </a:moveTo>
                          <a:lnTo>
                            <a:pt x="0" y="0"/>
                          </a:lnTo>
                          <a:lnTo>
                            <a:pt x="8" y="0"/>
                          </a:lnTo>
                          <a:lnTo>
                            <a:pt x="16"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347" name="Arc 58"/>
                    <p:cNvSpPr>
                      <a:spLocks/>
                    </p:cNvSpPr>
                    <p:nvPr/>
                  </p:nvSpPr>
                  <p:spPr bwMode="auto">
                    <a:xfrm>
                      <a:off x="3490" y="2945"/>
                      <a:ext cx="13" cy="12"/>
                    </a:xfrm>
                    <a:custGeom>
                      <a:avLst/>
                      <a:gdLst>
                        <a:gd name="T0" fmla="*/ 0 w 23394"/>
                        <a:gd name="T1" fmla="*/ 0 h 21600"/>
                        <a:gd name="T2" fmla="*/ 0 w 23394"/>
                        <a:gd name="T3" fmla="*/ 0 h 21600"/>
                        <a:gd name="T4" fmla="*/ 0 w 23394"/>
                        <a:gd name="T5" fmla="*/ 0 h 21600"/>
                        <a:gd name="T6" fmla="*/ 0 60000 65536"/>
                        <a:gd name="T7" fmla="*/ 0 60000 65536"/>
                        <a:gd name="T8" fmla="*/ 0 60000 65536"/>
                        <a:gd name="T9" fmla="*/ 0 w 23394"/>
                        <a:gd name="T10" fmla="*/ 0 h 21600"/>
                        <a:gd name="T11" fmla="*/ 23394 w 23394"/>
                        <a:gd name="T12" fmla="*/ 21600 h 21600"/>
                      </a:gdLst>
                      <a:ahLst/>
                      <a:cxnLst>
                        <a:cxn ang="T6">
                          <a:pos x="T0" y="T1"/>
                        </a:cxn>
                        <a:cxn ang="T7">
                          <a:pos x="T2" y="T3"/>
                        </a:cxn>
                        <a:cxn ang="T8">
                          <a:pos x="T4" y="T5"/>
                        </a:cxn>
                      </a:cxnLst>
                      <a:rect l="T9" t="T10" r="T11" b="T12"/>
                      <a:pathLst>
                        <a:path w="23394" h="21600" fill="none" extrusionOk="0">
                          <a:moveTo>
                            <a:pt x="-1" y="74"/>
                          </a:moveTo>
                          <a:cubicBezTo>
                            <a:pt x="596" y="24"/>
                            <a:pt x="1195" y="-1"/>
                            <a:pt x="1794" y="0"/>
                          </a:cubicBezTo>
                          <a:cubicBezTo>
                            <a:pt x="13723" y="0"/>
                            <a:pt x="23394" y="9670"/>
                            <a:pt x="23394" y="21600"/>
                          </a:cubicBezTo>
                        </a:path>
                        <a:path w="23394" h="21600" stroke="0" extrusionOk="0">
                          <a:moveTo>
                            <a:pt x="-1" y="74"/>
                          </a:moveTo>
                          <a:cubicBezTo>
                            <a:pt x="596" y="24"/>
                            <a:pt x="1195" y="-1"/>
                            <a:pt x="1794" y="0"/>
                          </a:cubicBezTo>
                          <a:cubicBezTo>
                            <a:pt x="13723" y="0"/>
                            <a:pt x="23394" y="9670"/>
                            <a:pt x="23394" y="21600"/>
                          </a:cubicBezTo>
                          <a:lnTo>
                            <a:pt x="1794" y="21600"/>
                          </a:lnTo>
                          <a:lnTo>
                            <a:pt x="-1" y="74"/>
                          </a:lnTo>
                          <a:close/>
                        </a:path>
                      </a:pathLst>
                    </a:custGeom>
                    <a:solidFill>
                      <a:schemeClr val="accent1"/>
                    </a:solidFill>
                    <a:ln w="12700" cap="rnd">
                      <a:solidFill>
                        <a:srgbClr val="000000"/>
                      </a:solidFill>
                      <a:round/>
                      <a:headEnd/>
                      <a:tailEnd/>
                    </a:ln>
                  </p:spPr>
                  <p:txBody>
                    <a:bodyPr/>
                    <a:lstStyle/>
                    <a:p>
                      <a:endParaRPr lang="ja-JP" altLang="en-US"/>
                    </a:p>
                  </p:txBody>
                </p:sp>
                <p:sp>
                  <p:nvSpPr>
                    <p:cNvPr id="348" name="Freeform 59"/>
                    <p:cNvSpPr>
                      <a:spLocks/>
                    </p:cNvSpPr>
                    <p:nvPr/>
                  </p:nvSpPr>
                  <p:spPr bwMode="auto">
                    <a:xfrm>
                      <a:off x="3489" y="2940"/>
                      <a:ext cx="25" cy="9"/>
                    </a:xfrm>
                    <a:custGeom>
                      <a:avLst/>
                      <a:gdLst>
                        <a:gd name="T0" fmla="*/ 0 w 25"/>
                        <a:gd name="T1" fmla="*/ 0 h 9"/>
                        <a:gd name="T2" fmla="*/ 8 w 25"/>
                        <a:gd name="T3" fmla="*/ 0 h 9"/>
                        <a:gd name="T4" fmla="*/ 16 w 25"/>
                        <a:gd name="T5" fmla="*/ 0 h 9"/>
                        <a:gd name="T6" fmla="*/ 24 w 25"/>
                        <a:gd name="T7" fmla="*/ 8 h 9"/>
                        <a:gd name="T8" fmla="*/ 0 60000 65536"/>
                        <a:gd name="T9" fmla="*/ 0 60000 65536"/>
                        <a:gd name="T10" fmla="*/ 0 60000 65536"/>
                        <a:gd name="T11" fmla="*/ 0 60000 65536"/>
                        <a:gd name="T12" fmla="*/ 0 w 25"/>
                        <a:gd name="T13" fmla="*/ 0 h 9"/>
                        <a:gd name="T14" fmla="*/ 25 w 25"/>
                        <a:gd name="T15" fmla="*/ 9 h 9"/>
                      </a:gdLst>
                      <a:ahLst/>
                      <a:cxnLst>
                        <a:cxn ang="T8">
                          <a:pos x="T0" y="T1"/>
                        </a:cxn>
                        <a:cxn ang="T9">
                          <a:pos x="T2" y="T3"/>
                        </a:cxn>
                        <a:cxn ang="T10">
                          <a:pos x="T4" y="T5"/>
                        </a:cxn>
                        <a:cxn ang="T11">
                          <a:pos x="T6" y="T7"/>
                        </a:cxn>
                      </a:cxnLst>
                      <a:rect l="T12" t="T13" r="T14" b="T15"/>
                      <a:pathLst>
                        <a:path w="25" h="9">
                          <a:moveTo>
                            <a:pt x="0" y="0"/>
                          </a:moveTo>
                          <a:lnTo>
                            <a:pt x="8" y="0"/>
                          </a:lnTo>
                          <a:lnTo>
                            <a:pt x="16" y="0"/>
                          </a:lnTo>
                          <a:lnTo>
                            <a:pt x="24" y="8"/>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grpSp>
              <p:grpSp>
                <p:nvGrpSpPr>
                  <p:cNvPr id="316" name="Group 60"/>
                  <p:cNvGrpSpPr>
                    <a:grpSpLocks/>
                  </p:cNvGrpSpPr>
                  <p:nvPr/>
                </p:nvGrpSpPr>
                <p:grpSpPr bwMode="auto">
                  <a:xfrm>
                    <a:off x="3521" y="2940"/>
                    <a:ext cx="33" cy="17"/>
                    <a:chOff x="3521" y="2940"/>
                    <a:chExt cx="33" cy="17"/>
                  </a:xfrm>
                </p:grpSpPr>
                <p:sp>
                  <p:nvSpPr>
                    <p:cNvPr id="341" name="Arc 61"/>
                    <p:cNvSpPr>
                      <a:spLocks/>
                    </p:cNvSpPr>
                    <p:nvPr/>
                  </p:nvSpPr>
                  <p:spPr bwMode="auto">
                    <a:xfrm>
                      <a:off x="3526" y="2945"/>
                      <a:ext cx="12" cy="12"/>
                    </a:xfrm>
                    <a:custGeom>
                      <a:avLst/>
                      <a:gdLst>
                        <a:gd name="T0" fmla="*/ 0 w 21525"/>
                        <a:gd name="T1" fmla="*/ 0 h 21525"/>
                        <a:gd name="T2" fmla="*/ 0 w 21525"/>
                        <a:gd name="T3" fmla="*/ 0 h 21525"/>
                        <a:gd name="T4" fmla="*/ 0 w 21525"/>
                        <a:gd name="T5" fmla="*/ 0 h 21525"/>
                        <a:gd name="T6" fmla="*/ 0 60000 65536"/>
                        <a:gd name="T7" fmla="*/ 0 60000 65536"/>
                        <a:gd name="T8" fmla="*/ 0 60000 65536"/>
                        <a:gd name="T9" fmla="*/ 0 w 21525"/>
                        <a:gd name="T10" fmla="*/ 0 h 21525"/>
                        <a:gd name="T11" fmla="*/ 21525 w 21525"/>
                        <a:gd name="T12" fmla="*/ 21525 h 21525"/>
                      </a:gdLst>
                      <a:ahLst/>
                      <a:cxnLst>
                        <a:cxn ang="T6">
                          <a:pos x="T0" y="T1"/>
                        </a:cxn>
                        <a:cxn ang="T7">
                          <a:pos x="T2" y="T3"/>
                        </a:cxn>
                        <a:cxn ang="T8">
                          <a:pos x="T4" y="T5"/>
                        </a:cxn>
                      </a:cxnLst>
                      <a:rect l="T9" t="T10" r="T11" b="T12"/>
                      <a:pathLst>
                        <a:path w="21525" h="21525" fill="none" extrusionOk="0">
                          <a:moveTo>
                            <a:pt x="-1" y="19730"/>
                          </a:moveTo>
                          <a:cubicBezTo>
                            <a:pt x="875" y="9217"/>
                            <a:pt x="9217" y="875"/>
                            <a:pt x="19730" y="-1"/>
                          </a:cubicBezTo>
                        </a:path>
                        <a:path w="21525" h="21525" stroke="0" extrusionOk="0">
                          <a:moveTo>
                            <a:pt x="-1" y="19730"/>
                          </a:moveTo>
                          <a:cubicBezTo>
                            <a:pt x="875" y="9217"/>
                            <a:pt x="9217" y="875"/>
                            <a:pt x="19730" y="-1"/>
                          </a:cubicBezTo>
                          <a:lnTo>
                            <a:pt x="21525" y="21525"/>
                          </a:lnTo>
                          <a:lnTo>
                            <a:pt x="-1" y="19730"/>
                          </a:lnTo>
                          <a:close/>
                        </a:path>
                      </a:pathLst>
                    </a:custGeom>
                    <a:solidFill>
                      <a:schemeClr val="accent1"/>
                    </a:solidFill>
                    <a:ln w="12700" cap="rnd">
                      <a:solidFill>
                        <a:srgbClr val="000000"/>
                      </a:solidFill>
                      <a:round/>
                      <a:headEnd/>
                      <a:tailEnd/>
                    </a:ln>
                  </p:spPr>
                  <p:txBody>
                    <a:bodyPr/>
                    <a:lstStyle/>
                    <a:p>
                      <a:endParaRPr lang="ja-JP" altLang="en-US"/>
                    </a:p>
                  </p:txBody>
                </p:sp>
                <p:sp>
                  <p:nvSpPr>
                    <p:cNvPr id="342" name="Freeform 62"/>
                    <p:cNvSpPr>
                      <a:spLocks/>
                    </p:cNvSpPr>
                    <p:nvPr/>
                  </p:nvSpPr>
                  <p:spPr bwMode="auto">
                    <a:xfrm>
                      <a:off x="3521" y="2940"/>
                      <a:ext cx="17" cy="17"/>
                    </a:xfrm>
                    <a:custGeom>
                      <a:avLst/>
                      <a:gdLst>
                        <a:gd name="T0" fmla="*/ 0 w 17"/>
                        <a:gd name="T1" fmla="*/ 16 h 17"/>
                        <a:gd name="T2" fmla="*/ 0 w 17"/>
                        <a:gd name="T3" fmla="*/ 16 h 17"/>
                        <a:gd name="T4" fmla="*/ 8 w 17"/>
                        <a:gd name="T5" fmla="*/ 0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0" y="16"/>
                          </a:lnTo>
                          <a:lnTo>
                            <a:pt x="8" y="0"/>
                          </a:lnTo>
                          <a:lnTo>
                            <a:pt x="16"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343" name="Arc 63"/>
                    <p:cNvSpPr>
                      <a:spLocks/>
                    </p:cNvSpPr>
                    <p:nvPr/>
                  </p:nvSpPr>
                  <p:spPr bwMode="auto">
                    <a:xfrm>
                      <a:off x="3530" y="2945"/>
                      <a:ext cx="13" cy="12"/>
                    </a:xfrm>
                    <a:custGeom>
                      <a:avLst/>
                      <a:gdLst>
                        <a:gd name="T0" fmla="*/ 0 w 23394"/>
                        <a:gd name="T1" fmla="*/ 0 h 21600"/>
                        <a:gd name="T2" fmla="*/ 0 w 23394"/>
                        <a:gd name="T3" fmla="*/ 0 h 21600"/>
                        <a:gd name="T4" fmla="*/ 0 w 23394"/>
                        <a:gd name="T5" fmla="*/ 0 h 21600"/>
                        <a:gd name="T6" fmla="*/ 0 60000 65536"/>
                        <a:gd name="T7" fmla="*/ 0 60000 65536"/>
                        <a:gd name="T8" fmla="*/ 0 60000 65536"/>
                        <a:gd name="T9" fmla="*/ 0 w 23394"/>
                        <a:gd name="T10" fmla="*/ 0 h 21600"/>
                        <a:gd name="T11" fmla="*/ 23394 w 23394"/>
                        <a:gd name="T12" fmla="*/ 21600 h 21600"/>
                      </a:gdLst>
                      <a:ahLst/>
                      <a:cxnLst>
                        <a:cxn ang="T6">
                          <a:pos x="T0" y="T1"/>
                        </a:cxn>
                        <a:cxn ang="T7">
                          <a:pos x="T2" y="T3"/>
                        </a:cxn>
                        <a:cxn ang="T8">
                          <a:pos x="T4" y="T5"/>
                        </a:cxn>
                      </a:cxnLst>
                      <a:rect l="T9" t="T10" r="T11" b="T12"/>
                      <a:pathLst>
                        <a:path w="23394" h="21600" fill="none" extrusionOk="0">
                          <a:moveTo>
                            <a:pt x="-1" y="74"/>
                          </a:moveTo>
                          <a:cubicBezTo>
                            <a:pt x="596" y="24"/>
                            <a:pt x="1195" y="-1"/>
                            <a:pt x="1794" y="0"/>
                          </a:cubicBezTo>
                          <a:cubicBezTo>
                            <a:pt x="13723" y="0"/>
                            <a:pt x="23394" y="9670"/>
                            <a:pt x="23394" y="21600"/>
                          </a:cubicBezTo>
                        </a:path>
                        <a:path w="23394" h="21600" stroke="0" extrusionOk="0">
                          <a:moveTo>
                            <a:pt x="-1" y="74"/>
                          </a:moveTo>
                          <a:cubicBezTo>
                            <a:pt x="596" y="24"/>
                            <a:pt x="1195" y="-1"/>
                            <a:pt x="1794" y="0"/>
                          </a:cubicBezTo>
                          <a:cubicBezTo>
                            <a:pt x="13723" y="0"/>
                            <a:pt x="23394" y="9670"/>
                            <a:pt x="23394" y="21600"/>
                          </a:cubicBezTo>
                          <a:lnTo>
                            <a:pt x="1794" y="21600"/>
                          </a:lnTo>
                          <a:lnTo>
                            <a:pt x="-1" y="74"/>
                          </a:lnTo>
                          <a:close/>
                        </a:path>
                      </a:pathLst>
                    </a:custGeom>
                    <a:solidFill>
                      <a:schemeClr val="accent1"/>
                    </a:solidFill>
                    <a:ln w="12700" cap="rnd">
                      <a:solidFill>
                        <a:srgbClr val="000000"/>
                      </a:solidFill>
                      <a:round/>
                      <a:headEnd/>
                      <a:tailEnd/>
                    </a:ln>
                  </p:spPr>
                  <p:txBody>
                    <a:bodyPr/>
                    <a:lstStyle/>
                    <a:p>
                      <a:endParaRPr lang="ja-JP" altLang="en-US"/>
                    </a:p>
                  </p:txBody>
                </p:sp>
                <p:sp>
                  <p:nvSpPr>
                    <p:cNvPr id="344" name="Freeform 64"/>
                    <p:cNvSpPr>
                      <a:spLocks/>
                    </p:cNvSpPr>
                    <p:nvPr/>
                  </p:nvSpPr>
                  <p:spPr bwMode="auto">
                    <a:xfrm>
                      <a:off x="3537" y="2940"/>
                      <a:ext cx="17" cy="17"/>
                    </a:xfrm>
                    <a:custGeom>
                      <a:avLst/>
                      <a:gdLst>
                        <a:gd name="T0" fmla="*/ 0 w 17"/>
                        <a:gd name="T1" fmla="*/ 0 h 17"/>
                        <a:gd name="T2" fmla="*/ 8 w 17"/>
                        <a:gd name="T3" fmla="*/ 0 h 17"/>
                        <a:gd name="T4" fmla="*/ 16 w 17"/>
                        <a:gd name="T5" fmla="*/ 8 h 17"/>
                        <a:gd name="T6" fmla="*/ 16 w 17"/>
                        <a:gd name="T7" fmla="*/ 16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8" y="0"/>
                          </a:lnTo>
                          <a:lnTo>
                            <a:pt x="16" y="8"/>
                          </a:lnTo>
                          <a:lnTo>
                            <a:pt x="16"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grpSp>
              <p:grpSp>
                <p:nvGrpSpPr>
                  <p:cNvPr id="317" name="Group 65"/>
                  <p:cNvGrpSpPr>
                    <a:grpSpLocks/>
                  </p:cNvGrpSpPr>
                  <p:nvPr/>
                </p:nvGrpSpPr>
                <p:grpSpPr bwMode="auto">
                  <a:xfrm>
                    <a:off x="3561" y="2940"/>
                    <a:ext cx="33" cy="17"/>
                    <a:chOff x="3561" y="2940"/>
                    <a:chExt cx="33" cy="17"/>
                  </a:xfrm>
                </p:grpSpPr>
                <p:sp>
                  <p:nvSpPr>
                    <p:cNvPr id="337" name="Arc 66"/>
                    <p:cNvSpPr>
                      <a:spLocks/>
                    </p:cNvSpPr>
                    <p:nvPr/>
                  </p:nvSpPr>
                  <p:spPr bwMode="auto">
                    <a:xfrm>
                      <a:off x="3566" y="2945"/>
                      <a:ext cx="12" cy="12"/>
                    </a:xfrm>
                    <a:custGeom>
                      <a:avLst/>
                      <a:gdLst>
                        <a:gd name="T0" fmla="*/ 0 w 21525"/>
                        <a:gd name="T1" fmla="*/ 0 h 21525"/>
                        <a:gd name="T2" fmla="*/ 0 w 21525"/>
                        <a:gd name="T3" fmla="*/ 0 h 21525"/>
                        <a:gd name="T4" fmla="*/ 0 w 21525"/>
                        <a:gd name="T5" fmla="*/ 0 h 21525"/>
                        <a:gd name="T6" fmla="*/ 0 60000 65536"/>
                        <a:gd name="T7" fmla="*/ 0 60000 65536"/>
                        <a:gd name="T8" fmla="*/ 0 60000 65536"/>
                        <a:gd name="T9" fmla="*/ 0 w 21525"/>
                        <a:gd name="T10" fmla="*/ 0 h 21525"/>
                        <a:gd name="T11" fmla="*/ 21525 w 21525"/>
                        <a:gd name="T12" fmla="*/ 21525 h 21525"/>
                      </a:gdLst>
                      <a:ahLst/>
                      <a:cxnLst>
                        <a:cxn ang="T6">
                          <a:pos x="T0" y="T1"/>
                        </a:cxn>
                        <a:cxn ang="T7">
                          <a:pos x="T2" y="T3"/>
                        </a:cxn>
                        <a:cxn ang="T8">
                          <a:pos x="T4" y="T5"/>
                        </a:cxn>
                      </a:cxnLst>
                      <a:rect l="T9" t="T10" r="T11" b="T12"/>
                      <a:pathLst>
                        <a:path w="21525" h="21525" fill="none" extrusionOk="0">
                          <a:moveTo>
                            <a:pt x="-1" y="19730"/>
                          </a:moveTo>
                          <a:cubicBezTo>
                            <a:pt x="875" y="9217"/>
                            <a:pt x="9217" y="875"/>
                            <a:pt x="19730" y="-1"/>
                          </a:cubicBezTo>
                        </a:path>
                        <a:path w="21525" h="21525" stroke="0" extrusionOk="0">
                          <a:moveTo>
                            <a:pt x="-1" y="19730"/>
                          </a:moveTo>
                          <a:cubicBezTo>
                            <a:pt x="875" y="9217"/>
                            <a:pt x="9217" y="875"/>
                            <a:pt x="19730" y="-1"/>
                          </a:cubicBezTo>
                          <a:lnTo>
                            <a:pt x="21525" y="21525"/>
                          </a:lnTo>
                          <a:lnTo>
                            <a:pt x="-1" y="19730"/>
                          </a:lnTo>
                          <a:close/>
                        </a:path>
                      </a:pathLst>
                    </a:custGeom>
                    <a:solidFill>
                      <a:schemeClr val="accent1"/>
                    </a:solidFill>
                    <a:ln w="12700" cap="rnd">
                      <a:solidFill>
                        <a:srgbClr val="000000"/>
                      </a:solidFill>
                      <a:round/>
                      <a:headEnd/>
                      <a:tailEnd/>
                    </a:ln>
                  </p:spPr>
                  <p:txBody>
                    <a:bodyPr/>
                    <a:lstStyle/>
                    <a:p>
                      <a:endParaRPr lang="ja-JP" altLang="en-US"/>
                    </a:p>
                  </p:txBody>
                </p:sp>
                <p:sp>
                  <p:nvSpPr>
                    <p:cNvPr id="338" name="Freeform 67"/>
                    <p:cNvSpPr>
                      <a:spLocks/>
                    </p:cNvSpPr>
                    <p:nvPr/>
                  </p:nvSpPr>
                  <p:spPr bwMode="auto">
                    <a:xfrm>
                      <a:off x="3561" y="2940"/>
                      <a:ext cx="17" cy="17"/>
                    </a:xfrm>
                    <a:custGeom>
                      <a:avLst/>
                      <a:gdLst>
                        <a:gd name="T0" fmla="*/ 0 w 17"/>
                        <a:gd name="T1" fmla="*/ 16 h 17"/>
                        <a:gd name="T2" fmla="*/ 0 w 17"/>
                        <a:gd name="T3" fmla="*/ 16 h 17"/>
                        <a:gd name="T4" fmla="*/ 8 w 17"/>
                        <a:gd name="T5" fmla="*/ 8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0" y="16"/>
                          </a:lnTo>
                          <a:lnTo>
                            <a:pt x="8" y="8"/>
                          </a:lnTo>
                          <a:lnTo>
                            <a:pt x="16"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339" name="Arc 68"/>
                    <p:cNvSpPr>
                      <a:spLocks/>
                    </p:cNvSpPr>
                    <p:nvPr/>
                  </p:nvSpPr>
                  <p:spPr bwMode="auto">
                    <a:xfrm>
                      <a:off x="3570" y="2945"/>
                      <a:ext cx="13" cy="12"/>
                    </a:xfrm>
                    <a:custGeom>
                      <a:avLst/>
                      <a:gdLst>
                        <a:gd name="T0" fmla="*/ 0 w 23394"/>
                        <a:gd name="T1" fmla="*/ 0 h 21600"/>
                        <a:gd name="T2" fmla="*/ 0 w 23394"/>
                        <a:gd name="T3" fmla="*/ 0 h 21600"/>
                        <a:gd name="T4" fmla="*/ 0 w 23394"/>
                        <a:gd name="T5" fmla="*/ 0 h 21600"/>
                        <a:gd name="T6" fmla="*/ 0 60000 65536"/>
                        <a:gd name="T7" fmla="*/ 0 60000 65536"/>
                        <a:gd name="T8" fmla="*/ 0 60000 65536"/>
                        <a:gd name="T9" fmla="*/ 0 w 23394"/>
                        <a:gd name="T10" fmla="*/ 0 h 21600"/>
                        <a:gd name="T11" fmla="*/ 23394 w 23394"/>
                        <a:gd name="T12" fmla="*/ 21600 h 21600"/>
                      </a:gdLst>
                      <a:ahLst/>
                      <a:cxnLst>
                        <a:cxn ang="T6">
                          <a:pos x="T0" y="T1"/>
                        </a:cxn>
                        <a:cxn ang="T7">
                          <a:pos x="T2" y="T3"/>
                        </a:cxn>
                        <a:cxn ang="T8">
                          <a:pos x="T4" y="T5"/>
                        </a:cxn>
                      </a:cxnLst>
                      <a:rect l="T9" t="T10" r="T11" b="T12"/>
                      <a:pathLst>
                        <a:path w="23394" h="21600" fill="none" extrusionOk="0">
                          <a:moveTo>
                            <a:pt x="-1" y="74"/>
                          </a:moveTo>
                          <a:cubicBezTo>
                            <a:pt x="596" y="24"/>
                            <a:pt x="1195" y="-1"/>
                            <a:pt x="1794" y="0"/>
                          </a:cubicBezTo>
                          <a:cubicBezTo>
                            <a:pt x="13723" y="0"/>
                            <a:pt x="23394" y="9670"/>
                            <a:pt x="23394" y="21600"/>
                          </a:cubicBezTo>
                        </a:path>
                        <a:path w="23394" h="21600" stroke="0" extrusionOk="0">
                          <a:moveTo>
                            <a:pt x="-1" y="74"/>
                          </a:moveTo>
                          <a:cubicBezTo>
                            <a:pt x="596" y="24"/>
                            <a:pt x="1195" y="-1"/>
                            <a:pt x="1794" y="0"/>
                          </a:cubicBezTo>
                          <a:cubicBezTo>
                            <a:pt x="13723" y="0"/>
                            <a:pt x="23394" y="9670"/>
                            <a:pt x="23394" y="21600"/>
                          </a:cubicBezTo>
                          <a:lnTo>
                            <a:pt x="1794" y="21600"/>
                          </a:lnTo>
                          <a:lnTo>
                            <a:pt x="-1" y="74"/>
                          </a:lnTo>
                          <a:close/>
                        </a:path>
                      </a:pathLst>
                    </a:custGeom>
                    <a:solidFill>
                      <a:schemeClr val="accent1"/>
                    </a:solidFill>
                    <a:ln w="12700" cap="rnd">
                      <a:solidFill>
                        <a:srgbClr val="000000"/>
                      </a:solidFill>
                      <a:round/>
                      <a:headEnd/>
                      <a:tailEnd/>
                    </a:ln>
                  </p:spPr>
                  <p:txBody>
                    <a:bodyPr/>
                    <a:lstStyle/>
                    <a:p>
                      <a:endParaRPr lang="ja-JP" altLang="en-US"/>
                    </a:p>
                  </p:txBody>
                </p:sp>
                <p:sp>
                  <p:nvSpPr>
                    <p:cNvPr id="340" name="Freeform 69"/>
                    <p:cNvSpPr>
                      <a:spLocks/>
                    </p:cNvSpPr>
                    <p:nvPr/>
                  </p:nvSpPr>
                  <p:spPr bwMode="auto">
                    <a:xfrm>
                      <a:off x="3577" y="2940"/>
                      <a:ext cx="17" cy="17"/>
                    </a:xfrm>
                    <a:custGeom>
                      <a:avLst/>
                      <a:gdLst>
                        <a:gd name="T0" fmla="*/ 0 w 17"/>
                        <a:gd name="T1" fmla="*/ 0 h 17"/>
                        <a:gd name="T2" fmla="*/ 8 w 17"/>
                        <a:gd name="T3" fmla="*/ 0 h 17"/>
                        <a:gd name="T4" fmla="*/ 8 w 17"/>
                        <a:gd name="T5" fmla="*/ 8 h 17"/>
                        <a:gd name="T6" fmla="*/ 16 w 17"/>
                        <a:gd name="T7" fmla="*/ 8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8" y="0"/>
                          </a:lnTo>
                          <a:lnTo>
                            <a:pt x="8" y="8"/>
                          </a:lnTo>
                          <a:lnTo>
                            <a:pt x="16" y="8"/>
                          </a:lnTo>
                          <a:lnTo>
                            <a:pt x="16"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grpSp>
              <p:grpSp>
                <p:nvGrpSpPr>
                  <p:cNvPr id="318" name="Group 70"/>
                  <p:cNvGrpSpPr>
                    <a:grpSpLocks/>
                  </p:cNvGrpSpPr>
                  <p:nvPr/>
                </p:nvGrpSpPr>
                <p:grpSpPr bwMode="auto">
                  <a:xfrm>
                    <a:off x="3601" y="2940"/>
                    <a:ext cx="33" cy="25"/>
                    <a:chOff x="3601" y="2940"/>
                    <a:chExt cx="33" cy="25"/>
                  </a:xfrm>
                </p:grpSpPr>
                <p:sp>
                  <p:nvSpPr>
                    <p:cNvPr id="333" name="Arc 71"/>
                    <p:cNvSpPr>
                      <a:spLocks/>
                    </p:cNvSpPr>
                    <p:nvPr/>
                  </p:nvSpPr>
                  <p:spPr bwMode="auto">
                    <a:xfrm>
                      <a:off x="3606" y="2945"/>
                      <a:ext cx="12" cy="12"/>
                    </a:xfrm>
                    <a:custGeom>
                      <a:avLst/>
                      <a:gdLst>
                        <a:gd name="T0" fmla="*/ 0 w 21525"/>
                        <a:gd name="T1" fmla="*/ 0 h 21525"/>
                        <a:gd name="T2" fmla="*/ 0 w 21525"/>
                        <a:gd name="T3" fmla="*/ 0 h 21525"/>
                        <a:gd name="T4" fmla="*/ 0 w 21525"/>
                        <a:gd name="T5" fmla="*/ 0 h 21525"/>
                        <a:gd name="T6" fmla="*/ 0 60000 65536"/>
                        <a:gd name="T7" fmla="*/ 0 60000 65536"/>
                        <a:gd name="T8" fmla="*/ 0 60000 65536"/>
                        <a:gd name="T9" fmla="*/ 0 w 21525"/>
                        <a:gd name="T10" fmla="*/ 0 h 21525"/>
                        <a:gd name="T11" fmla="*/ 21525 w 21525"/>
                        <a:gd name="T12" fmla="*/ 21525 h 21525"/>
                      </a:gdLst>
                      <a:ahLst/>
                      <a:cxnLst>
                        <a:cxn ang="T6">
                          <a:pos x="T0" y="T1"/>
                        </a:cxn>
                        <a:cxn ang="T7">
                          <a:pos x="T2" y="T3"/>
                        </a:cxn>
                        <a:cxn ang="T8">
                          <a:pos x="T4" y="T5"/>
                        </a:cxn>
                      </a:cxnLst>
                      <a:rect l="T9" t="T10" r="T11" b="T12"/>
                      <a:pathLst>
                        <a:path w="21525" h="21525" fill="none" extrusionOk="0">
                          <a:moveTo>
                            <a:pt x="-1" y="19730"/>
                          </a:moveTo>
                          <a:cubicBezTo>
                            <a:pt x="875" y="9217"/>
                            <a:pt x="9217" y="875"/>
                            <a:pt x="19730" y="-1"/>
                          </a:cubicBezTo>
                        </a:path>
                        <a:path w="21525" h="21525" stroke="0" extrusionOk="0">
                          <a:moveTo>
                            <a:pt x="-1" y="19730"/>
                          </a:moveTo>
                          <a:cubicBezTo>
                            <a:pt x="875" y="9217"/>
                            <a:pt x="9217" y="875"/>
                            <a:pt x="19730" y="-1"/>
                          </a:cubicBezTo>
                          <a:lnTo>
                            <a:pt x="21525" y="21525"/>
                          </a:lnTo>
                          <a:lnTo>
                            <a:pt x="-1" y="19730"/>
                          </a:lnTo>
                          <a:close/>
                        </a:path>
                      </a:pathLst>
                    </a:custGeom>
                    <a:solidFill>
                      <a:schemeClr val="accent1"/>
                    </a:solidFill>
                    <a:ln w="12700" cap="rnd">
                      <a:solidFill>
                        <a:srgbClr val="000000"/>
                      </a:solidFill>
                      <a:round/>
                      <a:headEnd/>
                      <a:tailEnd/>
                    </a:ln>
                  </p:spPr>
                  <p:txBody>
                    <a:bodyPr/>
                    <a:lstStyle/>
                    <a:p>
                      <a:endParaRPr lang="ja-JP" altLang="en-US"/>
                    </a:p>
                  </p:txBody>
                </p:sp>
                <p:sp>
                  <p:nvSpPr>
                    <p:cNvPr id="334" name="Freeform 72"/>
                    <p:cNvSpPr>
                      <a:spLocks/>
                    </p:cNvSpPr>
                    <p:nvPr/>
                  </p:nvSpPr>
                  <p:spPr bwMode="auto">
                    <a:xfrm>
                      <a:off x="3601" y="2948"/>
                      <a:ext cx="25" cy="9"/>
                    </a:xfrm>
                    <a:custGeom>
                      <a:avLst/>
                      <a:gdLst>
                        <a:gd name="T0" fmla="*/ 0 w 25"/>
                        <a:gd name="T1" fmla="*/ 8 h 9"/>
                        <a:gd name="T2" fmla="*/ 0 w 25"/>
                        <a:gd name="T3" fmla="*/ 8 h 9"/>
                        <a:gd name="T4" fmla="*/ 8 w 25"/>
                        <a:gd name="T5" fmla="*/ 0 h 9"/>
                        <a:gd name="T6" fmla="*/ 16 w 25"/>
                        <a:gd name="T7" fmla="*/ 0 h 9"/>
                        <a:gd name="T8" fmla="*/ 24 w 25"/>
                        <a:gd name="T9" fmla="*/ 0 h 9"/>
                        <a:gd name="T10" fmla="*/ 0 60000 65536"/>
                        <a:gd name="T11" fmla="*/ 0 60000 65536"/>
                        <a:gd name="T12" fmla="*/ 0 60000 65536"/>
                        <a:gd name="T13" fmla="*/ 0 60000 65536"/>
                        <a:gd name="T14" fmla="*/ 0 60000 65536"/>
                        <a:gd name="T15" fmla="*/ 0 w 25"/>
                        <a:gd name="T16" fmla="*/ 0 h 9"/>
                        <a:gd name="T17" fmla="*/ 25 w 25"/>
                        <a:gd name="T18" fmla="*/ 9 h 9"/>
                      </a:gdLst>
                      <a:ahLst/>
                      <a:cxnLst>
                        <a:cxn ang="T10">
                          <a:pos x="T0" y="T1"/>
                        </a:cxn>
                        <a:cxn ang="T11">
                          <a:pos x="T2" y="T3"/>
                        </a:cxn>
                        <a:cxn ang="T12">
                          <a:pos x="T4" y="T5"/>
                        </a:cxn>
                        <a:cxn ang="T13">
                          <a:pos x="T6" y="T7"/>
                        </a:cxn>
                        <a:cxn ang="T14">
                          <a:pos x="T8" y="T9"/>
                        </a:cxn>
                      </a:cxnLst>
                      <a:rect l="T15" t="T16" r="T17" b="T18"/>
                      <a:pathLst>
                        <a:path w="25" h="9">
                          <a:moveTo>
                            <a:pt x="0" y="8"/>
                          </a:moveTo>
                          <a:lnTo>
                            <a:pt x="0" y="8"/>
                          </a:lnTo>
                          <a:lnTo>
                            <a:pt x="8" y="0"/>
                          </a:lnTo>
                          <a:lnTo>
                            <a:pt x="16" y="0"/>
                          </a:lnTo>
                          <a:lnTo>
                            <a:pt x="24"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335" name="Arc 73"/>
                    <p:cNvSpPr>
                      <a:spLocks/>
                    </p:cNvSpPr>
                    <p:nvPr/>
                  </p:nvSpPr>
                  <p:spPr bwMode="auto">
                    <a:xfrm>
                      <a:off x="3618" y="2953"/>
                      <a:ext cx="13" cy="12"/>
                    </a:xfrm>
                    <a:custGeom>
                      <a:avLst/>
                      <a:gdLst>
                        <a:gd name="T0" fmla="*/ 0 w 23394"/>
                        <a:gd name="T1" fmla="*/ 0 h 21600"/>
                        <a:gd name="T2" fmla="*/ 0 w 23394"/>
                        <a:gd name="T3" fmla="*/ 0 h 21600"/>
                        <a:gd name="T4" fmla="*/ 0 w 23394"/>
                        <a:gd name="T5" fmla="*/ 0 h 21600"/>
                        <a:gd name="T6" fmla="*/ 0 60000 65536"/>
                        <a:gd name="T7" fmla="*/ 0 60000 65536"/>
                        <a:gd name="T8" fmla="*/ 0 60000 65536"/>
                        <a:gd name="T9" fmla="*/ 0 w 23394"/>
                        <a:gd name="T10" fmla="*/ 0 h 21600"/>
                        <a:gd name="T11" fmla="*/ 23394 w 23394"/>
                        <a:gd name="T12" fmla="*/ 21600 h 21600"/>
                      </a:gdLst>
                      <a:ahLst/>
                      <a:cxnLst>
                        <a:cxn ang="T6">
                          <a:pos x="T0" y="T1"/>
                        </a:cxn>
                        <a:cxn ang="T7">
                          <a:pos x="T2" y="T3"/>
                        </a:cxn>
                        <a:cxn ang="T8">
                          <a:pos x="T4" y="T5"/>
                        </a:cxn>
                      </a:cxnLst>
                      <a:rect l="T9" t="T10" r="T11" b="T12"/>
                      <a:pathLst>
                        <a:path w="23394" h="21600" fill="none" extrusionOk="0">
                          <a:moveTo>
                            <a:pt x="-1" y="74"/>
                          </a:moveTo>
                          <a:cubicBezTo>
                            <a:pt x="596" y="24"/>
                            <a:pt x="1195" y="-1"/>
                            <a:pt x="1794" y="0"/>
                          </a:cubicBezTo>
                          <a:cubicBezTo>
                            <a:pt x="13723" y="0"/>
                            <a:pt x="23394" y="9670"/>
                            <a:pt x="23394" y="21600"/>
                          </a:cubicBezTo>
                        </a:path>
                        <a:path w="23394" h="21600" stroke="0" extrusionOk="0">
                          <a:moveTo>
                            <a:pt x="-1" y="74"/>
                          </a:moveTo>
                          <a:cubicBezTo>
                            <a:pt x="596" y="24"/>
                            <a:pt x="1195" y="-1"/>
                            <a:pt x="1794" y="0"/>
                          </a:cubicBezTo>
                          <a:cubicBezTo>
                            <a:pt x="13723" y="0"/>
                            <a:pt x="23394" y="9670"/>
                            <a:pt x="23394" y="21600"/>
                          </a:cubicBezTo>
                          <a:lnTo>
                            <a:pt x="1794" y="21600"/>
                          </a:lnTo>
                          <a:lnTo>
                            <a:pt x="-1" y="74"/>
                          </a:lnTo>
                          <a:close/>
                        </a:path>
                      </a:pathLst>
                    </a:custGeom>
                    <a:solidFill>
                      <a:schemeClr val="accent1"/>
                    </a:solidFill>
                    <a:ln w="12700" cap="rnd">
                      <a:solidFill>
                        <a:srgbClr val="000000"/>
                      </a:solidFill>
                      <a:round/>
                      <a:headEnd/>
                      <a:tailEnd/>
                    </a:ln>
                  </p:spPr>
                  <p:txBody>
                    <a:bodyPr/>
                    <a:lstStyle/>
                    <a:p>
                      <a:endParaRPr lang="ja-JP" altLang="en-US"/>
                    </a:p>
                  </p:txBody>
                </p:sp>
                <p:sp>
                  <p:nvSpPr>
                    <p:cNvPr id="336" name="Freeform 74"/>
                    <p:cNvSpPr>
                      <a:spLocks/>
                    </p:cNvSpPr>
                    <p:nvPr/>
                  </p:nvSpPr>
                  <p:spPr bwMode="auto">
                    <a:xfrm>
                      <a:off x="3617" y="2940"/>
                      <a:ext cx="17" cy="17"/>
                    </a:xfrm>
                    <a:custGeom>
                      <a:avLst/>
                      <a:gdLst>
                        <a:gd name="T0" fmla="*/ 0 w 17"/>
                        <a:gd name="T1" fmla="*/ 0 h 17"/>
                        <a:gd name="T2" fmla="*/ 8 w 17"/>
                        <a:gd name="T3" fmla="*/ 8 h 17"/>
                        <a:gd name="T4" fmla="*/ 16 w 17"/>
                        <a:gd name="T5" fmla="*/ 8 h 17"/>
                        <a:gd name="T6" fmla="*/ 16 w 17"/>
                        <a:gd name="T7" fmla="*/ 16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0"/>
                          </a:moveTo>
                          <a:lnTo>
                            <a:pt x="8" y="8"/>
                          </a:lnTo>
                          <a:lnTo>
                            <a:pt x="16" y="8"/>
                          </a:lnTo>
                          <a:lnTo>
                            <a:pt x="16"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grpSp>
              <p:grpSp>
                <p:nvGrpSpPr>
                  <p:cNvPr id="319" name="Group 75"/>
                  <p:cNvGrpSpPr>
                    <a:grpSpLocks/>
                  </p:cNvGrpSpPr>
                  <p:nvPr/>
                </p:nvGrpSpPr>
                <p:grpSpPr bwMode="auto">
                  <a:xfrm>
                    <a:off x="3641" y="2948"/>
                    <a:ext cx="33" cy="17"/>
                    <a:chOff x="3641" y="2948"/>
                    <a:chExt cx="33" cy="17"/>
                  </a:xfrm>
                </p:grpSpPr>
                <p:sp>
                  <p:nvSpPr>
                    <p:cNvPr id="329" name="Arc 76"/>
                    <p:cNvSpPr>
                      <a:spLocks/>
                    </p:cNvSpPr>
                    <p:nvPr/>
                  </p:nvSpPr>
                  <p:spPr bwMode="auto">
                    <a:xfrm>
                      <a:off x="3646" y="2953"/>
                      <a:ext cx="12" cy="12"/>
                    </a:xfrm>
                    <a:custGeom>
                      <a:avLst/>
                      <a:gdLst>
                        <a:gd name="T0" fmla="*/ 0 w 21525"/>
                        <a:gd name="T1" fmla="*/ 0 h 21525"/>
                        <a:gd name="T2" fmla="*/ 0 w 21525"/>
                        <a:gd name="T3" fmla="*/ 0 h 21525"/>
                        <a:gd name="T4" fmla="*/ 0 w 21525"/>
                        <a:gd name="T5" fmla="*/ 0 h 21525"/>
                        <a:gd name="T6" fmla="*/ 0 60000 65536"/>
                        <a:gd name="T7" fmla="*/ 0 60000 65536"/>
                        <a:gd name="T8" fmla="*/ 0 60000 65536"/>
                        <a:gd name="T9" fmla="*/ 0 w 21525"/>
                        <a:gd name="T10" fmla="*/ 0 h 21525"/>
                        <a:gd name="T11" fmla="*/ 21525 w 21525"/>
                        <a:gd name="T12" fmla="*/ 21525 h 21525"/>
                      </a:gdLst>
                      <a:ahLst/>
                      <a:cxnLst>
                        <a:cxn ang="T6">
                          <a:pos x="T0" y="T1"/>
                        </a:cxn>
                        <a:cxn ang="T7">
                          <a:pos x="T2" y="T3"/>
                        </a:cxn>
                        <a:cxn ang="T8">
                          <a:pos x="T4" y="T5"/>
                        </a:cxn>
                      </a:cxnLst>
                      <a:rect l="T9" t="T10" r="T11" b="T12"/>
                      <a:pathLst>
                        <a:path w="21525" h="21525" fill="none" extrusionOk="0">
                          <a:moveTo>
                            <a:pt x="-1" y="19730"/>
                          </a:moveTo>
                          <a:cubicBezTo>
                            <a:pt x="875" y="9217"/>
                            <a:pt x="9217" y="875"/>
                            <a:pt x="19730" y="-1"/>
                          </a:cubicBezTo>
                        </a:path>
                        <a:path w="21525" h="21525" stroke="0" extrusionOk="0">
                          <a:moveTo>
                            <a:pt x="-1" y="19730"/>
                          </a:moveTo>
                          <a:cubicBezTo>
                            <a:pt x="875" y="9217"/>
                            <a:pt x="9217" y="875"/>
                            <a:pt x="19730" y="-1"/>
                          </a:cubicBezTo>
                          <a:lnTo>
                            <a:pt x="21525" y="21525"/>
                          </a:lnTo>
                          <a:lnTo>
                            <a:pt x="-1" y="19730"/>
                          </a:lnTo>
                          <a:close/>
                        </a:path>
                      </a:pathLst>
                    </a:custGeom>
                    <a:solidFill>
                      <a:schemeClr val="accent1"/>
                    </a:solidFill>
                    <a:ln w="12700" cap="rnd">
                      <a:solidFill>
                        <a:srgbClr val="000000"/>
                      </a:solidFill>
                      <a:round/>
                      <a:headEnd/>
                      <a:tailEnd/>
                    </a:ln>
                  </p:spPr>
                  <p:txBody>
                    <a:bodyPr/>
                    <a:lstStyle/>
                    <a:p>
                      <a:endParaRPr lang="ja-JP" altLang="en-US"/>
                    </a:p>
                  </p:txBody>
                </p:sp>
                <p:sp>
                  <p:nvSpPr>
                    <p:cNvPr id="330" name="Freeform 77"/>
                    <p:cNvSpPr>
                      <a:spLocks/>
                    </p:cNvSpPr>
                    <p:nvPr/>
                  </p:nvSpPr>
                  <p:spPr bwMode="auto">
                    <a:xfrm>
                      <a:off x="3641" y="2948"/>
                      <a:ext cx="25" cy="9"/>
                    </a:xfrm>
                    <a:custGeom>
                      <a:avLst/>
                      <a:gdLst>
                        <a:gd name="T0" fmla="*/ 0 w 25"/>
                        <a:gd name="T1" fmla="*/ 8 h 9"/>
                        <a:gd name="T2" fmla="*/ 8 w 25"/>
                        <a:gd name="T3" fmla="*/ 0 h 9"/>
                        <a:gd name="T4" fmla="*/ 16 w 25"/>
                        <a:gd name="T5" fmla="*/ 0 h 9"/>
                        <a:gd name="T6" fmla="*/ 24 w 25"/>
                        <a:gd name="T7" fmla="*/ 0 h 9"/>
                        <a:gd name="T8" fmla="*/ 0 60000 65536"/>
                        <a:gd name="T9" fmla="*/ 0 60000 65536"/>
                        <a:gd name="T10" fmla="*/ 0 60000 65536"/>
                        <a:gd name="T11" fmla="*/ 0 60000 65536"/>
                        <a:gd name="T12" fmla="*/ 0 w 25"/>
                        <a:gd name="T13" fmla="*/ 0 h 9"/>
                        <a:gd name="T14" fmla="*/ 25 w 25"/>
                        <a:gd name="T15" fmla="*/ 9 h 9"/>
                      </a:gdLst>
                      <a:ahLst/>
                      <a:cxnLst>
                        <a:cxn ang="T8">
                          <a:pos x="T0" y="T1"/>
                        </a:cxn>
                        <a:cxn ang="T9">
                          <a:pos x="T2" y="T3"/>
                        </a:cxn>
                        <a:cxn ang="T10">
                          <a:pos x="T4" y="T5"/>
                        </a:cxn>
                        <a:cxn ang="T11">
                          <a:pos x="T6" y="T7"/>
                        </a:cxn>
                      </a:cxnLst>
                      <a:rect l="T12" t="T13" r="T14" b="T15"/>
                      <a:pathLst>
                        <a:path w="25" h="9">
                          <a:moveTo>
                            <a:pt x="0" y="8"/>
                          </a:moveTo>
                          <a:lnTo>
                            <a:pt x="8" y="0"/>
                          </a:lnTo>
                          <a:lnTo>
                            <a:pt x="16" y="0"/>
                          </a:lnTo>
                          <a:lnTo>
                            <a:pt x="24"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331" name="Arc 78"/>
                    <p:cNvSpPr>
                      <a:spLocks/>
                    </p:cNvSpPr>
                    <p:nvPr/>
                  </p:nvSpPr>
                  <p:spPr bwMode="auto">
                    <a:xfrm>
                      <a:off x="3658" y="2953"/>
                      <a:ext cx="13" cy="12"/>
                    </a:xfrm>
                    <a:custGeom>
                      <a:avLst/>
                      <a:gdLst>
                        <a:gd name="T0" fmla="*/ 0 w 23394"/>
                        <a:gd name="T1" fmla="*/ 0 h 21600"/>
                        <a:gd name="T2" fmla="*/ 0 w 23394"/>
                        <a:gd name="T3" fmla="*/ 0 h 21600"/>
                        <a:gd name="T4" fmla="*/ 0 w 23394"/>
                        <a:gd name="T5" fmla="*/ 0 h 21600"/>
                        <a:gd name="T6" fmla="*/ 0 60000 65536"/>
                        <a:gd name="T7" fmla="*/ 0 60000 65536"/>
                        <a:gd name="T8" fmla="*/ 0 60000 65536"/>
                        <a:gd name="T9" fmla="*/ 0 w 23394"/>
                        <a:gd name="T10" fmla="*/ 0 h 21600"/>
                        <a:gd name="T11" fmla="*/ 23394 w 23394"/>
                        <a:gd name="T12" fmla="*/ 21600 h 21600"/>
                      </a:gdLst>
                      <a:ahLst/>
                      <a:cxnLst>
                        <a:cxn ang="T6">
                          <a:pos x="T0" y="T1"/>
                        </a:cxn>
                        <a:cxn ang="T7">
                          <a:pos x="T2" y="T3"/>
                        </a:cxn>
                        <a:cxn ang="T8">
                          <a:pos x="T4" y="T5"/>
                        </a:cxn>
                      </a:cxnLst>
                      <a:rect l="T9" t="T10" r="T11" b="T12"/>
                      <a:pathLst>
                        <a:path w="23394" h="21600" fill="none" extrusionOk="0">
                          <a:moveTo>
                            <a:pt x="-1" y="74"/>
                          </a:moveTo>
                          <a:cubicBezTo>
                            <a:pt x="596" y="24"/>
                            <a:pt x="1195" y="-1"/>
                            <a:pt x="1794" y="0"/>
                          </a:cubicBezTo>
                          <a:cubicBezTo>
                            <a:pt x="13723" y="0"/>
                            <a:pt x="23394" y="9670"/>
                            <a:pt x="23394" y="21600"/>
                          </a:cubicBezTo>
                        </a:path>
                        <a:path w="23394" h="21600" stroke="0" extrusionOk="0">
                          <a:moveTo>
                            <a:pt x="-1" y="74"/>
                          </a:moveTo>
                          <a:cubicBezTo>
                            <a:pt x="596" y="24"/>
                            <a:pt x="1195" y="-1"/>
                            <a:pt x="1794" y="0"/>
                          </a:cubicBezTo>
                          <a:cubicBezTo>
                            <a:pt x="13723" y="0"/>
                            <a:pt x="23394" y="9670"/>
                            <a:pt x="23394" y="21600"/>
                          </a:cubicBezTo>
                          <a:lnTo>
                            <a:pt x="1794" y="21600"/>
                          </a:lnTo>
                          <a:lnTo>
                            <a:pt x="-1" y="74"/>
                          </a:lnTo>
                          <a:close/>
                        </a:path>
                      </a:pathLst>
                    </a:custGeom>
                    <a:solidFill>
                      <a:schemeClr val="accent1"/>
                    </a:solidFill>
                    <a:ln w="12700" cap="rnd">
                      <a:solidFill>
                        <a:srgbClr val="000000"/>
                      </a:solidFill>
                      <a:round/>
                      <a:headEnd/>
                      <a:tailEnd/>
                    </a:ln>
                  </p:spPr>
                  <p:txBody>
                    <a:bodyPr/>
                    <a:lstStyle/>
                    <a:p>
                      <a:endParaRPr lang="ja-JP" altLang="en-US"/>
                    </a:p>
                  </p:txBody>
                </p:sp>
                <p:sp>
                  <p:nvSpPr>
                    <p:cNvPr id="332" name="Freeform 79"/>
                    <p:cNvSpPr>
                      <a:spLocks/>
                    </p:cNvSpPr>
                    <p:nvPr/>
                  </p:nvSpPr>
                  <p:spPr bwMode="auto">
                    <a:xfrm>
                      <a:off x="3657" y="2948"/>
                      <a:ext cx="17" cy="17"/>
                    </a:xfrm>
                    <a:custGeom>
                      <a:avLst/>
                      <a:gdLst>
                        <a:gd name="T0" fmla="*/ 0 w 17"/>
                        <a:gd name="T1" fmla="*/ 0 h 17"/>
                        <a:gd name="T2" fmla="*/ 8 w 17"/>
                        <a:gd name="T3" fmla="*/ 0 h 17"/>
                        <a:gd name="T4" fmla="*/ 16 w 17"/>
                        <a:gd name="T5" fmla="*/ 0 h 17"/>
                        <a:gd name="T6" fmla="*/ 16 w 17"/>
                        <a:gd name="T7" fmla="*/ 8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8" y="0"/>
                          </a:lnTo>
                          <a:lnTo>
                            <a:pt x="16" y="0"/>
                          </a:lnTo>
                          <a:lnTo>
                            <a:pt x="16" y="8"/>
                          </a:lnTo>
                          <a:lnTo>
                            <a:pt x="16"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grpSp>
              <p:grpSp>
                <p:nvGrpSpPr>
                  <p:cNvPr id="320" name="Group 80"/>
                  <p:cNvGrpSpPr>
                    <a:grpSpLocks/>
                  </p:cNvGrpSpPr>
                  <p:nvPr/>
                </p:nvGrpSpPr>
                <p:grpSpPr bwMode="auto">
                  <a:xfrm>
                    <a:off x="3689" y="2948"/>
                    <a:ext cx="33" cy="17"/>
                    <a:chOff x="3689" y="2948"/>
                    <a:chExt cx="33" cy="17"/>
                  </a:xfrm>
                </p:grpSpPr>
                <p:sp>
                  <p:nvSpPr>
                    <p:cNvPr id="323" name="Arc 81"/>
                    <p:cNvSpPr>
                      <a:spLocks/>
                    </p:cNvSpPr>
                    <p:nvPr/>
                  </p:nvSpPr>
                  <p:spPr bwMode="auto">
                    <a:xfrm>
                      <a:off x="3694" y="2953"/>
                      <a:ext cx="12" cy="12"/>
                    </a:xfrm>
                    <a:custGeom>
                      <a:avLst/>
                      <a:gdLst>
                        <a:gd name="T0" fmla="*/ 0 w 21525"/>
                        <a:gd name="T1" fmla="*/ 0 h 21525"/>
                        <a:gd name="T2" fmla="*/ 0 w 21525"/>
                        <a:gd name="T3" fmla="*/ 0 h 21525"/>
                        <a:gd name="T4" fmla="*/ 0 w 21525"/>
                        <a:gd name="T5" fmla="*/ 0 h 21525"/>
                        <a:gd name="T6" fmla="*/ 0 60000 65536"/>
                        <a:gd name="T7" fmla="*/ 0 60000 65536"/>
                        <a:gd name="T8" fmla="*/ 0 60000 65536"/>
                        <a:gd name="T9" fmla="*/ 0 w 21525"/>
                        <a:gd name="T10" fmla="*/ 0 h 21525"/>
                        <a:gd name="T11" fmla="*/ 21525 w 21525"/>
                        <a:gd name="T12" fmla="*/ 21525 h 21525"/>
                      </a:gdLst>
                      <a:ahLst/>
                      <a:cxnLst>
                        <a:cxn ang="T6">
                          <a:pos x="T0" y="T1"/>
                        </a:cxn>
                        <a:cxn ang="T7">
                          <a:pos x="T2" y="T3"/>
                        </a:cxn>
                        <a:cxn ang="T8">
                          <a:pos x="T4" y="T5"/>
                        </a:cxn>
                      </a:cxnLst>
                      <a:rect l="T9" t="T10" r="T11" b="T12"/>
                      <a:pathLst>
                        <a:path w="21525" h="21525" fill="none" extrusionOk="0">
                          <a:moveTo>
                            <a:pt x="-1" y="19730"/>
                          </a:moveTo>
                          <a:cubicBezTo>
                            <a:pt x="875" y="9217"/>
                            <a:pt x="9217" y="875"/>
                            <a:pt x="19730" y="-1"/>
                          </a:cubicBezTo>
                        </a:path>
                        <a:path w="21525" h="21525" stroke="0" extrusionOk="0">
                          <a:moveTo>
                            <a:pt x="-1" y="19730"/>
                          </a:moveTo>
                          <a:cubicBezTo>
                            <a:pt x="875" y="9217"/>
                            <a:pt x="9217" y="875"/>
                            <a:pt x="19730" y="-1"/>
                          </a:cubicBezTo>
                          <a:lnTo>
                            <a:pt x="21525" y="21525"/>
                          </a:lnTo>
                          <a:lnTo>
                            <a:pt x="-1" y="19730"/>
                          </a:lnTo>
                          <a:close/>
                        </a:path>
                      </a:pathLst>
                    </a:custGeom>
                    <a:solidFill>
                      <a:schemeClr val="accent1"/>
                    </a:solidFill>
                    <a:ln w="12700" cap="rnd">
                      <a:solidFill>
                        <a:srgbClr val="000000"/>
                      </a:solidFill>
                      <a:round/>
                      <a:headEnd/>
                      <a:tailEnd/>
                    </a:ln>
                  </p:spPr>
                  <p:txBody>
                    <a:bodyPr/>
                    <a:lstStyle/>
                    <a:p>
                      <a:endParaRPr lang="ja-JP" altLang="en-US"/>
                    </a:p>
                  </p:txBody>
                </p:sp>
                <p:sp>
                  <p:nvSpPr>
                    <p:cNvPr id="324" name="Freeform 82"/>
                    <p:cNvSpPr>
                      <a:spLocks/>
                    </p:cNvSpPr>
                    <p:nvPr/>
                  </p:nvSpPr>
                  <p:spPr bwMode="auto">
                    <a:xfrm>
                      <a:off x="3689" y="2948"/>
                      <a:ext cx="9" cy="9"/>
                    </a:xfrm>
                    <a:custGeom>
                      <a:avLst/>
                      <a:gdLst>
                        <a:gd name="T0" fmla="*/ 0 w 9"/>
                        <a:gd name="T1" fmla="*/ 8 h 9"/>
                        <a:gd name="T2" fmla="*/ 0 w 9"/>
                        <a:gd name="T3" fmla="*/ 8 h 9"/>
                        <a:gd name="T4" fmla="*/ 4 w 9"/>
                        <a:gd name="T5" fmla="*/ 4 h 9"/>
                        <a:gd name="T6" fmla="*/ 8 w 9"/>
                        <a:gd name="T7" fmla="*/ 0 h 9"/>
                        <a:gd name="T8" fmla="*/ 8 w 9"/>
                        <a:gd name="T9" fmla="*/ 8 h 9"/>
                        <a:gd name="T10" fmla="*/ 0 w 9"/>
                        <a:gd name="T11" fmla="*/ 8 h 9"/>
                        <a:gd name="T12" fmla="*/ 0 60000 65536"/>
                        <a:gd name="T13" fmla="*/ 0 60000 65536"/>
                        <a:gd name="T14" fmla="*/ 0 60000 65536"/>
                        <a:gd name="T15" fmla="*/ 0 60000 65536"/>
                        <a:gd name="T16" fmla="*/ 0 60000 65536"/>
                        <a:gd name="T17" fmla="*/ 0 60000 65536"/>
                        <a:gd name="T18" fmla="*/ 0 w 9"/>
                        <a:gd name="T19" fmla="*/ 0 h 9"/>
                        <a:gd name="T20" fmla="*/ 9 w 9"/>
                        <a:gd name="T21" fmla="*/ 9 h 9"/>
                      </a:gdLst>
                      <a:ahLst/>
                      <a:cxnLst>
                        <a:cxn ang="T12">
                          <a:pos x="T0" y="T1"/>
                        </a:cxn>
                        <a:cxn ang="T13">
                          <a:pos x="T2" y="T3"/>
                        </a:cxn>
                        <a:cxn ang="T14">
                          <a:pos x="T4" y="T5"/>
                        </a:cxn>
                        <a:cxn ang="T15">
                          <a:pos x="T6" y="T7"/>
                        </a:cxn>
                        <a:cxn ang="T16">
                          <a:pos x="T8" y="T9"/>
                        </a:cxn>
                        <a:cxn ang="T17">
                          <a:pos x="T10" y="T11"/>
                        </a:cxn>
                      </a:cxnLst>
                      <a:rect l="T18" t="T19" r="T20" b="T21"/>
                      <a:pathLst>
                        <a:path w="9" h="9">
                          <a:moveTo>
                            <a:pt x="0" y="8"/>
                          </a:moveTo>
                          <a:lnTo>
                            <a:pt x="0" y="8"/>
                          </a:lnTo>
                          <a:lnTo>
                            <a:pt x="4" y="4"/>
                          </a:lnTo>
                          <a:lnTo>
                            <a:pt x="8" y="0"/>
                          </a:lnTo>
                          <a:lnTo>
                            <a:pt x="8" y="8"/>
                          </a:lnTo>
                          <a:lnTo>
                            <a:pt x="0" y="8"/>
                          </a:lnTo>
                        </a:path>
                      </a:pathLst>
                    </a:custGeom>
                    <a:solidFill>
                      <a:schemeClr val="accent1"/>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ja-JP" altLang="en-US"/>
                    </a:p>
                  </p:txBody>
                </p:sp>
                <p:sp>
                  <p:nvSpPr>
                    <p:cNvPr id="325" name="Freeform 83"/>
                    <p:cNvSpPr>
                      <a:spLocks/>
                    </p:cNvSpPr>
                    <p:nvPr/>
                  </p:nvSpPr>
                  <p:spPr bwMode="auto">
                    <a:xfrm>
                      <a:off x="3689" y="2948"/>
                      <a:ext cx="17" cy="17"/>
                    </a:xfrm>
                    <a:custGeom>
                      <a:avLst/>
                      <a:gdLst>
                        <a:gd name="T0" fmla="*/ 0 w 17"/>
                        <a:gd name="T1" fmla="*/ 16 h 17"/>
                        <a:gd name="T2" fmla="*/ 0 w 17"/>
                        <a:gd name="T3" fmla="*/ 16 h 17"/>
                        <a:gd name="T4" fmla="*/ 8 w 17"/>
                        <a:gd name="T5" fmla="*/ 8 h 17"/>
                        <a:gd name="T6" fmla="*/ 16 w 17"/>
                        <a:gd name="T7" fmla="*/ 0 h 17"/>
                        <a:gd name="T8" fmla="*/ 0 60000 65536"/>
                        <a:gd name="T9" fmla="*/ 0 60000 65536"/>
                        <a:gd name="T10" fmla="*/ 0 60000 65536"/>
                        <a:gd name="T11" fmla="*/ 0 60000 65536"/>
                        <a:gd name="T12" fmla="*/ 0 w 17"/>
                        <a:gd name="T13" fmla="*/ 0 h 17"/>
                        <a:gd name="T14" fmla="*/ 17 w 17"/>
                        <a:gd name="T15" fmla="*/ 17 h 17"/>
                      </a:gdLst>
                      <a:ahLst/>
                      <a:cxnLst>
                        <a:cxn ang="T8">
                          <a:pos x="T0" y="T1"/>
                        </a:cxn>
                        <a:cxn ang="T9">
                          <a:pos x="T2" y="T3"/>
                        </a:cxn>
                        <a:cxn ang="T10">
                          <a:pos x="T4" y="T5"/>
                        </a:cxn>
                        <a:cxn ang="T11">
                          <a:pos x="T6" y="T7"/>
                        </a:cxn>
                      </a:cxnLst>
                      <a:rect l="T12" t="T13" r="T14" b="T15"/>
                      <a:pathLst>
                        <a:path w="17" h="17">
                          <a:moveTo>
                            <a:pt x="0" y="16"/>
                          </a:moveTo>
                          <a:lnTo>
                            <a:pt x="0" y="16"/>
                          </a:lnTo>
                          <a:lnTo>
                            <a:pt x="8" y="8"/>
                          </a:lnTo>
                          <a:lnTo>
                            <a:pt x="16"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326" name="Arc 84"/>
                    <p:cNvSpPr>
                      <a:spLocks/>
                    </p:cNvSpPr>
                    <p:nvPr/>
                  </p:nvSpPr>
                  <p:spPr bwMode="auto">
                    <a:xfrm>
                      <a:off x="3698" y="2953"/>
                      <a:ext cx="13" cy="12"/>
                    </a:xfrm>
                    <a:custGeom>
                      <a:avLst/>
                      <a:gdLst>
                        <a:gd name="T0" fmla="*/ 0 w 23394"/>
                        <a:gd name="T1" fmla="*/ 0 h 21600"/>
                        <a:gd name="T2" fmla="*/ 0 w 23394"/>
                        <a:gd name="T3" fmla="*/ 0 h 21600"/>
                        <a:gd name="T4" fmla="*/ 0 w 23394"/>
                        <a:gd name="T5" fmla="*/ 0 h 21600"/>
                        <a:gd name="T6" fmla="*/ 0 60000 65536"/>
                        <a:gd name="T7" fmla="*/ 0 60000 65536"/>
                        <a:gd name="T8" fmla="*/ 0 60000 65536"/>
                        <a:gd name="T9" fmla="*/ 0 w 23394"/>
                        <a:gd name="T10" fmla="*/ 0 h 21600"/>
                        <a:gd name="T11" fmla="*/ 23394 w 23394"/>
                        <a:gd name="T12" fmla="*/ 21600 h 21600"/>
                      </a:gdLst>
                      <a:ahLst/>
                      <a:cxnLst>
                        <a:cxn ang="T6">
                          <a:pos x="T0" y="T1"/>
                        </a:cxn>
                        <a:cxn ang="T7">
                          <a:pos x="T2" y="T3"/>
                        </a:cxn>
                        <a:cxn ang="T8">
                          <a:pos x="T4" y="T5"/>
                        </a:cxn>
                      </a:cxnLst>
                      <a:rect l="T9" t="T10" r="T11" b="T12"/>
                      <a:pathLst>
                        <a:path w="23394" h="21600" fill="none" extrusionOk="0">
                          <a:moveTo>
                            <a:pt x="-1" y="74"/>
                          </a:moveTo>
                          <a:cubicBezTo>
                            <a:pt x="596" y="24"/>
                            <a:pt x="1195" y="-1"/>
                            <a:pt x="1794" y="0"/>
                          </a:cubicBezTo>
                          <a:cubicBezTo>
                            <a:pt x="13723" y="0"/>
                            <a:pt x="23394" y="9670"/>
                            <a:pt x="23394" y="21600"/>
                          </a:cubicBezTo>
                        </a:path>
                        <a:path w="23394" h="21600" stroke="0" extrusionOk="0">
                          <a:moveTo>
                            <a:pt x="-1" y="74"/>
                          </a:moveTo>
                          <a:cubicBezTo>
                            <a:pt x="596" y="24"/>
                            <a:pt x="1195" y="-1"/>
                            <a:pt x="1794" y="0"/>
                          </a:cubicBezTo>
                          <a:cubicBezTo>
                            <a:pt x="13723" y="0"/>
                            <a:pt x="23394" y="9670"/>
                            <a:pt x="23394" y="21600"/>
                          </a:cubicBezTo>
                          <a:lnTo>
                            <a:pt x="1794" y="21600"/>
                          </a:lnTo>
                          <a:lnTo>
                            <a:pt x="-1" y="74"/>
                          </a:lnTo>
                          <a:close/>
                        </a:path>
                      </a:pathLst>
                    </a:custGeom>
                    <a:solidFill>
                      <a:schemeClr val="accent1"/>
                    </a:solidFill>
                    <a:ln w="12700" cap="rnd">
                      <a:solidFill>
                        <a:srgbClr val="000000"/>
                      </a:solidFill>
                      <a:round/>
                      <a:headEnd/>
                      <a:tailEnd/>
                    </a:ln>
                  </p:spPr>
                  <p:txBody>
                    <a:bodyPr/>
                    <a:lstStyle/>
                    <a:p>
                      <a:endParaRPr lang="ja-JP" altLang="en-US"/>
                    </a:p>
                  </p:txBody>
                </p:sp>
                <p:sp>
                  <p:nvSpPr>
                    <p:cNvPr id="327" name="Freeform 85"/>
                    <p:cNvSpPr>
                      <a:spLocks/>
                    </p:cNvSpPr>
                    <p:nvPr/>
                  </p:nvSpPr>
                  <p:spPr bwMode="auto">
                    <a:xfrm>
                      <a:off x="3705" y="2948"/>
                      <a:ext cx="9" cy="9"/>
                    </a:xfrm>
                    <a:custGeom>
                      <a:avLst/>
                      <a:gdLst>
                        <a:gd name="T0" fmla="*/ 0 w 9"/>
                        <a:gd name="T1" fmla="*/ 0 h 9"/>
                        <a:gd name="T2" fmla="*/ 4 w 9"/>
                        <a:gd name="T3" fmla="*/ 0 h 9"/>
                        <a:gd name="T4" fmla="*/ 4 w 9"/>
                        <a:gd name="T5" fmla="*/ 4 h 9"/>
                        <a:gd name="T6" fmla="*/ 8 w 9"/>
                        <a:gd name="T7" fmla="*/ 4 h 9"/>
                        <a:gd name="T8" fmla="*/ 8 w 9"/>
                        <a:gd name="T9" fmla="*/ 8 h 9"/>
                        <a:gd name="T10" fmla="*/ 0 w 9"/>
                        <a:gd name="T11" fmla="*/ 8 h 9"/>
                        <a:gd name="T12" fmla="*/ 0 w 9"/>
                        <a:gd name="T13" fmla="*/ 0 h 9"/>
                        <a:gd name="T14" fmla="*/ 0 60000 65536"/>
                        <a:gd name="T15" fmla="*/ 0 60000 65536"/>
                        <a:gd name="T16" fmla="*/ 0 60000 65536"/>
                        <a:gd name="T17" fmla="*/ 0 60000 65536"/>
                        <a:gd name="T18" fmla="*/ 0 60000 65536"/>
                        <a:gd name="T19" fmla="*/ 0 60000 65536"/>
                        <a:gd name="T20" fmla="*/ 0 60000 65536"/>
                        <a:gd name="T21" fmla="*/ 0 w 9"/>
                        <a:gd name="T22" fmla="*/ 0 h 9"/>
                        <a:gd name="T23" fmla="*/ 9 w 9"/>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9">
                          <a:moveTo>
                            <a:pt x="0" y="0"/>
                          </a:moveTo>
                          <a:lnTo>
                            <a:pt x="4" y="0"/>
                          </a:lnTo>
                          <a:lnTo>
                            <a:pt x="4" y="4"/>
                          </a:lnTo>
                          <a:lnTo>
                            <a:pt x="8" y="4"/>
                          </a:lnTo>
                          <a:lnTo>
                            <a:pt x="8" y="8"/>
                          </a:lnTo>
                          <a:lnTo>
                            <a:pt x="0" y="8"/>
                          </a:lnTo>
                          <a:lnTo>
                            <a:pt x="0" y="0"/>
                          </a:lnTo>
                        </a:path>
                      </a:pathLst>
                    </a:custGeom>
                    <a:solidFill>
                      <a:schemeClr val="accent1"/>
                    </a:solidFill>
                    <a:ln>
                      <a:noFill/>
                    </a:ln>
                    <a:extLst>
                      <a:ext uri="{91240B29-F687-4F45-9708-019B960494DF}">
                        <a14:hiddenLine xmlns:a14="http://schemas.microsoft.com/office/drawing/2010/main" w="9525" cap="rnd">
                          <a:solidFill>
                            <a:srgbClr val="000000"/>
                          </a:solidFill>
                          <a:round/>
                          <a:headEnd type="none" w="sm" len="sm"/>
                          <a:tailEnd type="none" w="sm" len="sm"/>
                        </a14:hiddenLine>
                      </a:ext>
                    </a:extLst>
                  </p:spPr>
                  <p:txBody>
                    <a:bodyPr/>
                    <a:lstStyle/>
                    <a:p>
                      <a:endParaRPr lang="ja-JP" altLang="en-US"/>
                    </a:p>
                  </p:txBody>
                </p:sp>
                <p:sp>
                  <p:nvSpPr>
                    <p:cNvPr id="328" name="Freeform 86"/>
                    <p:cNvSpPr>
                      <a:spLocks/>
                    </p:cNvSpPr>
                    <p:nvPr/>
                  </p:nvSpPr>
                  <p:spPr bwMode="auto">
                    <a:xfrm>
                      <a:off x="3705" y="2948"/>
                      <a:ext cx="17" cy="17"/>
                    </a:xfrm>
                    <a:custGeom>
                      <a:avLst/>
                      <a:gdLst>
                        <a:gd name="T0" fmla="*/ 0 w 17"/>
                        <a:gd name="T1" fmla="*/ 0 h 17"/>
                        <a:gd name="T2" fmla="*/ 8 w 17"/>
                        <a:gd name="T3" fmla="*/ 0 h 17"/>
                        <a:gd name="T4" fmla="*/ 8 w 17"/>
                        <a:gd name="T5" fmla="*/ 8 h 17"/>
                        <a:gd name="T6" fmla="*/ 16 w 17"/>
                        <a:gd name="T7" fmla="*/ 8 h 17"/>
                        <a:gd name="T8" fmla="*/ 16 w 17"/>
                        <a:gd name="T9" fmla="*/ 16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0" y="0"/>
                          </a:moveTo>
                          <a:lnTo>
                            <a:pt x="8" y="0"/>
                          </a:lnTo>
                          <a:lnTo>
                            <a:pt x="8" y="8"/>
                          </a:lnTo>
                          <a:lnTo>
                            <a:pt x="16" y="8"/>
                          </a:lnTo>
                          <a:lnTo>
                            <a:pt x="16"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grpSp>
              <p:sp>
                <p:nvSpPr>
                  <p:cNvPr id="321" name="Arc 87"/>
                  <p:cNvSpPr>
                    <a:spLocks/>
                  </p:cNvSpPr>
                  <p:nvPr/>
                </p:nvSpPr>
                <p:spPr bwMode="auto">
                  <a:xfrm>
                    <a:off x="3701" y="2964"/>
                    <a:ext cx="16" cy="1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lnTo>
                          <a:pt x="21600" y="0"/>
                        </a:lnTo>
                        <a:close/>
                      </a:path>
                    </a:pathLst>
                  </a:custGeom>
                  <a:solidFill>
                    <a:schemeClr val="accent1"/>
                  </a:solidFill>
                  <a:ln w="12700" cap="rnd">
                    <a:solidFill>
                      <a:srgbClr val="000000"/>
                    </a:solidFill>
                    <a:round/>
                    <a:headEnd/>
                    <a:tailEnd/>
                  </a:ln>
                </p:spPr>
                <p:txBody>
                  <a:bodyPr/>
                  <a:lstStyle/>
                  <a:p>
                    <a:endParaRPr lang="ja-JP" altLang="en-US"/>
                  </a:p>
                </p:txBody>
              </p:sp>
              <p:sp>
                <p:nvSpPr>
                  <p:cNvPr id="322" name="Freeform 88"/>
                  <p:cNvSpPr>
                    <a:spLocks/>
                  </p:cNvSpPr>
                  <p:nvPr/>
                </p:nvSpPr>
                <p:spPr bwMode="auto">
                  <a:xfrm>
                    <a:off x="3697" y="2964"/>
                    <a:ext cx="25" cy="17"/>
                  </a:xfrm>
                  <a:custGeom>
                    <a:avLst/>
                    <a:gdLst>
                      <a:gd name="T0" fmla="*/ 24 w 25"/>
                      <a:gd name="T1" fmla="*/ 0 h 17"/>
                      <a:gd name="T2" fmla="*/ 24 w 25"/>
                      <a:gd name="T3" fmla="*/ 8 h 17"/>
                      <a:gd name="T4" fmla="*/ 16 w 25"/>
                      <a:gd name="T5" fmla="*/ 16 h 17"/>
                      <a:gd name="T6" fmla="*/ 8 w 25"/>
                      <a:gd name="T7" fmla="*/ 16 h 17"/>
                      <a:gd name="T8" fmla="*/ 0 w 25"/>
                      <a:gd name="T9" fmla="*/ 16 h 17"/>
                      <a:gd name="T10" fmla="*/ 0 60000 65536"/>
                      <a:gd name="T11" fmla="*/ 0 60000 65536"/>
                      <a:gd name="T12" fmla="*/ 0 60000 65536"/>
                      <a:gd name="T13" fmla="*/ 0 60000 65536"/>
                      <a:gd name="T14" fmla="*/ 0 60000 65536"/>
                      <a:gd name="T15" fmla="*/ 0 w 25"/>
                      <a:gd name="T16" fmla="*/ 0 h 17"/>
                      <a:gd name="T17" fmla="*/ 25 w 25"/>
                      <a:gd name="T18" fmla="*/ 17 h 17"/>
                    </a:gdLst>
                    <a:ahLst/>
                    <a:cxnLst>
                      <a:cxn ang="T10">
                        <a:pos x="T0" y="T1"/>
                      </a:cxn>
                      <a:cxn ang="T11">
                        <a:pos x="T2" y="T3"/>
                      </a:cxn>
                      <a:cxn ang="T12">
                        <a:pos x="T4" y="T5"/>
                      </a:cxn>
                      <a:cxn ang="T13">
                        <a:pos x="T6" y="T7"/>
                      </a:cxn>
                      <a:cxn ang="T14">
                        <a:pos x="T8" y="T9"/>
                      </a:cxn>
                    </a:cxnLst>
                    <a:rect l="T15" t="T16" r="T17" b="T18"/>
                    <a:pathLst>
                      <a:path w="25" h="17">
                        <a:moveTo>
                          <a:pt x="24" y="0"/>
                        </a:moveTo>
                        <a:lnTo>
                          <a:pt x="24" y="8"/>
                        </a:lnTo>
                        <a:lnTo>
                          <a:pt x="16" y="16"/>
                        </a:lnTo>
                        <a:lnTo>
                          <a:pt x="8" y="16"/>
                        </a:lnTo>
                        <a:lnTo>
                          <a:pt x="0"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grpSp>
          </p:grpSp>
          <p:sp>
            <p:nvSpPr>
              <p:cNvPr id="305" name="Line 89"/>
              <p:cNvSpPr>
                <a:spLocks noChangeShapeType="1"/>
              </p:cNvSpPr>
              <p:nvPr/>
            </p:nvSpPr>
            <p:spPr bwMode="auto">
              <a:xfrm>
                <a:off x="3510" y="2953"/>
                <a:ext cx="15" cy="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06" name="Line 90"/>
              <p:cNvSpPr>
                <a:spLocks noChangeShapeType="1"/>
              </p:cNvSpPr>
              <p:nvPr/>
            </p:nvSpPr>
            <p:spPr bwMode="auto">
              <a:xfrm>
                <a:off x="3557" y="2960"/>
                <a:ext cx="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07" name="Line 91"/>
              <p:cNvSpPr>
                <a:spLocks noChangeShapeType="1"/>
              </p:cNvSpPr>
              <p:nvPr/>
            </p:nvSpPr>
            <p:spPr bwMode="auto">
              <a:xfrm>
                <a:off x="3597" y="2960"/>
                <a:ext cx="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08" name="Line 92"/>
              <p:cNvSpPr>
                <a:spLocks noChangeShapeType="1"/>
              </p:cNvSpPr>
              <p:nvPr/>
            </p:nvSpPr>
            <p:spPr bwMode="auto">
              <a:xfrm>
                <a:off x="3637" y="2960"/>
                <a:ext cx="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309" name="Line 93"/>
              <p:cNvSpPr>
                <a:spLocks noChangeShapeType="1"/>
              </p:cNvSpPr>
              <p:nvPr/>
            </p:nvSpPr>
            <p:spPr bwMode="auto">
              <a:xfrm>
                <a:off x="3685" y="2968"/>
                <a:ext cx="0" cy="0"/>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grpSp>
        <p:sp>
          <p:nvSpPr>
            <p:cNvPr id="255" name="AutoShape 94"/>
            <p:cNvSpPr>
              <a:spLocks noChangeArrowheads="1"/>
            </p:cNvSpPr>
            <p:nvPr/>
          </p:nvSpPr>
          <p:spPr bwMode="auto">
            <a:xfrm flipH="1">
              <a:off x="4587877" y="412658"/>
              <a:ext cx="150286" cy="46242"/>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56" name="Freeform 95"/>
            <p:cNvSpPr>
              <a:spLocks/>
            </p:cNvSpPr>
            <p:nvPr/>
          </p:nvSpPr>
          <p:spPr bwMode="auto">
            <a:xfrm flipH="1">
              <a:off x="4569092" y="406878"/>
              <a:ext cx="174852" cy="59247"/>
            </a:xfrm>
            <a:custGeom>
              <a:avLst/>
              <a:gdLst>
                <a:gd name="T0" fmla="*/ 8 w 121"/>
                <a:gd name="T1" fmla="*/ 0 h 41"/>
                <a:gd name="T2" fmla="*/ 120 w 121"/>
                <a:gd name="T3" fmla="*/ 8 h 41"/>
                <a:gd name="T4" fmla="*/ 112 w 121"/>
                <a:gd name="T5" fmla="*/ 40 h 41"/>
                <a:gd name="T6" fmla="*/ 0 w 121"/>
                <a:gd name="T7" fmla="*/ 32 h 41"/>
                <a:gd name="T8" fmla="*/ 8 w 121"/>
                <a:gd name="T9" fmla="*/ 0 h 41"/>
                <a:gd name="T10" fmla="*/ 0 60000 65536"/>
                <a:gd name="T11" fmla="*/ 0 60000 65536"/>
                <a:gd name="T12" fmla="*/ 0 60000 65536"/>
                <a:gd name="T13" fmla="*/ 0 60000 65536"/>
                <a:gd name="T14" fmla="*/ 0 60000 65536"/>
                <a:gd name="T15" fmla="*/ 0 w 121"/>
                <a:gd name="T16" fmla="*/ 0 h 41"/>
                <a:gd name="T17" fmla="*/ 121 w 121"/>
                <a:gd name="T18" fmla="*/ 41 h 41"/>
              </a:gdLst>
              <a:ahLst/>
              <a:cxnLst>
                <a:cxn ang="T10">
                  <a:pos x="T0" y="T1"/>
                </a:cxn>
                <a:cxn ang="T11">
                  <a:pos x="T2" y="T3"/>
                </a:cxn>
                <a:cxn ang="T12">
                  <a:pos x="T4" y="T5"/>
                </a:cxn>
                <a:cxn ang="T13">
                  <a:pos x="T6" y="T7"/>
                </a:cxn>
                <a:cxn ang="T14">
                  <a:pos x="T8" y="T9"/>
                </a:cxn>
              </a:cxnLst>
              <a:rect l="T15" t="T16" r="T17" b="T18"/>
              <a:pathLst>
                <a:path w="121" h="41">
                  <a:moveTo>
                    <a:pt x="8" y="0"/>
                  </a:moveTo>
                  <a:lnTo>
                    <a:pt x="120" y="8"/>
                  </a:lnTo>
                  <a:lnTo>
                    <a:pt x="112" y="40"/>
                  </a:lnTo>
                  <a:lnTo>
                    <a:pt x="0" y="32"/>
                  </a:lnTo>
                  <a:lnTo>
                    <a:pt x="8"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57" name="AutoShape 96"/>
            <p:cNvSpPr>
              <a:spLocks noChangeArrowheads="1"/>
            </p:cNvSpPr>
            <p:nvPr/>
          </p:nvSpPr>
          <p:spPr bwMode="auto">
            <a:xfrm flipH="1">
              <a:off x="4449152" y="308614"/>
              <a:ext cx="289012" cy="23121"/>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58" name="Freeform 97"/>
            <p:cNvSpPr>
              <a:spLocks/>
            </p:cNvSpPr>
            <p:nvPr/>
          </p:nvSpPr>
          <p:spPr bwMode="auto">
            <a:xfrm flipH="1">
              <a:off x="4453487" y="291273"/>
              <a:ext cx="302017" cy="47687"/>
            </a:xfrm>
            <a:custGeom>
              <a:avLst/>
              <a:gdLst>
                <a:gd name="T0" fmla="*/ 8 w 209"/>
                <a:gd name="T1" fmla="*/ 0 h 33"/>
                <a:gd name="T2" fmla="*/ 208 w 209"/>
                <a:gd name="T3" fmla="*/ 16 h 33"/>
                <a:gd name="T4" fmla="*/ 208 w 209"/>
                <a:gd name="T5" fmla="*/ 32 h 33"/>
                <a:gd name="T6" fmla="*/ 0 w 209"/>
                <a:gd name="T7" fmla="*/ 16 h 33"/>
                <a:gd name="T8" fmla="*/ 8 w 209"/>
                <a:gd name="T9" fmla="*/ 0 h 33"/>
                <a:gd name="T10" fmla="*/ 0 60000 65536"/>
                <a:gd name="T11" fmla="*/ 0 60000 65536"/>
                <a:gd name="T12" fmla="*/ 0 60000 65536"/>
                <a:gd name="T13" fmla="*/ 0 60000 65536"/>
                <a:gd name="T14" fmla="*/ 0 60000 65536"/>
                <a:gd name="T15" fmla="*/ 0 w 209"/>
                <a:gd name="T16" fmla="*/ 0 h 33"/>
                <a:gd name="T17" fmla="*/ 209 w 209"/>
                <a:gd name="T18" fmla="*/ 33 h 33"/>
              </a:gdLst>
              <a:ahLst/>
              <a:cxnLst>
                <a:cxn ang="T10">
                  <a:pos x="T0" y="T1"/>
                </a:cxn>
                <a:cxn ang="T11">
                  <a:pos x="T2" y="T3"/>
                </a:cxn>
                <a:cxn ang="T12">
                  <a:pos x="T4" y="T5"/>
                </a:cxn>
                <a:cxn ang="T13">
                  <a:pos x="T6" y="T7"/>
                </a:cxn>
                <a:cxn ang="T14">
                  <a:pos x="T8" y="T9"/>
                </a:cxn>
              </a:cxnLst>
              <a:rect l="T15" t="T16" r="T17" b="T18"/>
              <a:pathLst>
                <a:path w="209" h="33">
                  <a:moveTo>
                    <a:pt x="8" y="0"/>
                  </a:moveTo>
                  <a:lnTo>
                    <a:pt x="208" y="16"/>
                  </a:lnTo>
                  <a:lnTo>
                    <a:pt x="208" y="32"/>
                  </a:lnTo>
                  <a:lnTo>
                    <a:pt x="0" y="16"/>
                  </a:lnTo>
                  <a:lnTo>
                    <a:pt x="8"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59" name="AutoShape 98"/>
            <p:cNvSpPr>
              <a:spLocks noChangeArrowheads="1"/>
            </p:cNvSpPr>
            <p:nvPr/>
          </p:nvSpPr>
          <p:spPr bwMode="auto">
            <a:xfrm flipH="1">
              <a:off x="4564756" y="331735"/>
              <a:ext cx="92484" cy="1445"/>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60" name="Freeform 99"/>
            <p:cNvSpPr>
              <a:spLocks/>
            </p:cNvSpPr>
            <p:nvPr/>
          </p:nvSpPr>
          <p:spPr bwMode="auto">
            <a:xfrm flipH="1">
              <a:off x="4557531" y="325955"/>
              <a:ext cx="105489" cy="13005"/>
            </a:xfrm>
            <a:custGeom>
              <a:avLst/>
              <a:gdLst>
                <a:gd name="T0" fmla="*/ 0 w 73"/>
                <a:gd name="T1" fmla="*/ 0 h 9"/>
                <a:gd name="T2" fmla="*/ 72 w 73"/>
                <a:gd name="T3" fmla="*/ 8 h 9"/>
                <a:gd name="T4" fmla="*/ 0 w 73"/>
                <a:gd name="T5" fmla="*/ 8 h 9"/>
                <a:gd name="T6" fmla="*/ 0 w 73"/>
                <a:gd name="T7" fmla="*/ 0 h 9"/>
                <a:gd name="T8" fmla="*/ 0 60000 65536"/>
                <a:gd name="T9" fmla="*/ 0 60000 65536"/>
                <a:gd name="T10" fmla="*/ 0 60000 65536"/>
                <a:gd name="T11" fmla="*/ 0 60000 65536"/>
                <a:gd name="T12" fmla="*/ 0 w 73"/>
                <a:gd name="T13" fmla="*/ 0 h 9"/>
                <a:gd name="T14" fmla="*/ 73 w 73"/>
                <a:gd name="T15" fmla="*/ 9 h 9"/>
              </a:gdLst>
              <a:ahLst/>
              <a:cxnLst>
                <a:cxn ang="T8">
                  <a:pos x="T0" y="T1"/>
                </a:cxn>
                <a:cxn ang="T9">
                  <a:pos x="T2" y="T3"/>
                </a:cxn>
                <a:cxn ang="T10">
                  <a:pos x="T4" y="T5"/>
                </a:cxn>
                <a:cxn ang="T11">
                  <a:pos x="T6" y="T7"/>
                </a:cxn>
              </a:cxnLst>
              <a:rect l="T12" t="T13" r="T14" b="T15"/>
              <a:pathLst>
                <a:path w="73" h="9">
                  <a:moveTo>
                    <a:pt x="0" y="0"/>
                  </a:moveTo>
                  <a:lnTo>
                    <a:pt x="72" y="8"/>
                  </a:lnTo>
                  <a:lnTo>
                    <a:pt x="0" y="8"/>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61" name="Freeform 100"/>
            <p:cNvSpPr>
              <a:spLocks/>
            </p:cNvSpPr>
            <p:nvPr/>
          </p:nvSpPr>
          <p:spPr bwMode="auto">
            <a:xfrm flipH="1">
              <a:off x="4742499" y="291273"/>
              <a:ext cx="105489" cy="36126"/>
            </a:xfrm>
            <a:custGeom>
              <a:avLst/>
              <a:gdLst>
                <a:gd name="T0" fmla="*/ 0 w 73"/>
                <a:gd name="T1" fmla="*/ 0 h 25"/>
                <a:gd name="T2" fmla="*/ 0 w 73"/>
                <a:gd name="T3" fmla="*/ 0 h 25"/>
                <a:gd name="T4" fmla="*/ 0 w 73"/>
                <a:gd name="T5" fmla="*/ 8 h 25"/>
                <a:gd name="T6" fmla="*/ 64 w 73"/>
                <a:gd name="T7" fmla="*/ 24 h 25"/>
                <a:gd name="T8" fmla="*/ 72 w 73"/>
                <a:gd name="T9" fmla="*/ 0 h 25"/>
                <a:gd name="T10" fmla="*/ 0 w 73"/>
                <a:gd name="T11" fmla="*/ 0 h 25"/>
                <a:gd name="T12" fmla="*/ 0 w 73"/>
                <a:gd name="T13" fmla="*/ 8 h 25"/>
                <a:gd name="T14" fmla="*/ 64 w 73"/>
                <a:gd name="T15" fmla="*/ 24 h 25"/>
                <a:gd name="T16" fmla="*/ 72 w 73"/>
                <a:gd name="T17" fmla="*/ 0 h 25"/>
                <a:gd name="T18" fmla="*/ 0 w 73"/>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3"/>
                <a:gd name="T31" fmla="*/ 0 h 25"/>
                <a:gd name="T32" fmla="*/ 73 w 73"/>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3" h="25">
                  <a:moveTo>
                    <a:pt x="0" y="0"/>
                  </a:moveTo>
                  <a:lnTo>
                    <a:pt x="0" y="0"/>
                  </a:lnTo>
                  <a:lnTo>
                    <a:pt x="0" y="8"/>
                  </a:lnTo>
                  <a:lnTo>
                    <a:pt x="64" y="24"/>
                  </a:lnTo>
                  <a:lnTo>
                    <a:pt x="72" y="0"/>
                  </a:lnTo>
                  <a:lnTo>
                    <a:pt x="0" y="0"/>
                  </a:lnTo>
                  <a:lnTo>
                    <a:pt x="0" y="8"/>
                  </a:lnTo>
                  <a:lnTo>
                    <a:pt x="64" y="24"/>
                  </a:lnTo>
                  <a:lnTo>
                    <a:pt x="72" y="0"/>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62" name="Freeform 101"/>
            <p:cNvSpPr>
              <a:spLocks/>
            </p:cNvSpPr>
            <p:nvPr/>
          </p:nvSpPr>
          <p:spPr bwMode="auto">
            <a:xfrm flipH="1">
              <a:off x="4349443" y="360636"/>
              <a:ext cx="82368" cy="93928"/>
            </a:xfrm>
            <a:custGeom>
              <a:avLst/>
              <a:gdLst>
                <a:gd name="T0" fmla="*/ 0 w 57"/>
                <a:gd name="T1" fmla="*/ 0 h 65"/>
                <a:gd name="T2" fmla="*/ 0 w 57"/>
                <a:gd name="T3" fmla="*/ 0 h 65"/>
                <a:gd name="T4" fmla="*/ 24 w 57"/>
                <a:gd name="T5" fmla="*/ 0 h 65"/>
                <a:gd name="T6" fmla="*/ 16 w 57"/>
                <a:gd name="T7" fmla="*/ 48 h 65"/>
                <a:gd name="T8" fmla="*/ 56 w 57"/>
                <a:gd name="T9" fmla="*/ 64 h 65"/>
                <a:gd name="T10" fmla="*/ 0 60000 65536"/>
                <a:gd name="T11" fmla="*/ 0 60000 65536"/>
                <a:gd name="T12" fmla="*/ 0 60000 65536"/>
                <a:gd name="T13" fmla="*/ 0 60000 65536"/>
                <a:gd name="T14" fmla="*/ 0 60000 65536"/>
                <a:gd name="T15" fmla="*/ 0 w 57"/>
                <a:gd name="T16" fmla="*/ 0 h 65"/>
                <a:gd name="T17" fmla="*/ 57 w 57"/>
                <a:gd name="T18" fmla="*/ 65 h 65"/>
              </a:gdLst>
              <a:ahLst/>
              <a:cxnLst>
                <a:cxn ang="T10">
                  <a:pos x="T0" y="T1"/>
                </a:cxn>
                <a:cxn ang="T11">
                  <a:pos x="T2" y="T3"/>
                </a:cxn>
                <a:cxn ang="T12">
                  <a:pos x="T4" y="T5"/>
                </a:cxn>
                <a:cxn ang="T13">
                  <a:pos x="T6" y="T7"/>
                </a:cxn>
                <a:cxn ang="T14">
                  <a:pos x="T8" y="T9"/>
                </a:cxn>
              </a:cxnLst>
              <a:rect l="T15" t="T16" r="T17" b="T18"/>
              <a:pathLst>
                <a:path w="57" h="65">
                  <a:moveTo>
                    <a:pt x="0" y="0"/>
                  </a:moveTo>
                  <a:lnTo>
                    <a:pt x="0" y="0"/>
                  </a:lnTo>
                  <a:lnTo>
                    <a:pt x="24" y="0"/>
                  </a:lnTo>
                  <a:lnTo>
                    <a:pt x="16" y="48"/>
                  </a:lnTo>
                  <a:lnTo>
                    <a:pt x="56" y="64"/>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63" name="Freeform 102"/>
            <p:cNvSpPr>
              <a:spLocks/>
            </p:cNvSpPr>
            <p:nvPr/>
          </p:nvSpPr>
          <p:spPr bwMode="auto">
            <a:xfrm flipH="1">
              <a:off x="4349443" y="360636"/>
              <a:ext cx="82368" cy="93928"/>
            </a:xfrm>
            <a:custGeom>
              <a:avLst/>
              <a:gdLst>
                <a:gd name="T0" fmla="*/ 0 w 57"/>
                <a:gd name="T1" fmla="*/ 0 h 65"/>
                <a:gd name="T2" fmla="*/ 24 w 57"/>
                <a:gd name="T3" fmla="*/ 0 h 65"/>
                <a:gd name="T4" fmla="*/ 16 w 57"/>
                <a:gd name="T5" fmla="*/ 48 h 65"/>
                <a:gd name="T6" fmla="*/ 56 w 57"/>
                <a:gd name="T7" fmla="*/ 64 h 65"/>
                <a:gd name="T8" fmla="*/ 0 60000 65536"/>
                <a:gd name="T9" fmla="*/ 0 60000 65536"/>
                <a:gd name="T10" fmla="*/ 0 60000 65536"/>
                <a:gd name="T11" fmla="*/ 0 60000 65536"/>
                <a:gd name="T12" fmla="*/ 0 w 57"/>
                <a:gd name="T13" fmla="*/ 0 h 65"/>
                <a:gd name="T14" fmla="*/ 57 w 57"/>
                <a:gd name="T15" fmla="*/ 65 h 65"/>
              </a:gdLst>
              <a:ahLst/>
              <a:cxnLst>
                <a:cxn ang="T8">
                  <a:pos x="T0" y="T1"/>
                </a:cxn>
                <a:cxn ang="T9">
                  <a:pos x="T2" y="T3"/>
                </a:cxn>
                <a:cxn ang="T10">
                  <a:pos x="T4" y="T5"/>
                </a:cxn>
                <a:cxn ang="T11">
                  <a:pos x="T6" y="T7"/>
                </a:cxn>
              </a:cxnLst>
              <a:rect l="T12" t="T13" r="T14" b="T15"/>
              <a:pathLst>
                <a:path w="57" h="65">
                  <a:moveTo>
                    <a:pt x="0" y="0"/>
                  </a:moveTo>
                  <a:lnTo>
                    <a:pt x="24" y="0"/>
                  </a:lnTo>
                  <a:lnTo>
                    <a:pt x="16" y="48"/>
                  </a:lnTo>
                  <a:lnTo>
                    <a:pt x="56" y="64"/>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64" name="Freeform 103"/>
            <p:cNvSpPr>
              <a:spLocks/>
            </p:cNvSpPr>
            <p:nvPr/>
          </p:nvSpPr>
          <p:spPr bwMode="auto">
            <a:xfrm flipH="1">
              <a:off x="4361004" y="453120"/>
              <a:ext cx="13005" cy="174852"/>
            </a:xfrm>
            <a:custGeom>
              <a:avLst/>
              <a:gdLst>
                <a:gd name="T0" fmla="*/ 8 w 9"/>
                <a:gd name="T1" fmla="*/ 0 h 121"/>
                <a:gd name="T2" fmla="*/ 8 w 9"/>
                <a:gd name="T3" fmla="*/ 0 h 121"/>
                <a:gd name="T4" fmla="*/ 0 w 9"/>
                <a:gd name="T5" fmla="*/ 120 h 121"/>
                <a:gd name="T6" fmla="*/ 0 60000 65536"/>
                <a:gd name="T7" fmla="*/ 0 60000 65536"/>
                <a:gd name="T8" fmla="*/ 0 60000 65536"/>
                <a:gd name="T9" fmla="*/ 0 w 9"/>
                <a:gd name="T10" fmla="*/ 0 h 121"/>
                <a:gd name="T11" fmla="*/ 9 w 9"/>
                <a:gd name="T12" fmla="*/ 121 h 121"/>
              </a:gdLst>
              <a:ahLst/>
              <a:cxnLst>
                <a:cxn ang="T6">
                  <a:pos x="T0" y="T1"/>
                </a:cxn>
                <a:cxn ang="T7">
                  <a:pos x="T2" y="T3"/>
                </a:cxn>
                <a:cxn ang="T8">
                  <a:pos x="T4" y="T5"/>
                </a:cxn>
              </a:cxnLst>
              <a:rect l="T9" t="T10" r="T11" b="T12"/>
              <a:pathLst>
                <a:path w="9" h="121">
                  <a:moveTo>
                    <a:pt x="8" y="0"/>
                  </a:moveTo>
                  <a:lnTo>
                    <a:pt x="8" y="0"/>
                  </a:lnTo>
                  <a:lnTo>
                    <a:pt x="0" y="12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65" name="Line 104"/>
            <p:cNvSpPr>
              <a:spLocks noChangeShapeType="1"/>
            </p:cNvSpPr>
            <p:nvPr/>
          </p:nvSpPr>
          <p:spPr bwMode="auto">
            <a:xfrm>
              <a:off x="4350888" y="460345"/>
              <a:ext cx="21676" cy="160402"/>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266" name="Freeform 105"/>
            <p:cNvSpPr>
              <a:spLocks/>
            </p:cNvSpPr>
            <p:nvPr/>
          </p:nvSpPr>
          <p:spPr bwMode="auto">
            <a:xfrm flipH="1">
              <a:off x="4453487" y="557164"/>
              <a:ext cx="429182" cy="93928"/>
            </a:xfrm>
            <a:custGeom>
              <a:avLst/>
              <a:gdLst>
                <a:gd name="T0" fmla="*/ 8 w 297"/>
                <a:gd name="T1" fmla="*/ 0 h 65"/>
                <a:gd name="T2" fmla="*/ 8 w 297"/>
                <a:gd name="T3" fmla="*/ 0 h 65"/>
                <a:gd name="T4" fmla="*/ 0 w 297"/>
                <a:gd name="T5" fmla="*/ 32 h 65"/>
                <a:gd name="T6" fmla="*/ 64 w 297"/>
                <a:gd name="T7" fmla="*/ 56 h 65"/>
                <a:gd name="T8" fmla="*/ 120 w 297"/>
                <a:gd name="T9" fmla="*/ 64 h 65"/>
                <a:gd name="T10" fmla="*/ 120 w 297"/>
                <a:gd name="T11" fmla="*/ 32 h 65"/>
                <a:gd name="T12" fmla="*/ 296 w 297"/>
                <a:gd name="T13" fmla="*/ 32 h 65"/>
                <a:gd name="T14" fmla="*/ 296 w 297"/>
                <a:gd name="T15" fmla="*/ 16 h 65"/>
                <a:gd name="T16" fmla="*/ 8 w 297"/>
                <a:gd name="T17" fmla="*/ 0 h 65"/>
                <a:gd name="T18" fmla="*/ 0 w 297"/>
                <a:gd name="T19" fmla="*/ 32 h 65"/>
                <a:gd name="T20" fmla="*/ 64 w 297"/>
                <a:gd name="T21" fmla="*/ 56 h 65"/>
                <a:gd name="T22" fmla="*/ 120 w 297"/>
                <a:gd name="T23" fmla="*/ 64 h 65"/>
                <a:gd name="T24" fmla="*/ 120 w 297"/>
                <a:gd name="T25" fmla="*/ 32 h 65"/>
                <a:gd name="T26" fmla="*/ 296 w 297"/>
                <a:gd name="T27" fmla="*/ 32 h 65"/>
                <a:gd name="T28" fmla="*/ 296 w 297"/>
                <a:gd name="T29" fmla="*/ 16 h 65"/>
                <a:gd name="T30" fmla="*/ 8 w 297"/>
                <a:gd name="T31" fmla="*/ 0 h 6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7"/>
                <a:gd name="T49" fmla="*/ 0 h 65"/>
                <a:gd name="T50" fmla="*/ 297 w 297"/>
                <a:gd name="T51" fmla="*/ 65 h 6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7" h="65">
                  <a:moveTo>
                    <a:pt x="8" y="0"/>
                  </a:moveTo>
                  <a:lnTo>
                    <a:pt x="8" y="0"/>
                  </a:lnTo>
                  <a:lnTo>
                    <a:pt x="0" y="32"/>
                  </a:lnTo>
                  <a:lnTo>
                    <a:pt x="64" y="56"/>
                  </a:lnTo>
                  <a:lnTo>
                    <a:pt x="120" y="64"/>
                  </a:lnTo>
                  <a:lnTo>
                    <a:pt x="120" y="32"/>
                  </a:lnTo>
                  <a:lnTo>
                    <a:pt x="296" y="32"/>
                  </a:lnTo>
                  <a:lnTo>
                    <a:pt x="296" y="16"/>
                  </a:lnTo>
                  <a:lnTo>
                    <a:pt x="8" y="0"/>
                  </a:lnTo>
                  <a:lnTo>
                    <a:pt x="0" y="32"/>
                  </a:lnTo>
                  <a:lnTo>
                    <a:pt x="64" y="56"/>
                  </a:lnTo>
                  <a:lnTo>
                    <a:pt x="120" y="64"/>
                  </a:lnTo>
                  <a:lnTo>
                    <a:pt x="120" y="32"/>
                  </a:lnTo>
                  <a:lnTo>
                    <a:pt x="296" y="32"/>
                  </a:lnTo>
                  <a:lnTo>
                    <a:pt x="296" y="16"/>
                  </a:lnTo>
                  <a:lnTo>
                    <a:pt x="8"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67" name="Freeform 106"/>
            <p:cNvSpPr>
              <a:spLocks/>
            </p:cNvSpPr>
            <p:nvPr/>
          </p:nvSpPr>
          <p:spPr bwMode="auto">
            <a:xfrm flipH="1">
              <a:off x="4372564" y="580285"/>
              <a:ext cx="70808" cy="47687"/>
            </a:xfrm>
            <a:custGeom>
              <a:avLst/>
              <a:gdLst>
                <a:gd name="T0" fmla="*/ 0 w 49"/>
                <a:gd name="T1" fmla="*/ 0 h 33"/>
                <a:gd name="T2" fmla="*/ 0 w 49"/>
                <a:gd name="T3" fmla="*/ 0 h 33"/>
                <a:gd name="T4" fmla="*/ 0 w 49"/>
                <a:gd name="T5" fmla="*/ 24 h 33"/>
                <a:gd name="T6" fmla="*/ 48 w 49"/>
                <a:gd name="T7" fmla="*/ 32 h 33"/>
                <a:gd name="T8" fmla="*/ 0 60000 65536"/>
                <a:gd name="T9" fmla="*/ 0 60000 65536"/>
                <a:gd name="T10" fmla="*/ 0 60000 65536"/>
                <a:gd name="T11" fmla="*/ 0 60000 65536"/>
                <a:gd name="T12" fmla="*/ 0 w 49"/>
                <a:gd name="T13" fmla="*/ 0 h 33"/>
                <a:gd name="T14" fmla="*/ 49 w 49"/>
                <a:gd name="T15" fmla="*/ 33 h 33"/>
              </a:gdLst>
              <a:ahLst/>
              <a:cxnLst>
                <a:cxn ang="T8">
                  <a:pos x="T0" y="T1"/>
                </a:cxn>
                <a:cxn ang="T9">
                  <a:pos x="T2" y="T3"/>
                </a:cxn>
                <a:cxn ang="T10">
                  <a:pos x="T4" y="T5"/>
                </a:cxn>
                <a:cxn ang="T11">
                  <a:pos x="T6" y="T7"/>
                </a:cxn>
              </a:cxnLst>
              <a:rect l="T12" t="T13" r="T14" b="T15"/>
              <a:pathLst>
                <a:path w="49" h="33">
                  <a:moveTo>
                    <a:pt x="0" y="0"/>
                  </a:moveTo>
                  <a:lnTo>
                    <a:pt x="0" y="0"/>
                  </a:lnTo>
                  <a:lnTo>
                    <a:pt x="0" y="24"/>
                  </a:lnTo>
                  <a:lnTo>
                    <a:pt x="48" y="32"/>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68" name="Freeform 107"/>
            <p:cNvSpPr>
              <a:spLocks/>
            </p:cNvSpPr>
            <p:nvPr/>
          </p:nvSpPr>
          <p:spPr bwMode="auto">
            <a:xfrm flipH="1">
              <a:off x="4372564" y="580285"/>
              <a:ext cx="70808" cy="47687"/>
            </a:xfrm>
            <a:custGeom>
              <a:avLst/>
              <a:gdLst>
                <a:gd name="T0" fmla="*/ 0 w 49"/>
                <a:gd name="T1" fmla="*/ 0 h 33"/>
                <a:gd name="T2" fmla="*/ 0 w 49"/>
                <a:gd name="T3" fmla="*/ 24 h 33"/>
                <a:gd name="T4" fmla="*/ 48 w 49"/>
                <a:gd name="T5" fmla="*/ 32 h 33"/>
                <a:gd name="T6" fmla="*/ 0 60000 65536"/>
                <a:gd name="T7" fmla="*/ 0 60000 65536"/>
                <a:gd name="T8" fmla="*/ 0 60000 65536"/>
                <a:gd name="T9" fmla="*/ 0 w 49"/>
                <a:gd name="T10" fmla="*/ 0 h 33"/>
                <a:gd name="T11" fmla="*/ 49 w 49"/>
                <a:gd name="T12" fmla="*/ 33 h 33"/>
              </a:gdLst>
              <a:ahLst/>
              <a:cxnLst>
                <a:cxn ang="T6">
                  <a:pos x="T0" y="T1"/>
                </a:cxn>
                <a:cxn ang="T7">
                  <a:pos x="T2" y="T3"/>
                </a:cxn>
                <a:cxn ang="T8">
                  <a:pos x="T4" y="T5"/>
                </a:cxn>
              </a:cxnLst>
              <a:rect l="T9" t="T10" r="T11" b="T12"/>
              <a:pathLst>
                <a:path w="49" h="33">
                  <a:moveTo>
                    <a:pt x="0" y="0"/>
                  </a:moveTo>
                  <a:lnTo>
                    <a:pt x="0" y="24"/>
                  </a:lnTo>
                  <a:lnTo>
                    <a:pt x="48" y="32"/>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69" name="AutoShape 108"/>
            <p:cNvSpPr>
              <a:spLocks noChangeArrowheads="1"/>
            </p:cNvSpPr>
            <p:nvPr/>
          </p:nvSpPr>
          <p:spPr bwMode="auto">
            <a:xfrm flipH="1">
              <a:off x="4391349" y="528263"/>
              <a:ext cx="150286" cy="46242"/>
            </a:xfrm>
            <a:prstGeom prst="roundRect">
              <a:avLst>
                <a:gd name="adj" fmla="val 41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70" name="Freeform 109"/>
            <p:cNvSpPr>
              <a:spLocks/>
            </p:cNvSpPr>
            <p:nvPr/>
          </p:nvSpPr>
          <p:spPr bwMode="auto">
            <a:xfrm flipH="1">
              <a:off x="4395685" y="522482"/>
              <a:ext cx="151731" cy="59247"/>
            </a:xfrm>
            <a:custGeom>
              <a:avLst/>
              <a:gdLst>
                <a:gd name="T0" fmla="*/ 0 w 105"/>
                <a:gd name="T1" fmla="*/ 16 h 41"/>
                <a:gd name="T2" fmla="*/ 0 w 105"/>
                <a:gd name="T3" fmla="*/ 8 h 41"/>
                <a:gd name="T4" fmla="*/ 16 w 105"/>
                <a:gd name="T5" fmla="*/ 0 h 41"/>
                <a:gd name="T6" fmla="*/ 88 w 105"/>
                <a:gd name="T7" fmla="*/ 8 h 41"/>
                <a:gd name="T8" fmla="*/ 96 w 105"/>
                <a:gd name="T9" fmla="*/ 8 h 41"/>
                <a:gd name="T10" fmla="*/ 104 w 105"/>
                <a:gd name="T11" fmla="*/ 8 h 41"/>
                <a:gd name="T12" fmla="*/ 104 w 105"/>
                <a:gd name="T13" fmla="*/ 16 h 41"/>
                <a:gd name="T14" fmla="*/ 104 w 105"/>
                <a:gd name="T15" fmla="*/ 24 h 41"/>
                <a:gd name="T16" fmla="*/ 104 w 105"/>
                <a:gd name="T17" fmla="*/ 32 h 41"/>
                <a:gd name="T18" fmla="*/ 96 w 105"/>
                <a:gd name="T19" fmla="*/ 40 h 41"/>
                <a:gd name="T20" fmla="*/ 88 w 105"/>
                <a:gd name="T21" fmla="*/ 40 h 41"/>
                <a:gd name="T22" fmla="*/ 16 w 105"/>
                <a:gd name="T23" fmla="*/ 40 h 41"/>
                <a:gd name="T24" fmla="*/ 8 w 105"/>
                <a:gd name="T25" fmla="*/ 40 h 41"/>
                <a:gd name="T26" fmla="*/ 0 w 105"/>
                <a:gd name="T27" fmla="*/ 32 h 41"/>
                <a:gd name="T28" fmla="*/ 0 w 105"/>
                <a:gd name="T29" fmla="*/ 24 h 41"/>
                <a:gd name="T30" fmla="*/ 0 w 105"/>
                <a:gd name="T31" fmla="*/ 16 h 4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5"/>
                <a:gd name="T49" fmla="*/ 0 h 41"/>
                <a:gd name="T50" fmla="*/ 105 w 105"/>
                <a:gd name="T51" fmla="*/ 41 h 4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5" h="41">
                  <a:moveTo>
                    <a:pt x="0" y="16"/>
                  </a:moveTo>
                  <a:lnTo>
                    <a:pt x="0" y="8"/>
                  </a:lnTo>
                  <a:lnTo>
                    <a:pt x="16" y="0"/>
                  </a:lnTo>
                  <a:lnTo>
                    <a:pt x="88" y="8"/>
                  </a:lnTo>
                  <a:lnTo>
                    <a:pt x="96" y="8"/>
                  </a:lnTo>
                  <a:lnTo>
                    <a:pt x="104" y="8"/>
                  </a:lnTo>
                  <a:lnTo>
                    <a:pt x="104" y="16"/>
                  </a:lnTo>
                  <a:lnTo>
                    <a:pt x="104" y="24"/>
                  </a:lnTo>
                  <a:lnTo>
                    <a:pt x="104" y="32"/>
                  </a:lnTo>
                  <a:lnTo>
                    <a:pt x="96" y="40"/>
                  </a:lnTo>
                  <a:lnTo>
                    <a:pt x="88" y="40"/>
                  </a:lnTo>
                  <a:lnTo>
                    <a:pt x="16" y="40"/>
                  </a:lnTo>
                  <a:lnTo>
                    <a:pt x="8" y="40"/>
                  </a:lnTo>
                  <a:lnTo>
                    <a:pt x="0" y="32"/>
                  </a:lnTo>
                  <a:lnTo>
                    <a:pt x="0" y="24"/>
                  </a:lnTo>
                  <a:lnTo>
                    <a:pt x="0"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71" name="AutoShape 110"/>
            <p:cNvSpPr>
              <a:spLocks noChangeArrowheads="1"/>
            </p:cNvSpPr>
            <p:nvPr/>
          </p:nvSpPr>
          <p:spPr bwMode="auto">
            <a:xfrm flipH="1">
              <a:off x="4426031" y="505142"/>
              <a:ext cx="92484" cy="11560"/>
            </a:xfrm>
            <a:prstGeom prst="roundRect">
              <a:avLst>
                <a:gd name="adj" fmla="val 33329"/>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72" name="Freeform 111"/>
            <p:cNvSpPr>
              <a:spLocks/>
            </p:cNvSpPr>
            <p:nvPr/>
          </p:nvSpPr>
          <p:spPr bwMode="auto">
            <a:xfrm flipH="1">
              <a:off x="4418806" y="499362"/>
              <a:ext cx="105489" cy="36126"/>
            </a:xfrm>
            <a:custGeom>
              <a:avLst/>
              <a:gdLst>
                <a:gd name="T0" fmla="*/ 0 w 73"/>
                <a:gd name="T1" fmla="*/ 8 h 25"/>
                <a:gd name="T2" fmla="*/ 0 w 73"/>
                <a:gd name="T3" fmla="*/ 0 h 25"/>
                <a:gd name="T4" fmla="*/ 8 w 73"/>
                <a:gd name="T5" fmla="*/ 0 h 25"/>
                <a:gd name="T6" fmla="*/ 64 w 73"/>
                <a:gd name="T7" fmla="*/ 8 h 25"/>
                <a:gd name="T8" fmla="*/ 72 w 73"/>
                <a:gd name="T9" fmla="*/ 8 h 25"/>
                <a:gd name="T10" fmla="*/ 72 w 73"/>
                <a:gd name="T11" fmla="*/ 16 h 25"/>
                <a:gd name="T12" fmla="*/ 64 w 73"/>
                <a:gd name="T13" fmla="*/ 24 h 25"/>
                <a:gd name="T14" fmla="*/ 8 w 73"/>
                <a:gd name="T15" fmla="*/ 16 h 25"/>
                <a:gd name="T16" fmla="*/ 0 w 73"/>
                <a:gd name="T17" fmla="*/ 16 h 25"/>
                <a:gd name="T18" fmla="*/ 0 w 73"/>
                <a:gd name="T19" fmla="*/ 8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3"/>
                <a:gd name="T31" fmla="*/ 0 h 25"/>
                <a:gd name="T32" fmla="*/ 73 w 73"/>
                <a:gd name="T33" fmla="*/ 25 h 2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3" h="25">
                  <a:moveTo>
                    <a:pt x="0" y="8"/>
                  </a:moveTo>
                  <a:lnTo>
                    <a:pt x="0" y="0"/>
                  </a:lnTo>
                  <a:lnTo>
                    <a:pt x="8" y="0"/>
                  </a:lnTo>
                  <a:lnTo>
                    <a:pt x="64" y="8"/>
                  </a:lnTo>
                  <a:lnTo>
                    <a:pt x="72" y="8"/>
                  </a:lnTo>
                  <a:lnTo>
                    <a:pt x="72" y="16"/>
                  </a:lnTo>
                  <a:lnTo>
                    <a:pt x="64" y="24"/>
                  </a:lnTo>
                  <a:lnTo>
                    <a:pt x="8" y="16"/>
                  </a:lnTo>
                  <a:lnTo>
                    <a:pt x="0" y="16"/>
                  </a:lnTo>
                  <a:lnTo>
                    <a:pt x="0" y="8"/>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73" name="AutoShape 112"/>
            <p:cNvSpPr>
              <a:spLocks noChangeArrowheads="1"/>
            </p:cNvSpPr>
            <p:nvPr/>
          </p:nvSpPr>
          <p:spPr bwMode="auto">
            <a:xfrm flipH="1">
              <a:off x="4414470" y="516702"/>
              <a:ext cx="23121" cy="11560"/>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74" name="Freeform 113"/>
            <p:cNvSpPr>
              <a:spLocks/>
            </p:cNvSpPr>
            <p:nvPr/>
          </p:nvSpPr>
          <p:spPr bwMode="auto">
            <a:xfrm flipH="1">
              <a:off x="4407245" y="510922"/>
              <a:ext cx="36126" cy="24566"/>
            </a:xfrm>
            <a:custGeom>
              <a:avLst/>
              <a:gdLst>
                <a:gd name="T0" fmla="*/ 0 w 25"/>
                <a:gd name="T1" fmla="*/ 0 h 17"/>
                <a:gd name="T2" fmla="*/ 24 w 25"/>
                <a:gd name="T3" fmla="*/ 0 h 17"/>
                <a:gd name="T4" fmla="*/ 24 w 25"/>
                <a:gd name="T5" fmla="*/ 16 h 17"/>
                <a:gd name="T6" fmla="*/ 0 w 25"/>
                <a:gd name="T7" fmla="*/ 8 h 17"/>
                <a:gd name="T8" fmla="*/ 0 w 25"/>
                <a:gd name="T9" fmla="*/ 0 h 17"/>
                <a:gd name="T10" fmla="*/ 0 60000 65536"/>
                <a:gd name="T11" fmla="*/ 0 60000 65536"/>
                <a:gd name="T12" fmla="*/ 0 60000 65536"/>
                <a:gd name="T13" fmla="*/ 0 60000 65536"/>
                <a:gd name="T14" fmla="*/ 0 60000 65536"/>
                <a:gd name="T15" fmla="*/ 0 w 25"/>
                <a:gd name="T16" fmla="*/ 0 h 17"/>
                <a:gd name="T17" fmla="*/ 25 w 25"/>
                <a:gd name="T18" fmla="*/ 17 h 17"/>
              </a:gdLst>
              <a:ahLst/>
              <a:cxnLst>
                <a:cxn ang="T10">
                  <a:pos x="T0" y="T1"/>
                </a:cxn>
                <a:cxn ang="T11">
                  <a:pos x="T2" y="T3"/>
                </a:cxn>
                <a:cxn ang="T12">
                  <a:pos x="T4" y="T5"/>
                </a:cxn>
                <a:cxn ang="T13">
                  <a:pos x="T6" y="T7"/>
                </a:cxn>
                <a:cxn ang="T14">
                  <a:pos x="T8" y="T9"/>
                </a:cxn>
              </a:cxnLst>
              <a:rect l="T15" t="T16" r="T17" b="T18"/>
              <a:pathLst>
                <a:path w="25" h="17">
                  <a:moveTo>
                    <a:pt x="0" y="0"/>
                  </a:moveTo>
                  <a:lnTo>
                    <a:pt x="24" y="0"/>
                  </a:lnTo>
                  <a:lnTo>
                    <a:pt x="24" y="16"/>
                  </a:lnTo>
                  <a:lnTo>
                    <a:pt x="0" y="8"/>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75" name="AutoShape 114"/>
            <p:cNvSpPr>
              <a:spLocks noChangeArrowheads="1"/>
            </p:cNvSpPr>
            <p:nvPr/>
          </p:nvSpPr>
          <p:spPr bwMode="auto">
            <a:xfrm flipH="1">
              <a:off x="4402910" y="516702"/>
              <a:ext cx="34681" cy="69363"/>
            </a:xfrm>
            <a:prstGeom prst="roundRect">
              <a:avLst>
                <a:gd name="adj" fmla="val 39995"/>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76" name="Freeform 115"/>
            <p:cNvSpPr>
              <a:spLocks/>
            </p:cNvSpPr>
            <p:nvPr/>
          </p:nvSpPr>
          <p:spPr bwMode="auto">
            <a:xfrm flipH="1">
              <a:off x="4395685" y="510922"/>
              <a:ext cx="47687" cy="70807"/>
            </a:xfrm>
            <a:custGeom>
              <a:avLst/>
              <a:gdLst>
                <a:gd name="T0" fmla="*/ 0 w 33"/>
                <a:gd name="T1" fmla="*/ 16 h 49"/>
                <a:gd name="T2" fmla="*/ 0 w 33"/>
                <a:gd name="T3" fmla="*/ 16 h 49"/>
                <a:gd name="T4" fmla="*/ 8 w 33"/>
                <a:gd name="T5" fmla="*/ 0 h 49"/>
                <a:gd name="T6" fmla="*/ 16 w 33"/>
                <a:gd name="T7" fmla="*/ 0 h 49"/>
                <a:gd name="T8" fmla="*/ 24 w 33"/>
                <a:gd name="T9" fmla="*/ 0 h 49"/>
                <a:gd name="T10" fmla="*/ 32 w 33"/>
                <a:gd name="T11" fmla="*/ 0 h 49"/>
                <a:gd name="T12" fmla="*/ 32 w 33"/>
                <a:gd name="T13" fmla="*/ 8 h 49"/>
                <a:gd name="T14" fmla="*/ 32 w 33"/>
                <a:gd name="T15" fmla="*/ 16 h 49"/>
                <a:gd name="T16" fmla="*/ 32 w 33"/>
                <a:gd name="T17" fmla="*/ 32 h 49"/>
                <a:gd name="T18" fmla="*/ 32 w 33"/>
                <a:gd name="T19" fmla="*/ 40 h 49"/>
                <a:gd name="T20" fmla="*/ 24 w 33"/>
                <a:gd name="T21" fmla="*/ 48 h 49"/>
                <a:gd name="T22" fmla="*/ 16 w 33"/>
                <a:gd name="T23" fmla="*/ 48 h 49"/>
                <a:gd name="T24" fmla="*/ 8 w 33"/>
                <a:gd name="T25" fmla="*/ 48 h 49"/>
                <a:gd name="T26" fmla="*/ 0 w 33"/>
                <a:gd name="T27" fmla="*/ 40 h 49"/>
                <a:gd name="T28" fmla="*/ 0 w 33"/>
                <a:gd name="T29" fmla="*/ 32 h 49"/>
                <a:gd name="T30" fmla="*/ 0 w 33"/>
                <a:gd name="T31" fmla="*/ 16 h 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
                <a:gd name="T49" fmla="*/ 0 h 49"/>
                <a:gd name="T50" fmla="*/ 33 w 33"/>
                <a:gd name="T51" fmla="*/ 49 h 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 h="49">
                  <a:moveTo>
                    <a:pt x="0" y="16"/>
                  </a:moveTo>
                  <a:lnTo>
                    <a:pt x="0" y="16"/>
                  </a:lnTo>
                  <a:lnTo>
                    <a:pt x="8" y="0"/>
                  </a:lnTo>
                  <a:lnTo>
                    <a:pt x="16" y="0"/>
                  </a:lnTo>
                  <a:lnTo>
                    <a:pt x="24" y="0"/>
                  </a:lnTo>
                  <a:lnTo>
                    <a:pt x="32" y="0"/>
                  </a:lnTo>
                  <a:lnTo>
                    <a:pt x="32" y="8"/>
                  </a:lnTo>
                  <a:lnTo>
                    <a:pt x="32" y="16"/>
                  </a:lnTo>
                  <a:lnTo>
                    <a:pt x="32" y="32"/>
                  </a:lnTo>
                  <a:lnTo>
                    <a:pt x="32" y="40"/>
                  </a:lnTo>
                  <a:lnTo>
                    <a:pt x="24" y="48"/>
                  </a:lnTo>
                  <a:lnTo>
                    <a:pt x="16" y="48"/>
                  </a:lnTo>
                  <a:lnTo>
                    <a:pt x="8" y="48"/>
                  </a:lnTo>
                  <a:lnTo>
                    <a:pt x="0" y="40"/>
                  </a:lnTo>
                  <a:lnTo>
                    <a:pt x="0" y="32"/>
                  </a:lnTo>
                  <a:lnTo>
                    <a:pt x="0"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77" name="AutoShape 116"/>
            <p:cNvSpPr>
              <a:spLocks noChangeArrowheads="1"/>
            </p:cNvSpPr>
            <p:nvPr/>
          </p:nvSpPr>
          <p:spPr bwMode="auto">
            <a:xfrm flipH="1">
              <a:off x="4414470" y="516702"/>
              <a:ext cx="23121" cy="69363"/>
            </a:xfrm>
            <a:prstGeom prst="roundRect">
              <a:avLst>
                <a:gd name="adj" fmla="val 16657"/>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78" name="Freeform 117"/>
            <p:cNvSpPr>
              <a:spLocks/>
            </p:cNvSpPr>
            <p:nvPr/>
          </p:nvSpPr>
          <p:spPr bwMode="auto">
            <a:xfrm flipH="1">
              <a:off x="4407245" y="510922"/>
              <a:ext cx="36126" cy="70807"/>
            </a:xfrm>
            <a:custGeom>
              <a:avLst/>
              <a:gdLst>
                <a:gd name="T0" fmla="*/ 0 w 25"/>
                <a:gd name="T1" fmla="*/ 0 h 49"/>
                <a:gd name="T2" fmla="*/ 24 w 25"/>
                <a:gd name="T3" fmla="*/ 0 h 49"/>
                <a:gd name="T4" fmla="*/ 16 w 25"/>
                <a:gd name="T5" fmla="*/ 48 h 49"/>
                <a:gd name="T6" fmla="*/ 0 w 25"/>
                <a:gd name="T7" fmla="*/ 48 h 49"/>
                <a:gd name="T8" fmla="*/ 0 w 25"/>
                <a:gd name="T9" fmla="*/ 0 h 49"/>
                <a:gd name="T10" fmla="*/ 0 60000 65536"/>
                <a:gd name="T11" fmla="*/ 0 60000 65536"/>
                <a:gd name="T12" fmla="*/ 0 60000 65536"/>
                <a:gd name="T13" fmla="*/ 0 60000 65536"/>
                <a:gd name="T14" fmla="*/ 0 60000 65536"/>
                <a:gd name="T15" fmla="*/ 0 w 25"/>
                <a:gd name="T16" fmla="*/ 0 h 49"/>
                <a:gd name="T17" fmla="*/ 25 w 25"/>
                <a:gd name="T18" fmla="*/ 49 h 49"/>
              </a:gdLst>
              <a:ahLst/>
              <a:cxnLst>
                <a:cxn ang="T10">
                  <a:pos x="T0" y="T1"/>
                </a:cxn>
                <a:cxn ang="T11">
                  <a:pos x="T2" y="T3"/>
                </a:cxn>
                <a:cxn ang="T12">
                  <a:pos x="T4" y="T5"/>
                </a:cxn>
                <a:cxn ang="T13">
                  <a:pos x="T6" y="T7"/>
                </a:cxn>
                <a:cxn ang="T14">
                  <a:pos x="T8" y="T9"/>
                </a:cxn>
              </a:cxnLst>
              <a:rect l="T15" t="T16" r="T17" b="T18"/>
              <a:pathLst>
                <a:path w="25" h="49">
                  <a:moveTo>
                    <a:pt x="0" y="0"/>
                  </a:moveTo>
                  <a:lnTo>
                    <a:pt x="24" y="0"/>
                  </a:lnTo>
                  <a:lnTo>
                    <a:pt x="16" y="48"/>
                  </a:lnTo>
                  <a:lnTo>
                    <a:pt x="0" y="48"/>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79" name="Line 118"/>
            <p:cNvSpPr>
              <a:spLocks noChangeShapeType="1"/>
            </p:cNvSpPr>
            <p:nvPr/>
          </p:nvSpPr>
          <p:spPr bwMode="auto">
            <a:xfrm flipH="1">
              <a:off x="4460712" y="529707"/>
              <a:ext cx="0" cy="4479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280" name="Line 119"/>
            <p:cNvSpPr>
              <a:spLocks noChangeShapeType="1"/>
            </p:cNvSpPr>
            <p:nvPr/>
          </p:nvSpPr>
          <p:spPr bwMode="auto">
            <a:xfrm flipH="1">
              <a:off x="4449152" y="529707"/>
              <a:ext cx="0" cy="4479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281" name="Line 120"/>
            <p:cNvSpPr>
              <a:spLocks noChangeShapeType="1"/>
            </p:cNvSpPr>
            <p:nvPr/>
          </p:nvSpPr>
          <p:spPr bwMode="auto">
            <a:xfrm flipH="1">
              <a:off x="4530075" y="529707"/>
              <a:ext cx="0" cy="44797"/>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282" name="Line 121"/>
            <p:cNvSpPr>
              <a:spLocks noChangeShapeType="1"/>
            </p:cNvSpPr>
            <p:nvPr/>
          </p:nvSpPr>
          <p:spPr bwMode="auto">
            <a:xfrm flipH="1">
              <a:off x="4506954" y="506587"/>
              <a:ext cx="0" cy="67918"/>
            </a:xfrm>
            <a:prstGeom prst="line">
              <a:avLst/>
            </a:prstGeom>
            <a:noFill/>
            <a:ln w="12700">
              <a:solidFill>
                <a:srgbClr val="000000"/>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ja-JP" altLang="en-US"/>
            </a:p>
          </p:txBody>
        </p:sp>
        <p:sp>
          <p:nvSpPr>
            <p:cNvPr id="283" name="Freeform 122"/>
            <p:cNvSpPr>
              <a:spLocks/>
            </p:cNvSpPr>
            <p:nvPr/>
          </p:nvSpPr>
          <p:spPr bwMode="auto">
            <a:xfrm flipH="1">
              <a:off x="4176036" y="453120"/>
              <a:ext cx="186412" cy="36126"/>
            </a:xfrm>
            <a:custGeom>
              <a:avLst/>
              <a:gdLst>
                <a:gd name="T0" fmla="*/ 0 w 129"/>
                <a:gd name="T1" fmla="*/ 0 h 25"/>
                <a:gd name="T2" fmla="*/ 0 w 129"/>
                <a:gd name="T3" fmla="*/ 0 h 25"/>
                <a:gd name="T4" fmla="*/ 16 w 129"/>
                <a:gd name="T5" fmla="*/ 16 h 25"/>
                <a:gd name="T6" fmla="*/ 128 w 129"/>
                <a:gd name="T7" fmla="*/ 24 h 25"/>
                <a:gd name="T8" fmla="*/ 0 60000 65536"/>
                <a:gd name="T9" fmla="*/ 0 60000 65536"/>
                <a:gd name="T10" fmla="*/ 0 60000 65536"/>
                <a:gd name="T11" fmla="*/ 0 60000 65536"/>
                <a:gd name="T12" fmla="*/ 0 w 129"/>
                <a:gd name="T13" fmla="*/ 0 h 25"/>
                <a:gd name="T14" fmla="*/ 129 w 129"/>
                <a:gd name="T15" fmla="*/ 25 h 25"/>
              </a:gdLst>
              <a:ahLst/>
              <a:cxnLst>
                <a:cxn ang="T8">
                  <a:pos x="T0" y="T1"/>
                </a:cxn>
                <a:cxn ang="T9">
                  <a:pos x="T2" y="T3"/>
                </a:cxn>
                <a:cxn ang="T10">
                  <a:pos x="T4" y="T5"/>
                </a:cxn>
                <a:cxn ang="T11">
                  <a:pos x="T6" y="T7"/>
                </a:cxn>
              </a:cxnLst>
              <a:rect l="T12" t="T13" r="T14" b="T15"/>
              <a:pathLst>
                <a:path w="129" h="25">
                  <a:moveTo>
                    <a:pt x="0" y="0"/>
                  </a:moveTo>
                  <a:lnTo>
                    <a:pt x="0" y="0"/>
                  </a:lnTo>
                  <a:lnTo>
                    <a:pt x="16" y="16"/>
                  </a:lnTo>
                  <a:lnTo>
                    <a:pt x="128" y="24"/>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84" name="Freeform 123"/>
            <p:cNvSpPr>
              <a:spLocks/>
            </p:cNvSpPr>
            <p:nvPr/>
          </p:nvSpPr>
          <p:spPr bwMode="auto">
            <a:xfrm flipH="1">
              <a:off x="4176036" y="453120"/>
              <a:ext cx="186412" cy="36126"/>
            </a:xfrm>
            <a:custGeom>
              <a:avLst/>
              <a:gdLst>
                <a:gd name="T0" fmla="*/ 0 w 129"/>
                <a:gd name="T1" fmla="*/ 0 h 25"/>
                <a:gd name="T2" fmla="*/ 16 w 129"/>
                <a:gd name="T3" fmla="*/ 16 h 25"/>
                <a:gd name="T4" fmla="*/ 128 w 129"/>
                <a:gd name="T5" fmla="*/ 24 h 25"/>
                <a:gd name="T6" fmla="*/ 0 60000 65536"/>
                <a:gd name="T7" fmla="*/ 0 60000 65536"/>
                <a:gd name="T8" fmla="*/ 0 60000 65536"/>
                <a:gd name="T9" fmla="*/ 0 w 129"/>
                <a:gd name="T10" fmla="*/ 0 h 25"/>
                <a:gd name="T11" fmla="*/ 129 w 129"/>
                <a:gd name="T12" fmla="*/ 25 h 25"/>
              </a:gdLst>
              <a:ahLst/>
              <a:cxnLst>
                <a:cxn ang="T6">
                  <a:pos x="T0" y="T1"/>
                </a:cxn>
                <a:cxn ang="T7">
                  <a:pos x="T2" y="T3"/>
                </a:cxn>
                <a:cxn ang="T8">
                  <a:pos x="T4" y="T5"/>
                </a:cxn>
              </a:cxnLst>
              <a:rect l="T9" t="T10" r="T11" b="T12"/>
              <a:pathLst>
                <a:path w="129" h="25">
                  <a:moveTo>
                    <a:pt x="0" y="0"/>
                  </a:moveTo>
                  <a:lnTo>
                    <a:pt x="16" y="16"/>
                  </a:lnTo>
                  <a:lnTo>
                    <a:pt x="128" y="24"/>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85" name="Freeform 124"/>
            <p:cNvSpPr>
              <a:spLocks/>
            </p:cNvSpPr>
            <p:nvPr/>
          </p:nvSpPr>
          <p:spPr bwMode="auto">
            <a:xfrm flipH="1">
              <a:off x="4152915" y="476241"/>
              <a:ext cx="221093" cy="128610"/>
            </a:xfrm>
            <a:custGeom>
              <a:avLst/>
              <a:gdLst>
                <a:gd name="T0" fmla="*/ 0 w 153"/>
                <a:gd name="T1" fmla="*/ 80 h 89"/>
                <a:gd name="T2" fmla="*/ 0 w 153"/>
                <a:gd name="T3" fmla="*/ 80 h 89"/>
                <a:gd name="T4" fmla="*/ 8 w 153"/>
                <a:gd name="T5" fmla="*/ 72 h 89"/>
                <a:gd name="T6" fmla="*/ 120 w 153"/>
                <a:gd name="T7" fmla="*/ 88 h 89"/>
                <a:gd name="T8" fmla="*/ 136 w 153"/>
                <a:gd name="T9" fmla="*/ 80 h 89"/>
                <a:gd name="T10" fmla="*/ 152 w 153"/>
                <a:gd name="T11" fmla="*/ 24 h 89"/>
                <a:gd name="T12" fmla="*/ 144 w 153"/>
                <a:gd name="T13" fmla="*/ 0 h 89"/>
                <a:gd name="T14" fmla="*/ 0 60000 65536"/>
                <a:gd name="T15" fmla="*/ 0 60000 65536"/>
                <a:gd name="T16" fmla="*/ 0 60000 65536"/>
                <a:gd name="T17" fmla="*/ 0 60000 65536"/>
                <a:gd name="T18" fmla="*/ 0 60000 65536"/>
                <a:gd name="T19" fmla="*/ 0 60000 65536"/>
                <a:gd name="T20" fmla="*/ 0 60000 65536"/>
                <a:gd name="T21" fmla="*/ 0 w 153"/>
                <a:gd name="T22" fmla="*/ 0 h 89"/>
                <a:gd name="T23" fmla="*/ 153 w 153"/>
                <a:gd name="T24" fmla="*/ 89 h 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3" h="89">
                  <a:moveTo>
                    <a:pt x="0" y="80"/>
                  </a:moveTo>
                  <a:lnTo>
                    <a:pt x="0" y="80"/>
                  </a:lnTo>
                  <a:lnTo>
                    <a:pt x="8" y="72"/>
                  </a:lnTo>
                  <a:lnTo>
                    <a:pt x="120" y="88"/>
                  </a:lnTo>
                  <a:lnTo>
                    <a:pt x="136" y="80"/>
                  </a:lnTo>
                  <a:lnTo>
                    <a:pt x="152" y="24"/>
                  </a:lnTo>
                  <a:lnTo>
                    <a:pt x="144"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86" name="Freeform 125"/>
            <p:cNvSpPr>
              <a:spLocks/>
            </p:cNvSpPr>
            <p:nvPr/>
          </p:nvSpPr>
          <p:spPr bwMode="auto">
            <a:xfrm flipH="1">
              <a:off x="4152915" y="476241"/>
              <a:ext cx="221093" cy="128610"/>
            </a:xfrm>
            <a:custGeom>
              <a:avLst/>
              <a:gdLst>
                <a:gd name="T0" fmla="*/ 0 w 153"/>
                <a:gd name="T1" fmla="*/ 80 h 89"/>
                <a:gd name="T2" fmla="*/ 8 w 153"/>
                <a:gd name="T3" fmla="*/ 72 h 89"/>
                <a:gd name="T4" fmla="*/ 120 w 153"/>
                <a:gd name="T5" fmla="*/ 88 h 89"/>
                <a:gd name="T6" fmla="*/ 136 w 153"/>
                <a:gd name="T7" fmla="*/ 80 h 89"/>
                <a:gd name="T8" fmla="*/ 152 w 153"/>
                <a:gd name="T9" fmla="*/ 24 h 89"/>
                <a:gd name="T10" fmla="*/ 144 w 153"/>
                <a:gd name="T11" fmla="*/ 0 h 89"/>
                <a:gd name="T12" fmla="*/ 0 60000 65536"/>
                <a:gd name="T13" fmla="*/ 0 60000 65536"/>
                <a:gd name="T14" fmla="*/ 0 60000 65536"/>
                <a:gd name="T15" fmla="*/ 0 60000 65536"/>
                <a:gd name="T16" fmla="*/ 0 60000 65536"/>
                <a:gd name="T17" fmla="*/ 0 60000 65536"/>
                <a:gd name="T18" fmla="*/ 0 w 153"/>
                <a:gd name="T19" fmla="*/ 0 h 89"/>
                <a:gd name="T20" fmla="*/ 153 w 153"/>
                <a:gd name="T21" fmla="*/ 89 h 89"/>
              </a:gdLst>
              <a:ahLst/>
              <a:cxnLst>
                <a:cxn ang="T12">
                  <a:pos x="T0" y="T1"/>
                </a:cxn>
                <a:cxn ang="T13">
                  <a:pos x="T2" y="T3"/>
                </a:cxn>
                <a:cxn ang="T14">
                  <a:pos x="T4" y="T5"/>
                </a:cxn>
                <a:cxn ang="T15">
                  <a:pos x="T6" y="T7"/>
                </a:cxn>
                <a:cxn ang="T16">
                  <a:pos x="T8" y="T9"/>
                </a:cxn>
                <a:cxn ang="T17">
                  <a:pos x="T10" y="T11"/>
                </a:cxn>
              </a:cxnLst>
              <a:rect l="T18" t="T19" r="T20" b="T21"/>
              <a:pathLst>
                <a:path w="153" h="89">
                  <a:moveTo>
                    <a:pt x="0" y="80"/>
                  </a:moveTo>
                  <a:lnTo>
                    <a:pt x="8" y="72"/>
                  </a:lnTo>
                  <a:lnTo>
                    <a:pt x="120" y="88"/>
                  </a:lnTo>
                  <a:lnTo>
                    <a:pt x="136" y="80"/>
                  </a:lnTo>
                  <a:lnTo>
                    <a:pt x="152" y="24"/>
                  </a:lnTo>
                  <a:lnTo>
                    <a:pt x="144"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87" name="Freeform 128"/>
            <p:cNvSpPr>
              <a:spLocks/>
            </p:cNvSpPr>
            <p:nvPr/>
          </p:nvSpPr>
          <p:spPr bwMode="auto">
            <a:xfrm flipH="1">
              <a:off x="4187597" y="464680"/>
              <a:ext cx="105489" cy="24566"/>
            </a:xfrm>
            <a:custGeom>
              <a:avLst/>
              <a:gdLst>
                <a:gd name="T0" fmla="*/ 0 w 73"/>
                <a:gd name="T1" fmla="*/ 16 h 17"/>
                <a:gd name="T2" fmla="*/ 0 w 73"/>
                <a:gd name="T3" fmla="*/ 16 h 17"/>
                <a:gd name="T4" fmla="*/ 16 w 73"/>
                <a:gd name="T5" fmla="*/ 0 h 17"/>
                <a:gd name="T6" fmla="*/ 64 w 73"/>
                <a:gd name="T7" fmla="*/ 8 h 17"/>
                <a:gd name="T8" fmla="*/ 72 w 73"/>
                <a:gd name="T9" fmla="*/ 16 h 17"/>
                <a:gd name="T10" fmla="*/ 0 60000 65536"/>
                <a:gd name="T11" fmla="*/ 0 60000 65536"/>
                <a:gd name="T12" fmla="*/ 0 60000 65536"/>
                <a:gd name="T13" fmla="*/ 0 60000 65536"/>
                <a:gd name="T14" fmla="*/ 0 60000 65536"/>
                <a:gd name="T15" fmla="*/ 0 w 73"/>
                <a:gd name="T16" fmla="*/ 0 h 17"/>
                <a:gd name="T17" fmla="*/ 73 w 73"/>
                <a:gd name="T18" fmla="*/ 17 h 17"/>
              </a:gdLst>
              <a:ahLst/>
              <a:cxnLst>
                <a:cxn ang="T10">
                  <a:pos x="T0" y="T1"/>
                </a:cxn>
                <a:cxn ang="T11">
                  <a:pos x="T2" y="T3"/>
                </a:cxn>
                <a:cxn ang="T12">
                  <a:pos x="T4" y="T5"/>
                </a:cxn>
                <a:cxn ang="T13">
                  <a:pos x="T6" y="T7"/>
                </a:cxn>
                <a:cxn ang="T14">
                  <a:pos x="T8" y="T9"/>
                </a:cxn>
              </a:cxnLst>
              <a:rect l="T15" t="T16" r="T17" b="T18"/>
              <a:pathLst>
                <a:path w="73" h="17">
                  <a:moveTo>
                    <a:pt x="0" y="16"/>
                  </a:moveTo>
                  <a:lnTo>
                    <a:pt x="0" y="16"/>
                  </a:lnTo>
                  <a:lnTo>
                    <a:pt x="16" y="0"/>
                  </a:lnTo>
                  <a:lnTo>
                    <a:pt x="64" y="8"/>
                  </a:lnTo>
                  <a:lnTo>
                    <a:pt x="72"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88" name="Freeform 129"/>
            <p:cNvSpPr>
              <a:spLocks/>
            </p:cNvSpPr>
            <p:nvPr/>
          </p:nvSpPr>
          <p:spPr bwMode="auto">
            <a:xfrm flipH="1">
              <a:off x="4187597" y="464680"/>
              <a:ext cx="105489" cy="24566"/>
            </a:xfrm>
            <a:custGeom>
              <a:avLst/>
              <a:gdLst>
                <a:gd name="T0" fmla="*/ 0 w 73"/>
                <a:gd name="T1" fmla="*/ 16 h 17"/>
                <a:gd name="T2" fmla="*/ 16 w 73"/>
                <a:gd name="T3" fmla="*/ 0 h 17"/>
                <a:gd name="T4" fmla="*/ 64 w 73"/>
                <a:gd name="T5" fmla="*/ 8 h 17"/>
                <a:gd name="T6" fmla="*/ 72 w 73"/>
                <a:gd name="T7" fmla="*/ 16 h 17"/>
                <a:gd name="T8" fmla="*/ 0 60000 65536"/>
                <a:gd name="T9" fmla="*/ 0 60000 65536"/>
                <a:gd name="T10" fmla="*/ 0 60000 65536"/>
                <a:gd name="T11" fmla="*/ 0 60000 65536"/>
                <a:gd name="T12" fmla="*/ 0 w 73"/>
                <a:gd name="T13" fmla="*/ 0 h 17"/>
                <a:gd name="T14" fmla="*/ 73 w 73"/>
                <a:gd name="T15" fmla="*/ 17 h 17"/>
              </a:gdLst>
              <a:ahLst/>
              <a:cxnLst>
                <a:cxn ang="T8">
                  <a:pos x="T0" y="T1"/>
                </a:cxn>
                <a:cxn ang="T9">
                  <a:pos x="T2" y="T3"/>
                </a:cxn>
                <a:cxn ang="T10">
                  <a:pos x="T4" y="T5"/>
                </a:cxn>
                <a:cxn ang="T11">
                  <a:pos x="T6" y="T7"/>
                </a:cxn>
              </a:cxnLst>
              <a:rect l="T12" t="T13" r="T14" b="T15"/>
              <a:pathLst>
                <a:path w="73" h="17">
                  <a:moveTo>
                    <a:pt x="0" y="16"/>
                  </a:moveTo>
                  <a:lnTo>
                    <a:pt x="16" y="0"/>
                  </a:lnTo>
                  <a:lnTo>
                    <a:pt x="64" y="8"/>
                  </a:lnTo>
                  <a:lnTo>
                    <a:pt x="72"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89" name="Freeform 130"/>
            <p:cNvSpPr>
              <a:spLocks/>
            </p:cNvSpPr>
            <p:nvPr/>
          </p:nvSpPr>
          <p:spPr bwMode="auto">
            <a:xfrm flipH="1">
              <a:off x="4199157" y="383757"/>
              <a:ext cx="47687" cy="93928"/>
            </a:xfrm>
            <a:custGeom>
              <a:avLst/>
              <a:gdLst>
                <a:gd name="T0" fmla="*/ 0 w 33"/>
                <a:gd name="T1" fmla="*/ 64 h 65"/>
                <a:gd name="T2" fmla="*/ 0 w 33"/>
                <a:gd name="T3" fmla="*/ 64 h 65"/>
                <a:gd name="T4" fmla="*/ 24 w 33"/>
                <a:gd name="T5" fmla="*/ 0 h 65"/>
                <a:gd name="T6" fmla="*/ 32 w 33"/>
                <a:gd name="T7" fmla="*/ 0 h 65"/>
                <a:gd name="T8" fmla="*/ 16 w 33"/>
                <a:gd name="T9" fmla="*/ 64 h 65"/>
                <a:gd name="T10" fmla="*/ 0 60000 65536"/>
                <a:gd name="T11" fmla="*/ 0 60000 65536"/>
                <a:gd name="T12" fmla="*/ 0 60000 65536"/>
                <a:gd name="T13" fmla="*/ 0 60000 65536"/>
                <a:gd name="T14" fmla="*/ 0 60000 65536"/>
                <a:gd name="T15" fmla="*/ 0 w 33"/>
                <a:gd name="T16" fmla="*/ 0 h 65"/>
                <a:gd name="T17" fmla="*/ 33 w 33"/>
                <a:gd name="T18" fmla="*/ 65 h 65"/>
              </a:gdLst>
              <a:ahLst/>
              <a:cxnLst>
                <a:cxn ang="T10">
                  <a:pos x="T0" y="T1"/>
                </a:cxn>
                <a:cxn ang="T11">
                  <a:pos x="T2" y="T3"/>
                </a:cxn>
                <a:cxn ang="T12">
                  <a:pos x="T4" y="T5"/>
                </a:cxn>
                <a:cxn ang="T13">
                  <a:pos x="T6" y="T7"/>
                </a:cxn>
                <a:cxn ang="T14">
                  <a:pos x="T8" y="T9"/>
                </a:cxn>
              </a:cxnLst>
              <a:rect l="T15" t="T16" r="T17" b="T18"/>
              <a:pathLst>
                <a:path w="33" h="65">
                  <a:moveTo>
                    <a:pt x="0" y="64"/>
                  </a:moveTo>
                  <a:lnTo>
                    <a:pt x="0" y="64"/>
                  </a:lnTo>
                  <a:lnTo>
                    <a:pt x="24" y="0"/>
                  </a:lnTo>
                  <a:lnTo>
                    <a:pt x="32" y="0"/>
                  </a:lnTo>
                  <a:lnTo>
                    <a:pt x="16" y="64"/>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90" name="Freeform 131"/>
            <p:cNvSpPr>
              <a:spLocks/>
            </p:cNvSpPr>
            <p:nvPr/>
          </p:nvSpPr>
          <p:spPr bwMode="auto">
            <a:xfrm flipH="1">
              <a:off x="4199157" y="383757"/>
              <a:ext cx="47687" cy="93928"/>
            </a:xfrm>
            <a:custGeom>
              <a:avLst/>
              <a:gdLst>
                <a:gd name="T0" fmla="*/ 0 w 33"/>
                <a:gd name="T1" fmla="*/ 64 h 65"/>
                <a:gd name="T2" fmla="*/ 24 w 33"/>
                <a:gd name="T3" fmla="*/ 0 h 65"/>
                <a:gd name="T4" fmla="*/ 32 w 33"/>
                <a:gd name="T5" fmla="*/ 0 h 65"/>
                <a:gd name="T6" fmla="*/ 16 w 33"/>
                <a:gd name="T7" fmla="*/ 64 h 65"/>
                <a:gd name="T8" fmla="*/ 0 60000 65536"/>
                <a:gd name="T9" fmla="*/ 0 60000 65536"/>
                <a:gd name="T10" fmla="*/ 0 60000 65536"/>
                <a:gd name="T11" fmla="*/ 0 60000 65536"/>
                <a:gd name="T12" fmla="*/ 0 w 33"/>
                <a:gd name="T13" fmla="*/ 0 h 65"/>
                <a:gd name="T14" fmla="*/ 33 w 33"/>
                <a:gd name="T15" fmla="*/ 65 h 65"/>
              </a:gdLst>
              <a:ahLst/>
              <a:cxnLst>
                <a:cxn ang="T8">
                  <a:pos x="T0" y="T1"/>
                </a:cxn>
                <a:cxn ang="T9">
                  <a:pos x="T2" y="T3"/>
                </a:cxn>
                <a:cxn ang="T10">
                  <a:pos x="T4" y="T5"/>
                </a:cxn>
                <a:cxn ang="T11">
                  <a:pos x="T6" y="T7"/>
                </a:cxn>
              </a:cxnLst>
              <a:rect l="T12" t="T13" r="T14" b="T15"/>
              <a:pathLst>
                <a:path w="33" h="65">
                  <a:moveTo>
                    <a:pt x="0" y="64"/>
                  </a:moveTo>
                  <a:lnTo>
                    <a:pt x="24" y="0"/>
                  </a:lnTo>
                  <a:lnTo>
                    <a:pt x="32" y="0"/>
                  </a:lnTo>
                  <a:lnTo>
                    <a:pt x="16" y="64"/>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91" name="Oval 132"/>
            <p:cNvSpPr>
              <a:spLocks noChangeArrowheads="1"/>
            </p:cNvSpPr>
            <p:nvPr/>
          </p:nvSpPr>
          <p:spPr bwMode="auto">
            <a:xfrm flipH="1">
              <a:off x="4194822" y="366416"/>
              <a:ext cx="23121" cy="11560"/>
            </a:xfrm>
            <a:prstGeom prst="ellipse">
              <a:avLst/>
            </a:prstGeom>
            <a:solidFill>
              <a:schemeClr val="accent1"/>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292" name="Freeform 133"/>
            <p:cNvSpPr>
              <a:spLocks/>
            </p:cNvSpPr>
            <p:nvPr/>
          </p:nvSpPr>
          <p:spPr bwMode="auto">
            <a:xfrm flipH="1">
              <a:off x="4187597" y="360636"/>
              <a:ext cx="36126" cy="36126"/>
            </a:xfrm>
            <a:custGeom>
              <a:avLst/>
              <a:gdLst>
                <a:gd name="T0" fmla="*/ 0 w 25"/>
                <a:gd name="T1" fmla="*/ 8 h 25"/>
                <a:gd name="T2" fmla="*/ 8 w 25"/>
                <a:gd name="T3" fmla="*/ 8 h 25"/>
                <a:gd name="T4" fmla="*/ 16 w 25"/>
                <a:gd name="T5" fmla="*/ 0 h 25"/>
                <a:gd name="T6" fmla="*/ 24 w 25"/>
                <a:gd name="T7" fmla="*/ 8 h 25"/>
                <a:gd name="T8" fmla="*/ 24 w 25"/>
                <a:gd name="T9" fmla="*/ 16 h 25"/>
                <a:gd name="T10" fmla="*/ 16 w 25"/>
                <a:gd name="T11" fmla="*/ 24 h 25"/>
                <a:gd name="T12" fmla="*/ 8 w 25"/>
                <a:gd name="T13" fmla="*/ 24 h 25"/>
                <a:gd name="T14" fmla="*/ 0 w 25"/>
                <a:gd name="T15" fmla="*/ 16 h 25"/>
                <a:gd name="T16" fmla="*/ 0 w 25"/>
                <a:gd name="T17" fmla="*/ 8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
                <a:gd name="T28" fmla="*/ 0 h 25"/>
                <a:gd name="T29" fmla="*/ 25 w 25"/>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 h="25">
                  <a:moveTo>
                    <a:pt x="0" y="8"/>
                  </a:moveTo>
                  <a:lnTo>
                    <a:pt x="8" y="8"/>
                  </a:lnTo>
                  <a:lnTo>
                    <a:pt x="16" y="0"/>
                  </a:lnTo>
                  <a:lnTo>
                    <a:pt x="24" y="8"/>
                  </a:lnTo>
                  <a:lnTo>
                    <a:pt x="24" y="16"/>
                  </a:lnTo>
                  <a:lnTo>
                    <a:pt x="16" y="24"/>
                  </a:lnTo>
                  <a:lnTo>
                    <a:pt x="8" y="24"/>
                  </a:lnTo>
                  <a:lnTo>
                    <a:pt x="0" y="16"/>
                  </a:lnTo>
                  <a:lnTo>
                    <a:pt x="0" y="8"/>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93" name="Freeform 134"/>
            <p:cNvSpPr>
              <a:spLocks/>
            </p:cNvSpPr>
            <p:nvPr/>
          </p:nvSpPr>
          <p:spPr bwMode="auto">
            <a:xfrm flipH="1">
              <a:off x="4060432" y="649648"/>
              <a:ext cx="244214" cy="24566"/>
            </a:xfrm>
            <a:custGeom>
              <a:avLst/>
              <a:gdLst>
                <a:gd name="T0" fmla="*/ 0 w 169"/>
                <a:gd name="T1" fmla="*/ 0 h 17"/>
                <a:gd name="T2" fmla="*/ 0 w 169"/>
                <a:gd name="T3" fmla="*/ 0 h 17"/>
                <a:gd name="T4" fmla="*/ 168 w 169"/>
                <a:gd name="T5" fmla="*/ 16 h 17"/>
                <a:gd name="T6" fmla="*/ 160 w 169"/>
                <a:gd name="T7" fmla="*/ 16 h 17"/>
                <a:gd name="T8" fmla="*/ 0 60000 65536"/>
                <a:gd name="T9" fmla="*/ 0 60000 65536"/>
                <a:gd name="T10" fmla="*/ 0 60000 65536"/>
                <a:gd name="T11" fmla="*/ 0 60000 65536"/>
                <a:gd name="T12" fmla="*/ 0 w 169"/>
                <a:gd name="T13" fmla="*/ 0 h 17"/>
                <a:gd name="T14" fmla="*/ 169 w 169"/>
                <a:gd name="T15" fmla="*/ 17 h 17"/>
              </a:gdLst>
              <a:ahLst/>
              <a:cxnLst>
                <a:cxn ang="T8">
                  <a:pos x="T0" y="T1"/>
                </a:cxn>
                <a:cxn ang="T9">
                  <a:pos x="T2" y="T3"/>
                </a:cxn>
                <a:cxn ang="T10">
                  <a:pos x="T4" y="T5"/>
                </a:cxn>
                <a:cxn ang="T11">
                  <a:pos x="T6" y="T7"/>
                </a:cxn>
              </a:cxnLst>
              <a:rect l="T12" t="T13" r="T14" b="T15"/>
              <a:pathLst>
                <a:path w="169" h="17">
                  <a:moveTo>
                    <a:pt x="0" y="0"/>
                  </a:moveTo>
                  <a:lnTo>
                    <a:pt x="0" y="0"/>
                  </a:lnTo>
                  <a:lnTo>
                    <a:pt x="168" y="16"/>
                  </a:lnTo>
                  <a:lnTo>
                    <a:pt x="160"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94" name="Freeform 135"/>
            <p:cNvSpPr>
              <a:spLocks/>
            </p:cNvSpPr>
            <p:nvPr/>
          </p:nvSpPr>
          <p:spPr bwMode="auto">
            <a:xfrm flipH="1">
              <a:off x="4060432" y="649648"/>
              <a:ext cx="244214" cy="24566"/>
            </a:xfrm>
            <a:custGeom>
              <a:avLst/>
              <a:gdLst>
                <a:gd name="T0" fmla="*/ 0 w 169"/>
                <a:gd name="T1" fmla="*/ 0 h 17"/>
                <a:gd name="T2" fmla="*/ 168 w 169"/>
                <a:gd name="T3" fmla="*/ 16 h 17"/>
                <a:gd name="T4" fmla="*/ 160 w 169"/>
                <a:gd name="T5" fmla="*/ 16 h 17"/>
                <a:gd name="T6" fmla="*/ 0 60000 65536"/>
                <a:gd name="T7" fmla="*/ 0 60000 65536"/>
                <a:gd name="T8" fmla="*/ 0 60000 65536"/>
                <a:gd name="T9" fmla="*/ 0 w 169"/>
                <a:gd name="T10" fmla="*/ 0 h 17"/>
                <a:gd name="T11" fmla="*/ 169 w 169"/>
                <a:gd name="T12" fmla="*/ 17 h 17"/>
              </a:gdLst>
              <a:ahLst/>
              <a:cxnLst>
                <a:cxn ang="T6">
                  <a:pos x="T0" y="T1"/>
                </a:cxn>
                <a:cxn ang="T7">
                  <a:pos x="T2" y="T3"/>
                </a:cxn>
                <a:cxn ang="T8">
                  <a:pos x="T4" y="T5"/>
                </a:cxn>
              </a:cxnLst>
              <a:rect l="T9" t="T10" r="T11" b="T12"/>
              <a:pathLst>
                <a:path w="169" h="17">
                  <a:moveTo>
                    <a:pt x="0" y="0"/>
                  </a:moveTo>
                  <a:lnTo>
                    <a:pt x="168" y="16"/>
                  </a:lnTo>
                  <a:lnTo>
                    <a:pt x="160" y="16"/>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95" name="Freeform 136"/>
            <p:cNvSpPr>
              <a:spLocks/>
            </p:cNvSpPr>
            <p:nvPr/>
          </p:nvSpPr>
          <p:spPr bwMode="auto">
            <a:xfrm flipH="1">
              <a:off x="4060432" y="684329"/>
              <a:ext cx="244214" cy="13005"/>
            </a:xfrm>
            <a:custGeom>
              <a:avLst/>
              <a:gdLst>
                <a:gd name="T0" fmla="*/ 0 w 169"/>
                <a:gd name="T1" fmla="*/ 0 h 9"/>
                <a:gd name="T2" fmla="*/ 0 w 169"/>
                <a:gd name="T3" fmla="*/ 0 h 9"/>
                <a:gd name="T4" fmla="*/ 168 w 169"/>
                <a:gd name="T5" fmla="*/ 8 h 9"/>
                <a:gd name="T6" fmla="*/ 160 w 169"/>
                <a:gd name="T7" fmla="*/ 8 h 9"/>
                <a:gd name="T8" fmla="*/ 0 60000 65536"/>
                <a:gd name="T9" fmla="*/ 0 60000 65536"/>
                <a:gd name="T10" fmla="*/ 0 60000 65536"/>
                <a:gd name="T11" fmla="*/ 0 60000 65536"/>
                <a:gd name="T12" fmla="*/ 0 w 169"/>
                <a:gd name="T13" fmla="*/ 0 h 9"/>
                <a:gd name="T14" fmla="*/ 169 w 169"/>
                <a:gd name="T15" fmla="*/ 9 h 9"/>
              </a:gdLst>
              <a:ahLst/>
              <a:cxnLst>
                <a:cxn ang="T8">
                  <a:pos x="T0" y="T1"/>
                </a:cxn>
                <a:cxn ang="T9">
                  <a:pos x="T2" y="T3"/>
                </a:cxn>
                <a:cxn ang="T10">
                  <a:pos x="T4" y="T5"/>
                </a:cxn>
                <a:cxn ang="T11">
                  <a:pos x="T6" y="T7"/>
                </a:cxn>
              </a:cxnLst>
              <a:rect l="T12" t="T13" r="T14" b="T15"/>
              <a:pathLst>
                <a:path w="169" h="9">
                  <a:moveTo>
                    <a:pt x="0" y="0"/>
                  </a:moveTo>
                  <a:lnTo>
                    <a:pt x="0" y="0"/>
                  </a:lnTo>
                  <a:lnTo>
                    <a:pt x="168" y="8"/>
                  </a:lnTo>
                  <a:lnTo>
                    <a:pt x="160" y="8"/>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96" name="Freeform 137"/>
            <p:cNvSpPr>
              <a:spLocks/>
            </p:cNvSpPr>
            <p:nvPr/>
          </p:nvSpPr>
          <p:spPr bwMode="auto">
            <a:xfrm flipH="1">
              <a:off x="4060432" y="684329"/>
              <a:ext cx="244214" cy="13005"/>
            </a:xfrm>
            <a:custGeom>
              <a:avLst/>
              <a:gdLst>
                <a:gd name="T0" fmla="*/ 0 w 169"/>
                <a:gd name="T1" fmla="*/ 0 h 9"/>
                <a:gd name="T2" fmla="*/ 168 w 169"/>
                <a:gd name="T3" fmla="*/ 8 h 9"/>
                <a:gd name="T4" fmla="*/ 160 w 169"/>
                <a:gd name="T5" fmla="*/ 8 h 9"/>
                <a:gd name="T6" fmla="*/ 0 60000 65536"/>
                <a:gd name="T7" fmla="*/ 0 60000 65536"/>
                <a:gd name="T8" fmla="*/ 0 60000 65536"/>
                <a:gd name="T9" fmla="*/ 0 w 169"/>
                <a:gd name="T10" fmla="*/ 0 h 9"/>
                <a:gd name="T11" fmla="*/ 169 w 169"/>
                <a:gd name="T12" fmla="*/ 9 h 9"/>
              </a:gdLst>
              <a:ahLst/>
              <a:cxnLst>
                <a:cxn ang="T6">
                  <a:pos x="T0" y="T1"/>
                </a:cxn>
                <a:cxn ang="T7">
                  <a:pos x="T2" y="T3"/>
                </a:cxn>
                <a:cxn ang="T8">
                  <a:pos x="T4" y="T5"/>
                </a:cxn>
              </a:cxnLst>
              <a:rect l="T9" t="T10" r="T11" b="T12"/>
              <a:pathLst>
                <a:path w="169" h="9">
                  <a:moveTo>
                    <a:pt x="0" y="0"/>
                  </a:moveTo>
                  <a:lnTo>
                    <a:pt x="168" y="8"/>
                  </a:lnTo>
                  <a:lnTo>
                    <a:pt x="160" y="8"/>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97" name="Arc 138"/>
            <p:cNvSpPr>
              <a:spLocks/>
            </p:cNvSpPr>
            <p:nvPr/>
          </p:nvSpPr>
          <p:spPr bwMode="auto">
            <a:xfrm flipH="1">
              <a:off x="4291641" y="620746"/>
              <a:ext cx="109824" cy="4624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lnTo>
                    <a:pt x="21600" y="21600"/>
                  </a:lnTo>
                  <a:close/>
                </a:path>
              </a:pathLst>
            </a:custGeom>
            <a:solidFill>
              <a:schemeClr val="accent1"/>
            </a:solidFill>
            <a:ln w="12700" cap="rnd">
              <a:solidFill>
                <a:srgbClr val="000000"/>
              </a:solidFill>
              <a:round/>
              <a:headEnd/>
              <a:tailEnd/>
            </a:ln>
          </p:spPr>
          <p:txBody>
            <a:bodyPr/>
            <a:lstStyle/>
            <a:p>
              <a:endParaRPr lang="ja-JP" altLang="en-US"/>
            </a:p>
          </p:txBody>
        </p:sp>
        <p:sp>
          <p:nvSpPr>
            <p:cNvPr id="298" name="Freeform 139"/>
            <p:cNvSpPr>
              <a:spLocks/>
            </p:cNvSpPr>
            <p:nvPr/>
          </p:nvSpPr>
          <p:spPr bwMode="auto">
            <a:xfrm flipH="1">
              <a:off x="4303201" y="614966"/>
              <a:ext cx="105489" cy="70807"/>
            </a:xfrm>
            <a:custGeom>
              <a:avLst/>
              <a:gdLst>
                <a:gd name="T0" fmla="*/ 72 w 73"/>
                <a:gd name="T1" fmla="*/ 48 h 49"/>
                <a:gd name="T2" fmla="*/ 56 w 73"/>
                <a:gd name="T3" fmla="*/ 48 h 49"/>
                <a:gd name="T4" fmla="*/ 32 w 73"/>
                <a:gd name="T5" fmla="*/ 40 h 49"/>
                <a:gd name="T6" fmla="*/ 16 w 73"/>
                <a:gd name="T7" fmla="*/ 32 h 49"/>
                <a:gd name="T8" fmla="*/ 8 w 73"/>
                <a:gd name="T9" fmla="*/ 24 h 49"/>
                <a:gd name="T10" fmla="*/ 0 w 73"/>
                <a:gd name="T11" fmla="*/ 8 h 49"/>
                <a:gd name="T12" fmla="*/ 0 w 73"/>
                <a:gd name="T13" fmla="*/ 0 h 49"/>
                <a:gd name="T14" fmla="*/ 0 60000 65536"/>
                <a:gd name="T15" fmla="*/ 0 60000 65536"/>
                <a:gd name="T16" fmla="*/ 0 60000 65536"/>
                <a:gd name="T17" fmla="*/ 0 60000 65536"/>
                <a:gd name="T18" fmla="*/ 0 60000 65536"/>
                <a:gd name="T19" fmla="*/ 0 60000 65536"/>
                <a:gd name="T20" fmla="*/ 0 60000 65536"/>
                <a:gd name="T21" fmla="*/ 0 w 73"/>
                <a:gd name="T22" fmla="*/ 0 h 49"/>
                <a:gd name="T23" fmla="*/ 73 w 73"/>
                <a:gd name="T24" fmla="*/ 49 h 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3" h="49">
                  <a:moveTo>
                    <a:pt x="72" y="48"/>
                  </a:moveTo>
                  <a:lnTo>
                    <a:pt x="56" y="48"/>
                  </a:lnTo>
                  <a:lnTo>
                    <a:pt x="32" y="40"/>
                  </a:lnTo>
                  <a:lnTo>
                    <a:pt x="16" y="32"/>
                  </a:lnTo>
                  <a:lnTo>
                    <a:pt x="8" y="24"/>
                  </a:lnTo>
                  <a:lnTo>
                    <a:pt x="0" y="8"/>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299" name="Arc 140"/>
            <p:cNvSpPr>
              <a:spLocks/>
            </p:cNvSpPr>
            <p:nvPr/>
          </p:nvSpPr>
          <p:spPr bwMode="auto">
            <a:xfrm flipH="1">
              <a:off x="4290196" y="614966"/>
              <a:ext cx="75143" cy="2890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lnTo>
                    <a:pt x="21600" y="21600"/>
                  </a:lnTo>
                  <a:close/>
                </a:path>
              </a:pathLst>
            </a:custGeom>
            <a:solidFill>
              <a:schemeClr val="accent1"/>
            </a:solidFill>
            <a:ln w="12700" cap="rnd">
              <a:solidFill>
                <a:srgbClr val="000000"/>
              </a:solidFill>
              <a:round/>
              <a:headEnd/>
              <a:tailEnd/>
            </a:ln>
          </p:spPr>
          <p:txBody>
            <a:bodyPr/>
            <a:lstStyle/>
            <a:p>
              <a:endParaRPr lang="ja-JP" altLang="en-US"/>
            </a:p>
          </p:txBody>
        </p:sp>
        <p:sp>
          <p:nvSpPr>
            <p:cNvPr id="300" name="Freeform 141"/>
            <p:cNvSpPr>
              <a:spLocks/>
            </p:cNvSpPr>
            <p:nvPr/>
          </p:nvSpPr>
          <p:spPr bwMode="auto">
            <a:xfrm flipH="1">
              <a:off x="4291641" y="614966"/>
              <a:ext cx="82368" cy="36126"/>
            </a:xfrm>
            <a:custGeom>
              <a:avLst/>
              <a:gdLst>
                <a:gd name="T0" fmla="*/ 56 w 57"/>
                <a:gd name="T1" fmla="*/ 24 h 25"/>
                <a:gd name="T2" fmla="*/ 48 w 57"/>
                <a:gd name="T3" fmla="*/ 24 h 25"/>
                <a:gd name="T4" fmla="*/ 24 w 57"/>
                <a:gd name="T5" fmla="*/ 24 h 25"/>
                <a:gd name="T6" fmla="*/ 16 w 57"/>
                <a:gd name="T7" fmla="*/ 16 h 25"/>
                <a:gd name="T8" fmla="*/ 8 w 57"/>
                <a:gd name="T9" fmla="*/ 16 h 25"/>
                <a:gd name="T10" fmla="*/ 0 w 57"/>
                <a:gd name="T11" fmla="*/ 8 h 25"/>
                <a:gd name="T12" fmla="*/ 0 w 57"/>
                <a:gd name="T13" fmla="*/ 0 h 25"/>
                <a:gd name="T14" fmla="*/ 0 60000 65536"/>
                <a:gd name="T15" fmla="*/ 0 60000 65536"/>
                <a:gd name="T16" fmla="*/ 0 60000 65536"/>
                <a:gd name="T17" fmla="*/ 0 60000 65536"/>
                <a:gd name="T18" fmla="*/ 0 60000 65536"/>
                <a:gd name="T19" fmla="*/ 0 60000 65536"/>
                <a:gd name="T20" fmla="*/ 0 60000 65536"/>
                <a:gd name="T21" fmla="*/ 0 w 57"/>
                <a:gd name="T22" fmla="*/ 0 h 25"/>
                <a:gd name="T23" fmla="*/ 57 w 57"/>
                <a:gd name="T24" fmla="*/ 25 h 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 h="25">
                  <a:moveTo>
                    <a:pt x="56" y="24"/>
                  </a:moveTo>
                  <a:lnTo>
                    <a:pt x="48" y="24"/>
                  </a:lnTo>
                  <a:lnTo>
                    <a:pt x="24" y="24"/>
                  </a:lnTo>
                  <a:lnTo>
                    <a:pt x="16" y="16"/>
                  </a:lnTo>
                  <a:lnTo>
                    <a:pt x="8" y="16"/>
                  </a:lnTo>
                  <a:lnTo>
                    <a:pt x="0" y="8"/>
                  </a:lnTo>
                  <a:lnTo>
                    <a:pt x="0" y="0"/>
                  </a:lnTo>
                </a:path>
              </a:pathLst>
            </a:custGeom>
            <a:solidFill>
              <a:schemeClr val="accent1"/>
            </a:solidFill>
            <a:ln w="12700" cap="rnd" cmpd="sng">
              <a:solidFill>
                <a:srgbClr val="000000"/>
              </a:solidFill>
              <a:prstDash val="solid"/>
              <a:round/>
              <a:headEnd type="none" w="sm" len="sm"/>
              <a:tailEnd type="none" w="sm" len="sm"/>
            </a:ln>
          </p:spPr>
          <p:txBody>
            <a:bodyPr/>
            <a:lstStyle/>
            <a:p>
              <a:endParaRPr lang="ja-JP" altLang="en-US"/>
            </a:p>
          </p:txBody>
        </p:sp>
        <p:sp>
          <p:nvSpPr>
            <p:cNvPr id="301" name="Oval 142"/>
            <p:cNvSpPr>
              <a:spLocks noChangeArrowheads="1"/>
            </p:cNvSpPr>
            <p:nvPr/>
          </p:nvSpPr>
          <p:spPr bwMode="auto">
            <a:xfrm flipH="1">
              <a:off x="4506954" y="470460"/>
              <a:ext cx="485539" cy="450858"/>
            </a:xfrm>
            <a:prstGeom prst="ellipse">
              <a:avLst/>
            </a:prstGeom>
            <a:pattFill prst="pct75">
              <a:fgClr>
                <a:srgbClr val="5F5F5F"/>
              </a:fgClr>
              <a:bgClr>
                <a:srgbClr val="FFFFFF"/>
              </a:bgClr>
            </a:pattFill>
            <a:ln w="12700">
              <a:solidFill>
                <a:schemeClr val="bg2"/>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302" name="Oval 143"/>
            <p:cNvSpPr>
              <a:spLocks noChangeArrowheads="1"/>
            </p:cNvSpPr>
            <p:nvPr/>
          </p:nvSpPr>
          <p:spPr bwMode="auto">
            <a:xfrm flipH="1">
              <a:off x="4645680" y="597625"/>
              <a:ext cx="196528" cy="173407"/>
            </a:xfrm>
            <a:prstGeom prst="ellipse">
              <a:avLst/>
            </a:prstGeom>
            <a:solidFill>
              <a:srgbClr val="FFFFFF"/>
            </a:solidFill>
            <a:ln w="12700">
              <a:solidFill>
                <a:srgbClr val="000000"/>
              </a:solidFill>
              <a:round/>
              <a:headEnd/>
              <a:tailEnd/>
            </a:ln>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latin typeface="Calibri" pitchFamily="34" charset="0"/>
              </a:endParaRPr>
            </a:p>
          </p:txBody>
        </p:sp>
        <p:sp>
          <p:nvSpPr>
            <p:cNvPr id="303" name="正方形/長方形 302"/>
            <p:cNvSpPr/>
            <p:nvPr/>
          </p:nvSpPr>
          <p:spPr>
            <a:xfrm flipH="1">
              <a:off x="2367526" y="1124344"/>
              <a:ext cx="285048" cy="102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49" name="正方形/長方形 348"/>
          <p:cNvSpPr/>
          <p:nvPr/>
        </p:nvSpPr>
        <p:spPr>
          <a:xfrm>
            <a:off x="4185989" y="1071360"/>
            <a:ext cx="4788476" cy="137156"/>
          </a:xfrm>
          <a:prstGeom prst="rect">
            <a:avLst/>
          </a:prstGeom>
          <a:gradFill flip="none" rotWithShape="1">
            <a:gsLst>
              <a:gs pos="0">
                <a:srgbClr val="7F7F7F"/>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0" name="フリーフォーム 349"/>
          <p:cNvSpPr/>
          <p:nvPr/>
        </p:nvSpPr>
        <p:spPr>
          <a:xfrm>
            <a:off x="5715000" y="1739900"/>
            <a:ext cx="2184400" cy="889000"/>
          </a:xfrm>
          <a:custGeom>
            <a:avLst/>
            <a:gdLst>
              <a:gd name="connsiteX0" fmla="*/ 0 w 2184400"/>
              <a:gd name="connsiteY0" fmla="*/ 889000 h 889000"/>
              <a:gd name="connsiteX1" fmla="*/ 571500 w 2184400"/>
              <a:gd name="connsiteY1" fmla="*/ 825500 h 889000"/>
              <a:gd name="connsiteX2" fmla="*/ 1181100 w 2184400"/>
              <a:gd name="connsiteY2" fmla="*/ 622300 h 889000"/>
              <a:gd name="connsiteX3" fmla="*/ 1739900 w 2184400"/>
              <a:gd name="connsiteY3" fmla="*/ 317500 h 889000"/>
              <a:gd name="connsiteX4" fmla="*/ 2184400 w 2184400"/>
              <a:gd name="connsiteY4" fmla="*/ 0 h 889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4400" h="889000">
                <a:moveTo>
                  <a:pt x="0" y="889000"/>
                </a:moveTo>
                <a:cubicBezTo>
                  <a:pt x="187325" y="879475"/>
                  <a:pt x="374650" y="869950"/>
                  <a:pt x="571500" y="825500"/>
                </a:cubicBezTo>
                <a:cubicBezTo>
                  <a:pt x="768350" y="781050"/>
                  <a:pt x="986367" y="706967"/>
                  <a:pt x="1181100" y="622300"/>
                </a:cubicBezTo>
                <a:cubicBezTo>
                  <a:pt x="1375833" y="537633"/>
                  <a:pt x="1572683" y="421217"/>
                  <a:pt x="1739900" y="317500"/>
                </a:cubicBezTo>
                <a:cubicBezTo>
                  <a:pt x="1907117" y="213783"/>
                  <a:pt x="2045758" y="106891"/>
                  <a:pt x="2184400" y="0"/>
                </a:cubicBezTo>
              </a:path>
            </a:pathLst>
          </a:cu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1" name="テキスト ボックス 350"/>
          <p:cNvSpPr txBox="1"/>
          <p:nvPr/>
        </p:nvSpPr>
        <p:spPr>
          <a:xfrm>
            <a:off x="6168052" y="1074222"/>
            <a:ext cx="2055883" cy="338554"/>
          </a:xfrm>
          <a:prstGeom prst="rect">
            <a:avLst/>
          </a:prstGeom>
          <a:noFill/>
        </p:spPr>
        <p:txBody>
          <a:bodyPr wrap="square" rtlCol="0">
            <a:spAutoFit/>
          </a:bodyPr>
          <a:lstStyle/>
          <a:p>
            <a:r>
              <a:rPr kumimoji="1" lang="en-US" altLang="ja-JP" sz="1600" dirty="0" smtClean="0"/>
              <a:t>coast down </a:t>
            </a:r>
            <a:r>
              <a:rPr lang="en-US" altLang="ja-JP" sz="1600" dirty="0" smtClean="0"/>
              <a:t>on truck</a:t>
            </a:r>
            <a:endParaRPr kumimoji="1" lang="ja-JP" altLang="en-US" sz="1600" dirty="0"/>
          </a:p>
        </p:txBody>
      </p:sp>
      <p:pic>
        <p:nvPicPr>
          <p:cNvPr id="352" name="Picture 2" descr="http://www.tokyohyoshiki.co.jp/images/cms/h009-a.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328631">
            <a:off x="8557294" y="241889"/>
            <a:ext cx="55403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53" name="直線コネクタ 352"/>
          <p:cNvCxnSpPr/>
          <p:nvPr/>
        </p:nvCxnSpPr>
        <p:spPr>
          <a:xfrm>
            <a:off x="8649369" y="319677"/>
            <a:ext cx="0" cy="823912"/>
          </a:xfrm>
          <a:prstGeom prst="line">
            <a:avLst/>
          </a:prstGeom>
        </p:spPr>
        <p:style>
          <a:lnRef idx="1">
            <a:schemeClr val="accent1"/>
          </a:lnRef>
          <a:fillRef idx="0">
            <a:schemeClr val="accent1"/>
          </a:fillRef>
          <a:effectRef idx="0">
            <a:schemeClr val="accent1"/>
          </a:effectRef>
          <a:fontRef idx="minor">
            <a:schemeClr val="tx1"/>
          </a:fontRef>
        </p:style>
      </p:cxnSp>
      <p:sp>
        <p:nvSpPr>
          <p:cNvPr id="357" name="テキスト ボックス 356"/>
          <p:cNvSpPr txBox="1"/>
          <p:nvPr/>
        </p:nvSpPr>
        <p:spPr>
          <a:xfrm>
            <a:off x="759841" y="5995853"/>
            <a:ext cx="8106071" cy="830997"/>
          </a:xfrm>
          <a:prstGeom prst="rect">
            <a:avLst/>
          </a:prstGeom>
          <a:noFill/>
        </p:spPr>
        <p:txBody>
          <a:bodyPr wrap="square" rtlCol="0">
            <a:spAutoFit/>
          </a:bodyPr>
          <a:lstStyle/>
          <a:p>
            <a:r>
              <a:rPr kumimoji="1" lang="en-US" altLang="ja-JP" sz="2400" b="1" dirty="0" smtClean="0">
                <a:solidFill>
                  <a:srgbClr val="C00000"/>
                </a:solidFill>
              </a:rPr>
              <a:t>investigate vehicle rolling resistance and </a:t>
            </a:r>
            <a:r>
              <a:rPr lang="en-US" altLang="ja-JP" sz="2400" b="1" dirty="0" smtClean="0">
                <a:solidFill>
                  <a:srgbClr val="C00000"/>
                </a:solidFill>
              </a:rPr>
              <a:t>total energy during JC08 mode driving </a:t>
            </a:r>
            <a:r>
              <a:rPr kumimoji="1" lang="en-US" altLang="ja-JP" sz="2400" b="1" dirty="0" smtClean="0">
                <a:solidFill>
                  <a:srgbClr val="C00000"/>
                </a:solidFill>
              </a:rPr>
              <a:t>under various restrain conditions</a:t>
            </a:r>
            <a:endParaRPr kumimoji="1" lang="ja-JP" altLang="en-US" sz="2400" b="1" dirty="0">
              <a:solidFill>
                <a:srgbClr val="C00000"/>
              </a:solidFill>
            </a:endParaRPr>
          </a:p>
        </p:txBody>
      </p:sp>
      <p:sp>
        <p:nvSpPr>
          <p:cNvPr id="364" name="テキスト ボックス 363"/>
          <p:cNvSpPr txBox="1"/>
          <p:nvPr/>
        </p:nvSpPr>
        <p:spPr>
          <a:xfrm>
            <a:off x="144438" y="194838"/>
            <a:ext cx="5927558" cy="553998"/>
          </a:xfrm>
          <a:prstGeom prst="rect">
            <a:avLst/>
          </a:prstGeom>
          <a:noFill/>
        </p:spPr>
        <p:txBody>
          <a:bodyPr wrap="square" rtlCol="0">
            <a:spAutoFit/>
          </a:bodyPr>
          <a:lstStyle/>
          <a:p>
            <a:r>
              <a:rPr kumimoji="1" lang="en-US" altLang="ja-JP" sz="3000" b="1" u="sng" dirty="0" smtClean="0">
                <a:solidFill>
                  <a:srgbClr val="0070C0"/>
                </a:solidFill>
              </a:rPr>
              <a:t>General Description of JSAE study</a:t>
            </a:r>
            <a:endParaRPr kumimoji="1" lang="ja-JP" altLang="en-US" sz="3000" b="1" u="sng" dirty="0">
              <a:solidFill>
                <a:srgbClr val="0070C0"/>
              </a:solidFill>
            </a:endParaRPr>
          </a:p>
        </p:txBody>
      </p:sp>
      <p:sp>
        <p:nvSpPr>
          <p:cNvPr id="365" name="角丸四角形 364"/>
          <p:cNvSpPr/>
          <p:nvPr/>
        </p:nvSpPr>
        <p:spPr>
          <a:xfrm>
            <a:off x="1140166" y="1205152"/>
            <a:ext cx="2800325" cy="307988"/>
          </a:xfrm>
          <a:prstGeom prst="roundRect">
            <a:avLst/>
          </a:prstGeom>
          <a:solidFill>
            <a:srgbClr val="FFFFF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rPr>
              <a:t>Transpose to chassis dyna.</a:t>
            </a:r>
            <a:endParaRPr kumimoji="1" lang="ja-JP" altLang="en-US" dirty="0">
              <a:solidFill>
                <a:schemeClr val="tx1"/>
              </a:solidFill>
            </a:endParaRPr>
          </a:p>
        </p:txBody>
      </p:sp>
      <p:cxnSp>
        <p:nvCxnSpPr>
          <p:cNvPr id="359" name="直線矢印コネクタ 358"/>
          <p:cNvCxnSpPr/>
          <p:nvPr/>
        </p:nvCxnSpPr>
        <p:spPr>
          <a:xfrm>
            <a:off x="5250071" y="4804236"/>
            <a:ext cx="410548"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70" name="直線矢印コネクタ 369"/>
          <p:cNvCxnSpPr/>
          <p:nvPr/>
        </p:nvCxnSpPr>
        <p:spPr>
          <a:xfrm>
            <a:off x="2002254" y="4828830"/>
            <a:ext cx="410548"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71" name="テキスト ボックス 370"/>
          <p:cNvSpPr txBox="1"/>
          <p:nvPr/>
        </p:nvSpPr>
        <p:spPr>
          <a:xfrm>
            <a:off x="8647534" y="6488668"/>
            <a:ext cx="827584" cy="369332"/>
          </a:xfrm>
          <a:prstGeom prst="rect">
            <a:avLst/>
          </a:prstGeom>
          <a:noFill/>
        </p:spPr>
        <p:txBody>
          <a:bodyPr wrap="square" rtlCol="0">
            <a:spAutoFit/>
          </a:bodyPr>
          <a:lstStyle/>
          <a:p>
            <a:r>
              <a:rPr kumimoji="1" lang="en-US" altLang="ja-JP" dirty="0" smtClean="0"/>
              <a:t>P.8</a:t>
            </a:r>
            <a:endParaRPr kumimoji="1" lang="ja-JP" altLang="en-US" dirty="0"/>
          </a:p>
        </p:txBody>
      </p:sp>
      <p:sp>
        <p:nvSpPr>
          <p:cNvPr id="374" name="テキスト ボックス 373"/>
          <p:cNvSpPr txBox="1"/>
          <p:nvPr/>
        </p:nvSpPr>
        <p:spPr>
          <a:xfrm>
            <a:off x="5177367" y="4294356"/>
            <a:ext cx="1421569" cy="307777"/>
          </a:xfrm>
          <a:prstGeom prst="rect">
            <a:avLst/>
          </a:prstGeom>
          <a:noFill/>
        </p:spPr>
        <p:txBody>
          <a:bodyPr wrap="square" rtlCol="0">
            <a:spAutoFit/>
          </a:bodyPr>
          <a:lstStyle/>
          <a:p>
            <a:r>
              <a:rPr kumimoji="1" lang="en-US" altLang="ja-JP" sz="1400" dirty="0" smtClean="0">
                <a:solidFill>
                  <a:srgbClr val="00B050"/>
                </a:solidFill>
              </a:rPr>
              <a:t>restrain force</a:t>
            </a:r>
            <a:endParaRPr kumimoji="1" lang="ja-JP" altLang="en-US" sz="1400" dirty="0">
              <a:solidFill>
                <a:srgbClr val="00B050"/>
              </a:solidFill>
            </a:endParaRPr>
          </a:p>
        </p:txBody>
      </p:sp>
    </p:spTree>
    <p:extLst>
      <p:ext uri="{BB962C8B-B14F-4D97-AF65-F5344CB8AC3E}">
        <p14:creationId xmlns:p14="http://schemas.microsoft.com/office/powerpoint/2010/main" val="21949965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236484" y="764704"/>
            <a:ext cx="4095743" cy="2578100"/>
            <a:chOff x="704857" y="1126826"/>
            <a:chExt cx="4095743" cy="2578100"/>
          </a:xfrm>
        </p:grpSpPr>
        <p:grpSp>
          <p:nvGrpSpPr>
            <p:cNvPr id="4" name="Group 102"/>
            <p:cNvGrpSpPr>
              <a:grpSpLocks noChangeAspect="1"/>
            </p:cNvGrpSpPr>
            <p:nvPr/>
          </p:nvGrpSpPr>
          <p:grpSpPr bwMode="auto">
            <a:xfrm>
              <a:off x="1636078" y="1126826"/>
              <a:ext cx="2241550" cy="2578100"/>
              <a:chOff x="3467" y="980"/>
              <a:chExt cx="1087" cy="1250"/>
            </a:xfrm>
          </p:grpSpPr>
          <p:sp>
            <p:nvSpPr>
              <p:cNvPr id="11" name="Rectangle 5"/>
              <p:cNvSpPr>
                <a:spLocks noChangeAspect="1" noChangeArrowheads="1"/>
              </p:cNvSpPr>
              <p:nvPr/>
            </p:nvSpPr>
            <p:spPr bwMode="auto">
              <a:xfrm>
                <a:off x="3831" y="1716"/>
                <a:ext cx="354" cy="75"/>
              </a:xfrm>
              <a:prstGeom prst="rect">
                <a:avLst/>
              </a:prstGeom>
              <a:gradFill rotWithShape="1">
                <a:gsLst>
                  <a:gs pos="0">
                    <a:srgbClr val="3F3F3F"/>
                  </a:gs>
                  <a:gs pos="50000">
                    <a:srgbClr val="DDDDDD"/>
                  </a:gs>
                  <a:gs pos="100000">
                    <a:srgbClr val="3F3F3F"/>
                  </a:gs>
                </a:gsLst>
                <a:lin ang="5400000" scaled="1"/>
              </a:gradFill>
              <a:ln w="9525">
                <a:solidFill>
                  <a:schemeClr val="tx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12" name="AutoShape 6"/>
              <p:cNvSpPr>
                <a:spLocks noChangeAspect="1" noChangeArrowheads="1"/>
              </p:cNvSpPr>
              <p:nvPr/>
            </p:nvSpPr>
            <p:spPr bwMode="auto">
              <a:xfrm>
                <a:off x="4067" y="1680"/>
                <a:ext cx="48" cy="138"/>
              </a:xfrm>
              <a:prstGeom prst="roundRect">
                <a:avLst>
                  <a:gd name="adj" fmla="val 16667"/>
                </a:avLst>
              </a:prstGeom>
              <a:gradFill rotWithShape="1">
                <a:gsLst>
                  <a:gs pos="0">
                    <a:srgbClr val="3399FF"/>
                  </a:gs>
                  <a:gs pos="50000">
                    <a:srgbClr val="2266AA"/>
                  </a:gs>
                  <a:gs pos="100000">
                    <a:srgbClr val="3399FF"/>
                  </a:gs>
                </a:gsLst>
                <a:lin ang="0" scaled="1"/>
              </a:gradFill>
              <a:ln w="6350">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13" name="Rectangle 7"/>
              <p:cNvSpPr>
                <a:spLocks noChangeAspect="1" noChangeArrowheads="1"/>
              </p:cNvSpPr>
              <p:nvPr/>
            </p:nvSpPr>
            <p:spPr bwMode="auto">
              <a:xfrm>
                <a:off x="4056" y="1563"/>
                <a:ext cx="27" cy="45"/>
              </a:xfrm>
              <a:prstGeom prst="rect">
                <a:avLst/>
              </a:prstGeom>
              <a:solidFill>
                <a:schemeClr val="accent2"/>
              </a:solidFill>
              <a:ln w="3175">
                <a:solidFill>
                  <a:schemeClr val="tx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graphicFrame>
            <p:nvGraphicFramePr>
              <p:cNvPr id="14" name="Object 3"/>
              <p:cNvGraphicFramePr>
                <a:graphicFrameLocks noChangeAspect="1"/>
              </p:cNvGraphicFramePr>
              <p:nvPr/>
            </p:nvGraphicFramePr>
            <p:xfrm>
              <a:off x="3670" y="980"/>
              <a:ext cx="737" cy="530"/>
            </p:xfrm>
            <a:graphic>
              <a:graphicData uri="http://schemas.openxmlformats.org/presentationml/2006/ole">
                <mc:AlternateContent xmlns:mc="http://schemas.openxmlformats.org/markup-compatibility/2006">
                  <mc:Choice xmlns:v="urn:schemas-microsoft-com:vml" Requires="v">
                    <p:oleObj spid="_x0000_s1161" name="Image" r:id="rId4" imgW="6989058" imgH="5032121" progId="Photoshop.Image.5">
                      <p:embed/>
                    </p:oleObj>
                  </mc:Choice>
                  <mc:Fallback>
                    <p:oleObj name="Image" r:id="rId4" imgW="6989058" imgH="5032121" progId="Photoshop.Image.5">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70" y="980"/>
                            <a:ext cx="737" cy="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5" name="Rectangle 74"/>
              <p:cNvSpPr>
                <a:spLocks noChangeAspect="1" noChangeArrowheads="1"/>
              </p:cNvSpPr>
              <p:nvPr/>
            </p:nvSpPr>
            <p:spPr bwMode="auto">
              <a:xfrm>
                <a:off x="3941" y="1897"/>
                <a:ext cx="150" cy="39"/>
              </a:xfrm>
              <a:prstGeom prst="rect">
                <a:avLst/>
              </a:prstGeom>
              <a:gradFill rotWithShape="1">
                <a:gsLst>
                  <a:gs pos="0">
                    <a:srgbClr val="3399FF"/>
                  </a:gs>
                  <a:gs pos="100000">
                    <a:srgbClr val="000000"/>
                  </a:gs>
                </a:gsLst>
                <a:lin ang="5400000" scaled="1"/>
              </a:gradFill>
              <a:ln w="3175">
                <a:solidFill>
                  <a:schemeClr val="tx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16" name="Rectangle 75"/>
              <p:cNvSpPr>
                <a:spLocks noChangeAspect="1" noChangeArrowheads="1"/>
              </p:cNvSpPr>
              <p:nvPr/>
            </p:nvSpPr>
            <p:spPr bwMode="auto">
              <a:xfrm>
                <a:off x="4228" y="2109"/>
                <a:ext cx="19" cy="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900">
                    <a:solidFill>
                      <a:srgbClr val="000000"/>
                    </a:solidFill>
                    <a:latin typeface="Meiryo UI" panose="020B0604030504040204" pitchFamily="50" charset="-128"/>
                    <a:ea typeface="Meiryo UI" panose="020B0604030504040204" pitchFamily="50" charset="-128"/>
                  </a:rPr>
                  <a:t> </a:t>
                </a:r>
                <a:endParaRPr lang="en-US" altLang="ja-JP">
                  <a:latin typeface="Meiryo UI" panose="020B0604030504040204" pitchFamily="50" charset="-128"/>
                  <a:ea typeface="Meiryo UI" panose="020B0604030504040204" pitchFamily="50" charset="-128"/>
                </a:endParaRPr>
              </a:p>
            </p:txBody>
          </p:sp>
          <p:sp>
            <p:nvSpPr>
              <p:cNvPr id="17" name="Rectangle 76"/>
              <p:cNvSpPr>
                <a:spLocks noChangeAspect="1" noChangeArrowheads="1"/>
              </p:cNvSpPr>
              <p:nvPr/>
            </p:nvSpPr>
            <p:spPr bwMode="auto">
              <a:xfrm>
                <a:off x="3818" y="1474"/>
                <a:ext cx="408" cy="48"/>
              </a:xfrm>
              <a:prstGeom prst="rect">
                <a:avLst/>
              </a:prstGeom>
              <a:solidFill>
                <a:schemeClr val="bg1"/>
              </a:solidFill>
              <a:ln w="9525">
                <a:solidFill>
                  <a:schemeClr val="bg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18" name="AutoShape 77"/>
              <p:cNvSpPr>
                <a:spLocks noChangeAspect="1" noChangeArrowheads="1"/>
              </p:cNvSpPr>
              <p:nvPr/>
            </p:nvSpPr>
            <p:spPr bwMode="auto">
              <a:xfrm>
                <a:off x="4224" y="1469"/>
                <a:ext cx="44" cy="62"/>
              </a:xfrm>
              <a:prstGeom prst="rtTriangle">
                <a:avLst/>
              </a:prstGeom>
              <a:solidFill>
                <a:schemeClr val="bg1"/>
              </a:solidFill>
              <a:ln w="9525">
                <a:solidFill>
                  <a:schemeClr val="bg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19" name="Rectangle 78"/>
              <p:cNvSpPr>
                <a:spLocks noChangeAspect="1" noChangeArrowheads="1"/>
              </p:cNvSpPr>
              <p:nvPr/>
            </p:nvSpPr>
            <p:spPr bwMode="auto">
              <a:xfrm>
                <a:off x="4223" y="2109"/>
                <a:ext cx="19" cy="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900">
                    <a:solidFill>
                      <a:srgbClr val="000000"/>
                    </a:solidFill>
                    <a:latin typeface="Meiryo UI" panose="020B0604030504040204" pitchFamily="50" charset="-128"/>
                    <a:ea typeface="Meiryo UI" panose="020B0604030504040204" pitchFamily="50" charset="-128"/>
                  </a:rPr>
                  <a:t> </a:t>
                </a:r>
                <a:endParaRPr lang="en-US" altLang="ja-JP">
                  <a:latin typeface="Meiryo UI" panose="020B0604030504040204" pitchFamily="50" charset="-128"/>
                  <a:ea typeface="Meiryo UI" panose="020B0604030504040204" pitchFamily="50" charset="-128"/>
                </a:endParaRPr>
              </a:p>
            </p:txBody>
          </p:sp>
          <p:sp>
            <p:nvSpPr>
              <p:cNvPr id="20" name="Rectangle 79"/>
              <p:cNvSpPr>
                <a:spLocks noChangeAspect="1" noChangeArrowheads="1"/>
              </p:cNvSpPr>
              <p:nvPr/>
            </p:nvSpPr>
            <p:spPr bwMode="auto">
              <a:xfrm>
                <a:off x="3813" y="1474"/>
                <a:ext cx="408" cy="48"/>
              </a:xfrm>
              <a:prstGeom prst="rect">
                <a:avLst/>
              </a:prstGeom>
              <a:solidFill>
                <a:schemeClr val="bg1"/>
              </a:solidFill>
              <a:ln w="9525">
                <a:solidFill>
                  <a:schemeClr val="bg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21" name="Rectangle 80"/>
              <p:cNvSpPr>
                <a:spLocks noChangeAspect="1" noChangeArrowheads="1"/>
              </p:cNvSpPr>
              <p:nvPr/>
            </p:nvSpPr>
            <p:spPr bwMode="auto">
              <a:xfrm>
                <a:off x="3629" y="1507"/>
                <a:ext cx="216" cy="504"/>
              </a:xfrm>
              <a:prstGeom prst="rect">
                <a:avLst/>
              </a:prstGeom>
              <a:gradFill rotWithShape="1">
                <a:gsLst>
                  <a:gs pos="0">
                    <a:srgbClr val="4D4D4D"/>
                  </a:gs>
                  <a:gs pos="50000">
                    <a:srgbClr val="DDDDDD"/>
                  </a:gs>
                  <a:gs pos="100000">
                    <a:srgbClr val="4D4D4D"/>
                  </a:gs>
                </a:gsLst>
                <a:lin ang="5400000" scaled="1"/>
              </a:gradFill>
              <a:ln w="9525">
                <a:solidFill>
                  <a:schemeClr val="tx2"/>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22" name="AutoShape 81"/>
              <p:cNvSpPr>
                <a:spLocks noChangeAspect="1" noChangeArrowheads="1"/>
              </p:cNvSpPr>
              <p:nvPr/>
            </p:nvSpPr>
            <p:spPr bwMode="auto">
              <a:xfrm>
                <a:off x="4219" y="1469"/>
                <a:ext cx="44" cy="62"/>
              </a:xfrm>
              <a:prstGeom prst="rtTriangle">
                <a:avLst/>
              </a:prstGeom>
              <a:solidFill>
                <a:schemeClr val="bg1"/>
              </a:solidFill>
              <a:ln w="9525">
                <a:solidFill>
                  <a:schemeClr val="bg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23" name="Rectangle 82"/>
              <p:cNvSpPr>
                <a:spLocks noChangeAspect="1" noChangeArrowheads="1"/>
              </p:cNvSpPr>
              <p:nvPr/>
            </p:nvSpPr>
            <p:spPr bwMode="auto">
              <a:xfrm>
                <a:off x="4178" y="1503"/>
                <a:ext cx="210" cy="504"/>
              </a:xfrm>
              <a:prstGeom prst="rect">
                <a:avLst/>
              </a:prstGeom>
              <a:gradFill rotWithShape="1">
                <a:gsLst>
                  <a:gs pos="0">
                    <a:srgbClr val="4D4D4D"/>
                  </a:gs>
                  <a:gs pos="50000">
                    <a:srgbClr val="DDDDDD"/>
                  </a:gs>
                  <a:gs pos="100000">
                    <a:srgbClr val="4D4D4D"/>
                  </a:gs>
                </a:gsLst>
                <a:lin ang="5400000" scaled="1"/>
              </a:gradFill>
              <a:ln w="9525">
                <a:solidFill>
                  <a:schemeClr val="tx2"/>
                </a:solidFill>
                <a:miter lim="800000"/>
                <a:headEnd/>
                <a:tailEnd/>
              </a:ln>
            </p:spPr>
            <p:txBody>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24" name="Text Box 83"/>
              <p:cNvSpPr txBox="1">
                <a:spLocks noChangeAspect="1" noChangeArrowheads="1"/>
              </p:cNvSpPr>
              <p:nvPr/>
            </p:nvSpPr>
            <p:spPr bwMode="auto">
              <a:xfrm>
                <a:off x="3836" y="2129"/>
                <a:ext cx="509" cy="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lnSpc>
                    <a:spcPct val="85000"/>
                  </a:lnSpc>
                  <a:spcBef>
                    <a:spcPct val="50000"/>
                  </a:spcBef>
                </a:pPr>
                <a:r>
                  <a:rPr lang="ja-JP" altLang="en-US" sz="900">
                    <a:latin typeface="Meiryo UI" panose="020B0604030504040204" pitchFamily="50" charset="-128"/>
                    <a:ea typeface="Meiryo UI" panose="020B0604030504040204" pitchFamily="50" charset="-128"/>
                  </a:rPr>
                  <a:t>ダイナモメータ</a:t>
                </a:r>
              </a:p>
            </p:txBody>
          </p:sp>
          <p:sp>
            <p:nvSpPr>
              <p:cNvPr id="25" name="Oval 84"/>
              <p:cNvSpPr>
                <a:spLocks noChangeAspect="1" noChangeArrowheads="1"/>
              </p:cNvSpPr>
              <p:nvPr/>
            </p:nvSpPr>
            <p:spPr bwMode="auto">
              <a:xfrm>
                <a:off x="3985" y="1726"/>
                <a:ext cx="70" cy="70"/>
              </a:xfrm>
              <a:prstGeom prst="ellipse">
                <a:avLst/>
              </a:prstGeom>
              <a:solidFill>
                <a:srgbClr val="0066FF"/>
              </a:soli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26" name="Rectangle 85" descr="右下がり対角線 (太)"/>
              <p:cNvSpPr>
                <a:spLocks noChangeAspect="1" noChangeArrowheads="1"/>
              </p:cNvSpPr>
              <p:nvPr/>
            </p:nvSpPr>
            <p:spPr bwMode="auto">
              <a:xfrm>
                <a:off x="3467" y="1495"/>
                <a:ext cx="144" cy="27"/>
              </a:xfrm>
              <a:prstGeom prst="rect">
                <a:avLst/>
              </a:prstGeom>
              <a:pattFill prst="wdDnDiag">
                <a:fgClr>
                  <a:schemeClr val="bg2"/>
                </a:fgClr>
                <a:bgClr>
                  <a:schemeClr val="bg1"/>
                </a:bgClr>
              </a:pattFill>
              <a:ln w="3175">
                <a:solidFill>
                  <a:schemeClr val="tx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27" name="Rectangle 86" descr="右下がり対角線 (太)"/>
              <p:cNvSpPr>
                <a:spLocks noChangeAspect="1" noChangeArrowheads="1"/>
              </p:cNvSpPr>
              <p:nvPr/>
            </p:nvSpPr>
            <p:spPr bwMode="auto">
              <a:xfrm>
                <a:off x="4402" y="1480"/>
                <a:ext cx="152" cy="27"/>
              </a:xfrm>
              <a:prstGeom prst="rect">
                <a:avLst/>
              </a:prstGeom>
              <a:pattFill prst="wdDnDiag">
                <a:fgClr>
                  <a:schemeClr val="bg2"/>
                </a:fgClr>
                <a:bgClr>
                  <a:schemeClr val="bg1"/>
                </a:bgClr>
              </a:pattFill>
              <a:ln w="3175">
                <a:solidFill>
                  <a:schemeClr val="tx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28" name="Rectangle 87" descr="右下がり対角線 (太)"/>
              <p:cNvSpPr>
                <a:spLocks noChangeAspect="1" noChangeArrowheads="1"/>
              </p:cNvSpPr>
              <p:nvPr/>
            </p:nvSpPr>
            <p:spPr bwMode="auto">
              <a:xfrm>
                <a:off x="3872" y="1496"/>
                <a:ext cx="281" cy="27"/>
              </a:xfrm>
              <a:prstGeom prst="rect">
                <a:avLst/>
              </a:prstGeom>
              <a:pattFill prst="wdDnDiag">
                <a:fgClr>
                  <a:schemeClr val="bg2"/>
                </a:fgClr>
                <a:bgClr>
                  <a:schemeClr val="bg1"/>
                </a:bgClr>
              </a:pattFill>
              <a:ln w="3175">
                <a:solidFill>
                  <a:schemeClr val="tx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29" name="Rectangle 88"/>
              <p:cNvSpPr>
                <a:spLocks noChangeAspect="1" noChangeArrowheads="1"/>
              </p:cNvSpPr>
              <p:nvPr/>
            </p:nvSpPr>
            <p:spPr bwMode="auto">
              <a:xfrm>
                <a:off x="3948" y="1566"/>
                <a:ext cx="27" cy="45"/>
              </a:xfrm>
              <a:prstGeom prst="rect">
                <a:avLst/>
              </a:prstGeom>
              <a:solidFill>
                <a:schemeClr val="accent2"/>
              </a:solidFill>
              <a:ln w="3175">
                <a:solidFill>
                  <a:schemeClr val="tx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30" name="Rectangle 89"/>
              <p:cNvSpPr>
                <a:spLocks noChangeAspect="1" noChangeArrowheads="1"/>
              </p:cNvSpPr>
              <p:nvPr/>
            </p:nvSpPr>
            <p:spPr bwMode="auto">
              <a:xfrm>
                <a:off x="3473" y="1525"/>
                <a:ext cx="84" cy="560"/>
              </a:xfrm>
              <a:prstGeom prst="rect">
                <a:avLst/>
              </a:prstGeom>
              <a:solidFill>
                <a:schemeClr val="bg2"/>
              </a:solidFill>
              <a:ln w="9525">
                <a:solidFill>
                  <a:schemeClr val="tx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31" name="Rectangle 90"/>
              <p:cNvSpPr>
                <a:spLocks noChangeAspect="1" noChangeArrowheads="1"/>
              </p:cNvSpPr>
              <p:nvPr/>
            </p:nvSpPr>
            <p:spPr bwMode="auto">
              <a:xfrm>
                <a:off x="4461" y="1505"/>
                <a:ext cx="84" cy="560"/>
              </a:xfrm>
              <a:prstGeom prst="rect">
                <a:avLst/>
              </a:prstGeom>
              <a:solidFill>
                <a:schemeClr val="bg2"/>
              </a:solidFill>
              <a:ln w="9525">
                <a:solidFill>
                  <a:schemeClr val="tx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32" name="Rectangle 91"/>
              <p:cNvSpPr>
                <a:spLocks noChangeAspect="1" noChangeArrowheads="1"/>
              </p:cNvSpPr>
              <p:nvPr/>
            </p:nvSpPr>
            <p:spPr bwMode="auto">
              <a:xfrm>
                <a:off x="3473" y="2045"/>
                <a:ext cx="1073" cy="92"/>
              </a:xfrm>
              <a:prstGeom prst="rect">
                <a:avLst/>
              </a:prstGeom>
              <a:solidFill>
                <a:schemeClr val="bg2"/>
              </a:solidFill>
              <a:ln w="9525">
                <a:solidFill>
                  <a:schemeClr val="tx2"/>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33" name="Line 92"/>
              <p:cNvSpPr>
                <a:spLocks noChangeAspect="1" noChangeShapeType="1"/>
              </p:cNvSpPr>
              <p:nvPr/>
            </p:nvSpPr>
            <p:spPr bwMode="auto">
              <a:xfrm>
                <a:off x="4138" y="1675"/>
                <a:ext cx="0" cy="372"/>
              </a:xfrm>
              <a:prstGeom prst="line">
                <a:avLst/>
              </a:prstGeom>
              <a:noFill/>
              <a:ln w="4127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34" name="Rectangle 93"/>
              <p:cNvSpPr>
                <a:spLocks noChangeAspect="1" noChangeArrowheads="1"/>
              </p:cNvSpPr>
              <p:nvPr/>
            </p:nvSpPr>
            <p:spPr bwMode="auto">
              <a:xfrm>
                <a:off x="3483" y="2013"/>
                <a:ext cx="68" cy="56"/>
              </a:xfrm>
              <a:prstGeom prst="rect">
                <a:avLst/>
              </a:prstGeom>
              <a:solidFill>
                <a:schemeClr val="bg2"/>
              </a:solidFill>
              <a:ln w="9525">
                <a:solidFill>
                  <a:schemeClr val="bg2"/>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35" name="Rectangle 94"/>
              <p:cNvSpPr>
                <a:spLocks noChangeAspect="1" noChangeArrowheads="1"/>
              </p:cNvSpPr>
              <p:nvPr/>
            </p:nvSpPr>
            <p:spPr bwMode="auto">
              <a:xfrm>
                <a:off x="4467" y="2004"/>
                <a:ext cx="68" cy="56"/>
              </a:xfrm>
              <a:prstGeom prst="rect">
                <a:avLst/>
              </a:prstGeom>
              <a:solidFill>
                <a:schemeClr val="bg2"/>
              </a:solidFill>
              <a:ln w="9525">
                <a:solidFill>
                  <a:schemeClr val="bg2"/>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36" name="Rectangle 96"/>
              <p:cNvSpPr>
                <a:spLocks noChangeAspect="1" noChangeArrowheads="1"/>
              </p:cNvSpPr>
              <p:nvPr/>
            </p:nvSpPr>
            <p:spPr bwMode="auto">
              <a:xfrm>
                <a:off x="3922" y="1952"/>
                <a:ext cx="103" cy="33"/>
              </a:xfrm>
              <a:prstGeom prst="rect">
                <a:avLst/>
              </a:prstGeom>
              <a:solidFill>
                <a:srgbClr val="5F5F5F"/>
              </a:solidFill>
              <a:ln w="3175">
                <a:solidFill>
                  <a:schemeClr val="tx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37" name="Line 97"/>
              <p:cNvSpPr>
                <a:spLocks noChangeAspect="1" noChangeShapeType="1"/>
              </p:cNvSpPr>
              <p:nvPr/>
            </p:nvSpPr>
            <p:spPr bwMode="auto">
              <a:xfrm>
                <a:off x="3892" y="1666"/>
                <a:ext cx="0" cy="372"/>
              </a:xfrm>
              <a:prstGeom prst="line">
                <a:avLst/>
              </a:prstGeom>
              <a:noFill/>
              <a:ln w="4127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latin typeface="Meiryo UI" panose="020B0604030504040204" pitchFamily="50" charset="-128"/>
                  <a:ea typeface="Meiryo UI" panose="020B0604030504040204" pitchFamily="50" charset="-128"/>
                </a:endParaRPr>
              </a:p>
            </p:txBody>
          </p:sp>
          <p:sp>
            <p:nvSpPr>
              <p:cNvPr id="38" name="Rectangle 98"/>
              <p:cNvSpPr>
                <a:spLocks noChangeAspect="1" noChangeArrowheads="1"/>
              </p:cNvSpPr>
              <p:nvPr/>
            </p:nvSpPr>
            <p:spPr bwMode="auto">
              <a:xfrm>
                <a:off x="3877" y="1934"/>
                <a:ext cx="276" cy="111"/>
              </a:xfrm>
              <a:prstGeom prst="rect">
                <a:avLst/>
              </a:prstGeom>
              <a:solidFill>
                <a:schemeClr val="bg2"/>
              </a:solidFill>
              <a:ln w="9525">
                <a:solidFill>
                  <a:schemeClr val="tx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39" name="AutoShape 99"/>
              <p:cNvSpPr>
                <a:spLocks noChangeAspect="1" noChangeArrowheads="1"/>
              </p:cNvSpPr>
              <p:nvPr/>
            </p:nvSpPr>
            <p:spPr bwMode="auto">
              <a:xfrm>
                <a:off x="3914" y="1686"/>
                <a:ext cx="48" cy="138"/>
              </a:xfrm>
              <a:prstGeom prst="roundRect">
                <a:avLst>
                  <a:gd name="adj" fmla="val 16667"/>
                </a:avLst>
              </a:prstGeom>
              <a:gradFill rotWithShape="1">
                <a:gsLst>
                  <a:gs pos="0">
                    <a:srgbClr val="3399FF"/>
                  </a:gs>
                  <a:gs pos="50000">
                    <a:srgbClr val="2266AA"/>
                  </a:gs>
                  <a:gs pos="100000">
                    <a:srgbClr val="3399FF"/>
                  </a:gs>
                </a:gsLst>
                <a:lin ang="0" scaled="1"/>
              </a:gradFill>
              <a:ln w="6350">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40" name="AutoShape 100"/>
              <p:cNvSpPr>
                <a:spLocks noChangeAspect="1" noChangeArrowheads="1"/>
              </p:cNvSpPr>
              <p:nvPr/>
            </p:nvSpPr>
            <p:spPr bwMode="auto">
              <a:xfrm>
                <a:off x="3933" y="1584"/>
                <a:ext cx="162" cy="318"/>
              </a:xfrm>
              <a:prstGeom prst="roundRect">
                <a:avLst>
                  <a:gd name="adj" fmla="val 16667"/>
                </a:avLst>
              </a:prstGeom>
              <a:gradFill rotWithShape="1">
                <a:gsLst>
                  <a:gs pos="0">
                    <a:srgbClr val="123559"/>
                  </a:gs>
                  <a:gs pos="50000">
                    <a:srgbClr val="3399FF"/>
                  </a:gs>
                  <a:gs pos="100000">
                    <a:srgbClr val="123559"/>
                  </a:gs>
                </a:gsLst>
                <a:lin ang="5400000" scaled="1"/>
              </a:gradFill>
              <a:ln w="9525">
                <a:solidFill>
                  <a:schemeClr val="tx1"/>
                </a:solidFill>
                <a:round/>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sp>
            <p:nvSpPr>
              <p:cNvPr id="41" name="Rectangle 101"/>
              <p:cNvSpPr>
                <a:spLocks noChangeAspect="1" noChangeArrowheads="1"/>
              </p:cNvSpPr>
              <p:nvPr/>
            </p:nvSpPr>
            <p:spPr bwMode="auto">
              <a:xfrm>
                <a:off x="3970" y="1624"/>
                <a:ext cx="91" cy="27"/>
              </a:xfrm>
              <a:prstGeom prst="rect">
                <a:avLst/>
              </a:prstGeom>
              <a:gradFill rotWithShape="1">
                <a:gsLst>
                  <a:gs pos="0">
                    <a:srgbClr val="184776"/>
                  </a:gs>
                  <a:gs pos="100000">
                    <a:srgbClr val="3399FF"/>
                  </a:gs>
                </a:gsLst>
                <a:lin ang="5400000" scaled="1"/>
              </a:gradFill>
              <a:ln w="3175">
                <a:solidFill>
                  <a:schemeClr val="tx1"/>
                </a:solidFill>
                <a:miter lim="800000"/>
                <a:headEnd/>
                <a:tailEnd/>
              </a:ln>
            </p:spPr>
            <p:txBody>
              <a:bodyPr wrap="none"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endParaRPr lang="ja-JP" altLang="en-US">
                  <a:latin typeface="Meiryo UI" panose="020B0604030504040204" pitchFamily="50" charset="-128"/>
                  <a:ea typeface="Meiryo UI" panose="020B0604030504040204" pitchFamily="50" charset="-128"/>
                </a:endParaRPr>
              </a:p>
            </p:txBody>
          </p:sp>
        </p:grpSp>
        <p:cxnSp>
          <p:nvCxnSpPr>
            <p:cNvPr id="5" name="直線コネクタ 4"/>
            <p:cNvCxnSpPr/>
            <p:nvPr/>
          </p:nvCxnSpPr>
          <p:spPr>
            <a:xfrm flipH="1">
              <a:off x="1430767" y="2022438"/>
              <a:ext cx="918813" cy="0"/>
            </a:xfrm>
            <a:prstGeom prst="line">
              <a:avLst/>
            </a:prstGeom>
            <a:ln w="44450" cmpd="dbl">
              <a:solidFill>
                <a:srgbClr val="0000CC"/>
              </a:solidFill>
              <a:prstDash val="sysDot"/>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flipH="1">
              <a:off x="3138360" y="2022438"/>
              <a:ext cx="918813" cy="0"/>
            </a:xfrm>
            <a:prstGeom prst="line">
              <a:avLst/>
            </a:prstGeom>
            <a:ln w="44450" cmpd="dbl">
              <a:solidFill>
                <a:srgbClr val="0000CC"/>
              </a:solidFill>
              <a:prstDash val="sysDot"/>
            </a:ln>
          </p:spPr>
          <p:style>
            <a:lnRef idx="1">
              <a:schemeClr val="accent1"/>
            </a:lnRef>
            <a:fillRef idx="0">
              <a:schemeClr val="accent1"/>
            </a:fillRef>
            <a:effectRef idx="0">
              <a:schemeClr val="accent1"/>
            </a:effectRef>
            <a:fontRef idx="minor">
              <a:schemeClr val="tx1"/>
            </a:fontRef>
          </p:style>
        </p:cxnSp>
        <p:sp>
          <p:nvSpPr>
            <p:cNvPr id="7" name="正方形/長方形 6"/>
            <p:cNvSpPr/>
            <p:nvPr/>
          </p:nvSpPr>
          <p:spPr>
            <a:xfrm>
              <a:off x="3574493" y="2158066"/>
              <a:ext cx="1226107" cy="105187"/>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8" name="正方形/長方形 7"/>
            <p:cNvSpPr/>
            <p:nvPr/>
          </p:nvSpPr>
          <p:spPr>
            <a:xfrm>
              <a:off x="704857" y="2177812"/>
              <a:ext cx="1226107" cy="105187"/>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9" name="正方形/長方形 8"/>
            <p:cNvSpPr/>
            <p:nvPr/>
          </p:nvSpPr>
          <p:spPr>
            <a:xfrm>
              <a:off x="3953928" y="1789766"/>
              <a:ext cx="110172" cy="368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10" name="正方形/長方形 9"/>
            <p:cNvSpPr/>
            <p:nvPr/>
          </p:nvSpPr>
          <p:spPr>
            <a:xfrm>
              <a:off x="1395485" y="1809512"/>
              <a:ext cx="110172" cy="368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grpSp>
      <p:cxnSp>
        <p:nvCxnSpPr>
          <p:cNvPr id="42" name="直線矢印コネクタ 41"/>
          <p:cNvCxnSpPr/>
          <p:nvPr/>
        </p:nvCxnSpPr>
        <p:spPr>
          <a:xfrm>
            <a:off x="3314862" y="1514968"/>
            <a:ext cx="389746" cy="0"/>
          </a:xfrm>
          <a:prstGeom prst="straightConnector1">
            <a:avLst/>
          </a:prstGeom>
          <a:ln w="19050">
            <a:solidFill>
              <a:srgbClr val="0066FF"/>
            </a:solidFill>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p:nvPr/>
        </p:nvCxnSpPr>
        <p:spPr>
          <a:xfrm>
            <a:off x="1421450" y="1513619"/>
            <a:ext cx="389746" cy="0"/>
          </a:xfrm>
          <a:prstGeom prst="straightConnector1">
            <a:avLst/>
          </a:prstGeom>
          <a:ln w="19050">
            <a:solidFill>
              <a:srgbClr val="0066FF"/>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60" name="Picture 2" descr="http://jidousha1.up.seesaa.net/image/EFBDBDEFBE80EFBE8BEFBE9EEFBE97EFBDB2EFBDBBEFBE9EEFBDB0-thumbnail2.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2747" y="2420480"/>
            <a:ext cx="4572000" cy="2924176"/>
          </a:xfrm>
          <a:prstGeom prst="rect">
            <a:avLst/>
          </a:prstGeom>
          <a:noFill/>
          <a:extLst>
            <a:ext uri="{909E8E84-426E-40DD-AFC4-6F175D3DCCD1}">
              <a14:hiddenFill xmlns:a14="http://schemas.microsoft.com/office/drawing/2010/main">
                <a:solidFill>
                  <a:srgbClr val="FFFFFF"/>
                </a:solidFill>
              </a14:hiddenFill>
            </a:ext>
          </a:extLst>
        </p:spPr>
      </p:pic>
      <p:grpSp>
        <p:nvGrpSpPr>
          <p:cNvPr id="61" name="グループ化 60"/>
          <p:cNvGrpSpPr/>
          <p:nvPr/>
        </p:nvGrpSpPr>
        <p:grpSpPr>
          <a:xfrm>
            <a:off x="6262622" y="3992739"/>
            <a:ext cx="1493126" cy="1853787"/>
            <a:chOff x="6392970" y="4795551"/>
            <a:chExt cx="1493126" cy="1853787"/>
          </a:xfrm>
        </p:grpSpPr>
        <p:pic>
          <p:nvPicPr>
            <p:cNvPr id="63" name="Picture 7" descr="http://image.space.rakuten.co.jp/d/strg/ctrl/12/f69ae4e5a2f90d9f143892396bd2f268303b2694.38.1.12.2.jpe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947286">
              <a:off x="6392970" y="4966942"/>
              <a:ext cx="1493126" cy="1682396"/>
            </a:xfrm>
            <a:prstGeom prst="rect">
              <a:avLst/>
            </a:prstGeom>
            <a:noFill/>
            <a:extLst>
              <a:ext uri="{909E8E84-426E-40DD-AFC4-6F175D3DCCD1}">
                <a14:hiddenFill xmlns:a14="http://schemas.microsoft.com/office/drawing/2010/main">
                  <a:solidFill>
                    <a:srgbClr val="FFFFFF"/>
                  </a:solidFill>
                </a14:hiddenFill>
              </a:ext>
            </a:extLst>
          </p:spPr>
        </p:pic>
        <p:cxnSp>
          <p:nvCxnSpPr>
            <p:cNvPr id="64" name="直線コネクタ 63"/>
            <p:cNvCxnSpPr/>
            <p:nvPr/>
          </p:nvCxnSpPr>
          <p:spPr>
            <a:xfrm flipH="1">
              <a:off x="6610350" y="4795551"/>
              <a:ext cx="4763" cy="457487"/>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pic>
        <p:nvPicPr>
          <p:cNvPr id="62" name="Picture 2" descr="http://jidousha1.up.seesaa.net/image/EFBDBDEFBE80EFBE8BEFBE9EEFBE97EFBDB2EFBDBBEFBE9EEFBDB0-thumbnail2.gif"/>
          <p:cNvPicPr>
            <a:picLocks noChangeAspect="1" noChangeArrowheads="1"/>
          </p:cNvPicPr>
          <p:nvPr/>
        </p:nvPicPr>
        <p:blipFill rotWithShape="1">
          <a:blip r:embed="rId6">
            <a:extLst>
              <a:ext uri="{28A0092B-C50C-407E-A947-70E740481C1C}">
                <a14:useLocalDpi xmlns:a14="http://schemas.microsoft.com/office/drawing/2010/main" val="0"/>
              </a:ext>
            </a:extLst>
          </a:blip>
          <a:srcRect l="61524" r="16532" b="40553"/>
          <a:stretch/>
        </p:blipFill>
        <p:spPr bwMode="auto">
          <a:xfrm>
            <a:off x="5945711" y="2436345"/>
            <a:ext cx="1003301" cy="1738350"/>
          </a:xfrm>
          <a:prstGeom prst="rect">
            <a:avLst/>
          </a:prstGeom>
          <a:noFill/>
          <a:extLst>
            <a:ext uri="{909E8E84-426E-40DD-AFC4-6F175D3DCCD1}">
              <a14:hiddenFill xmlns:a14="http://schemas.microsoft.com/office/drawing/2010/main">
                <a:solidFill>
                  <a:srgbClr val="FFFFFF"/>
                </a:solidFill>
              </a14:hiddenFill>
            </a:ext>
          </a:extLst>
        </p:spPr>
      </p:pic>
      <p:cxnSp>
        <p:nvCxnSpPr>
          <p:cNvPr id="59" name="直線コネクタ 58"/>
          <p:cNvCxnSpPr/>
          <p:nvPr/>
        </p:nvCxnSpPr>
        <p:spPr>
          <a:xfrm>
            <a:off x="7648597" y="5435808"/>
            <a:ext cx="816681" cy="198297"/>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46" name="直方体 45"/>
          <p:cNvSpPr/>
          <p:nvPr/>
        </p:nvSpPr>
        <p:spPr>
          <a:xfrm rot="884116">
            <a:off x="4108341" y="2405193"/>
            <a:ext cx="2742214" cy="435183"/>
          </a:xfrm>
          <a:prstGeom prst="cube">
            <a:avLst/>
          </a:prstGeom>
          <a:solidFill>
            <a:schemeClr val="bg2">
              <a:lumMod val="75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47" name="テキスト ボックス 46"/>
          <p:cNvSpPr txBox="1"/>
          <p:nvPr/>
        </p:nvSpPr>
        <p:spPr>
          <a:xfrm rot="860475">
            <a:off x="4310303" y="2451268"/>
            <a:ext cx="2215148" cy="338554"/>
          </a:xfrm>
          <a:prstGeom prst="rect">
            <a:avLst/>
          </a:prstGeom>
          <a:noFill/>
        </p:spPr>
        <p:txBody>
          <a:bodyPr wrap="square" rtlCol="0">
            <a:spAutoFit/>
          </a:bodyPr>
          <a:lstStyle/>
          <a:p>
            <a:r>
              <a:rPr kumimoji="1" lang="en-US" altLang="ja-JP" sz="1600" dirty="0" smtClean="0">
                <a:solidFill>
                  <a:schemeClr val="bg1"/>
                </a:solidFill>
                <a:latin typeface="Meiryo UI" panose="020B0604030504040204" pitchFamily="50" charset="-128"/>
                <a:ea typeface="Meiryo UI" panose="020B0604030504040204" pitchFamily="50" charset="-128"/>
              </a:rPr>
              <a:t>Upper-body displace</a:t>
            </a:r>
            <a:endParaRPr kumimoji="1" lang="ja-JP" altLang="en-US" sz="1600" dirty="0">
              <a:solidFill>
                <a:schemeClr val="bg1"/>
              </a:solidFill>
              <a:latin typeface="Meiryo UI" panose="020B0604030504040204" pitchFamily="50" charset="-128"/>
              <a:ea typeface="Meiryo UI" panose="020B0604030504040204" pitchFamily="50" charset="-128"/>
            </a:endParaRPr>
          </a:p>
        </p:txBody>
      </p:sp>
      <p:cxnSp>
        <p:nvCxnSpPr>
          <p:cNvPr id="48" name="直線コネクタ 47"/>
          <p:cNvCxnSpPr/>
          <p:nvPr/>
        </p:nvCxnSpPr>
        <p:spPr>
          <a:xfrm flipH="1">
            <a:off x="5246587" y="1376622"/>
            <a:ext cx="748116" cy="834694"/>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a:off x="5094564" y="1484066"/>
            <a:ext cx="1277636" cy="357746"/>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flipH="1">
            <a:off x="5734780" y="845058"/>
            <a:ext cx="56468" cy="1757108"/>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 name="テキスト ボックス 50"/>
          <p:cNvSpPr txBox="1"/>
          <p:nvPr/>
        </p:nvSpPr>
        <p:spPr>
          <a:xfrm>
            <a:off x="5593929" y="1641733"/>
            <a:ext cx="541546" cy="461665"/>
          </a:xfrm>
          <a:prstGeom prst="rect">
            <a:avLst/>
          </a:prstGeom>
          <a:noFill/>
        </p:spPr>
        <p:txBody>
          <a:bodyPr wrap="square" rtlCol="0">
            <a:spAutoFit/>
          </a:bodyPr>
          <a:lstStyle/>
          <a:p>
            <a:r>
              <a:rPr kumimoji="1" lang="en-US" altLang="ja-JP" sz="2400" dirty="0" err="1">
                <a:latin typeface="Meiryo UI" panose="020B0604030504040204" pitchFamily="50" charset="-128"/>
                <a:ea typeface="Meiryo UI" panose="020B0604030504040204" pitchFamily="50" charset="-128"/>
              </a:rPr>
              <a:t>Fx</a:t>
            </a:r>
            <a:endParaRPr kumimoji="1" lang="ja-JP" altLang="en-US" sz="2400" dirty="0">
              <a:latin typeface="Meiryo UI" panose="020B0604030504040204" pitchFamily="50" charset="-128"/>
              <a:ea typeface="Meiryo UI" panose="020B0604030504040204" pitchFamily="50" charset="-128"/>
            </a:endParaRPr>
          </a:p>
        </p:txBody>
      </p:sp>
      <p:sp>
        <p:nvSpPr>
          <p:cNvPr id="52" name="テキスト ボックス 51"/>
          <p:cNvSpPr txBox="1"/>
          <p:nvPr/>
        </p:nvSpPr>
        <p:spPr>
          <a:xfrm>
            <a:off x="5933150" y="2040021"/>
            <a:ext cx="965200" cy="461665"/>
          </a:xfrm>
          <a:prstGeom prst="rect">
            <a:avLst/>
          </a:prstGeom>
          <a:noFill/>
        </p:spPr>
        <p:txBody>
          <a:bodyPr wrap="square" rtlCol="0">
            <a:spAutoFit/>
          </a:bodyPr>
          <a:lstStyle/>
          <a:p>
            <a:r>
              <a:rPr kumimoji="1" lang="en-US" altLang="ja-JP" sz="2400" dirty="0" err="1">
                <a:latin typeface="Meiryo UI" panose="020B0604030504040204" pitchFamily="50" charset="-128"/>
                <a:ea typeface="Meiryo UI" panose="020B0604030504040204" pitchFamily="50" charset="-128"/>
              </a:rPr>
              <a:t>Fy</a:t>
            </a:r>
            <a:endParaRPr kumimoji="1" lang="ja-JP" altLang="en-US" sz="2400" dirty="0">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5402928" y="1180471"/>
            <a:ext cx="606064" cy="461665"/>
          </a:xfrm>
          <a:prstGeom prst="rect">
            <a:avLst/>
          </a:prstGeom>
          <a:noFill/>
        </p:spPr>
        <p:txBody>
          <a:bodyPr wrap="square" rtlCol="0">
            <a:spAutoFit/>
          </a:bodyPr>
          <a:lstStyle/>
          <a:p>
            <a:r>
              <a:rPr kumimoji="1" lang="en-US" altLang="ja-JP" sz="2400" dirty="0" err="1">
                <a:latin typeface="Meiryo UI" panose="020B0604030504040204" pitchFamily="50" charset="-128"/>
                <a:ea typeface="Meiryo UI" panose="020B0604030504040204" pitchFamily="50" charset="-128"/>
              </a:rPr>
              <a:t>Fz</a:t>
            </a:r>
            <a:endParaRPr kumimoji="1" lang="ja-JP" altLang="en-US" sz="2400" dirty="0">
              <a:latin typeface="Meiryo UI" panose="020B0604030504040204" pitchFamily="50" charset="-128"/>
              <a:ea typeface="Meiryo UI" panose="020B0604030504040204" pitchFamily="50" charset="-128"/>
            </a:endParaRPr>
          </a:p>
        </p:txBody>
      </p:sp>
      <p:sp>
        <p:nvSpPr>
          <p:cNvPr id="65" name="正方形/長方形 64"/>
          <p:cNvSpPr/>
          <p:nvPr/>
        </p:nvSpPr>
        <p:spPr>
          <a:xfrm>
            <a:off x="16294" y="39970"/>
            <a:ext cx="9143999" cy="584775"/>
          </a:xfrm>
          <a:prstGeom prst="rect">
            <a:avLst/>
          </a:prstGeom>
          <a:noFill/>
        </p:spPr>
        <p:txBody>
          <a:bodyPr wrap="square">
            <a:spAutoFit/>
          </a:bodyPr>
          <a:lstStyle/>
          <a:p>
            <a:r>
              <a:rPr lang="en-US" altLang="ja-JP" sz="3200" b="1" u="sng" dirty="0" smtClean="0">
                <a:solidFill>
                  <a:srgbClr val="0070C0"/>
                </a:solidFill>
                <a:ea typeface="Meiryo UI" panose="020B0604030504040204" pitchFamily="50" charset="-128"/>
              </a:rPr>
              <a:t>Possible Scenario of Unexpected Rolling Resistance</a:t>
            </a:r>
            <a:endParaRPr lang="ja-JP" altLang="en-US" sz="3200" b="1" u="sng" dirty="0">
              <a:solidFill>
                <a:srgbClr val="0070C0"/>
              </a:solidFill>
              <a:ea typeface="Meiryo UI" panose="020B0604030504040204" pitchFamily="50" charset="-128"/>
            </a:endParaRPr>
          </a:p>
        </p:txBody>
      </p:sp>
      <p:sp>
        <p:nvSpPr>
          <p:cNvPr id="67" name="円/楕円 66"/>
          <p:cNvSpPr/>
          <p:nvPr/>
        </p:nvSpPr>
        <p:spPr>
          <a:xfrm rot="21405619">
            <a:off x="6327906" y="5308271"/>
            <a:ext cx="1437430" cy="418964"/>
          </a:xfrm>
          <a:prstGeom prst="ellipse">
            <a:avLst/>
          </a:prstGeom>
          <a:noFill/>
          <a:ln w="28575">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68" name="正方形/長方形 67"/>
          <p:cNvSpPr/>
          <p:nvPr/>
        </p:nvSpPr>
        <p:spPr>
          <a:xfrm>
            <a:off x="3133169" y="4603836"/>
            <a:ext cx="1596933" cy="4313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69" name="右矢印 68"/>
          <p:cNvSpPr/>
          <p:nvPr/>
        </p:nvSpPr>
        <p:spPr>
          <a:xfrm>
            <a:off x="6392497" y="2230560"/>
            <a:ext cx="364158" cy="1516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70" name="テキスト ボックス 69"/>
          <p:cNvSpPr txBox="1"/>
          <p:nvPr/>
        </p:nvSpPr>
        <p:spPr>
          <a:xfrm>
            <a:off x="6718129" y="2052642"/>
            <a:ext cx="714732" cy="461665"/>
          </a:xfrm>
          <a:prstGeom prst="rect">
            <a:avLst/>
          </a:prstGeom>
          <a:noFill/>
        </p:spPr>
        <p:txBody>
          <a:bodyPr wrap="square" rtlCol="0">
            <a:spAutoFit/>
          </a:bodyPr>
          <a:lstStyle/>
          <a:p>
            <a:r>
              <a:rPr kumimoji="1" lang="en-US" altLang="ja-JP" sz="2400" dirty="0">
                <a:latin typeface="Meiryo UI" panose="020B0604030504040204" pitchFamily="50" charset="-128"/>
                <a:ea typeface="Meiryo UI" panose="020B0604030504040204" pitchFamily="50" charset="-128"/>
              </a:rPr>
              <a:t>ΔX</a:t>
            </a:r>
            <a:endParaRPr kumimoji="1" lang="ja-JP" altLang="en-US" sz="2400" dirty="0">
              <a:latin typeface="Meiryo UI" panose="020B0604030504040204" pitchFamily="50" charset="-128"/>
              <a:ea typeface="Meiryo UI" panose="020B0604030504040204" pitchFamily="50" charset="-128"/>
            </a:endParaRPr>
          </a:p>
        </p:txBody>
      </p:sp>
      <p:sp>
        <p:nvSpPr>
          <p:cNvPr id="71" name="右矢印 70"/>
          <p:cNvSpPr/>
          <p:nvPr/>
        </p:nvSpPr>
        <p:spPr>
          <a:xfrm>
            <a:off x="6075502" y="1792255"/>
            <a:ext cx="364158" cy="1516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72" name="テキスト ボックス 71"/>
          <p:cNvSpPr txBox="1"/>
          <p:nvPr/>
        </p:nvSpPr>
        <p:spPr>
          <a:xfrm>
            <a:off x="6409619" y="1624443"/>
            <a:ext cx="714732" cy="461665"/>
          </a:xfrm>
          <a:prstGeom prst="rect">
            <a:avLst/>
          </a:prstGeom>
          <a:noFill/>
        </p:spPr>
        <p:txBody>
          <a:bodyPr wrap="square" rtlCol="0">
            <a:spAutoFit/>
          </a:bodyPr>
          <a:lstStyle/>
          <a:p>
            <a:r>
              <a:rPr kumimoji="1" lang="en-US" altLang="ja-JP" sz="2400" dirty="0">
                <a:latin typeface="Meiryo UI" panose="020B0604030504040204" pitchFamily="50" charset="-128"/>
                <a:ea typeface="Meiryo UI" panose="020B0604030504040204" pitchFamily="50" charset="-128"/>
              </a:rPr>
              <a:t>ΔY</a:t>
            </a:r>
            <a:endParaRPr kumimoji="1" lang="ja-JP" altLang="en-US" sz="2400" dirty="0">
              <a:latin typeface="Meiryo UI" panose="020B0604030504040204" pitchFamily="50" charset="-128"/>
              <a:ea typeface="Meiryo UI" panose="020B0604030504040204" pitchFamily="50" charset="-128"/>
            </a:endParaRPr>
          </a:p>
        </p:txBody>
      </p:sp>
      <p:sp>
        <p:nvSpPr>
          <p:cNvPr id="73" name="右矢印 72"/>
          <p:cNvSpPr/>
          <p:nvPr/>
        </p:nvSpPr>
        <p:spPr>
          <a:xfrm>
            <a:off x="5875187" y="1386869"/>
            <a:ext cx="364158" cy="1516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74" name="テキスト ボックス 73"/>
          <p:cNvSpPr txBox="1"/>
          <p:nvPr/>
        </p:nvSpPr>
        <p:spPr>
          <a:xfrm>
            <a:off x="6211715" y="1218001"/>
            <a:ext cx="714732" cy="461665"/>
          </a:xfrm>
          <a:prstGeom prst="rect">
            <a:avLst/>
          </a:prstGeom>
          <a:noFill/>
        </p:spPr>
        <p:txBody>
          <a:bodyPr wrap="square" rtlCol="0">
            <a:spAutoFit/>
          </a:bodyPr>
          <a:lstStyle/>
          <a:p>
            <a:r>
              <a:rPr kumimoji="1" lang="en-US" altLang="ja-JP" sz="2400" dirty="0">
                <a:latin typeface="Meiryo UI" panose="020B0604030504040204" pitchFamily="50" charset="-128"/>
                <a:ea typeface="Meiryo UI" panose="020B0604030504040204" pitchFamily="50" charset="-128"/>
              </a:rPr>
              <a:t>ΔZ</a:t>
            </a:r>
            <a:endParaRPr kumimoji="1" lang="ja-JP" altLang="en-US" sz="2400" dirty="0">
              <a:latin typeface="Meiryo UI" panose="020B0604030504040204" pitchFamily="50" charset="-128"/>
              <a:ea typeface="Meiryo UI" panose="020B0604030504040204" pitchFamily="50" charset="-128"/>
            </a:endParaRPr>
          </a:p>
        </p:txBody>
      </p:sp>
      <p:sp>
        <p:nvSpPr>
          <p:cNvPr id="77" name="テキスト ボックス 76"/>
          <p:cNvSpPr txBox="1"/>
          <p:nvPr/>
        </p:nvSpPr>
        <p:spPr>
          <a:xfrm>
            <a:off x="3172290" y="1160130"/>
            <a:ext cx="1399364" cy="276999"/>
          </a:xfrm>
          <a:prstGeom prst="rect">
            <a:avLst/>
          </a:prstGeom>
          <a:noFill/>
        </p:spPr>
        <p:txBody>
          <a:bodyPr wrap="square" rtlCol="0">
            <a:spAutoFit/>
          </a:bodyPr>
          <a:lstStyle/>
          <a:p>
            <a:r>
              <a:rPr kumimoji="1" lang="en-US" altLang="ja-JP" sz="1200" dirty="0" smtClean="0">
                <a:solidFill>
                  <a:srgbClr val="FF0000"/>
                </a:solidFill>
                <a:latin typeface="Meiryo UI" panose="020B0604030504040204" pitchFamily="50" charset="-128"/>
                <a:ea typeface="Meiryo UI" panose="020B0604030504040204" pitchFamily="50" charset="-128"/>
              </a:rPr>
              <a:t>Chain tension</a:t>
            </a:r>
            <a:endParaRPr kumimoji="1" lang="ja-JP" altLang="en-US" sz="1200" dirty="0">
              <a:solidFill>
                <a:srgbClr val="FF0000"/>
              </a:solidFill>
              <a:latin typeface="Meiryo UI" panose="020B0604030504040204" pitchFamily="50" charset="-128"/>
              <a:ea typeface="Meiryo UI" panose="020B0604030504040204" pitchFamily="50" charset="-128"/>
            </a:endParaRPr>
          </a:p>
        </p:txBody>
      </p:sp>
      <p:cxnSp>
        <p:nvCxnSpPr>
          <p:cNvPr id="79" name="直線矢印コネクタ 78"/>
          <p:cNvCxnSpPr/>
          <p:nvPr/>
        </p:nvCxnSpPr>
        <p:spPr>
          <a:xfrm>
            <a:off x="7084476" y="4004466"/>
            <a:ext cx="792604" cy="260974"/>
          </a:xfrm>
          <a:prstGeom prst="straightConnector1">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flipH="1">
            <a:off x="7251069" y="4023918"/>
            <a:ext cx="456689" cy="191399"/>
          </a:xfrm>
          <a:prstGeom prst="straightConnector1">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1" name="テキスト ボックス 80"/>
          <p:cNvSpPr txBox="1"/>
          <p:nvPr/>
        </p:nvSpPr>
        <p:spPr>
          <a:xfrm>
            <a:off x="6045897" y="5925813"/>
            <a:ext cx="2682989" cy="307777"/>
          </a:xfrm>
          <a:prstGeom prst="rect">
            <a:avLst/>
          </a:prstGeom>
          <a:noFill/>
        </p:spPr>
        <p:txBody>
          <a:bodyPr wrap="square" rtlCol="0">
            <a:spAutoFit/>
          </a:bodyPr>
          <a:lstStyle/>
          <a:p>
            <a:r>
              <a:rPr lang="en-US" altLang="ja-JP" sz="1400" b="1" dirty="0" smtClean="0">
                <a:solidFill>
                  <a:srgbClr val="FF0000"/>
                </a:solidFill>
                <a:latin typeface="Meiryo UI" panose="020B0604030504040204" pitchFamily="50" charset="-128"/>
                <a:ea typeface="Meiryo UI" panose="020B0604030504040204" pitchFamily="50" charset="-128"/>
              </a:rPr>
              <a:t>additional deformation</a:t>
            </a:r>
            <a:endParaRPr kumimoji="1" lang="ja-JP" altLang="en-US" sz="1400" b="1" dirty="0">
              <a:solidFill>
                <a:srgbClr val="FF0000"/>
              </a:solidFill>
              <a:latin typeface="Meiryo UI" panose="020B0604030504040204" pitchFamily="50" charset="-128"/>
              <a:ea typeface="Meiryo UI" panose="020B0604030504040204" pitchFamily="50" charset="-128"/>
            </a:endParaRPr>
          </a:p>
        </p:txBody>
      </p:sp>
      <p:sp>
        <p:nvSpPr>
          <p:cNvPr id="101" name="テキスト ボックス 100"/>
          <p:cNvSpPr txBox="1"/>
          <p:nvPr/>
        </p:nvSpPr>
        <p:spPr>
          <a:xfrm>
            <a:off x="240072" y="5337569"/>
            <a:ext cx="4937115" cy="461665"/>
          </a:xfrm>
          <a:prstGeom prst="rect">
            <a:avLst/>
          </a:prstGeom>
          <a:noFill/>
        </p:spPr>
        <p:txBody>
          <a:bodyPr wrap="square" rtlCol="0">
            <a:spAutoFit/>
          </a:bodyPr>
          <a:lstStyle/>
          <a:p>
            <a:r>
              <a:rPr kumimoji="1" lang="en-US" altLang="ja-JP" sz="2400" b="1" dirty="0" smtClean="0">
                <a:solidFill>
                  <a:srgbClr val="FF0000"/>
                </a:solidFill>
                <a:latin typeface="Meiryo UI" panose="020B0604030504040204" pitchFamily="50" charset="-128"/>
                <a:ea typeface="Meiryo UI" panose="020B0604030504040204" pitchFamily="50" charset="-128"/>
              </a:rPr>
              <a:t>Increase Rolling Resistance</a:t>
            </a:r>
            <a:endParaRPr kumimoji="1" lang="ja-JP" altLang="en-US" sz="2400" b="1" dirty="0">
              <a:solidFill>
                <a:srgbClr val="FF0000"/>
              </a:solidFill>
              <a:latin typeface="Meiryo UI" panose="020B0604030504040204" pitchFamily="50" charset="-128"/>
              <a:ea typeface="Meiryo UI" panose="020B0604030504040204" pitchFamily="50" charset="-128"/>
            </a:endParaRPr>
          </a:p>
        </p:txBody>
      </p:sp>
      <p:sp>
        <p:nvSpPr>
          <p:cNvPr id="103" name="正方形/長方形 102"/>
          <p:cNvSpPr/>
          <p:nvPr/>
        </p:nvSpPr>
        <p:spPr>
          <a:xfrm>
            <a:off x="6944459" y="3198838"/>
            <a:ext cx="704138" cy="7137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104" name="フリーフォーム 103"/>
          <p:cNvSpPr/>
          <p:nvPr/>
        </p:nvSpPr>
        <p:spPr>
          <a:xfrm>
            <a:off x="6699183" y="3823001"/>
            <a:ext cx="279133" cy="298383"/>
          </a:xfrm>
          <a:custGeom>
            <a:avLst/>
            <a:gdLst>
              <a:gd name="connsiteX0" fmla="*/ 0 w 279133"/>
              <a:gd name="connsiteY0" fmla="*/ 154004 h 298383"/>
              <a:gd name="connsiteX1" fmla="*/ 67377 w 279133"/>
              <a:gd name="connsiteY1" fmla="*/ 19251 h 298383"/>
              <a:gd name="connsiteX2" fmla="*/ 250257 w 279133"/>
              <a:gd name="connsiteY2" fmla="*/ 0 h 298383"/>
              <a:gd name="connsiteX3" fmla="*/ 279133 w 279133"/>
              <a:gd name="connsiteY3" fmla="*/ 134754 h 298383"/>
              <a:gd name="connsiteX4" fmla="*/ 28876 w 279133"/>
              <a:gd name="connsiteY4" fmla="*/ 298383 h 298383"/>
              <a:gd name="connsiteX5" fmla="*/ 0 w 279133"/>
              <a:gd name="connsiteY5" fmla="*/ 154004 h 298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9133" h="298383">
                <a:moveTo>
                  <a:pt x="0" y="154004"/>
                </a:moveTo>
                <a:lnTo>
                  <a:pt x="67377" y="19251"/>
                </a:lnTo>
                <a:lnTo>
                  <a:pt x="250257" y="0"/>
                </a:lnTo>
                <a:lnTo>
                  <a:pt x="279133" y="134754"/>
                </a:lnTo>
                <a:lnTo>
                  <a:pt x="28876" y="298383"/>
                </a:lnTo>
                <a:lnTo>
                  <a:pt x="0" y="15400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cxnSp>
        <p:nvCxnSpPr>
          <p:cNvPr id="105" name="直線矢印コネクタ 104"/>
          <p:cNvCxnSpPr/>
          <p:nvPr/>
        </p:nvCxnSpPr>
        <p:spPr>
          <a:xfrm>
            <a:off x="7466990" y="3857214"/>
            <a:ext cx="0" cy="541605"/>
          </a:xfrm>
          <a:prstGeom prst="straightConnector1">
            <a:avLst/>
          </a:prstGeom>
          <a:ln>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7" name="フリーフォーム 106"/>
          <p:cNvSpPr/>
          <p:nvPr/>
        </p:nvSpPr>
        <p:spPr>
          <a:xfrm>
            <a:off x="4447067" y="2855928"/>
            <a:ext cx="1010653" cy="933650"/>
          </a:xfrm>
          <a:custGeom>
            <a:avLst/>
            <a:gdLst>
              <a:gd name="connsiteX0" fmla="*/ 259883 w 1010653"/>
              <a:gd name="connsiteY0" fmla="*/ 57752 h 933650"/>
              <a:gd name="connsiteX1" fmla="*/ 423512 w 1010653"/>
              <a:gd name="connsiteY1" fmla="*/ 0 h 933650"/>
              <a:gd name="connsiteX2" fmla="*/ 1010653 w 1010653"/>
              <a:gd name="connsiteY2" fmla="*/ 48126 h 933650"/>
              <a:gd name="connsiteX3" fmla="*/ 952902 w 1010653"/>
              <a:gd name="connsiteY3" fmla="*/ 904775 h 933650"/>
              <a:gd name="connsiteX4" fmla="*/ 134754 w 1010653"/>
              <a:gd name="connsiteY4" fmla="*/ 933650 h 933650"/>
              <a:gd name="connsiteX5" fmla="*/ 0 w 1010653"/>
              <a:gd name="connsiteY5" fmla="*/ 548640 h 933650"/>
              <a:gd name="connsiteX6" fmla="*/ 115504 w 1010653"/>
              <a:gd name="connsiteY6" fmla="*/ 365760 h 933650"/>
              <a:gd name="connsiteX7" fmla="*/ 211756 w 1010653"/>
              <a:gd name="connsiteY7" fmla="*/ 154004 h 933650"/>
              <a:gd name="connsiteX8" fmla="*/ 259883 w 1010653"/>
              <a:gd name="connsiteY8" fmla="*/ 57752 h 933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10653" h="933650">
                <a:moveTo>
                  <a:pt x="259883" y="57752"/>
                </a:moveTo>
                <a:lnTo>
                  <a:pt x="423512" y="0"/>
                </a:lnTo>
                <a:lnTo>
                  <a:pt x="1010653" y="48126"/>
                </a:lnTo>
                <a:lnTo>
                  <a:pt x="952902" y="904775"/>
                </a:lnTo>
                <a:lnTo>
                  <a:pt x="134754" y="933650"/>
                </a:lnTo>
                <a:lnTo>
                  <a:pt x="0" y="548640"/>
                </a:lnTo>
                <a:lnTo>
                  <a:pt x="115504" y="365760"/>
                </a:lnTo>
                <a:lnTo>
                  <a:pt x="211756" y="154004"/>
                </a:lnTo>
                <a:lnTo>
                  <a:pt x="259883" y="5775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108" name="フリーフォーム 107"/>
          <p:cNvSpPr/>
          <p:nvPr/>
        </p:nvSpPr>
        <p:spPr>
          <a:xfrm>
            <a:off x="5226518" y="4968407"/>
            <a:ext cx="702644" cy="336885"/>
          </a:xfrm>
          <a:custGeom>
            <a:avLst/>
            <a:gdLst>
              <a:gd name="connsiteX0" fmla="*/ 548640 w 702644"/>
              <a:gd name="connsiteY0" fmla="*/ 9626 h 336885"/>
              <a:gd name="connsiteX1" fmla="*/ 702644 w 702644"/>
              <a:gd name="connsiteY1" fmla="*/ 0 h 336885"/>
              <a:gd name="connsiteX2" fmla="*/ 616017 w 702644"/>
              <a:gd name="connsiteY2" fmla="*/ 336885 h 336885"/>
              <a:gd name="connsiteX3" fmla="*/ 77002 w 702644"/>
              <a:gd name="connsiteY3" fmla="*/ 308009 h 336885"/>
              <a:gd name="connsiteX4" fmla="*/ 0 w 702644"/>
              <a:gd name="connsiteY4" fmla="*/ 211756 h 336885"/>
              <a:gd name="connsiteX5" fmla="*/ 182880 w 702644"/>
              <a:gd name="connsiteY5" fmla="*/ 163630 h 336885"/>
              <a:gd name="connsiteX6" fmla="*/ 250257 w 702644"/>
              <a:gd name="connsiteY6" fmla="*/ 77003 h 336885"/>
              <a:gd name="connsiteX7" fmla="*/ 644893 w 702644"/>
              <a:gd name="connsiteY7" fmla="*/ 0 h 336885"/>
              <a:gd name="connsiteX8" fmla="*/ 654518 w 702644"/>
              <a:gd name="connsiteY8" fmla="*/ 19251 h 336885"/>
              <a:gd name="connsiteX9" fmla="*/ 664143 w 702644"/>
              <a:gd name="connsiteY9" fmla="*/ 19251 h 336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02644" h="336885">
                <a:moveTo>
                  <a:pt x="548640" y="9626"/>
                </a:moveTo>
                <a:lnTo>
                  <a:pt x="702644" y="0"/>
                </a:lnTo>
                <a:lnTo>
                  <a:pt x="616017" y="336885"/>
                </a:lnTo>
                <a:lnTo>
                  <a:pt x="77002" y="308009"/>
                </a:lnTo>
                <a:lnTo>
                  <a:pt x="0" y="211756"/>
                </a:lnTo>
                <a:lnTo>
                  <a:pt x="182880" y="163630"/>
                </a:lnTo>
                <a:lnTo>
                  <a:pt x="250257" y="77003"/>
                </a:lnTo>
                <a:lnTo>
                  <a:pt x="644893" y="0"/>
                </a:lnTo>
                <a:lnTo>
                  <a:pt x="654518" y="19251"/>
                </a:lnTo>
                <a:lnTo>
                  <a:pt x="664143" y="19251"/>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sp>
        <p:nvSpPr>
          <p:cNvPr id="110" name="テキスト ボックス 109"/>
          <p:cNvSpPr txBox="1"/>
          <p:nvPr/>
        </p:nvSpPr>
        <p:spPr>
          <a:xfrm>
            <a:off x="4318169" y="3024454"/>
            <a:ext cx="2299927" cy="584775"/>
          </a:xfrm>
          <a:prstGeom prst="rect">
            <a:avLst/>
          </a:prstGeom>
          <a:noFill/>
        </p:spPr>
        <p:txBody>
          <a:bodyPr wrap="square" rtlCol="0">
            <a:spAutoFit/>
          </a:bodyPr>
          <a:lstStyle/>
          <a:p>
            <a:r>
              <a:rPr kumimoji="1" lang="en-US" altLang="ja-JP" sz="1600" dirty="0" smtClean="0">
                <a:solidFill>
                  <a:srgbClr val="C00000"/>
                </a:solidFill>
                <a:latin typeface="Meiryo UI" panose="020B0604030504040204" pitchFamily="50" charset="-128"/>
                <a:ea typeface="Meiryo UI" panose="020B0604030504040204" pitchFamily="50" charset="-128"/>
              </a:rPr>
              <a:t>affect suspension performance</a:t>
            </a:r>
            <a:endParaRPr kumimoji="1" lang="ja-JP" altLang="en-US" sz="1600" dirty="0">
              <a:solidFill>
                <a:srgbClr val="C00000"/>
              </a:solidFill>
              <a:latin typeface="Meiryo UI" panose="020B0604030504040204" pitchFamily="50" charset="-128"/>
              <a:ea typeface="Meiryo UI" panose="020B0604030504040204" pitchFamily="50" charset="-128"/>
            </a:endParaRPr>
          </a:p>
        </p:txBody>
      </p:sp>
      <p:sp>
        <p:nvSpPr>
          <p:cNvPr id="117" name="正方形/長方形 116"/>
          <p:cNvSpPr/>
          <p:nvPr/>
        </p:nvSpPr>
        <p:spPr>
          <a:xfrm>
            <a:off x="1958769" y="3172881"/>
            <a:ext cx="936213" cy="1814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anose="020B0604030504040204" pitchFamily="50" charset="-128"/>
              <a:ea typeface="Meiryo UI" panose="020B0604030504040204" pitchFamily="50" charset="-128"/>
            </a:endParaRPr>
          </a:p>
        </p:txBody>
      </p:sp>
      <p:cxnSp>
        <p:nvCxnSpPr>
          <p:cNvPr id="76" name="直線コネクタ 75"/>
          <p:cNvCxnSpPr/>
          <p:nvPr/>
        </p:nvCxnSpPr>
        <p:spPr>
          <a:xfrm>
            <a:off x="6520225" y="5713893"/>
            <a:ext cx="555270" cy="12172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21" name="テキスト ボックス 120"/>
          <p:cNvSpPr txBox="1"/>
          <p:nvPr/>
        </p:nvSpPr>
        <p:spPr>
          <a:xfrm>
            <a:off x="5806076" y="6222962"/>
            <a:ext cx="3210784" cy="307777"/>
          </a:xfrm>
          <a:prstGeom prst="rect">
            <a:avLst/>
          </a:prstGeom>
          <a:noFill/>
        </p:spPr>
        <p:txBody>
          <a:bodyPr wrap="square" rtlCol="0">
            <a:spAutoFit/>
          </a:bodyPr>
          <a:lstStyle/>
          <a:p>
            <a:r>
              <a:rPr lang="en-US" altLang="ja-JP" sz="1400" b="1" dirty="0" smtClean="0">
                <a:solidFill>
                  <a:srgbClr val="FF0000"/>
                </a:solidFill>
                <a:latin typeface="Meiryo UI" panose="020B0604030504040204" pitchFamily="50" charset="-128"/>
                <a:ea typeface="Meiryo UI" panose="020B0604030504040204" pitchFamily="50" charset="-128"/>
              </a:rPr>
              <a:t>unstable grounding condition</a:t>
            </a:r>
            <a:endParaRPr kumimoji="1" lang="ja-JP" altLang="en-US" sz="1400" b="1" dirty="0">
              <a:solidFill>
                <a:srgbClr val="FF0000"/>
              </a:solidFill>
              <a:latin typeface="Meiryo UI" panose="020B0604030504040204" pitchFamily="50" charset="-128"/>
              <a:ea typeface="Meiryo UI" panose="020B0604030504040204" pitchFamily="50" charset="-128"/>
            </a:endParaRPr>
          </a:p>
        </p:txBody>
      </p:sp>
      <p:cxnSp>
        <p:nvCxnSpPr>
          <p:cNvPr id="87" name="直線コネクタ 86"/>
          <p:cNvCxnSpPr/>
          <p:nvPr/>
        </p:nvCxnSpPr>
        <p:spPr>
          <a:xfrm flipV="1">
            <a:off x="7411468" y="4794097"/>
            <a:ext cx="455113" cy="50082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25" name="テキスト ボックス 124"/>
          <p:cNvSpPr txBox="1"/>
          <p:nvPr/>
        </p:nvSpPr>
        <p:spPr>
          <a:xfrm>
            <a:off x="1160506" y="3167625"/>
            <a:ext cx="2128730" cy="646331"/>
          </a:xfrm>
          <a:prstGeom prst="rect">
            <a:avLst/>
          </a:prstGeom>
          <a:noFill/>
        </p:spPr>
        <p:txBody>
          <a:bodyPr wrap="square" rtlCol="0">
            <a:spAutoFit/>
          </a:bodyPr>
          <a:lstStyle/>
          <a:p>
            <a:pPr algn="ctr"/>
            <a:r>
              <a:rPr kumimoji="1" lang="en-US" altLang="ja-JP" b="1" dirty="0" smtClean="0">
                <a:solidFill>
                  <a:srgbClr val="7030A0"/>
                </a:solidFill>
                <a:latin typeface="Meiryo UI" panose="020B0604030504040204" pitchFamily="50" charset="-128"/>
                <a:ea typeface="Meiryo UI" panose="020B0604030504040204" pitchFamily="50" charset="-128"/>
              </a:rPr>
              <a:t>Restrain with upper-body</a:t>
            </a:r>
            <a:endParaRPr kumimoji="1" lang="ja-JP" altLang="en-US" b="1" dirty="0">
              <a:solidFill>
                <a:srgbClr val="7030A0"/>
              </a:solidFill>
              <a:latin typeface="Meiryo UI" panose="020B0604030504040204" pitchFamily="50" charset="-128"/>
              <a:ea typeface="Meiryo UI" panose="020B0604030504040204" pitchFamily="50" charset="-128"/>
            </a:endParaRPr>
          </a:p>
        </p:txBody>
      </p:sp>
      <p:cxnSp>
        <p:nvCxnSpPr>
          <p:cNvPr id="83" name="直線コネクタ 82"/>
          <p:cNvCxnSpPr/>
          <p:nvPr/>
        </p:nvCxnSpPr>
        <p:spPr>
          <a:xfrm flipV="1">
            <a:off x="7075495" y="5713893"/>
            <a:ext cx="391495" cy="121722"/>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84" name="右矢印 83"/>
          <p:cNvSpPr/>
          <p:nvPr/>
        </p:nvSpPr>
        <p:spPr bwMode="auto">
          <a:xfrm flipH="1">
            <a:off x="5207675" y="5290575"/>
            <a:ext cx="706549" cy="467401"/>
          </a:xfrm>
          <a:prstGeom prst="rightArrow">
            <a:avLst/>
          </a:prstGeom>
          <a:solidFill>
            <a:srgbClr val="00B0F0"/>
          </a:solidFill>
          <a:ln w="9525">
            <a:solidFill>
              <a:schemeClr val="tx1"/>
            </a:solidFill>
            <a:round/>
            <a:headEnd/>
            <a:tailEnd/>
          </a:ln>
        </p:spPr>
        <p:txBody>
          <a:bodyPr wrap="none" rtlCol="0" anchor="ctr"/>
          <a:lstStyle/>
          <a:p>
            <a:pPr algn="ctr" eaLnBrk="1" hangingPunct="1">
              <a:lnSpc>
                <a:spcPct val="120000"/>
              </a:lnSpc>
            </a:pPr>
            <a:endParaRPr kumimoji="1" lang="ja-JP" altLang="en-US" sz="1600" dirty="0">
              <a:latin typeface="Meiryo UI" panose="020B0604030504040204" pitchFamily="50" charset="-128"/>
              <a:ea typeface="Meiryo UI" panose="020B0604030504040204" pitchFamily="50" charset="-128"/>
            </a:endParaRPr>
          </a:p>
        </p:txBody>
      </p:sp>
      <p:sp>
        <p:nvSpPr>
          <p:cNvPr id="118" name="テキスト ボックス 117"/>
          <p:cNvSpPr txBox="1"/>
          <p:nvPr/>
        </p:nvSpPr>
        <p:spPr>
          <a:xfrm>
            <a:off x="8514484" y="6547006"/>
            <a:ext cx="827584" cy="369332"/>
          </a:xfrm>
          <a:prstGeom prst="rect">
            <a:avLst/>
          </a:prstGeom>
          <a:noFill/>
        </p:spPr>
        <p:txBody>
          <a:bodyPr wrap="square" rtlCol="0">
            <a:spAutoFit/>
          </a:bodyPr>
          <a:lstStyle/>
          <a:p>
            <a:r>
              <a:rPr kumimoji="1" lang="en-US" altLang="ja-JP" dirty="0" smtClean="0">
                <a:latin typeface="Meiryo UI" panose="020B0604030504040204" pitchFamily="50" charset="-128"/>
                <a:ea typeface="Meiryo UI" panose="020B0604030504040204" pitchFamily="50" charset="-128"/>
              </a:rPr>
              <a:t>P.9</a:t>
            </a:r>
            <a:endParaRPr kumimoji="1" lang="ja-JP" altLang="en-US" dirty="0">
              <a:latin typeface="Meiryo UI" panose="020B0604030504040204" pitchFamily="50" charset="-128"/>
              <a:ea typeface="Meiryo UI" panose="020B0604030504040204" pitchFamily="50" charset="-128"/>
            </a:endParaRPr>
          </a:p>
        </p:txBody>
      </p:sp>
      <p:sp>
        <p:nvSpPr>
          <p:cNvPr id="45" name="左カーブ矢印 44"/>
          <p:cNvSpPr/>
          <p:nvPr/>
        </p:nvSpPr>
        <p:spPr bwMode="auto">
          <a:xfrm rot="20398370">
            <a:off x="7507315" y="1604709"/>
            <a:ext cx="771752" cy="2556529"/>
          </a:xfrm>
          <a:prstGeom prst="curvedLeftArrow">
            <a:avLst>
              <a:gd name="adj1" fmla="val 19291"/>
              <a:gd name="adj2" fmla="val 50000"/>
              <a:gd name="adj3" fmla="val 25000"/>
            </a:avLst>
          </a:prstGeom>
          <a:solidFill>
            <a:srgbClr val="FFFFE7"/>
          </a:solidFill>
          <a:ln w="9525">
            <a:solidFill>
              <a:schemeClr val="tx1"/>
            </a:solidFill>
            <a:round/>
            <a:headEnd/>
            <a:tailEnd/>
          </a:ln>
        </p:spPr>
        <p:txBody>
          <a:bodyPr wrap="none" rtlCol="0" anchor="ctr"/>
          <a:lstStyle/>
          <a:p>
            <a:pPr algn="ctr" eaLnBrk="1" hangingPunct="1">
              <a:lnSpc>
                <a:spcPct val="120000"/>
              </a:lnSpc>
            </a:pPr>
            <a:endParaRPr kumimoji="1" lang="ja-JP" altLang="en-US" sz="1600" dirty="0"/>
          </a:p>
        </p:txBody>
      </p:sp>
      <p:sp>
        <p:nvSpPr>
          <p:cNvPr id="106" name="テキスト ボックス 105"/>
          <p:cNvSpPr txBox="1"/>
          <p:nvPr/>
        </p:nvSpPr>
        <p:spPr>
          <a:xfrm rot="3044430">
            <a:off x="6510549" y="2401573"/>
            <a:ext cx="3098239" cy="338554"/>
          </a:xfrm>
          <a:prstGeom prst="rect">
            <a:avLst/>
          </a:prstGeom>
          <a:noFill/>
        </p:spPr>
        <p:txBody>
          <a:bodyPr wrap="square" rtlCol="0">
            <a:spAutoFit/>
          </a:bodyPr>
          <a:lstStyle/>
          <a:p>
            <a:r>
              <a:rPr kumimoji="1" lang="en-US" altLang="ja-JP" sz="1600" b="1" dirty="0" smtClean="0">
                <a:solidFill>
                  <a:srgbClr val="FF0000"/>
                </a:solidFill>
                <a:latin typeface="Meiryo UI" panose="020B0604030504040204" pitchFamily="50" charset="-128"/>
                <a:ea typeface="Meiryo UI" panose="020B0604030504040204" pitchFamily="50" charset="-128"/>
              </a:rPr>
              <a:t>Unexpected force on </a:t>
            </a:r>
            <a:r>
              <a:rPr kumimoji="1" lang="en-US" altLang="ja-JP" sz="1600" b="1" dirty="0" err="1" smtClean="0">
                <a:solidFill>
                  <a:srgbClr val="FF0000"/>
                </a:solidFill>
                <a:latin typeface="Meiryo UI" panose="020B0604030504040204" pitchFamily="50" charset="-128"/>
                <a:ea typeface="Meiryo UI" panose="020B0604030504040204" pitchFamily="50" charset="-128"/>
              </a:rPr>
              <a:t>tyres</a:t>
            </a:r>
            <a:endParaRPr kumimoji="1" lang="ja-JP" altLang="en-US" sz="1600" b="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2151021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rgbClr val="FFFFE7"/>
        </a:solidFill>
        <a:ln w="9525">
          <a:solidFill>
            <a:schemeClr val="tx1"/>
          </a:solidFill>
          <a:round/>
          <a:headEnd/>
          <a:tailEnd/>
        </a:ln>
      </a:spPr>
      <a:bodyPr wrap="none" anchor="ctr"/>
      <a:lstStyle>
        <a:defPPr algn="ctr" eaLnBrk="1" hangingPunct="1">
          <a:lnSpc>
            <a:spcPct val="120000"/>
          </a:lnSpc>
          <a:defRPr sz="1600" dirty="0"/>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3012</TotalTime>
  <Words>3011</Words>
  <Application>Microsoft Office PowerPoint</Application>
  <PresentationFormat>画面に合わせる (4:3)</PresentationFormat>
  <Paragraphs>447</Paragraphs>
  <Slides>18</Slides>
  <Notes>15</Notes>
  <HiddenSlides>0</HiddenSlides>
  <MMClips>0</MMClips>
  <ScaleCrop>false</ScaleCrop>
  <HeadingPairs>
    <vt:vector size="8" baseType="variant">
      <vt:variant>
        <vt:lpstr>使用されているフォント</vt:lpstr>
      </vt:variant>
      <vt:variant>
        <vt:i4>10</vt:i4>
      </vt:variant>
      <vt:variant>
        <vt:lpstr>テーマ</vt:lpstr>
      </vt:variant>
      <vt:variant>
        <vt:i4>1</vt:i4>
      </vt:variant>
      <vt:variant>
        <vt:lpstr>埋め込まれた OLE サーバー</vt:lpstr>
      </vt:variant>
      <vt:variant>
        <vt:i4>1</vt:i4>
      </vt:variant>
      <vt:variant>
        <vt:lpstr>スライド タイトル</vt:lpstr>
      </vt:variant>
      <vt:variant>
        <vt:i4>18</vt:i4>
      </vt:variant>
    </vt:vector>
  </HeadingPairs>
  <TitlesOfParts>
    <vt:vector size="30" baseType="lpstr">
      <vt:lpstr>Meiryo UI</vt:lpstr>
      <vt:lpstr>ＭＳ Ｐゴシック</vt:lpstr>
      <vt:lpstr>ＭＳ Ｐ明朝</vt:lpstr>
      <vt:lpstr>ＭＳ ゴシック</vt:lpstr>
      <vt:lpstr>ＭＳ 明朝</vt:lpstr>
      <vt:lpstr>Arial</vt:lpstr>
      <vt:lpstr>Calibri</vt:lpstr>
      <vt:lpstr>Calibri Light</vt:lpstr>
      <vt:lpstr>Times New Roman</vt:lpstr>
      <vt:lpstr>Wingdings</vt:lpstr>
      <vt:lpstr>Office テーマ</vt:lpstr>
      <vt:lpstr>Image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28～29年度の自技会シャシダイナモ試験法分科会における技術的検討と新JASO規格に織り込む事項の案</dc:title>
  <dc:creator>a-noda@rk2.so-net.ne.jp</dc:creator>
  <cp:lastModifiedBy>川野大輔</cp:lastModifiedBy>
  <cp:revision>237</cp:revision>
  <dcterms:created xsi:type="dcterms:W3CDTF">2016-04-07T04:06:07Z</dcterms:created>
  <dcterms:modified xsi:type="dcterms:W3CDTF">2017-01-10T07:45:21Z</dcterms:modified>
</cp:coreProperties>
</file>