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1" r:id="rId2"/>
    <p:sldId id="344" r:id="rId3"/>
    <p:sldId id="345" r:id="rId4"/>
    <p:sldId id="351" r:id="rId5"/>
    <p:sldId id="352" r:id="rId6"/>
    <p:sldId id="356" r:id="rId7"/>
    <p:sldId id="357" r:id="rId8"/>
    <p:sldId id="358" r:id="rId9"/>
    <p:sldId id="359" r:id="rId10"/>
    <p:sldId id="353" r:id="rId11"/>
    <p:sldId id="360" r:id="rId12"/>
    <p:sldId id="350" r:id="rId13"/>
    <p:sldId id="361" r:id="rId14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BDDEFF"/>
    <a:srgbClr val="3E6FD2"/>
    <a:srgbClr val="309A0A"/>
    <a:srgbClr val="FFD624"/>
    <a:srgbClr val="66FF33"/>
    <a:srgbClr val="FFFF99"/>
    <a:srgbClr val="2D5EC1"/>
    <a:srgbClr val="3166C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91156" autoAdjust="0"/>
  </p:normalViewPr>
  <p:slideViewPr>
    <p:cSldViewPr>
      <p:cViewPr varScale="1">
        <p:scale>
          <a:sx n="75" d="100"/>
          <a:sy n="75" d="100"/>
        </p:scale>
        <p:origin x="1709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9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40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41B25-C4D1-47DB-817D-B9C4FC5392FB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482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1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1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7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6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0401" y="3601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2439" y="6669360"/>
            <a:ext cx="596900" cy="198438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2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9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1DAA-5BBC-4812-876F-0D7C7B9EA7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5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1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1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1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1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6762" y="1916832"/>
            <a:ext cx="6840760" cy="1656184"/>
          </a:xfrm>
        </p:spPr>
        <p:txBody>
          <a:bodyPr/>
          <a:lstStyle/>
          <a:p>
            <a:pPr algn="ctr"/>
            <a:r>
              <a:rPr lang="en-GB" sz="2000" i="1" dirty="0" smtClean="0">
                <a:latin typeface="Cambria" panose="02040503050406030204" pitchFamily="18" charset="0"/>
              </a:rPr>
              <a:t/>
            </a:r>
            <a:br>
              <a:rPr lang="en-GB" sz="2000" i="1" dirty="0" smtClean="0">
                <a:latin typeface="Cambria" panose="02040503050406030204" pitchFamily="18" charset="0"/>
              </a:rPr>
            </a:br>
            <a:r>
              <a:rPr lang="en-GB" sz="2000" i="1" dirty="0" smtClean="0">
                <a:latin typeface="Cambria" panose="02040503050406030204" pitchFamily="18" charset="0"/>
              </a:rPr>
              <a:t>WLTP Phase 2</a:t>
            </a:r>
            <a:br>
              <a:rPr lang="en-GB" sz="2000" i="1" dirty="0" smtClean="0">
                <a:latin typeface="Cambria" panose="02040503050406030204" pitchFamily="18" charset="0"/>
              </a:rPr>
            </a:br>
            <a:r>
              <a:rPr lang="en-GB" sz="2000" i="1" dirty="0" smtClean="0">
                <a:latin typeface="Cambria" panose="02040503050406030204" pitchFamily="18" charset="0"/>
              </a:rPr>
              <a:t/>
            </a:r>
            <a:br>
              <a:rPr lang="en-GB" sz="2000" i="1" dirty="0" smtClean="0">
                <a:latin typeface="Cambria" panose="02040503050406030204" pitchFamily="18" charset="0"/>
              </a:rPr>
            </a:br>
            <a:r>
              <a:rPr lang="en-GB" sz="2000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Durability Task Force</a:t>
            </a:r>
            <a:r>
              <a:rPr lang="en-IE" sz="2400" dirty="0">
                <a:latin typeface="Cambria" panose="02040503050406030204" pitchFamily="18" charset="0"/>
              </a:rPr>
              <a:t/>
            </a:r>
            <a:br>
              <a:rPr lang="en-IE" sz="2400" dirty="0">
                <a:latin typeface="Cambria" panose="02040503050406030204" pitchFamily="18" charset="0"/>
              </a:rPr>
            </a:br>
            <a:r>
              <a:rPr lang="en-IE" sz="2400" dirty="0" smtClean="0">
                <a:latin typeface="Cambria" panose="02040503050406030204" pitchFamily="18" charset="0"/>
              </a:rPr>
              <a:t>Update</a:t>
            </a:r>
            <a:r>
              <a:rPr lang="en-US" sz="3200" dirty="0" smtClean="0">
                <a:latin typeface="Cambria" panose="02040503050406030204" pitchFamily="18" charset="0"/>
                <a:cs typeface="Calibri" pitchFamily="34" charset="0"/>
              </a:rPr>
              <a:t/>
            </a:r>
            <a:br>
              <a:rPr lang="en-US" sz="3200" dirty="0" smtClean="0">
                <a:latin typeface="Cambria" panose="02040503050406030204" pitchFamily="18" charset="0"/>
                <a:cs typeface="Calibri" pitchFamily="34" charset="0"/>
              </a:rPr>
            </a:br>
            <a:endParaRPr lang="en-GB" sz="1600" dirty="0">
              <a:latin typeface="Cambria" panose="02040503050406030204" pitchFamily="18" charset="0"/>
              <a:cs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75656" y="4084945"/>
            <a:ext cx="64087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1600" b="0" dirty="0" smtClean="0"/>
              <a:t>Geneva, 10 January 2017</a:t>
            </a:r>
          </a:p>
          <a:p>
            <a:pPr marL="0" indent="0" algn="ctr">
              <a:buNone/>
            </a:pPr>
            <a:r>
              <a:rPr lang="en-US" sz="1600" b="0" dirty="0" smtClean="0"/>
              <a:t>17</a:t>
            </a:r>
            <a:r>
              <a:rPr lang="en-US" sz="1600" b="0" baseline="30000" dirty="0" smtClean="0"/>
              <a:t>th</a:t>
            </a:r>
            <a:r>
              <a:rPr lang="en-US" sz="1600" b="0" dirty="0" smtClean="0"/>
              <a:t> WLTP IWG meeting</a:t>
            </a:r>
            <a:endParaRPr lang="en-US" sz="1600" b="0" dirty="0"/>
          </a:p>
        </p:txBody>
      </p:sp>
      <p:sp>
        <p:nvSpPr>
          <p:cNvPr id="3" name="TextBox 2"/>
          <p:cNvSpPr txBox="1"/>
          <p:nvPr/>
        </p:nvSpPr>
        <p:spPr>
          <a:xfrm>
            <a:off x="4932040" y="6021288"/>
            <a:ext cx="3888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>
                <a:solidFill>
                  <a:schemeClr val="bg1"/>
                </a:solidFill>
              </a:rPr>
              <a:t>European Commission - DG GROW.C4</a:t>
            </a:r>
            <a:endParaRPr lang="en-IE" sz="1400" b="0" dirty="0" err="1" smtClean="0">
              <a:solidFill>
                <a:schemeClr val="bg1"/>
              </a:solidFill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5436096" y="0"/>
            <a:ext cx="3707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r"/>
            <a:r>
              <a:rPr lang="en-GB" sz="1600" b="0" u="sng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Document </a:t>
            </a:r>
            <a:r>
              <a:rPr lang="en-GB" sz="1600" b="0" u="sng" dirty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No</a:t>
            </a:r>
            <a:r>
              <a:rPr lang="en-GB" sz="1600" b="0" dirty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. </a:t>
            </a:r>
            <a:r>
              <a:rPr lang="en-GB" sz="1600" b="0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WLTP-17-16e</a:t>
            </a:r>
            <a:r>
              <a:rPr lang="en-GB" sz="1600" b="0" dirty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/>
            </a:r>
            <a:br>
              <a:rPr lang="en-GB" sz="1600" b="0" dirty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</a:br>
            <a:r>
              <a:rPr lang="en-GB" sz="1600" b="0" dirty="0" smtClean="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rPr>
              <a:t>(WLTP IWG #17 – Geneva January 2017 )</a:t>
            </a:r>
            <a:endParaRPr lang="en-GB" sz="1600" b="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936625"/>
          </a:xfrm>
        </p:spPr>
        <p:txBody>
          <a:bodyPr/>
          <a:lstStyle/>
          <a:p>
            <a:pPr marL="342900" indent="-342900">
              <a:lnSpc>
                <a:spcPts val="2500"/>
              </a:lnSpc>
              <a:spcAft>
                <a:spcPts val="1800"/>
              </a:spcAft>
            </a:pPr>
            <a:r>
              <a:rPr lang="en-US" sz="3200" b="0" dirty="0" smtClean="0"/>
              <a:t>Discussion on battery durability</a:t>
            </a:r>
            <a:endParaRPr lang="en-US" sz="3200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248472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000" dirty="0" smtClean="0"/>
              <a:t>The issue of battery durability is out of the scope of the DTF.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The EVE WG has submitted a proposal to WP29 asking for additional time to study and understand how to address this issue, before any durability procedure is planned.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Several members of the EVE WG are also members of the WLTP EV subgroup, so no problem of coordination </a:t>
            </a:r>
            <a:r>
              <a:rPr lang="en-US" sz="2000" smtClean="0"/>
              <a:t>should arise.</a:t>
            </a:r>
            <a:endParaRPr lang="en-US" sz="2000" dirty="0" smtClean="0"/>
          </a:p>
          <a:p>
            <a:pPr>
              <a:spcAft>
                <a:spcPts val="1200"/>
              </a:spcAft>
            </a:pPr>
            <a:r>
              <a:rPr lang="en-US" sz="2000" dirty="0" smtClean="0"/>
              <a:t>The Commission will follow the development of this very important topic.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89569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16193" y="1196752"/>
            <a:ext cx="8229600" cy="576064"/>
          </a:xfrm>
        </p:spPr>
        <p:txBody>
          <a:bodyPr/>
          <a:lstStyle/>
          <a:p>
            <a:r>
              <a:rPr lang="en-US" sz="2800" dirty="0" smtClean="0">
                <a:cs typeface="Calibri" pitchFamily="34" charset="0"/>
              </a:rPr>
              <a:t>Index</a:t>
            </a:r>
            <a:endParaRPr lang="en-US" sz="2800" dirty="0"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7784" y="2060848"/>
            <a:ext cx="8196664" cy="2618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5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BDDEFF"/>
                </a:solidFill>
              </a:rPr>
              <a:t>Background</a:t>
            </a:r>
          </a:p>
          <a:p>
            <a:pPr marL="342900" indent="-342900">
              <a:lnSpc>
                <a:spcPts val="25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BDDEFF"/>
                </a:solidFill>
              </a:rPr>
              <a:t>Discussion on the activity to be carried out</a:t>
            </a:r>
          </a:p>
          <a:p>
            <a:pPr marL="800100" lvl="1" indent="-342900">
              <a:lnSpc>
                <a:spcPts val="25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2000" b="0" dirty="0">
                <a:solidFill>
                  <a:srgbClr val="BDDEFF"/>
                </a:solidFill>
              </a:rPr>
              <a:t> DTF, how to proceed</a:t>
            </a:r>
          </a:p>
          <a:p>
            <a:pPr marL="800100" lvl="1" indent="-342900">
              <a:lnSpc>
                <a:spcPts val="25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2000" b="0" dirty="0">
                <a:solidFill>
                  <a:srgbClr val="BDDEFF"/>
                </a:solidFill>
              </a:rPr>
              <a:t>Battery durability, how to proceed</a:t>
            </a:r>
          </a:p>
          <a:p>
            <a:pPr marL="342900" indent="-342900">
              <a:lnSpc>
                <a:spcPts val="25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rgbClr val="0F5494"/>
                </a:solidFill>
              </a:rPr>
              <a:t>Concluding remarks</a:t>
            </a:r>
          </a:p>
        </p:txBody>
      </p:sp>
    </p:spTree>
    <p:extLst>
      <p:ext uri="{BB962C8B-B14F-4D97-AF65-F5344CB8AC3E}">
        <p14:creationId xmlns:p14="http://schemas.microsoft.com/office/powerpoint/2010/main" val="247540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Concluding remarks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sz="2000" dirty="0" smtClean="0"/>
              <a:t>The work of the DTF has started in October 2016 and is foreseen to last until end of 2018.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The objective is to design an up-to-date durability procedure with the best use of money and time.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However we should all be aware that what we are preparing now could in theory be in place for the next 20-30 years, so it needs to be scientifically sound.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This concept should apply to the whole WLTP Phase 2.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873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scene3d>
            <a:camera prst="isometricOffAxis1Right"/>
            <a:lightRig rig="threePt" dir="t"/>
          </a:scene3d>
        </p:spPr>
        <p:txBody>
          <a:bodyPr/>
          <a:lstStyle/>
          <a:p>
            <a:pPr marL="0" indent="0" algn="ctr">
              <a:buNone/>
            </a:pPr>
            <a:r>
              <a:rPr 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QUESTIONS?</a:t>
            </a:r>
            <a:endParaRPr lang="en-GB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28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16193" y="1196752"/>
            <a:ext cx="8229600" cy="576064"/>
          </a:xfrm>
        </p:spPr>
        <p:txBody>
          <a:bodyPr/>
          <a:lstStyle/>
          <a:p>
            <a:r>
              <a:rPr lang="en-US" sz="2800" dirty="0" smtClean="0">
                <a:cs typeface="Calibri" pitchFamily="34" charset="0"/>
              </a:rPr>
              <a:t>Index</a:t>
            </a:r>
            <a:endParaRPr lang="en-US" sz="2800" dirty="0"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7784" y="2060848"/>
            <a:ext cx="819666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5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0F5494"/>
                </a:solidFill>
              </a:rPr>
              <a:t>Background</a:t>
            </a:r>
          </a:p>
          <a:p>
            <a:pPr marL="342900" indent="-342900">
              <a:lnSpc>
                <a:spcPts val="25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0F5494"/>
                </a:solidFill>
              </a:rPr>
              <a:t>Discussion on the activity to be carried out</a:t>
            </a:r>
          </a:p>
          <a:p>
            <a:pPr marL="800100" lvl="1" indent="-342900">
              <a:lnSpc>
                <a:spcPts val="25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2000" b="0" dirty="0" smtClean="0">
                <a:solidFill>
                  <a:srgbClr val="0F5494"/>
                </a:solidFill>
              </a:rPr>
              <a:t> DTF, </a:t>
            </a:r>
            <a:r>
              <a:rPr lang="en-US" sz="2000" b="0" dirty="0">
                <a:solidFill>
                  <a:srgbClr val="0F5494"/>
                </a:solidFill>
              </a:rPr>
              <a:t>how to proceed</a:t>
            </a:r>
          </a:p>
          <a:p>
            <a:pPr marL="800100" lvl="1" indent="-342900">
              <a:lnSpc>
                <a:spcPts val="25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2000" b="0" dirty="0" smtClean="0">
                <a:solidFill>
                  <a:srgbClr val="0F5494"/>
                </a:solidFill>
              </a:rPr>
              <a:t>Battery durability, how to proceed</a:t>
            </a:r>
          </a:p>
          <a:p>
            <a:pPr marL="342900" indent="-342900">
              <a:lnSpc>
                <a:spcPts val="25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0F5494"/>
                </a:solidFill>
              </a:rPr>
              <a:t>Concluding remarks</a:t>
            </a:r>
          </a:p>
          <a:p>
            <a:pPr marL="342900" indent="-342900">
              <a:lnSpc>
                <a:spcPts val="25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en-US" sz="2000" b="0" dirty="0" smtClean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13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936625"/>
          </a:xfrm>
        </p:spPr>
        <p:txBody>
          <a:bodyPr/>
          <a:lstStyle/>
          <a:p>
            <a:r>
              <a:rPr lang="en-GB" dirty="0" smtClean="0"/>
              <a:t>Background (1)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55576" y="2204864"/>
            <a:ext cx="7560840" cy="3633788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Since last WLTP IWG meeting in The Hague the Durability Task Force has held a face-to-face meeting on 9 November 2016 and a web-phone conference on 14 December 2016.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A CIRCABC folder dedicated to WLTP DTF has been set up and all the working documents are uploaded there.</a:t>
            </a:r>
          </a:p>
          <a:p>
            <a:pPr marL="0" indent="0">
              <a:buNone/>
            </a:pPr>
            <a:r>
              <a:rPr lang="en-US" sz="2000" dirty="0" smtClean="0"/>
              <a:t>The most relevant documents are also delivered to the WLTP IWG and are uploaded to the UNECE-GRPE WLTP IWG folder.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207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936625"/>
          </a:xfrm>
        </p:spPr>
        <p:txBody>
          <a:bodyPr/>
          <a:lstStyle/>
          <a:p>
            <a:r>
              <a:rPr lang="en-GB" dirty="0" smtClean="0"/>
              <a:t>Background (2)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3568" y="2204864"/>
            <a:ext cx="7776864" cy="4104456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GB" sz="2000" dirty="0" smtClean="0"/>
              <a:t>The DTF has finalized the Mandate and </a:t>
            </a:r>
            <a:r>
              <a:rPr lang="en-GB" sz="2000" dirty="0" err="1" smtClean="0"/>
              <a:t>ToR</a:t>
            </a:r>
            <a:r>
              <a:rPr lang="en-GB" sz="2000" dirty="0" smtClean="0"/>
              <a:t>. Main points are:</a:t>
            </a:r>
          </a:p>
          <a:p>
            <a:pPr>
              <a:spcAft>
                <a:spcPts val="1200"/>
              </a:spcAft>
            </a:pPr>
            <a:r>
              <a:rPr lang="en-US" sz="1800" dirty="0" smtClean="0"/>
              <a:t>The DTF will only cover the durability of emission control systems, not battery durability;</a:t>
            </a:r>
          </a:p>
          <a:p>
            <a:pPr>
              <a:spcAft>
                <a:spcPts val="1200"/>
              </a:spcAft>
            </a:pPr>
            <a:r>
              <a:rPr lang="en-US" sz="1800" dirty="0" smtClean="0"/>
              <a:t>EGR systems will also be studied and assessed from a durability point of view (of the EGR and of the engine);</a:t>
            </a:r>
          </a:p>
          <a:p>
            <a:pPr>
              <a:spcAft>
                <a:spcPts val="1200"/>
              </a:spcAft>
            </a:pPr>
            <a:r>
              <a:rPr lang="en-US" sz="1800" dirty="0" smtClean="0"/>
              <a:t>An experimental activity is foreseen that will require the extension of the DTF activity into WLTP Phase 2b;</a:t>
            </a:r>
          </a:p>
          <a:p>
            <a:pPr>
              <a:spcAft>
                <a:spcPts val="1200"/>
              </a:spcAft>
            </a:pPr>
            <a:r>
              <a:rPr lang="en-US" sz="1800" dirty="0" smtClean="0"/>
              <a:t>The issue of battery durability will be dealt with jointly by EVE and WLTP EV groups.</a:t>
            </a:r>
            <a:endParaRPr lang="en-GB" sz="1800" dirty="0"/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4167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761"/>
            <a:ext cx="8229600" cy="648072"/>
          </a:xfrm>
        </p:spPr>
        <p:txBody>
          <a:bodyPr/>
          <a:lstStyle/>
          <a:p>
            <a:r>
              <a:rPr lang="en-GB" dirty="0" smtClean="0"/>
              <a:t>Background (3)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633788"/>
          </a:xfrm>
        </p:spPr>
        <p:txBody>
          <a:bodyPr/>
          <a:lstStyle/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29524" y="1844824"/>
            <a:ext cx="792088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solidFill>
                  <a:srgbClr val="0F5494"/>
                </a:solidFill>
              </a:rPr>
              <a:t>A work plan has been presented and discussed (not yet finalized). Main actions:</a:t>
            </a:r>
          </a:p>
          <a:p>
            <a:endParaRPr lang="en-US" sz="2400" b="0" dirty="0" smtClean="0">
              <a:solidFill>
                <a:srgbClr val="0F5494"/>
              </a:solidFill>
            </a:endParaRPr>
          </a:p>
          <a:p>
            <a:pPr marL="342900" indent="-342900">
              <a:spcAft>
                <a:spcPts val="1200"/>
              </a:spcAft>
              <a:buAutoNum type="arabicParenR"/>
            </a:pPr>
            <a:r>
              <a:rPr lang="en-US" sz="1800" b="0" dirty="0" smtClean="0">
                <a:solidFill>
                  <a:srgbClr val="0F5494"/>
                </a:solidFill>
              </a:rPr>
              <a:t>Design </a:t>
            </a:r>
            <a:r>
              <a:rPr lang="en-US" sz="1800" b="0" dirty="0">
                <a:solidFill>
                  <a:srgbClr val="0F5494"/>
                </a:solidFill>
              </a:rPr>
              <a:t>and carry out an experimental measurement campaign to compare the thermal load of the SRC vs. </a:t>
            </a:r>
            <a:r>
              <a:rPr lang="en-US" sz="1800" b="0" dirty="0" smtClean="0">
                <a:solidFill>
                  <a:srgbClr val="0F5494"/>
                </a:solidFill>
              </a:rPr>
              <a:t>WLTP;</a:t>
            </a:r>
          </a:p>
          <a:p>
            <a:pPr marL="342900" indent="-342900">
              <a:spcAft>
                <a:spcPts val="1200"/>
              </a:spcAft>
              <a:buFontTx/>
              <a:buAutoNum type="arabicParenR"/>
            </a:pPr>
            <a:r>
              <a:rPr lang="en-US" sz="1800" b="0" dirty="0">
                <a:solidFill>
                  <a:srgbClr val="0F5494"/>
                </a:solidFill>
              </a:rPr>
              <a:t>Collect all available data and knowledge on the deterioration of GPF and </a:t>
            </a:r>
            <a:r>
              <a:rPr lang="en-US" sz="1800" b="0" dirty="0" err="1">
                <a:solidFill>
                  <a:srgbClr val="0F5494"/>
                </a:solidFill>
              </a:rPr>
              <a:t>DeNOx</a:t>
            </a:r>
            <a:r>
              <a:rPr lang="en-US" sz="1800" b="0" dirty="0">
                <a:solidFill>
                  <a:srgbClr val="0F5494"/>
                </a:solidFill>
              </a:rPr>
              <a:t> systems. </a:t>
            </a:r>
            <a:r>
              <a:rPr lang="en-US" sz="1800" b="0" dirty="0" err="1">
                <a:solidFill>
                  <a:srgbClr val="0F5494"/>
                </a:solidFill>
              </a:rPr>
              <a:t>Analyse</a:t>
            </a:r>
            <a:r>
              <a:rPr lang="en-US" sz="1800" b="0" dirty="0">
                <a:solidFill>
                  <a:srgbClr val="0F5494"/>
                </a:solidFill>
              </a:rPr>
              <a:t> this info and propose, if necessary, a revised accelerated bench durability procedure for gasoline </a:t>
            </a:r>
            <a:r>
              <a:rPr lang="en-US" sz="1800" b="0" dirty="0" smtClean="0">
                <a:solidFill>
                  <a:srgbClr val="0F5494"/>
                </a:solidFill>
              </a:rPr>
              <a:t>vehicles</a:t>
            </a:r>
            <a:r>
              <a:rPr lang="en-US" sz="1800" b="0" dirty="0">
                <a:solidFill>
                  <a:srgbClr val="0F5494"/>
                </a:solidFill>
              </a:rPr>
              <a:t>;</a:t>
            </a:r>
            <a:endParaRPr lang="en-US" sz="1800" b="0" dirty="0" smtClean="0">
              <a:solidFill>
                <a:srgbClr val="0F5494"/>
              </a:solidFill>
            </a:endParaRPr>
          </a:p>
          <a:p>
            <a:pPr marL="342900" indent="-342900">
              <a:spcAft>
                <a:spcPts val="1200"/>
              </a:spcAft>
              <a:buFontTx/>
              <a:buAutoNum type="arabicParenR"/>
            </a:pPr>
            <a:r>
              <a:rPr lang="en-US" sz="1800" b="0" dirty="0">
                <a:solidFill>
                  <a:srgbClr val="0F5494"/>
                </a:solidFill>
              </a:rPr>
              <a:t>Collect all available data and knowledge on the deterioration of SCR and </a:t>
            </a:r>
            <a:r>
              <a:rPr lang="en-US" sz="1800" b="0" dirty="0" err="1">
                <a:solidFill>
                  <a:srgbClr val="0F5494"/>
                </a:solidFill>
              </a:rPr>
              <a:t>DeNOx</a:t>
            </a:r>
            <a:r>
              <a:rPr lang="en-US" sz="1800" b="0" dirty="0">
                <a:solidFill>
                  <a:srgbClr val="0F5494"/>
                </a:solidFill>
              </a:rPr>
              <a:t> systems. Carry out an analysis of the durability of EGR systems and assess the potentiality of other engine-related solutions to control NOx emission from diesel vehicles. </a:t>
            </a:r>
            <a:r>
              <a:rPr lang="en-US" sz="1800" b="0" dirty="0" err="1">
                <a:solidFill>
                  <a:srgbClr val="0F5494"/>
                </a:solidFill>
              </a:rPr>
              <a:t>Analyse</a:t>
            </a:r>
            <a:r>
              <a:rPr lang="en-US" sz="1800" b="0" dirty="0">
                <a:solidFill>
                  <a:srgbClr val="0F5494"/>
                </a:solidFill>
              </a:rPr>
              <a:t> this info and propose, if necessary, a revised accelerated bench durability procedure for diesel vehicles. </a:t>
            </a:r>
            <a:endParaRPr lang="en-GB" sz="1800" b="0" dirty="0">
              <a:solidFill>
                <a:srgbClr val="0F5494"/>
              </a:solidFill>
            </a:endParaRPr>
          </a:p>
          <a:p>
            <a:pPr marL="342900" indent="-342900">
              <a:spcAft>
                <a:spcPts val="1200"/>
              </a:spcAft>
              <a:buFontTx/>
              <a:buAutoNum type="arabicParenR"/>
            </a:pPr>
            <a:endParaRPr lang="en-GB" sz="1800" b="0" dirty="0">
              <a:solidFill>
                <a:srgbClr val="0F5494"/>
              </a:solidFill>
            </a:endParaRPr>
          </a:p>
          <a:p>
            <a:pPr marL="342900" indent="-342900">
              <a:buAutoNum type="arabicParenR"/>
            </a:pPr>
            <a:endParaRPr lang="en-GB" sz="1800" b="0" dirty="0">
              <a:solidFill>
                <a:srgbClr val="0F5494"/>
              </a:solidFill>
            </a:endParaRPr>
          </a:p>
          <a:p>
            <a:endParaRPr lang="en-GB" sz="2400" b="0" dirty="0" err="1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82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16193" y="1196752"/>
            <a:ext cx="8229600" cy="576064"/>
          </a:xfrm>
        </p:spPr>
        <p:txBody>
          <a:bodyPr/>
          <a:lstStyle/>
          <a:p>
            <a:r>
              <a:rPr lang="en-US" sz="2800" dirty="0" smtClean="0">
                <a:cs typeface="Calibri" pitchFamily="34" charset="0"/>
              </a:rPr>
              <a:t>Index</a:t>
            </a:r>
            <a:endParaRPr lang="en-US" sz="2800" dirty="0"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7784" y="2060848"/>
            <a:ext cx="8196664" cy="2618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5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BDDEFF"/>
                </a:solidFill>
              </a:rPr>
              <a:t>Background</a:t>
            </a:r>
          </a:p>
          <a:p>
            <a:pPr marL="342900" indent="-342900">
              <a:lnSpc>
                <a:spcPts val="25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BDDEFF"/>
                </a:solidFill>
              </a:rPr>
              <a:t>Discussion on the activity to be carried out</a:t>
            </a:r>
          </a:p>
          <a:p>
            <a:pPr marL="800100" lvl="1" indent="-342900">
              <a:lnSpc>
                <a:spcPts val="25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2000" b="0" dirty="0" smtClean="0">
                <a:solidFill>
                  <a:srgbClr val="0F5494"/>
                </a:solidFill>
              </a:rPr>
              <a:t> DTF, </a:t>
            </a:r>
            <a:r>
              <a:rPr lang="en-US" sz="2000" b="0" dirty="0">
                <a:solidFill>
                  <a:srgbClr val="0F5494"/>
                </a:solidFill>
              </a:rPr>
              <a:t>how to proceed</a:t>
            </a:r>
          </a:p>
          <a:p>
            <a:pPr marL="800100" lvl="1" indent="-342900">
              <a:lnSpc>
                <a:spcPts val="25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2000" b="0" dirty="0" smtClean="0">
                <a:solidFill>
                  <a:srgbClr val="BDDEFF"/>
                </a:solidFill>
              </a:rPr>
              <a:t>Battery durability, how to proceed</a:t>
            </a:r>
          </a:p>
          <a:p>
            <a:pPr marL="342900" indent="-342900">
              <a:lnSpc>
                <a:spcPts val="25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BDDEFF"/>
                </a:solidFill>
              </a:rPr>
              <a:t>Concluding remarks</a:t>
            </a:r>
          </a:p>
        </p:txBody>
      </p:sp>
    </p:spTree>
    <p:extLst>
      <p:ext uri="{BB962C8B-B14F-4D97-AF65-F5344CB8AC3E}">
        <p14:creationId xmlns:p14="http://schemas.microsoft.com/office/powerpoint/2010/main" val="2857087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DTF: next steps (1)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sz="2000" dirty="0" smtClean="0"/>
              <a:t>The Commission is preparing a proposal for an experimental test campaign to compare the thermal loading of the SRC versus WLTP.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This proposal will be presented and discussed at the next face-to-face meeting of the DTF, scheduled on 25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January 2017 in Brussels.</a:t>
            </a:r>
          </a:p>
          <a:p>
            <a:pPr>
              <a:spcAft>
                <a:spcPts val="1200"/>
              </a:spcAf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339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DTF: next steps (2)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sz="2000" dirty="0" smtClean="0"/>
              <a:t>In parallel to the preparation and execution of action 1 (comparison of SRC vs. WLTP thermal load), actions 2 and 3 will also start.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The intention is to optimize cost and time, however at least 3 laboratories should participate to this campaign. JRC can be one of them.</a:t>
            </a:r>
          </a:p>
          <a:p>
            <a:pPr>
              <a:spcAft>
                <a:spcPts val="1200"/>
              </a:spcAft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5110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861DAA-5BBC-4812-876F-0D7C7B9EA75C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16193" y="1196752"/>
            <a:ext cx="8229600" cy="576064"/>
          </a:xfrm>
        </p:spPr>
        <p:txBody>
          <a:bodyPr/>
          <a:lstStyle/>
          <a:p>
            <a:r>
              <a:rPr lang="en-US" sz="2800" dirty="0" smtClean="0">
                <a:cs typeface="Calibri" pitchFamily="34" charset="0"/>
              </a:rPr>
              <a:t>Index</a:t>
            </a:r>
            <a:endParaRPr lang="en-US" sz="2800" dirty="0">
              <a:cs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7784" y="2060848"/>
            <a:ext cx="8196664" cy="2618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5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BDDEFF"/>
                </a:solidFill>
              </a:rPr>
              <a:t>Background</a:t>
            </a:r>
          </a:p>
          <a:p>
            <a:pPr marL="342900" indent="-342900">
              <a:lnSpc>
                <a:spcPts val="25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BDDEFF"/>
                </a:solidFill>
              </a:rPr>
              <a:t>Discussion on the activity to be carried out</a:t>
            </a:r>
          </a:p>
          <a:p>
            <a:pPr marL="800100" lvl="1" indent="-342900">
              <a:lnSpc>
                <a:spcPts val="25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2000" b="0" dirty="0">
                <a:solidFill>
                  <a:srgbClr val="BDDEFF"/>
                </a:solidFill>
              </a:rPr>
              <a:t> DTF, how to proceed</a:t>
            </a:r>
          </a:p>
          <a:p>
            <a:pPr marL="800100" lvl="1" indent="-342900">
              <a:lnSpc>
                <a:spcPts val="2500"/>
              </a:lnSpc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2000" b="0" dirty="0">
                <a:solidFill>
                  <a:srgbClr val="0F5494"/>
                </a:solidFill>
              </a:rPr>
              <a:t>Battery durability, how to proceed</a:t>
            </a:r>
          </a:p>
          <a:p>
            <a:pPr marL="342900" indent="-342900">
              <a:lnSpc>
                <a:spcPts val="2500"/>
              </a:lnSpc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sz="2000" b="0" dirty="0" smtClean="0">
                <a:solidFill>
                  <a:srgbClr val="BDDEFF"/>
                </a:solidFill>
              </a:rPr>
              <a:t>Concluding remarks</a:t>
            </a:r>
          </a:p>
        </p:txBody>
      </p:sp>
    </p:spTree>
    <p:extLst>
      <p:ext uri="{BB962C8B-B14F-4D97-AF65-F5344CB8AC3E}">
        <p14:creationId xmlns:p14="http://schemas.microsoft.com/office/powerpoint/2010/main" val="46993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13885</TotalTime>
  <Words>711</Words>
  <Application>Microsoft Office PowerPoint</Application>
  <PresentationFormat>画面に合わせる (4:3)</PresentationFormat>
  <Paragraphs>77</Paragraphs>
  <Slides>13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ＭＳ Ｐゴシック</vt:lpstr>
      <vt:lpstr>Arial</vt:lpstr>
      <vt:lpstr>Calibri</vt:lpstr>
      <vt:lpstr>Cambria</vt:lpstr>
      <vt:lpstr>Times New Roman</vt:lpstr>
      <vt:lpstr>Verdana</vt:lpstr>
      <vt:lpstr>Wingdings</vt:lpstr>
      <vt:lpstr>Default Design</vt:lpstr>
      <vt:lpstr> WLTP Phase 2  Durability Task Force Update </vt:lpstr>
      <vt:lpstr>Index</vt:lpstr>
      <vt:lpstr>Background (1)</vt:lpstr>
      <vt:lpstr>Background (2)</vt:lpstr>
      <vt:lpstr>Background (3)</vt:lpstr>
      <vt:lpstr>Index</vt:lpstr>
      <vt:lpstr>DTF: next steps (1)</vt:lpstr>
      <vt:lpstr>DTF: next steps (2)</vt:lpstr>
      <vt:lpstr>Index</vt:lpstr>
      <vt:lpstr>Discussion on battery durability</vt:lpstr>
      <vt:lpstr>Index</vt:lpstr>
      <vt:lpstr>Concluding remarks</vt:lpstr>
      <vt:lpstr>PowerPoint プレゼンテーション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川野大輔</cp:lastModifiedBy>
  <cp:revision>485</cp:revision>
  <cp:lastPrinted>2014-04-22T14:01:33Z</cp:lastPrinted>
  <dcterms:created xsi:type="dcterms:W3CDTF">2011-10-28T10:25:18Z</dcterms:created>
  <dcterms:modified xsi:type="dcterms:W3CDTF">2017-01-10T10:00:56Z</dcterms:modified>
</cp:coreProperties>
</file>