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2" r:id="rId2"/>
    <p:sldId id="308" r:id="rId3"/>
    <p:sldId id="333" r:id="rId4"/>
    <p:sldId id="334" r:id="rId5"/>
    <p:sldId id="305" r:id="rId6"/>
    <p:sldId id="317" r:id="rId7"/>
    <p:sldId id="283" r:id="rId8"/>
    <p:sldId id="284" r:id="rId9"/>
    <p:sldId id="285" r:id="rId10"/>
    <p:sldId id="318" r:id="rId11"/>
    <p:sldId id="33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FF60"/>
    <a:srgbClr val="010C9D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755" autoAdjust="0"/>
  </p:normalViewPr>
  <p:slideViewPr>
    <p:cSldViewPr>
      <p:cViewPr varScale="1">
        <p:scale>
          <a:sx n="81" d="100"/>
          <a:sy n="81" d="100"/>
        </p:scale>
        <p:origin x="-1411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CC7233-ADAE-4733-BA31-8672D319EDCC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22C6B3-CE61-43A4-BD4A-6A75E71EA11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172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2C6B3-CE61-43A4-BD4A-6A75E71EA11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971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E4D7-A840-4CF8-862C-13C0C1D1CC51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4ECDA-0D45-4F58-BF30-99A37BA38F2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97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E4D7-A840-4CF8-862C-13C0C1D1CC51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4ECDA-0D45-4F58-BF30-99A37BA38F2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310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E4D7-A840-4CF8-862C-13C0C1D1CC51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4ECDA-0D45-4F58-BF30-99A37BA38F2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695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E4D7-A840-4CF8-862C-13C0C1D1CC51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4ECDA-0D45-4F58-BF30-99A37BA38F2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874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E4D7-A840-4CF8-862C-13C0C1D1CC51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4ECDA-0D45-4F58-BF30-99A37BA38F2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154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E4D7-A840-4CF8-862C-13C0C1D1CC51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4ECDA-0D45-4F58-BF30-99A37BA38F2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071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E4D7-A840-4CF8-862C-13C0C1D1CC51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4ECDA-0D45-4F58-BF30-99A37BA38F2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401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E4D7-A840-4CF8-862C-13C0C1D1CC51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4ECDA-0D45-4F58-BF30-99A37BA38F2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442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E4D7-A840-4CF8-862C-13C0C1D1CC51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4ECDA-0D45-4F58-BF30-99A37BA38F2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522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E4D7-A840-4CF8-862C-13C0C1D1CC51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4ECDA-0D45-4F58-BF30-99A37BA38F2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775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E4D7-A840-4CF8-862C-13C0C1D1CC51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4ECDA-0D45-4F58-BF30-99A37BA38F2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281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0E4D7-A840-4CF8-862C-13C0C1D1CC51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4ECDA-0D45-4F58-BF30-99A37BA38F2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637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ASEP, a </a:t>
            </a:r>
            <a:r>
              <a:rPr lang="fr-FR" dirty="0" err="1" smtClean="0"/>
              <a:t>way</a:t>
            </a:r>
            <a:r>
              <a:rPr lang="fr-FR" dirty="0" smtClean="0"/>
              <a:t> to analyse </a:t>
            </a:r>
            <a:r>
              <a:rPr lang="fr-FR" dirty="0" err="1" smtClean="0"/>
              <a:t>methods</a:t>
            </a:r>
            <a:endParaRPr lang="en-GB" sz="4000" i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FR" dirty="0" smtClean="0"/>
              <a:t>Louis-Ferdinand PARDO </a:t>
            </a:r>
          </a:p>
          <a:p>
            <a:r>
              <a:rPr lang="fr-FR" dirty="0" smtClean="0"/>
              <a:t>FRANCE</a:t>
            </a:r>
          </a:p>
          <a:p>
            <a:r>
              <a:rPr lang="en-US" b="1" dirty="0" smtClean="0"/>
              <a:t>2</a:t>
            </a:r>
            <a:r>
              <a:rPr lang="en-US" b="1" baseline="30000" dirty="0"/>
              <a:t>d</a:t>
            </a:r>
            <a:r>
              <a:rPr lang="en-US" b="1" dirty="0" smtClean="0"/>
              <a:t> </a:t>
            </a:r>
            <a:r>
              <a:rPr lang="en-US" b="1" dirty="0"/>
              <a:t>meeting of the Informal Working Group </a:t>
            </a:r>
            <a:r>
              <a:rPr lang="en-GB" b="1" dirty="0"/>
              <a:t>ASEP</a:t>
            </a:r>
            <a:endParaRPr lang="en-GB" dirty="0"/>
          </a:p>
          <a:p>
            <a:r>
              <a:rPr lang="en-US" b="1" dirty="0" smtClean="0"/>
              <a:t>13-15 </a:t>
            </a:r>
            <a:r>
              <a:rPr lang="en-US" b="1" dirty="0" err="1" smtClean="0"/>
              <a:t>february</a:t>
            </a:r>
            <a:r>
              <a:rPr lang="en-US" b="1" dirty="0" smtClean="0"/>
              <a:t> 2017 </a:t>
            </a:r>
            <a:endParaRPr lang="en-GB" dirty="0"/>
          </a:p>
          <a:p>
            <a:r>
              <a:rPr lang="fr-FR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217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ASEP, </a:t>
            </a:r>
            <a:r>
              <a:rPr lang="en-GB" sz="3600" dirty="0" smtClean="0"/>
              <a:t>Analysis </a:t>
            </a:r>
            <a:endParaRPr lang="en-GB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</a:t>
            </a:r>
            <a:r>
              <a:rPr lang="en-GB" dirty="0"/>
              <a:t>linear and normal v</a:t>
            </a:r>
            <a:r>
              <a:rPr lang="en-GB" dirty="0" smtClean="0"/>
              <a:t>ehicle of </a:t>
            </a:r>
            <a:r>
              <a:rPr lang="en-GB" dirty="0"/>
              <a:t>the </a:t>
            </a:r>
            <a:r>
              <a:rPr lang="en-GB" dirty="0" smtClean="0"/>
              <a:t>basic vehicle </a:t>
            </a:r>
            <a:r>
              <a:rPr lang="en-GB" dirty="0"/>
              <a:t>is doubtless with slopes lower than 5 dB / 1000min-1</a:t>
            </a:r>
            <a:r>
              <a:rPr lang="en-GB" dirty="0" smtClean="0"/>
              <a:t>.</a:t>
            </a:r>
          </a:p>
          <a:p>
            <a:r>
              <a:rPr lang="en-GB" dirty="0" smtClean="0"/>
              <a:t>Current methods </a:t>
            </a:r>
            <a:r>
              <a:rPr lang="en-GB" dirty="0"/>
              <a:t>allow </a:t>
            </a:r>
            <a:r>
              <a:rPr lang="en-GB" dirty="0" smtClean="0"/>
              <a:t>to detect </a:t>
            </a:r>
            <a:r>
              <a:rPr lang="en-GB" dirty="0"/>
              <a:t>the "abnormal" character of the sound </a:t>
            </a:r>
            <a:r>
              <a:rPr lang="en-GB" dirty="0" smtClean="0"/>
              <a:t>emissions. </a:t>
            </a:r>
          </a:p>
          <a:p>
            <a:r>
              <a:rPr lang="en-GB" dirty="0" smtClean="0"/>
              <a:t>The slope-</a:t>
            </a:r>
            <a:r>
              <a:rPr lang="en-GB" dirty="0" err="1" smtClean="0"/>
              <a:t>assesment’s</a:t>
            </a:r>
            <a:r>
              <a:rPr lang="en-GB" dirty="0" smtClean="0"/>
              <a:t> </a:t>
            </a:r>
            <a:r>
              <a:rPr lang="en-GB" dirty="0"/>
              <a:t>method </a:t>
            </a:r>
            <a:r>
              <a:rPr lang="en-GB" dirty="0" smtClean="0"/>
              <a:t>seems </a:t>
            </a:r>
            <a:r>
              <a:rPr lang="en-GB" dirty="0"/>
              <a:t>to be more sensitive than the </a:t>
            </a:r>
            <a:r>
              <a:rPr lang="en-GB" dirty="0" smtClean="0"/>
              <a:t>L </a:t>
            </a:r>
            <a:r>
              <a:rPr lang="en-GB" dirty="0"/>
              <a:t>urban-</a:t>
            </a:r>
            <a:r>
              <a:rPr lang="en-GB" dirty="0" err="1"/>
              <a:t>assesment</a:t>
            </a:r>
            <a:r>
              <a:rPr lang="en-GB" dirty="0"/>
              <a:t> </a:t>
            </a:r>
            <a:r>
              <a:rPr lang="en-GB" dirty="0" smtClean="0"/>
              <a:t>‘s method.</a:t>
            </a:r>
            <a:endParaRPr lang="en-GB" dirty="0"/>
          </a:p>
          <a:p>
            <a:pPr marL="0" indent="0">
              <a:buNone/>
            </a:pPr>
            <a:endParaRPr lang="en-GB" i="1" dirty="0" smtClean="0"/>
          </a:p>
        </p:txBody>
      </p:sp>
    </p:spTree>
    <p:extLst>
      <p:ext uri="{BB962C8B-B14F-4D97-AF65-F5344CB8AC3E}">
        <p14:creationId xmlns:p14="http://schemas.microsoft.com/office/powerpoint/2010/main" val="364353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800" dirty="0" smtClean="0"/>
              <a:t>Future method(s) shall </a:t>
            </a:r>
            <a:r>
              <a:rPr lang="en-GB" sz="2800" dirty="0"/>
              <a:t>allow to detect </a:t>
            </a:r>
            <a:r>
              <a:rPr lang="en-GB" sz="2800" dirty="0" smtClean="0"/>
              <a:t>at least such </a:t>
            </a:r>
            <a:r>
              <a:rPr lang="en-GB" sz="2800" dirty="0"/>
              <a:t>"abnormal" character of the sound </a:t>
            </a:r>
            <a:r>
              <a:rPr lang="en-GB" sz="2800" dirty="0" smtClean="0"/>
              <a:t>emissions</a:t>
            </a:r>
            <a:r>
              <a:rPr lang="en-GB" sz="2800" dirty="0"/>
              <a:t> </a:t>
            </a:r>
            <a:r>
              <a:rPr lang="en-GB" sz="2800" dirty="0" smtClean="0"/>
              <a:t>: </a:t>
            </a:r>
          </a:p>
          <a:p>
            <a:pPr lvl="1"/>
            <a:r>
              <a:rPr lang="en-GB" sz="2400" dirty="0"/>
              <a:t>Evidence of test beating and/or cycle detection.</a:t>
            </a:r>
          </a:p>
          <a:p>
            <a:pPr lvl="1"/>
            <a:r>
              <a:rPr lang="en-GB" sz="2400" dirty="0"/>
              <a:t>Unexpected vehicle noise behaviour based on the individual vehicle’s technical capability.</a:t>
            </a:r>
          </a:p>
          <a:p>
            <a:pPr lvl="1"/>
            <a:r>
              <a:rPr lang="en-GB" sz="2400" dirty="0"/>
              <a:t>Noise emission higher than absolute dB/</a:t>
            </a:r>
            <a:r>
              <a:rPr lang="en-GB" sz="2400" dirty="0" err="1"/>
              <a:t>r.p.m</a:t>
            </a:r>
            <a:r>
              <a:rPr lang="en-GB" sz="2400" dirty="0"/>
              <a:t>. slope, with different approaches for determining a reference point</a:t>
            </a:r>
            <a:r>
              <a:rPr lang="en-GB" sz="2400" dirty="0" smtClean="0"/>
              <a:t>.</a:t>
            </a:r>
            <a:endParaRPr lang="en-GB" sz="2800" dirty="0"/>
          </a:p>
          <a:p>
            <a:pPr algn="just"/>
            <a:r>
              <a:rPr lang="en-GB" sz="2800" i="1" dirty="0" smtClean="0"/>
              <a:t>However</a:t>
            </a:r>
            <a:r>
              <a:rPr lang="en-GB" sz="2800" i="1" dirty="0"/>
              <a:t>, although answering the concerns, sensitiveness and the limits of methods shall be </a:t>
            </a:r>
            <a:r>
              <a:rPr lang="en-GB" sz="2800" i="1" dirty="0" smtClean="0"/>
              <a:t>considered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3786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Usually, ASEP methods were analysis regarding real vehicle</a:t>
            </a:r>
            <a:r>
              <a:rPr lang="en-US" dirty="0" smtClean="0"/>
              <a:t>. By this way, concern vehicle are subject to doubt.</a:t>
            </a:r>
            <a:endParaRPr lang="en-US" dirty="0" smtClean="0"/>
          </a:p>
          <a:p>
            <a:r>
              <a:rPr lang="en-GB" dirty="0"/>
              <a:t>Criteria given for the determination of the term “vehicle of concern</a:t>
            </a:r>
            <a:r>
              <a:rPr lang="en-GB" dirty="0" smtClean="0"/>
              <a:t>” could be analyse </a:t>
            </a:r>
            <a:r>
              <a:rPr lang="en-US" dirty="0" smtClean="0"/>
              <a:t>using a simulated </a:t>
            </a:r>
            <a:r>
              <a:rPr lang="en-US" dirty="0" smtClean="0"/>
              <a:t>test. It </a:t>
            </a:r>
            <a:r>
              <a:rPr lang="en-US" dirty="0"/>
              <a:t>allows a better understanding of the behavior of the ASEP </a:t>
            </a:r>
            <a:r>
              <a:rPr lang="en-US" dirty="0" smtClean="0"/>
              <a:t>methods regarding </a:t>
            </a:r>
            <a:r>
              <a:rPr lang="en-US" dirty="0"/>
              <a:t>abnormal </a:t>
            </a:r>
            <a:r>
              <a:rPr lang="en-US" dirty="0" smtClean="0"/>
              <a:t>behavior.</a:t>
            </a:r>
            <a:endParaRPr lang="en-GB" dirty="0" smtClean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ASEP, </a:t>
            </a:r>
            <a:r>
              <a:rPr lang="en-GB" sz="3600" dirty="0" smtClean="0"/>
              <a:t>Analysis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04829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ASEP, Criteria </a:t>
            </a:r>
            <a:r>
              <a:rPr lang="en-GB" sz="2800" dirty="0"/>
              <a:t>given for the determination of the term “vehicle </a:t>
            </a:r>
            <a:r>
              <a:rPr lang="en-GB" sz="2800" dirty="0" smtClean="0"/>
              <a:t>of concern”</a:t>
            </a:r>
            <a:endParaRPr lang="en-GB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 smtClean="0"/>
              <a:t>From ECE/TRANS/WP.29/GRB/2010/9 : </a:t>
            </a:r>
            <a:endParaRPr lang="en-GB" sz="2800" dirty="0"/>
          </a:p>
          <a:p>
            <a:r>
              <a:rPr lang="en-GB" sz="2800" dirty="0" smtClean="0"/>
              <a:t>Evidence of test beating and/or cycle detection.</a:t>
            </a:r>
          </a:p>
          <a:p>
            <a:r>
              <a:rPr lang="en-GB" sz="2800" dirty="0" smtClean="0"/>
              <a:t>Unexpected vehicle noise behaviour based on the individual vehicle’s technical capability.</a:t>
            </a:r>
          </a:p>
          <a:p>
            <a:r>
              <a:rPr lang="en-GB" sz="2800" dirty="0" smtClean="0"/>
              <a:t>Noise </a:t>
            </a:r>
            <a:r>
              <a:rPr lang="en-GB" sz="2800" dirty="0"/>
              <a:t>emission higher than absolute dB/</a:t>
            </a:r>
            <a:r>
              <a:rPr lang="en-GB" sz="2800" dirty="0" err="1"/>
              <a:t>r.p.m</a:t>
            </a:r>
            <a:r>
              <a:rPr lang="en-GB" sz="2800" dirty="0"/>
              <a:t>. slope, with </a:t>
            </a:r>
            <a:r>
              <a:rPr lang="en-GB" sz="2800" dirty="0" smtClean="0"/>
              <a:t>different approaches </a:t>
            </a:r>
            <a:r>
              <a:rPr lang="en-GB" sz="2800" dirty="0"/>
              <a:t>for determining a reference point</a:t>
            </a:r>
            <a:r>
              <a:rPr lang="en-GB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005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ASEP, Criteria given for the determination of the term “vehicle of concern”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Wingdings" pitchFamily="2" charset="2"/>
              </a:rPr>
              <a:t>Validation of normal or abnormal </a:t>
            </a:r>
            <a:r>
              <a:rPr lang="en-US" dirty="0" err="1">
                <a:sym typeface="Wingdings" pitchFamily="2" charset="2"/>
              </a:rPr>
              <a:t>behaviour</a:t>
            </a:r>
            <a:r>
              <a:rPr lang="en-US" dirty="0">
                <a:sym typeface="Wingdings" pitchFamily="2" charset="2"/>
              </a:rPr>
              <a:t> of the vehicle noise in a </a:t>
            </a:r>
            <a:r>
              <a:rPr lang="en-US" dirty="0" smtClean="0">
                <a:sym typeface="Wingdings" pitchFamily="2" charset="2"/>
              </a:rPr>
              <a:t>control range</a:t>
            </a:r>
            <a:endParaRPr lang="en-US" dirty="0"/>
          </a:p>
          <a:p>
            <a:endParaRPr lang="en-GB" dirty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2" t="8642" r="5798" b="5930"/>
          <a:stretch/>
        </p:blipFill>
        <p:spPr bwMode="auto">
          <a:xfrm>
            <a:off x="323528" y="2924944"/>
            <a:ext cx="5184576" cy="312314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</p:pic>
      <p:sp>
        <p:nvSpPr>
          <p:cNvPr id="6" name="Rectangle 5"/>
          <p:cNvSpPr/>
          <p:nvPr/>
        </p:nvSpPr>
        <p:spPr>
          <a:xfrm>
            <a:off x="6372200" y="3214717"/>
            <a:ext cx="2219486" cy="307777"/>
          </a:xfrm>
          <a:prstGeom prst="rect">
            <a:avLst/>
          </a:prstGeom>
          <a:ln>
            <a:solidFill>
              <a:srgbClr val="010C9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400" dirty="0"/>
              <a:t>N</a:t>
            </a:r>
            <a:r>
              <a:rPr lang="en-GB" sz="1400" dirty="0" smtClean="0"/>
              <a:t>ormal behaviour</a:t>
            </a:r>
            <a:endParaRPr lang="en-GB" sz="1400" dirty="0"/>
          </a:p>
        </p:txBody>
      </p:sp>
      <p:sp>
        <p:nvSpPr>
          <p:cNvPr id="7" name="Rectangle 6"/>
          <p:cNvSpPr/>
          <p:nvPr/>
        </p:nvSpPr>
        <p:spPr>
          <a:xfrm>
            <a:off x="6411514" y="4484480"/>
            <a:ext cx="2180172" cy="1015663"/>
          </a:xfrm>
          <a:prstGeom prst="rect">
            <a:avLst/>
          </a:prstGeom>
          <a:ln>
            <a:solidFill>
              <a:srgbClr val="21FF6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200" dirty="0"/>
              <a:t>Abnormal behaviour : </a:t>
            </a:r>
          </a:p>
          <a:p>
            <a:pPr algn="ctr"/>
            <a:r>
              <a:rPr lang="en-GB" sz="1200" dirty="0" smtClean="0"/>
              <a:t>Unexpected </a:t>
            </a:r>
            <a:r>
              <a:rPr lang="en-GB" sz="1200" dirty="0"/>
              <a:t>vehicle noise behaviour based on the individual vehicle’s technical capability.</a:t>
            </a:r>
          </a:p>
        </p:txBody>
      </p:sp>
      <p:sp>
        <p:nvSpPr>
          <p:cNvPr id="8" name="Rectangle 7"/>
          <p:cNvSpPr/>
          <p:nvPr/>
        </p:nvSpPr>
        <p:spPr>
          <a:xfrm>
            <a:off x="6411514" y="5590981"/>
            <a:ext cx="2189908" cy="646331"/>
          </a:xfrm>
          <a:prstGeom prst="rect">
            <a:avLst/>
          </a:prstGeom>
          <a:ln>
            <a:solidFill>
              <a:srgbClr val="21FF6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200" dirty="0"/>
              <a:t>Abnormal behaviour : </a:t>
            </a:r>
          </a:p>
          <a:p>
            <a:pPr algn="ctr"/>
            <a:r>
              <a:rPr lang="en-GB" sz="1200" dirty="0" smtClean="0"/>
              <a:t>Noise </a:t>
            </a:r>
            <a:r>
              <a:rPr lang="en-GB" sz="1200" dirty="0"/>
              <a:t>emission higher</a:t>
            </a:r>
          </a:p>
          <a:p>
            <a:pPr algn="ctr"/>
            <a:r>
              <a:rPr lang="en-GB" sz="1200" dirty="0"/>
              <a:t> than absolute dB/</a:t>
            </a:r>
            <a:r>
              <a:rPr lang="en-GB" sz="1200" dirty="0" err="1"/>
              <a:t>r.p.m</a:t>
            </a:r>
            <a:r>
              <a:rPr lang="en-GB" sz="1200" dirty="0"/>
              <a:t>. slope</a:t>
            </a:r>
          </a:p>
        </p:txBody>
      </p:sp>
      <p:sp>
        <p:nvSpPr>
          <p:cNvPr id="9" name="Rectangle 8"/>
          <p:cNvSpPr/>
          <p:nvPr/>
        </p:nvSpPr>
        <p:spPr>
          <a:xfrm>
            <a:off x="6391940" y="3619716"/>
            <a:ext cx="2219319" cy="738664"/>
          </a:xfrm>
          <a:prstGeom prst="rect">
            <a:avLst/>
          </a:prstGeom>
          <a:ln>
            <a:solidFill>
              <a:srgbClr val="FF00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400" dirty="0" smtClean="0"/>
              <a:t>Abnormal behaviour : </a:t>
            </a:r>
          </a:p>
          <a:p>
            <a:pPr algn="ctr"/>
            <a:r>
              <a:rPr lang="en-GB" sz="1400" dirty="0" smtClean="0"/>
              <a:t>Evidence </a:t>
            </a:r>
            <a:r>
              <a:rPr lang="en-GB" sz="1400" dirty="0"/>
              <a:t>of test beating </a:t>
            </a:r>
          </a:p>
          <a:p>
            <a:pPr algn="ctr"/>
            <a:r>
              <a:rPr lang="en-GB" sz="1400" dirty="0"/>
              <a:t>and/or cycle detection</a:t>
            </a:r>
          </a:p>
        </p:txBody>
      </p:sp>
    </p:spTree>
    <p:extLst>
      <p:ext uri="{BB962C8B-B14F-4D97-AF65-F5344CB8AC3E}">
        <p14:creationId xmlns:p14="http://schemas.microsoft.com/office/powerpoint/2010/main" val="50037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dirty="0" smtClean="0"/>
              <a:t>The basis vehicle used for simulation has the following characteristics </a:t>
            </a:r>
            <a:r>
              <a:rPr lang="fr-FR" sz="2400" dirty="0" smtClean="0"/>
              <a:t>: </a:t>
            </a:r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r>
              <a:rPr lang="en-GB" sz="2400" dirty="0"/>
              <a:t>The noise of the vehicle is described as the sum of the </a:t>
            </a:r>
            <a:r>
              <a:rPr lang="en-GB" sz="2400" dirty="0" smtClean="0"/>
              <a:t>propulsion noise </a:t>
            </a:r>
            <a:r>
              <a:rPr lang="en-GB" sz="2400" dirty="0" smtClean="0"/>
              <a:t>(</a:t>
            </a:r>
            <a:r>
              <a:rPr lang="en-GB" sz="2400" dirty="0" err="1" smtClean="0"/>
              <a:t>Lprop</a:t>
            </a:r>
            <a:r>
              <a:rPr lang="en-GB" sz="2400" dirty="0"/>
              <a:t>) and </a:t>
            </a:r>
            <a:r>
              <a:rPr lang="en-GB" sz="2400" dirty="0" smtClean="0"/>
              <a:t>the tyre </a:t>
            </a:r>
            <a:r>
              <a:rPr lang="en-GB" sz="2400" dirty="0"/>
              <a:t>noise ( </a:t>
            </a:r>
            <a:r>
              <a:rPr lang="en-GB" sz="2400" dirty="0" err="1"/>
              <a:t>Ltyre</a:t>
            </a:r>
            <a:r>
              <a:rPr lang="en-GB" sz="2400" dirty="0" smtClean="0"/>
              <a:t>).</a:t>
            </a:r>
          </a:p>
          <a:p>
            <a:pPr marL="0" indent="0">
              <a:buNone/>
            </a:pPr>
            <a:r>
              <a:rPr lang="fr-FR" sz="2400" dirty="0" err="1" smtClean="0"/>
              <a:t>Vehicle</a:t>
            </a:r>
            <a:r>
              <a:rPr lang="fr-FR" sz="2400" dirty="0" smtClean="0"/>
              <a:t> </a:t>
            </a:r>
            <a:r>
              <a:rPr lang="fr-FR" sz="2400" dirty="0" err="1" smtClean="0"/>
              <a:t>dynamic</a:t>
            </a:r>
            <a:r>
              <a:rPr lang="fr-FR" sz="2400" dirty="0" smtClean="0"/>
              <a:t> </a:t>
            </a:r>
            <a:r>
              <a:rPr lang="fr-FR" sz="2400" dirty="0" err="1" smtClean="0"/>
              <a:t>is</a:t>
            </a:r>
            <a:r>
              <a:rPr lang="fr-FR" sz="2400" dirty="0" smtClean="0"/>
              <a:t> base on real </a:t>
            </a:r>
            <a:r>
              <a:rPr lang="fr-FR" sz="2400" dirty="0" err="1" smtClean="0"/>
              <a:t>vehicle</a:t>
            </a:r>
            <a:r>
              <a:rPr lang="fr-FR" sz="2400" dirty="0" smtClean="0"/>
              <a:t>.</a:t>
            </a:r>
            <a:endParaRPr lang="en-GB" sz="2400" dirty="0" smtClean="0"/>
          </a:p>
          <a:p>
            <a:endParaRPr lang="fr-FR" sz="2400" dirty="0" smtClean="0"/>
          </a:p>
          <a:p>
            <a:endParaRPr lang="fr-FR" sz="2400" dirty="0"/>
          </a:p>
          <a:p>
            <a:endParaRPr lang="fr-FR" sz="2400" dirty="0" smtClean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ASEP, </a:t>
            </a:r>
            <a:r>
              <a:rPr lang="en-GB" sz="4000" dirty="0" smtClean="0"/>
              <a:t>Analysis</a:t>
            </a:r>
            <a:endParaRPr lang="en-GB" sz="4000" dirty="0"/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970" y="3241735"/>
            <a:ext cx="5052359" cy="2131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149" y="3241735"/>
            <a:ext cx="2639238" cy="2131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2615883" y="3057069"/>
            <a:ext cx="1668085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400" dirty="0" smtClean="0"/>
              <a:t>Source contribution </a:t>
            </a:r>
            <a:endParaRPr lang="en-GB" sz="1400" dirty="0"/>
          </a:p>
        </p:txBody>
      </p:sp>
      <p:sp>
        <p:nvSpPr>
          <p:cNvPr id="8" name="ZoneTexte 7"/>
          <p:cNvSpPr txBox="1"/>
          <p:nvPr/>
        </p:nvSpPr>
        <p:spPr>
          <a:xfrm>
            <a:off x="6588224" y="3087846"/>
            <a:ext cx="190783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1400" dirty="0" err="1"/>
              <a:t>V</a:t>
            </a:r>
            <a:r>
              <a:rPr lang="fr-FR" sz="1400" dirty="0" err="1" smtClean="0"/>
              <a:t>ehicle</a:t>
            </a:r>
            <a:r>
              <a:rPr lang="fr-FR" sz="1400" dirty="0" smtClean="0"/>
              <a:t> </a:t>
            </a:r>
            <a:r>
              <a:rPr lang="fr-FR" sz="1400" dirty="0" err="1"/>
              <a:t>dynamic</a:t>
            </a:r>
            <a:endParaRPr lang="en-GB" sz="1400" dirty="0"/>
          </a:p>
          <a:p>
            <a:pPr algn="ctr"/>
            <a:r>
              <a:rPr lang="fr-FR" sz="1400" dirty="0" smtClean="0"/>
              <a:t>ASEP point 1, 2, 3 and 4</a:t>
            </a:r>
            <a:endParaRPr lang="en-GB" sz="1400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65" y="2023244"/>
            <a:ext cx="7998122" cy="973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213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contenu 2"/>
          <p:cNvSpPr>
            <a:spLocks noGrp="1"/>
          </p:cNvSpPr>
          <p:nvPr>
            <p:ph idx="1"/>
          </p:nvPr>
        </p:nvSpPr>
        <p:spPr>
          <a:xfrm>
            <a:off x="467544" y="1552377"/>
            <a:ext cx="820891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N</a:t>
            </a:r>
            <a:r>
              <a:rPr lang="en-US" sz="2400" dirty="0" smtClean="0"/>
              <a:t>ormal </a:t>
            </a:r>
            <a:r>
              <a:rPr lang="en-US" sz="2400" dirty="0" err="1" smtClean="0"/>
              <a:t>behaviour</a:t>
            </a:r>
            <a:r>
              <a:rPr lang="en-US" sz="2400" dirty="0" smtClean="0"/>
              <a:t> is </a:t>
            </a:r>
            <a:r>
              <a:rPr lang="en-US" sz="2400" dirty="0"/>
              <a:t>replaced by abnormal </a:t>
            </a:r>
            <a:r>
              <a:rPr lang="en-US" sz="2400" dirty="0" err="1"/>
              <a:t>behaviour</a:t>
            </a:r>
            <a:r>
              <a:rPr lang="en-US" sz="2400" dirty="0"/>
              <a:t> as following figures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GB" sz="2400" dirty="0" smtClean="0"/>
          </a:p>
          <a:p>
            <a:endParaRPr lang="fr-FR" sz="2400" dirty="0" smtClean="0"/>
          </a:p>
          <a:p>
            <a:endParaRPr lang="fr-FR" sz="2400" dirty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ASEP, </a:t>
            </a:r>
            <a:r>
              <a:rPr lang="en-GB" dirty="0" smtClean="0"/>
              <a:t>Analysis</a:t>
            </a:r>
            <a:endParaRPr lang="en-GB" dirty="0"/>
          </a:p>
        </p:txBody>
      </p:sp>
      <p:sp>
        <p:nvSpPr>
          <p:cNvPr id="15" name="Espace réservé du contenu 2"/>
          <p:cNvSpPr txBox="1">
            <a:spLocks/>
          </p:cNvSpPr>
          <p:nvPr/>
        </p:nvSpPr>
        <p:spPr>
          <a:xfrm>
            <a:off x="467544" y="2373324"/>
            <a:ext cx="3096344" cy="2135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2400" dirty="0" smtClean="0"/>
          </a:p>
          <a:p>
            <a:endParaRPr lang="fr-FR" sz="2400" dirty="0" smtClean="0"/>
          </a:p>
          <a:p>
            <a:endParaRPr lang="fr-FR" sz="2400" dirty="0" smtClean="0"/>
          </a:p>
          <a:p>
            <a:endParaRPr lang="fr-FR" sz="24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fr-FR" sz="24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fr-FR" sz="24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GB" sz="2400" dirty="0"/>
          </a:p>
        </p:txBody>
      </p:sp>
      <p:sp>
        <p:nvSpPr>
          <p:cNvPr id="16" name="ZoneTexte 15"/>
          <p:cNvSpPr txBox="1"/>
          <p:nvPr/>
        </p:nvSpPr>
        <p:spPr>
          <a:xfrm>
            <a:off x="114912" y="5445224"/>
            <a:ext cx="8849576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err="1" smtClean="0"/>
              <a:t>Assumptions</a:t>
            </a:r>
            <a:r>
              <a:rPr lang="fr-FR" dirty="0" smtClean="0"/>
              <a:t>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M</a:t>
            </a:r>
            <a:r>
              <a:rPr lang="fr-FR" dirty="0" smtClean="0"/>
              <a:t>odification has no impact on </a:t>
            </a:r>
            <a:r>
              <a:rPr lang="fr-FR" dirty="0" err="1" smtClean="0"/>
              <a:t>anchor</a:t>
            </a:r>
            <a:r>
              <a:rPr lang="fr-FR" dirty="0" smtClean="0"/>
              <a:t> point and </a:t>
            </a:r>
            <a:r>
              <a:rPr lang="fr-FR" dirty="0" err="1" smtClean="0"/>
              <a:t>vehicle</a:t>
            </a:r>
            <a:r>
              <a:rPr lang="fr-FR" dirty="0"/>
              <a:t> </a:t>
            </a:r>
            <a:r>
              <a:rPr lang="fr-FR" dirty="0" err="1" smtClean="0"/>
              <a:t>dynamic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Levels </a:t>
            </a:r>
            <a:r>
              <a:rPr lang="fr-FR" dirty="0"/>
              <a:t>of </a:t>
            </a:r>
            <a:r>
              <a:rPr lang="fr-FR" dirty="0" err="1"/>
              <a:t>engine</a:t>
            </a:r>
            <a:r>
              <a:rPr lang="fr-FR" dirty="0"/>
              <a:t> </a:t>
            </a:r>
            <a:r>
              <a:rPr lang="fr-FR" dirty="0" err="1"/>
              <a:t>abnormal</a:t>
            </a:r>
            <a:r>
              <a:rPr lang="fr-FR" dirty="0"/>
              <a:t> noise </a:t>
            </a:r>
            <a:r>
              <a:rPr lang="fr-FR" dirty="0" smtClean="0"/>
              <a:t>are </a:t>
            </a:r>
            <a:r>
              <a:rPr lang="fr-FR" dirty="0" err="1" smtClean="0"/>
              <a:t>adjusted</a:t>
            </a:r>
            <a:r>
              <a:rPr lang="fr-FR" dirty="0" smtClean="0"/>
              <a:t> </a:t>
            </a:r>
            <a:r>
              <a:rPr lang="fr-FR" dirty="0"/>
              <a:t>to </a:t>
            </a:r>
            <a:r>
              <a:rPr lang="fr-FR" dirty="0" err="1"/>
              <a:t>provide</a:t>
            </a:r>
            <a:r>
              <a:rPr lang="fr-FR" dirty="0"/>
              <a:t> non compliance to </a:t>
            </a:r>
            <a:r>
              <a:rPr lang="fr-FR" dirty="0" err="1"/>
              <a:t>both</a:t>
            </a:r>
            <a:r>
              <a:rPr lang="fr-FR" dirty="0"/>
              <a:t> </a:t>
            </a:r>
            <a:r>
              <a:rPr lang="fr-FR" dirty="0" err="1"/>
              <a:t>Lurban</a:t>
            </a:r>
            <a:r>
              <a:rPr lang="fr-FR" dirty="0"/>
              <a:t> and </a:t>
            </a:r>
            <a:r>
              <a:rPr lang="fr-FR" dirty="0" err="1"/>
              <a:t>Slope</a:t>
            </a:r>
            <a:r>
              <a:rPr lang="fr-FR" dirty="0"/>
              <a:t> </a:t>
            </a:r>
            <a:r>
              <a:rPr lang="fr-FR" dirty="0" err="1" smtClean="0"/>
              <a:t>methods</a:t>
            </a:r>
            <a:endParaRPr lang="en-GB" dirty="0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444536"/>
            <a:ext cx="2226893" cy="1896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558"/>
          <a:stretch/>
        </p:blipFill>
        <p:spPr bwMode="auto">
          <a:xfrm>
            <a:off x="2334397" y="3444581"/>
            <a:ext cx="2233194" cy="1896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162"/>
          <a:stretch/>
        </p:blipFill>
        <p:spPr bwMode="auto">
          <a:xfrm>
            <a:off x="4605976" y="3456193"/>
            <a:ext cx="2233194" cy="1873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094"/>
          <a:stretch/>
        </p:blipFill>
        <p:spPr bwMode="auto">
          <a:xfrm>
            <a:off x="6835837" y="3444536"/>
            <a:ext cx="2248125" cy="1882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Rectangle 28"/>
          <p:cNvSpPr/>
          <p:nvPr/>
        </p:nvSpPr>
        <p:spPr>
          <a:xfrm>
            <a:off x="114911" y="3129748"/>
            <a:ext cx="221948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400" dirty="0"/>
              <a:t>N</a:t>
            </a:r>
            <a:r>
              <a:rPr lang="en-GB" sz="1400" dirty="0" smtClean="0"/>
              <a:t>ormal behaviour</a:t>
            </a:r>
            <a:endParaRPr lang="en-GB" sz="1400" dirty="0"/>
          </a:p>
        </p:txBody>
      </p:sp>
      <p:sp>
        <p:nvSpPr>
          <p:cNvPr id="30" name="Rectangle 29"/>
          <p:cNvSpPr/>
          <p:nvPr/>
        </p:nvSpPr>
        <p:spPr>
          <a:xfrm>
            <a:off x="2348271" y="2698861"/>
            <a:ext cx="2219319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400" dirty="0" smtClean="0"/>
              <a:t>Abnormal behaviour : </a:t>
            </a:r>
          </a:p>
          <a:p>
            <a:pPr algn="ctr"/>
            <a:r>
              <a:rPr lang="en-GB" sz="1400" dirty="0" smtClean="0"/>
              <a:t>Evidence </a:t>
            </a:r>
            <a:r>
              <a:rPr lang="en-GB" sz="1400" dirty="0"/>
              <a:t>of test beating </a:t>
            </a:r>
          </a:p>
          <a:p>
            <a:pPr algn="ctr"/>
            <a:r>
              <a:rPr lang="en-GB" sz="1400" dirty="0"/>
              <a:t>and/or cycle detection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605976" y="2420888"/>
            <a:ext cx="2180172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200" dirty="0"/>
              <a:t>Abnormal behaviour : </a:t>
            </a:r>
          </a:p>
          <a:p>
            <a:pPr algn="ctr"/>
            <a:r>
              <a:rPr lang="en-GB" sz="1200" dirty="0" smtClean="0"/>
              <a:t>Unexpected </a:t>
            </a:r>
            <a:r>
              <a:rPr lang="en-GB" sz="1200" dirty="0"/>
              <a:t>vehicle noise behaviour based on the individual vehicle’s technical capability.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835837" y="2790220"/>
            <a:ext cx="218990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200" dirty="0"/>
              <a:t>Abnormal behaviour : </a:t>
            </a:r>
          </a:p>
          <a:p>
            <a:pPr algn="ctr"/>
            <a:r>
              <a:rPr lang="en-GB" sz="1200" dirty="0" smtClean="0"/>
              <a:t>Noise </a:t>
            </a:r>
            <a:r>
              <a:rPr lang="en-GB" sz="1200" dirty="0"/>
              <a:t>emission higher</a:t>
            </a:r>
          </a:p>
          <a:p>
            <a:pPr algn="ctr"/>
            <a:r>
              <a:rPr lang="en-GB" sz="1200" dirty="0"/>
              <a:t> than absolute dB/</a:t>
            </a:r>
            <a:r>
              <a:rPr lang="en-GB" sz="1200" dirty="0" err="1"/>
              <a:t>r.p.m</a:t>
            </a:r>
            <a:r>
              <a:rPr lang="en-GB" sz="1200" dirty="0"/>
              <a:t>. slope</a:t>
            </a:r>
          </a:p>
        </p:txBody>
      </p:sp>
    </p:spTree>
    <p:extLst>
      <p:ext uri="{BB962C8B-B14F-4D97-AF65-F5344CB8AC3E}">
        <p14:creationId xmlns:p14="http://schemas.microsoft.com/office/powerpoint/2010/main" val="316982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41" y="4256097"/>
            <a:ext cx="8888777" cy="2341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42" y="1807194"/>
            <a:ext cx="8888777" cy="2341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ASEP, </a:t>
            </a:r>
            <a:r>
              <a:rPr lang="en-GB" dirty="0" smtClean="0"/>
              <a:t>Analysis</a:t>
            </a:r>
            <a:endParaRPr lang="en-GB" dirty="0"/>
          </a:p>
        </p:txBody>
      </p:sp>
      <p:sp>
        <p:nvSpPr>
          <p:cNvPr id="10" name="ZoneTexte 9"/>
          <p:cNvSpPr txBox="1"/>
          <p:nvPr/>
        </p:nvSpPr>
        <p:spPr>
          <a:xfrm>
            <a:off x="3257930" y="4078233"/>
            <a:ext cx="1818126" cy="430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100" dirty="0" err="1" smtClean="0"/>
              <a:t>Slope</a:t>
            </a:r>
            <a:r>
              <a:rPr lang="fr-FR" sz="1100" dirty="0" smtClean="0"/>
              <a:t> i = 3 dB/1000 </a:t>
            </a:r>
            <a:r>
              <a:rPr lang="fr-FR" sz="1100" dirty="0" err="1" smtClean="0"/>
              <a:t>rpm</a:t>
            </a:r>
            <a:r>
              <a:rPr lang="fr-FR" sz="1100" dirty="0" smtClean="0"/>
              <a:t> </a:t>
            </a:r>
          </a:p>
          <a:p>
            <a:r>
              <a:rPr lang="fr-FR" sz="1100" dirty="0" err="1" smtClean="0"/>
              <a:t>Slope</a:t>
            </a:r>
            <a:r>
              <a:rPr lang="fr-FR" sz="1100" dirty="0" smtClean="0"/>
              <a:t> i-1 = 6,2 </a:t>
            </a:r>
            <a:r>
              <a:rPr lang="fr-FR" sz="1100" dirty="0"/>
              <a:t>dB/1000 </a:t>
            </a:r>
            <a:r>
              <a:rPr lang="fr-FR" sz="1100" dirty="0" err="1"/>
              <a:t>rpm</a:t>
            </a:r>
            <a:r>
              <a:rPr lang="fr-FR" sz="1100" dirty="0"/>
              <a:t> </a:t>
            </a:r>
            <a:endParaRPr lang="en-GB" sz="1100" dirty="0"/>
          </a:p>
        </p:txBody>
      </p:sp>
      <p:sp>
        <p:nvSpPr>
          <p:cNvPr id="12" name="ZoneTexte 11"/>
          <p:cNvSpPr txBox="1"/>
          <p:nvPr/>
        </p:nvSpPr>
        <p:spPr>
          <a:xfrm>
            <a:off x="755576" y="2246149"/>
            <a:ext cx="1598515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100" dirty="0" err="1" smtClean="0"/>
              <a:t>Slope</a:t>
            </a:r>
            <a:r>
              <a:rPr lang="fr-FR" sz="1100" dirty="0" smtClean="0"/>
              <a:t>  = 4 dB/1000 </a:t>
            </a:r>
            <a:r>
              <a:rPr lang="fr-FR" sz="1100" dirty="0" err="1" smtClean="0"/>
              <a:t>rpm</a:t>
            </a:r>
            <a:r>
              <a:rPr lang="fr-FR" sz="1100" dirty="0" smtClean="0"/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19430" y="126876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 smtClean="0"/>
              <a:t>Evidence </a:t>
            </a:r>
            <a:r>
              <a:rPr lang="en-GB" sz="1400" dirty="0"/>
              <a:t>of test beating </a:t>
            </a:r>
            <a:endParaRPr lang="en-GB" sz="1400" dirty="0" smtClean="0"/>
          </a:p>
          <a:p>
            <a:r>
              <a:rPr lang="en-GB" sz="1400" dirty="0" smtClean="0"/>
              <a:t>and/or </a:t>
            </a:r>
            <a:r>
              <a:rPr lang="en-GB" sz="1400" dirty="0"/>
              <a:t>cycle detection.</a:t>
            </a:r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2339752" y="5157192"/>
            <a:ext cx="0" cy="273277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2439491" y="5168225"/>
            <a:ext cx="579005" cy="27699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200" dirty="0" smtClean="0"/>
              <a:t>5,5 dB</a:t>
            </a:r>
            <a:endParaRPr lang="en-GB" sz="1200" dirty="0"/>
          </a:p>
        </p:txBody>
      </p:sp>
      <p:sp>
        <p:nvSpPr>
          <p:cNvPr id="16" name="ZoneTexte 15"/>
          <p:cNvSpPr txBox="1"/>
          <p:nvPr/>
        </p:nvSpPr>
        <p:spPr>
          <a:xfrm>
            <a:off x="3275856" y="1557953"/>
            <a:ext cx="1818126" cy="430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100" dirty="0" err="1" smtClean="0"/>
              <a:t>Slope</a:t>
            </a:r>
            <a:r>
              <a:rPr lang="fr-FR" sz="1100" dirty="0" smtClean="0"/>
              <a:t> i = 4,4 dB/1000 </a:t>
            </a:r>
            <a:r>
              <a:rPr lang="fr-FR" sz="1100" dirty="0" err="1" smtClean="0"/>
              <a:t>rpm</a:t>
            </a:r>
            <a:r>
              <a:rPr lang="fr-FR" sz="1100" dirty="0" smtClean="0"/>
              <a:t> </a:t>
            </a:r>
          </a:p>
          <a:p>
            <a:r>
              <a:rPr lang="fr-FR" sz="1100" dirty="0" err="1" smtClean="0"/>
              <a:t>Slope</a:t>
            </a:r>
            <a:r>
              <a:rPr lang="fr-FR" sz="1100" dirty="0" smtClean="0"/>
              <a:t> i-1 = 3,5 </a:t>
            </a:r>
            <a:r>
              <a:rPr lang="fr-FR" sz="1100" dirty="0"/>
              <a:t>dB/1000 </a:t>
            </a:r>
            <a:r>
              <a:rPr lang="fr-FR" sz="1100" dirty="0" err="1"/>
              <a:t>rpm</a:t>
            </a:r>
            <a:r>
              <a:rPr lang="fr-FR" sz="1100" dirty="0"/>
              <a:t> </a:t>
            </a:r>
            <a:endParaRPr lang="en-GB" sz="1100" dirty="0"/>
          </a:p>
        </p:txBody>
      </p:sp>
      <p:cxnSp>
        <p:nvCxnSpPr>
          <p:cNvPr id="11" name="Connecteur droit avec flèche 10"/>
          <p:cNvCxnSpPr/>
          <p:nvPr/>
        </p:nvCxnSpPr>
        <p:spPr>
          <a:xfrm>
            <a:off x="5336357" y="4642103"/>
            <a:ext cx="0" cy="273277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5436096" y="4653136"/>
            <a:ext cx="579005" cy="27699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200" dirty="0" smtClean="0"/>
              <a:t>5,6 dB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05091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69" y="4281620"/>
            <a:ext cx="8879650" cy="2339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42" y="1807194"/>
            <a:ext cx="8888777" cy="2341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3275856" y="1557953"/>
            <a:ext cx="1818126" cy="430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100" dirty="0" err="1" smtClean="0"/>
              <a:t>Slope</a:t>
            </a:r>
            <a:r>
              <a:rPr lang="fr-FR" sz="1100" dirty="0" smtClean="0"/>
              <a:t> i = 4,4 dB/1000 </a:t>
            </a:r>
            <a:r>
              <a:rPr lang="fr-FR" sz="1100" dirty="0" err="1" smtClean="0"/>
              <a:t>rpm</a:t>
            </a:r>
            <a:r>
              <a:rPr lang="fr-FR" sz="1100" dirty="0" smtClean="0"/>
              <a:t> </a:t>
            </a:r>
          </a:p>
          <a:p>
            <a:r>
              <a:rPr lang="fr-FR" sz="1100" dirty="0" err="1" smtClean="0"/>
              <a:t>Slope</a:t>
            </a:r>
            <a:r>
              <a:rPr lang="fr-FR" sz="1100" dirty="0" smtClean="0"/>
              <a:t> i-1 = 3,5 </a:t>
            </a:r>
            <a:r>
              <a:rPr lang="fr-FR" sz="1100" dirty="0"/>
              <a:t>dB/1000 </a:t>
            </a:r>
            <a:r>
              <a:rPr lang="fr-FR" sz="1100" dirty="0" err="1"/>
              <a:t>rpm</a:t>
            </a:r>
            <a:r>
              <a:rPr lang="fr-FR" sz="1100" dirty="0"/>
              <a:t> </a:t>
            </a:r>
            <a:endParaRPr lang="en-GB" sz="11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ASEP, </a:t>
            </a:r>
            <a:r>
              <a:rPr lang="en-GB" sz="4000" dirty="0" smtClean="0"/>
              <a:t>Analysis</a:t>
            </a:r>
            <a:endParaRPr lang="en-GB" sz="4000" baseline="30000" dirty="0"/>
          </a:p>
        </p:txBody>
      </p:sp>
      <p:sp>
        <p:nvSpPr>
          <p:cNvPr id="8" name="ZoneTexte 7"/>
          <p:cNvSpPr txBox="1"/>
          <p:nvPr/>
        </p:nvSpPr>
        <p:spPr>
          <a:xfrm>
            <a:off x="3257930" y="4078233"/>
            <a:ext cx="1818126" cy="430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100" dirty="0" err="1" smtClean="0"/>
              <a:t>Slope</a:t>
            </a:r>
            <a:r>
              <a:rPr lang="fr-FR" sz="1100" dirty="0" smtClean="0"/>
              <a:t> i = 4,4dB/1000 </a:t>
            </a:r>
            <a:r>
              <a:rPr lang="fr-FR" sz="1100" dirty="0" err="1" smtClean="0"/>
              <a:t>rpm</a:t>
            </a:r>
            <a:r>
              <a:rPr lang="fr-FR" sz="1100" dirty="0" smtClean="0"/>
              <a:t> </a:t>
            </a:r>
          </a:p>
          <a:p>
            <a:r>
              <a:rPr lang="fr-FR" sz="1100" dirty="0" err="1" smtClean="0"/>
              <a:t>Slope</a:t>
            </a:r>
            <a:r>
              <a:rPr lang="fr-FR" sz="1100" dirty="0" smtClean="0"/>
              <a:t> i-1 = 9,8 </a:t>
            </a:r>
            <a:r>
              <a:rPr lang="fr-FR" sz="1100" dirty="0"/>
              <a:t>dB/1000 </a:t>
            </a:r>
            <a:r>
              <a:rPr lang="fr-FR" sz="1100" dirty="0" err="1"/>
              <a:t>rpm</a:t>
            </a:r>
            <a:r>
              <a:rPr lang="fr-FR" sz="1100" dirty="0"/>
              <a:t> </a:t>
            </a:r>
            <a:endParaRPr lang="en-GB" sz="1100" dirty="0"/>
          </a:p>
        </p:txBody>
      </p:sp>
      <p:sp>
        <p:nvSpPr>
          <p:cNvPr id="13" name="ZoneTexte 12"/>
          <p:cNvSpPr txBox="1"/>
          <p:nvPr/>
        </p:nvSpPr>
        <p:spPr>
          <a:xfrm>
            <a:off x="755576" y="2246149"/>
            <a:ext cx="1598515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100" dirty="0" err="1" smtClean="0"/>
              <a:t>Slope</a:t>
            </a:r>
            <a:r>
              <a:rPr lang="fr-FR" sz="1100" dirty="0" smtClean="0"/>
              <a:t>  = 4 dB/1000 </a:t>
            </a:r>
            <a:r>
              <a:rPr lang="fr-FR" sz="1100" dirty="0" err="1" smtClean="0"/>
              <a:t>rpm</a:t>
            </a:r>
            <a:r>
              <a:rPr lang="fr-FR" sz="1100" dirty="0" smtClean="0"/>
              <a:t> </a:t>
            </a:r>
          </a:p>
        </p:txBody>
      </p:sp>
      <p:cxnSp>
        <p:nvCxnSpPr>
          <p:cNvPr id="11" name="Connecteur droit avec flèche 10"/>
          <p:cNvCxnSpPr/>
          <p:nvPr/>
        </p:nvCxnSpPr>
        <p:spPr>
          <a:xfrm>
            <a:off x="2339752" y="5085184"/>
            <a:ext cx="0" cy="345285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-15192" y="1292461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 smtClean="0"/>
              <a:t>Unexpected </a:t>
            </a:r>
            <a:r>
              <a:rPr lang="en-GB" sz="1400" dirty="0"/>
              <a:t>vehicle noise behaviour based on the individual vehicle’s technical capability.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439491" y="5168225"/>
            <a:ext cx="579005" cy="27699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200" dirty="0" smtClean="0"/>
              <a:t>7,5 dB</a:t>
            </a:r>
            <a:endParaRPr lang="en-GB" sz="1200" dirty="0"/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5336357" y="4570095"/>
            <a:ext cx="0" cy="345285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5436096" y="4653136"/>
            <a:ext cx="579005" cy="27699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200" dirty="0"/>
              <a:t>7</a:t>
            </a:r>
            <a:r>
              <a:rPr lang="fr-FR" sz="1200" dirty="0" smtClean="0"/>
              <a:t>,6 dB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6613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41" y="4219452"/>
            <a:ext cx="8888777" cy="2341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42" y="1807194"/>
            <a:ext cx="8888777" cy="2341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ZoneTexte 17"/>
          <p:cNvSpPr txBox="1"/>
          <p:nvPr/>
        </p:nvSpPr>
        <p:spPr>
          <a:xfrm>
            <a:off x="3275856" y="1557953"/>
            <a:ext cx="1818126" cy="430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100" dirty="0" err="1" smtClean="0"/>
              <a:t>Slope</a:t>
            </a:r>
            <a:r>
              <a:rPr lang="fr-FR" sz="1100" dirty="0" smtClean="0"/>
              <a:t> i = 4,4 dB/1000 </a:t>
            </a:r>
            <a:r>
              <a:rPr lang="fr-FR" sz="1100" dirty="0" err="1" smtClean="0"/>
              <a:t>rpm</a:t>
            </a:r>
            <a:r>
              <a:rPr lang="fr-FR" sz="1100" dirty="0" smtClean="0"/>
              <a:t> </a:t>
            </a:r>
          </a:p>
          <a:p>
            <a:r>
              <a:rPr lang="fr-FR" sz="1100" dirty="0" err="1" smtClean="0"/>
              <a:t>Slope</a:t>
            </a:r>
            <a:r>
              <a:rPr lang="fr-FR" sz="1100" dirty="0" smtClean="0"/>
              <a:t> i-1 = 3,5 </a:t>
            </a:r>
            <a:r>
              <a:rPr lang="fr-FR" sz="1100" dirty="0"/>
              <a:t>dB/1000 </a:t>
            </a:r>
            <a:r>
              <a:rPr lang="fr-FR" sz="1100" dirty="0" err="1"/>
              <a:t>rpm</a:t>
            </a:r>
            <a:r>
              <a:rPr lang="fr-FR" sz="1100" dirty="0"/>
              <a:t> </a:t>
            </a:r>
            <a:endParaRPr lang="en-GB" sz="11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ASEP, </a:t>
            </a:r>
            <a:r>
              <a:rPr lang="en-GB" sz="4000" dirty="0" smtClean="0"/>
              <a:t>Analysis</a:t>
            </a:r>
            <a:endParaRPr lang="en-GB" sz="4000" dirty="0"/>
          </a:p>
        </p:txBody>
      </p:sp>
      <p:sp>
        <p:nvSpPr>
          <p:cNvPr id="7" name="ZoneTexte 6"/>
          <p:cNvSpPr txBox="1"/>
          <p:nvPr/>
        </p:nvSpPr>
        <p:spPr>
          <a:xfrm>
            <a:off x="3257930" y="4078233"/>
            <a:ext cx="1818126" cy="430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100" dirty="0" err="1" smtClean="0"/>
              <a:t>Slope</a:t>
            </a:r>
            <a:r>
              <a:rPr lang="fr-FR" sz="1100" dirty="0" smtClean="0"/>
              <a:t> i = </a:t>
            </a:r>
            <a:r>
              <a:rPr lang="fr-FR" sz="1100" dirty="0"/>
              <a:t>9</a:t>
            </a:r>
            <a:r>
              <a:rPr lang="fr-FR" sz="1100" dirty="0" smtClean="0"/>
              <a:t>,5 dB/1000 </a:t>
            </a:r>
            <a:r>
              <a:rPr lang="fr-FR" sz="1100" dirty="0" err="1" smtClean="0"/>
              <a:t>rpm</a:t>
            </a:r>
            <a:r>
              <a:rPr lang="fr-FR" sz="1100" dirty="0" smtClean="0"/>
              <a:t> </a:t>
            </a:r>
          </a:p>
          <a:p>
            <a:r>
              <a:rPr lang="fr-FR" sz="1100" dirty="0" err="1" smtClean="0"/>
              <a:t>Slope</a:t>
            </a:r>
            <a:r>
              <a:rPr lang="fr-FR" sz="1100" dirty="0" smtClean="0"/>
              <a:t> i-1 = 9,7 </a:t>
            </a:r>
            <a:r>
              <a:rPr lang="fr-FR" sz="1100" dirty="0"/>
              <a:t>dB/1000 </a:t>
            </a:r>
            <a:r>
              <a:rPr lang="fr-FR" sz="1100" dirty="0" err="1"/>
              <a:t>rpm</a:t>
            </a:r>
            <a:r>
              <a:rPr lang="fr-FR" sz="1100" dirty="0"/>
              <a:t> </a:t>
            </a:r>
            <a:endParaRPr lang="en-GB" sz="1100" dirty="0"/>
          </a:p>
        </p:txBody>
      </p:sp>
      <p:sp>
        <p:nvSpPr>
          <p:cNvPr id="8" name="ZoneTexte 7"/>
          <p:cNvSpPr txBox="1"/>
          <p:nvPr/>
        </p:nvSpPr>
        <p:spPr>
          <a:xfrm>
            <a:off x="755576" y="4581128"/>
            <a:ext cx="1742785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100" dirty="0" err="1" smtClean="0"/>
              <a:t>Slope</a:t>
            </a:r>
            <a:r>
              <a:rPr lang="fr-FR" sz="1100" dirty="0" smtClean="0"/>
              <a:t>  = 10,5 dB/1000 </a:t>
            </a:r>
            <a:r>
              <a:rPr lang="fr-FR" sz="1100" dirty="0" err="1" smtClean="0"/>
              <a:t>rpm</a:t>
            </a:r>
            <a:r>
              <a:rPr lang="fr-FR" sz="1100" dirty="0" smtClean="0"/>
              <a:t>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755576" y="2323783"/>
            <a:ext cx="1598515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100" dirty="0" err="1" smtClean="0"/>
              <a:t>Slope</a:t>
            </a:r>
            <a:r>
              <a:rPr lang="fr-FR" sz="1100" dirty="0" smtClean="0"/>
              <a:t>  = 4 dB/1000 </a:t>
            </a:r>
            <a:r>
              <a:rPr lang="fr-FR" sz="1100" dirty="0" err="1" smtClean="0"/>
              <a:t>rpm</a:t>
            </a:r>
            <a:r>
              <a:rPr lang="fr-FR" sz="1100" dirty="0" smtClean="0"/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104960" y="124959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 smtClean="0"/>
              <a:t>Noise </a:t>
            </a:r>
            <a:r>
              <a:rPr lang="en-GB" sz="1400" dirty="0"/>
              <a:t>emission </a:t>
            </a:r>
            <a:r>
              <a:rPr lang="en-GB" sz="1400" dirty="0" smtClean="0"/>
              <a:t>higher</a:t>
            </a:r>
          </a:p>
          <a:p>
            <a:r>
              <a:rPr lang="en-GB" sz="1400" dirty="0" smtClean="0"/>
              <a:t> </a:t>
            </a:r>
            <a:r>
              <a:rPr lang="en-GB" sz="1400" dirty="0"/>
              <a:t>than absolute dB/</a:t>
            </a:r>
            <a:r>
              <a:rPr lang="en-GB" sz="1400" dirty="0" err="1"/>
              <a:t>r.p.m</a:t>
            </a:r>
            <a:r>
              <a:rPr lang="en-GB" sz="1400" dirty="0"/>
              <a:t>. slope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2439491" y="5024209"/>
            <a:ext cx="579005" cy="27699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200" dirty="0" smtClean="0"/>
              <a:t>8,9 dB</a:t>
            </a:r>
            <a:endParaRPr lang="en-GB" sz="1200" dirty="0"/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2339752" y="4941168"/>
            <a:ext cx="0" cy="449227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5436096" y="4509120"/>
            <a:ext cx="579005" cy="27699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200" dirty="0" smtClean="0"/>
              <a:t>8,9 dB</a:t>
            </a:r>
            <a:endParaRPr lang="en-GB" sz="1200" dirty="0"/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5364088" y="4441215"/>
            <a:ext cx="0" cy="449227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34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2179</TotalTime>
  <Words>617</Words>
  <Application>Microsoft Office PowerPoint</Application>
  <PresentationFormat>Affichage à l'écran (4:3)</PresentationFormat>
  <Paragraphs>117</Paragraphs>
  <Slides>11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ASEP, a way to analyse methods</vt:lpstr>
      <vt:lpstr>ASEP, Analysis</vt:lpstr>
      <vt:lpstr>ASEP, Criteria given for the determination of the term “vehicle of concern”</vt:lpstr>
      <vt:lpstr>ASEP, Criteria given for the determination of the term “vehicle of concern”</vt:lpstr>
      <vt:lpstr>ASEP, Analysis</vt:lpstr>
      <vt:lpstr>ASEP, Analysis</vt:lpstr>
      <vt:lpstr>ASEP, Analysis</vt:lpstr>
      <vt:lpstr>ASEP, Analysis</vt:lpstr>
      <vt:lpstr>ASEP, Analysis</vt:lpstr>
      <vt:lpstr>ASEP, Analysis </vt:lpstr>
      <vt:lpstr>Conclusions</vt:lpstr>
    </vt:vector>
  </TitlesOfParts>
  <Company>UTAC SAS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Louis-Ferdinand PARDO</dc:creator>
  <cp:lastModifiedBy>Louis-Ferdinand PARDO</cp:lastModifiedBy>
  <cp:revision>109</cp:revision>
  <dcterms:created xsi:type="dcterms:W3CDTF">2016-10-24T11:31:18Z</dcterms:created>
  <dcterms:modified xsi:type="dcterms:W3CDTF">2017-02-15T09:07:38Z</dcterms:modified>
</cp:coreProperties>
</file>