
<file path=[Content_Types].xml><?xml version="1.0" encoding="utf-8"?>
<Types xmlns="http://schemas.openxmlformats.org/package/2006/content-types">
  <Default Extension="xml" ContentType="application/xml"/>
  <Default Extension="wmf" ContentType="image/x-wmf"/>
  <Default Extension="jpeg" ContentType="image/jpeg"/>
  <Default Extension="rels" ContentType="application/vnd.openxmlformats-package.relationships+xml"/>
  <Default Extension="emf" ContentType="image/x-em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5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256" r:id="rId2"/>
    <p:sldId id="298" r:id="rId3"/>
    <p:sldId id="299" r:id="rId4"/>
    <p:sldId id="300" r:id="rId5"/>
    <p:sldId id="301" r:id="rId6"/>
    <p:sldId id="302" r:id="rId7"/>
    <p:sldId id="303" r:id="rId8"/>
    <p:sldId id="307" r:id="rId9"/>
    <p:sldId id="308" r:id="rId10"/>
    <p:sldId id="309" r:id="rId11"/>
    <p:sldId id="263" r:id="rId12"/>
  </p:sldIdLst>
  <p:sldSz cx="9144000" cy="6858000" type="screen4x3"/>
  <p:notesSz cx="6805613" cy="99441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64194"/>
    <a:srgbClr val="000090"/>
    <a:srgbClr val="33ACE3"/>
    <a:srgbClr val="3166CF"/>
    <a:srgbClr val="3E6FD2"/>
    <a:srgbClr val="2D5EC1"/>
    <a:srgbClr val="BDDEFF"/>
    <a:srgbClr val="99CCFF"/>
    <a:srgbClr val="808080"/>
    <a:srgbClr val="FFD62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622" autoAdjust="0"/>
    <p:restoredTop sz="94647" autoAdjust="0"/>
  </p:normalViewPr>
  <p:slideViewPr>
    <p:cSldViewPr showGuides="1">
      <p:cViewPr>
        <p:scale>
          <a:sx n="150" d="100"/>
          <a:sy n="150" d="100"/>
        </p:scale>
        <p:origin x="-256" y="1688"/>
      </p:cViewPr>
      <p:guideLst>
        <p:guide orient="horz" pos="1388"/>
        <p:guide pos="5465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notesMaster" Target="notesMasters/notesMaster1.xml"/><Relationship Id="rId14" Type="http://schemas.openxmlformats.org/officeDocument/2006/relationships/handoutMaster" Target="handoutMasters/handoutMaster1.xml"/><Relationship Id="rId15" Type="http://schemas.openxmlformats.org/officeDocument/2006/relationships/printerSettings" Target="printerSettings/printerSettings1.bin"/><Relationship Id="rId16" Type="http://schemas.openxmlformats.org/officeDocument/2006/relationships/presProps" Target="presProps.xml"/><Relationship Id="rId17" Type="http://schemas.openxmlformats.org/officeDocument/2006/relationships/viewProps" Target="viewProps.xml"/><Relationship Id="rId18" Type="http://schemas.openxmlformats.org/officeDocument/2006/relationships/theme" Target="theme/theme1.xml"/><Relationship Id="rId1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9841" cy="497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577" tIns="45789" rIns="91577" bIns="45789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 altLang="en-US"/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4183" y="0"/>
            <a:ext cx="2949841" cy="497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577" tIns="45789" rIns="91577" bIns="45789" numCol="1" anchor="t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 altLang="en-US"/>
          </a:p>
        </p:txBody>
      </p:sp>
      <p:sp>
        <p:nvSpPr>
          <p:cNvPr id="378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44749"/>
            <a:ext cx="2949841" cy="4977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577" tIns="45789" rIns="91577" bIns="45789" numCol="1" anchor="b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 altLang="en-US"/>
          </a:p>
        </p:txBody>
      </p:sp>
      <p:sp>
        <p:nvSpPr>
          <p:cNvPr id="378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4183" y="9444749"/>
            <a:ext cx="2949841" cy="4977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577" tIns="45789" rIns="91577" bIns="45789" numCol="1" anchor="b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fld id="{FED45814-836F-4D02-9B3F-C8895E045233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37645859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9841" cy="497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577" tIns="45789" rIns="91577" bIns="45789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 altLang="en-US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4183" y="0"/>
            <a:ext cx="2949841" cy="497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577" tIns="45789" rIns="91577" bIns="45789" numCol="1" anchor="t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 altLang="en-US"/>
          </a:p>
        </p:txBody>
      </p:sp>
      <p:sp>
        <p:nvSpPr>
          <p:cNvPr id="3686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6125"/>
            <a:ext cx="4972050" cy="372903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68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0244" y="4723170"/>
            <a:ext cx="5445126" cy="44750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577" tIns="45789" rIns="91577" bIns="457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text styles</a:t>
            </a:r>
          </a:p>
          <a:p>
            <a:pPr lvl="1"/>
            <a:r>
              <a:rPr lang="en-GB" altLang="en-US" smtClean="0"/>
              <a:t>Second level</a:t>
            </a:r>
          </a:p>
          <a:p>
            <a:pPr lvl="2"/>
            <a:r>
              <a:rPr lang="en-GB" altLang="en-US" smtClean="0"/>
              <a:t>Third level</a:t>
            </a:r>
          </a:p>
          <a:p>
            <a:pPr lvl="3"/>
            <a:r>
              <a:rPr lang="en-GB" altLang="en-US" smtClean="0"/>
              <a:t>Fourth level</a:t>
            </a:r>
          </a:p>
          <a:p>
            <a:pPr lvl="4"/>
            <a:r>
              <a:rPr lang="en-GB" altLang="en-US" smtClean="0"/>
              <a:t>Fifth level</a:t>
            </a:r>
          </a:p>
        </p:txBody>
      </p:sp>
      <p:sp>
        <p:nvSpPr>
          <p:cNvPr id="368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44749"/>
            <a:ext cx="2949841" cy="4977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577" tIns="45789" rIns="91577" bIns="45789" numCol="1" anchor="b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 altLang="en-US"/>
          </a:p>
        </p:txBody>
      </p:sp>
      <p:sp>
        <p:nvSpPr>
          <p:cNvPr id="368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4183" y="9444749"/>
            <a:ext cx="2949841" cy="4977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577" tIns="45789" rIns="91577" bIns="45789" numCol="1" anchor="b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fld id="{220961ED-B8B5-4C64-9727-6F12A830C91B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43276138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0000" b="1">
                <a:solidFill>
                  <a:srgbClr val="FFD624"/>
                </a:solidFill>
                <a:latin typeface="Verdana" pitchFamily="34" charset="0"/>
              </a:defRPr>
            </a:lvl1pPr>
            <a:lvl2pPr marL="742950" indent="-285750">
              <a:defRPr sz="10000" b="1">
                <a:solidFill>
                  <a:srgbClr val="FFD624"/>
                </a:solidFill>
                <a:latin typeface="Verdana" pitchFamily="34" charset="0"/>
              </a:defRPr>
            </a:lvl2pPr>
            <a:lvl3pPr marL="1143000" indent="-228600">
              <a:defRPr sz="10000" b="1">
                <a:solidFill>
                  <a:srgbClr val="FFD624"/>
                </a:solidFill>
                <a:latin typeface="Verdana" pitchFamily="34" charset="0"/>
              </a:defRPr>
            </a:lvl3pPr>
            <a:lvl4pPr marL="1600200" indent="-228600">
              <a:defRPr sz="10000" b="1">
                <a:solidFill>
                  <a:srgbClr val="FFD624"/>
                </a:solidFill>
                <a:latin typeface="Verdana" pitchFamily="34" charset="0"/>
              </a:defRPr>
            </a:lvl4pPr>
            <a:lvl5pPr marL="2057400" indent="-228600">
              <a:defRPr sz="10000" b="1">
                <a:solidFill>
                  <a:srgbClr val="FFD624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FFD624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FFD624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FFD624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FFD624"/>
                </a:solidFill>
                <a:latin typeface="Verdana" pitchFamily="34" charset="0"/>
              </a:defRPr>
            </a:lvl9pPr>
          </a:lstStyle>
          <a:p>
            <a:fld id="{F31B97FE-1212-42AA-B934-553E61FA2724}" type="slidenum">
              <a:rPr lang="el-GR" altLang="en-US" sz="1200" b="0" smtClean="0">
                <a:solidFill>
                  <a:schemeClr val="tx1"/>
                </a:solidFill>
                <a:latin typeface="Arial" charset="0"/>
              </a:rPr>
              <a:pPr/>
              <a:t>3</a:t>
            </a:fld>
            <a:endParaRPr lang="el-GR" altLang="en-US" sz="1200" b="0" smtClean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43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340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0000" b="1">
                <a:solidFill>
                  <a:srgbClr val="FFD624"/>
                </a:solidFill>
                <a:latin typeface="Verdana" pitchFamily="34" charset="0"/>
              </a:defRPr>
            </a:lvl1pPr>
            <a:lvl2pPr marL="742950" indent="-285750">
              <a:defRPr sz="10000" b="1">
                <a:solidFill>
                  <a:srgbClr val="FFD624"/>
                </a:solidFill>
                <a:latin typeface="Verdana" pitchFamily="34" charset="0"/>
              </a:defRPr>
            </a:lvl2pPr>
            <a:lvl3pPr marL="1143000" indent="-228600">
              <a:defRPr sz="10000" b="1">
                <a:solidFill>
                  <a:srgbClr val="FFD624"/>
                </a:solidFill>
                <a:latin typeface="Verdana" pitchFamily="34" charset="0"/>
              </a:defRPr>
            </a:lvl3pPr>
            <a:lvl4pPr marL="1600200" indent="-228600">
              <a:defRPr sz="10000" b="1">
                <a:solidFill>
                  <a:srgbClr val="FFD624"/>
                </a:solidFill>
                <a:latin typeface="Verdana" pitchFamily="34" charset="0"/>
              </a:defRPr>
            </a:lvl4pPr>
            <a:lvl5pPr marL="2057400" indent="-228600">
              <a:defRPr sz="10000" b="1">
                <a:solidFill>
                  <a:srgbClr val="FFD624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FFD624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FFD624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FFD624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FFD624"/>
                </a:solidFill>
                <a:latin typeface="Verdana" pitchFamily="34" charset="0"/>
              </a:defRPr>
            </a:lvl9pPr>
          </a:lstStyle>
          <a:p>
            <a:fld id="{F31B97FE-1212-42AA-B934-553E61FA2724}" type="slidenum">
              <a:rPr lang="el-GR" altLang="en-US" sz="1200" b="0" smtClean="0">
                <a:solidFill>
                  <a:schemeClr val="tx1"/>
                </a:solidFill>
                <a:latin typeface="Arial" charset="0"/>
              </a:rPr>
              <a:pPr/>
              <a:t>4</a:t>
            </a:fld>
            <a:endParaRPr lang="el-GR" altLang="en-US" sz="1200" b="0" smtClean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43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340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0000" b="1">
                <a:solidFill>
                  <a:srgbClr val="FFD624"/>
                </a:solidFill>
                <a:latin typeface="Verdana" pitchFamily="34" charset="0"/>
              </a:defRPr>
            </a:lvl1pPr>
            <a:lvl2pPr marL="742950" indent="-285750">
              <a:defRPr sz="10000" b="1">
                <a:solidFill>
                  <a:srgbClr val="FFD624"/>
                </a:solidFill>
                <a:latin typeface="Verdana" pitchFamily="34" charset="0"/>
              </a:defRPr>
            </a:lvl2pPr>
            <a:lvl3pPr marL="1143000" indent="-228600">
              <a:defRPr sz="10000" b="1">
                <a:solidFill>
                  <a:srgbClr val="FFD624"/>
                </a:solidFill>
                <a:latin typeface="Verdana" pitchFamily="34" charset="0"/>
              </a:defRPr>
            </a:lvl3pPr>
            <a:lvl4pPr marL="1600200" indent="-228600">
              <a:defRPr sz="10000" b="1">
                <a:solidFill>
                  <a:srgbClr val="FFD624"/>
                </a:solidFill>
                <a:latin typeface="Verdana" pitchFamily="34" charset="0"/>
              </a:defRPr>
            </a:lvl4pPr>
            <a:lvl5pPr marL="2057400" indent="-228600">
              <a:defRPr sz="10000" b="1">
                <a:solidFill>
                  <a:srgbClr val="FFD624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FFD624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FFD624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FFD624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FFD624"/>
                </a:solidFill>
                <a:latin typeface="Verdana" pitchFamily="34" charset="0"/>
              </a:defRPr>
            </a:lvl9pPr>
          </a:lstStyle>
          <a:p>
            <a:fld id="{F31B97FE-1212-42AA-B934-553E61FA2724}" type="slidenum">
              <a:rPr lang="el-GR" altLang="en-US" sz="1200" b="0" smtClean="0">
                <a:solidFill>
                  <a:schemeClr val="tx1"/>
                </a:solidFill>
                <a:latin typeface="Arial" charset="0"/>
              </a:rPr>
              <a:pPr/>
              <a:t>5</a:t>
            </a:fld>
            <a:endParaRPr lang="el-GR" altLang="en-US" sz="1200" b="0" smtClean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43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340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emf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4" Type="http://schemas.openxmlformats.org/officeDocument/2006/relationships/image" Target="../media/image7.jpe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8.jpe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4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4" Type="http://schemas.openxmlformats.org/officeDocument/2006/relationships/image" Target="../media/image7.jpe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jpe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 userDrawn="1"/>
        </p:nvSpPr>
        <p:spPr bwMode="auto">
          <a:xfrm>
            <a:off x="-18256" y="981075"/>
            <a:ext cx="9180513" cy="5876925"/>
          </a:xfrm>
          <a:prstGeom prst="rect">
            <a:avLst/>
          </a:prstGeom>
          <a:solidFill>
            <a:srgbClr val="0F5494"/>
          </a:solidFill>
          <a:ln w="25400" algn="ctr">
            <a:noFill/>
            <a:miter lim="800000"/>
            <a:headEnd/>
            <a:tailEnd/>
          </a:ln>
          <a:effectLst>
            <a:outerShdw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solidFill>
                <a:schemeClr val="lt1"/>
              </a:solidFill>
              <a:latin typeface="+mn-lt"/>
            </a:endParaRP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4859824" y="1628800"/>
            <a:ext cx="3816631" cy="1944216"/>
          </a:xfrm>
          <a:prstGeom prst="rect">
            <a:avLst/>
          </a:prstGeom>
        </p:spPr>
        <p:txBody>
          <a:bodyPr lIns="0" tIns="0" rIns="0" bIns="0"/>
          <a:lstStyle>
            <a:lvl1pPr marL="0">
              <a:lnSpc>
                <a:spcPct val="110000"/>
              </a:lnSpc>
              <a:defRPr sz="3400">
                <a:solidFill>
                  <a:schemeClr val="bg1"/>
                </a:solidFill>
              </a:defRPr>
            </a:lvl1pPr>
          </a:lstStyle>
          <a:p>
            <a:pPr lvl="0"/>
            <a:endParaRPr lang="en-GB" altLang="en-US" noProof="0" dirty="0" smtClean="0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4859338" y="3645024"/>
            <a:ext cx="3817118" cy="1368152"/>
          </a:xfrm>
          <a:prstGeom prst="rect">
            <a:avLst/>
          </a:prstGeom>
        </p:spPr>
        <p:txBody>
          <a:bodyPr lIns="0" tIns="0" bIns="0"/>
          <a:lstStyle>
            <a:lvl1pPr marL="0" indent="0">
              <a:lnSpc>
                <a:spcPct val="110000"/>
              </a:lnSpc>
              <a:spcBef>
                <a:spcPts val="0"/>
              </a:spcBef>
              <a:buFontTx/>
              <a:buNone/>
              <a:defRPr sz="2800" b="1" i="0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altLang="en-US" noProof="0" dirty="0" smtClean="0"/>
              <a:t>Click to edit Master subtitle style</a:t>
            </a:r>
            <a:endParaRPr lang="en-GB" altLang="en-US" noProof="0" dirty="0" smtClean="0"/>
          </a:p>
        </p:txBody>
      </p:sp>
      <p:pic>
        <p:nvPicPr>
          <p:cNvPr id="12" name="Picture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3928" y="273548"/>
            <a:ext cx="1440000" cy="995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itle 1"/>
          <p:cNvSpPr txBox="1">
            <a:spLocks/>
          </p:cNvSpPr>
          <p:nvPr userDrawn="1"/>
        </p:nvSpPr>
        <p:spPr>
          <a:xfrm>
            <a:off x="4859338" y="5301208"/>
            <a:ext cx="3923929" cy="648072"/>
          </a:xfrm>
          <a:prstGeom prst="rect">
            <a:avLst/>
          </a:prstGeom>
        </p:spPr>
        <p:txBody>
          <a:bodyPr lIns="0" tIns="0" rIns="0" bIns="0"/>
          <a:lstStyle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4494"/>
                </a:solidFill>
                <a:latin typeface="Verdana"/>
                <a:ea typeface="MS PGothic" pitchFamily="34" charset="-128"/>
                <a:cs typeface="ＭＳ Ｐゴシック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4494"/>
                </a:solidFill>
                <a:latin typeface="Verdana" charset="0"/>
                <a:ea typeface="MS PGothic" pitchFamily="34" charset="-128"/>
                <a:cs typeface="ＭＳ Ｐゴシック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4494"/>
                </a:solidFill>
                <a:latin typeface="Verdana" charset="0"/>
                <a:ea typeface="MS PGothic" pitchFamily="34" charset="-128"/>
                <a:cs typeface="ＭＳ Ｐゴシック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4494"/>
                </a:solidFill>
                <a:latin typeface="Verdana" charset="0"/>
                <a:ea typeface="MS PGothic" pitchFamily="34" charset="-128"/>
                <a:cs typeface="ＭＳ Ｐゴシック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4494"/>
                </a:solidFill>
                <a:latin typeface="Verdana" charset="0"/>
                <a:ea typeface="MS PGothic" pitchFamily="34" charset="-128"/>
                <a:cs typeface="ＭＳ Ｐゴシック" charset="0"/>
              </a:defRPr>
            </a:lvl5pPr>
            <a:lvl6pPr marL="8159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12731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17303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21875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algn="l">
              <a:lnSpc>
                <a:spcPct val="100000"/>
              </a:lnSpc>
            </a:pPr>
            <a:r>
              <a:rPr lang="en-US" sz="1600" kern="0" dirty="0" smtClean="0">
                <a:solidFill>
                  <a:srgbClr val="FFFFFF"/>
                </a:solidFill>
              </a:rPr>
              <a:t>Joint Research</a:t>
            </a:r>
            <a:r>
              <a:rPr lang="en-US" sz="1600" kern="0" baseline="0" dirty="0" smtClean="0">
                <a:solidFill>
                  <a:srgbClr val="FFFFFF"/>
                </a:solidFill>
              </a:rPr>
              <a:t> Centre</a:t>
            </a:r>
          </a:p>
          <a:p>
            <a:pPr algn="l">
              <a:lnSpc>
                <a:spcPct val="110000"/>
              </a:lnSpc>
            </a:pPr>
            <a:r>
              <a:rPr lang="en-GB" sz="1200" b="0" kern="0" dirty="0" smtClean="0">
                <a:solidFill>
                  <a:srgbClr val="FFFFFF"/>
                </a:solidFill>
              </a:rPr>
              <a:t>the European Commission's </a:t>
            </a:r>
            <a:br>
              <a:rPr lang="en-GB" sz="1200" b="0" kern="0" dirty="0" smtClean="0">
                <a:solidFill>
                  <a:srgbClr val="FFFFFF"/>
                </a:solidFill>
              </a:rPr>
            </a:br>
            <a:r>
              <a:rPr lang="en-GB" sz="1200" b="0" kern="0" dirty="0" smtClean="0">
                <a:solidFill>
                  <a:srgbClr val="FFFFFF"/>
                </a:solidFill>
              </a:rPr>
              <a:t>in-house science service</a:t>
            </a:r>
          </a:p>
        </p:txBody>
      </p:sp>
      <p:pic>
        <p:nvPicPr>
          <p:cNvPr id="15" name="Picture 6" descr="H:\Desktop\NS_Visuals\Ppt\JRC ppt\2015 04 14 VS Expo\web-01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9338" y="6021288"/>
            <a:ext cx="284526" cy="2861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 userDrawn="1"/>
        </p:nvSpPr>
        <p:spPr>
          <a:xfrm>
            <a:off x="5219378" y="6084004"/>
            <a:ext cx="3529086" cy="369332"/>
          </a:xfrm>
          <a:prstGeom prst="rect">
            <a:avLst/>
          </a:prstGeom>
          <a:noFill/>
        </p:spPr>
        <p:txBody>
          <a:bodyPr wrap="square" lIns="0" tIns="0" bIns="0" rtlCol="0"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200" dirty="0" smtClean="0">
                <a:solidFill>
                  <a:srgbClr val="FFFFFF"/>
                </a:solidFill>
              </a:rPr>
              <a:t>JRC Science Hub</a:t>
            </a:r>
            <a:r>
              <a:rPr lang="en-GB" sz="1200" b="0" dirty="0" smtClean="0">
                <a:solidFill>
                  <a:srgbClr val="FFFFFF"/>
                </a:solidFill>
              </a:rPr>
              <a:t>: </a:t>
            </a:r>
            <a:r>
              <a:rPr lang="en-GB" sz="1200" b="1" i="1" kern="0" dirty="0" err="1" smtClean="0">
                <a:solidFill>
                  <a:srgbClr val="FFFFFF"/>
                </a:solidFill>
              </a:rPr>
              <a:t>ec.europa.eu</a:t>
            </a:r>
            <a:r>
              <a:rPr lang="en-GB" sz="1200" b="1" i="1" kern="0" dirty="0" smtClean="0">
                <a:solidFill>
                  <a:srgbClr val="FFFFFF"/>
                </a:solidFill>
              </a:rPr>
              <a:t>/</a:t>
            </a:r>
            <a:r>
              <a:rPr lang="en-GB" sz="1200" b="1" i="1" kern="0" dirty="0" err="1" smtClean="0">
                <a:solidFill>
                  <a:srgbClr val="FFFFFF"/>
                </a:solidFill>
              </a:rPr>
              <a:t>jrc</a:t>
            </a:r>
            <a:endParaRPr lang="en-GB" sz="1200" b="1" i="1" kern="0" dirty="0" smtClean="0">
              <a:solidFill>
                <a:srgbClr val="FFFFFF"/>
              </a:solidFill>
            </a:endParaRPr>
          </a:p>
          <a:p>
            <a:endParaRPr lang="en-US" dirty="0"/>
          </a:p>
        </p:txBody>
      </p:sp>
      <p:sp>
        <p:nvSpPr>
          <p:cNvPr id="25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-17828" y="980728"/>
            <a:ext cx="4229788" cy="5877272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164194"/>
                </a:solidFill>
              </a:defRPr>
            </a:lvl1pPr>
          </a:lstStyle>
          <a:p>
            <a:endParaRPr lang="en-GB" dirty="0"/>
          </a:p>
        </p:txBody>
      </p:sp>
      <p:pic>
        <p:nvPicPr>
          <p:cNvPr id="27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6439883"/>
            <a:ext cx="630000" cy="4181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cial me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 descr="header-02.jpg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229" b="16386"/>
          <a:stretch/>
        </p:blipFill>
        <p:spPr>
          <a:xfrm>
            <a:off x="0" y="4865920"/>
            <a:ext cx="9144000" cy="1992080"/>
          </a:xfrm>
          <a:prstGeom prst="rect">
            <a:avLst/>
          </a:prstGeom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66724" y="1484784"/>
            <a:ext cx="8208963" cy="648072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ct val="110000"/>
              </a:lnSpc>
              <a:defRPr sz="2800">
                <a:solidFill>
                  <a:srgbClr val="164194"/>
                </a:solidFill>
              </a:defRPr>
            </a:lvl1pPr>
          </a:lstStyle>
          <a:p>
            <a:endParaRPr lang="en-GB" dirty="0"/>
          </a:p>
        </p:txBody>
      </p:sp>
      <p:pic>
        <p:nvPicPr>
          <p:cNvPr id="11" name="Picture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6439883"/>
            <a:ext cx="630000" cy="4181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4470400" y="3225800"/>
            <a:ext cx="190500" cy="40640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4470400" y="3225800"/>
            <a:ext cx="190500" cy="40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391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Tx">
  <p:cSld name="Title, 2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00188" y="228600"/>
            <a:ext cx="7491412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500188" y="1524000"/>
            <a:ext cx="3668712" cy="22812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1500188" y="3957638"/>
            <a:ext cx="3668712" cy="228123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3"/>
          </p:nvPr>
        </p:nvSpPr>
        <p:spPr>
          <a:xfrm>
            <a:off x="5321300" y="1524000"/>
            <a:ext cx="3670300" cy="47148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1447800" y="6324600"/>
            <a:ext cx="1409700" cy="49053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 alt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733800" y="6324600"/>
            <a:ext cx="2895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 alt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7239000" y="63246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D45DFF-CA3E-44D8-BECB-6F29B4A8EE99}" type="slidenum">
              <a:rPr lang="el-GR" altLang="en-US"/>
              <a:pPr>
                <a:defRPr/>
              </a:pPr>
              <a:t>‹#›</a:t>
            </a:fld>
            <a:endParaRPr lang="el-GR" altLang="en-US"/>
          </a:p>
        </p:txBody>
      </p:sp>
    </p:spTree>
    <p:extLst>
      <p:ext uri="{BB962C8B-B14F-4D97-AF65-F5344CB8AC3E}">
        <p14:creationId xmlns:p14="http://schemas.microsoft.com/office/powerpoint/2010/main" val="762425651"/>
      </p:ext>
    </p:extLst>
  </p:cSld>
  <p:clrMapOvr>
    <a:masterClrMapping/>
  </p:clrMapOvr>
  <p:transition xmlns:p14="http://schemas.microsoft.com/office/powerpoint/2010/main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- JRC corporate tr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Poster A4-landscape_JRC-tree_yellow-01.jpg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097"/>
          <a:stretch/>
        </p:blipFill>
        <p:spPr>
          <a:xfrm>
            <a:off x="0" y="981662"/>
            <a:ext cx="9144000" cy="5876338"/>
          </a:xfrm>
          <a:prstGeom prst="rect">
            <a:avLst/>
          </a:prstGeom>
        </p:spPr>
      </p:pic>
      <p:sp>
        <p:nvSpPr>
          <p:cNvPr id="307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4859824" y="1628800"/>
            <a:ext cx="3816631" cy="1944216"/>
          </a:xfrm>
          <a:prstGeom prst="rect">
            <a:avLst/>
          </a:prstGeom>
        </p:spPr>
        <p:txBody>
          <a:bodyPr lIns="0" tIns="0" rIns="0" bIns="0"/>
          <a:lstStyle>
            <a:lvl1pPr marL="0">
              <a:lnSpc>
                <a:spcPct val="110000"/>
              </a:lnSpc>
              <a:defRPr sz="3400">
                <a:solidFill>
                  <a:srgbClr val="164194"/>
                </a:solidFill>
              </a:defRPr>
            </a:lvl1pPr>
          </a:lstStyle>
          <a:p>
            <a:pPr lvl="0"/>
            <a:endParaRPr lang="en-GB" altLang="en-US" noProof="0" dirty="0" smtClean="0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4859338" y="3645024"/>
            <a:ext cx="3817118" cy="1584176"/>
          </a:xfrm>
          <a:prstGeom prst="rect">
            <a:avLst/>
          </a:prstGeom>
        </p:spPr>
        <p:txBody>
          <a:bodyPr lIns="0" tIns="0" bIns="0"/>
          <a:lstStyle>
            <a:lvl1pPr marL="0" indent="0">
              <a:lnSpc>
                <a:spcPct val="110000"/>
              </a:lnSpc>
              <a:spcBef>
                <a:spcPts val="0"/>
              </a:spcBef>
              <a:buFontTx/>
              <a:buNone/>
              <a:defRPr sz="2800" b="1" i="0">
                <a:solidFill>
                  <a:srgbClr val="164194"/>
                </a:solidFill>
              </a:defRPr>
            </a:lvl1pPr>
          </a:lstStyle>
          <a:p>
            <a:pPr lvl="0"/>
            <a:r>
              <a:rPr lang="en-US" altLang="en-US" noProof="0" dirty="0" smtClean="0"/>
              <a:t>Click to edit Master subtitle style</a:t>
            </a:r>
            <a:endParaRPr lang="en-GB" altLang="en-US" noProof="0" dirty="0" smtClean="0"/>
          </a:p>
        </p:txBody>
      </p:sp>
      <p:pic>
        <p:nvPicPr>
          <p:cNvPr id="12" name="Picture 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3928" y="273548"/>
            <a:ext cx="1440000" cy="995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itle 1"/>
          <p:cNvSpPr txBox="1">
            <a:spLocks/>
          </p:cNvSpPr>
          <p:nvPr userDrawn="1"/>
        </p:nvSpPr>
        <p:spPr>
          <a:xfrm>
            <a:off x="4859338" y="5589240"/>
            <a:ext cx="3923929" cy="648072"/>
          </a:xfrm>
          <a:prstGeom prst="rect">
            <a:avLst/>
          </a:prstGeom>
        </p:spPr>
        <p:txBody>
          <a:bodyPr lIns="0" tIns="0" rIns="0" bIns="0"/>
          <a:lstStyle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4494"/>
                </a:solidFill>
                <a:latin typeface="Verdana"/>
                <a:ea typeface="MS PGothic" pitchFamily="34" charset="-128"/>
                <a:cs typeface="ＭＳ Ｐゴシック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4494"/>
                </a:solidFill>
                <a:latin typeface="Verdana" charset="0"/>
                <a:ea typeface="MS PGothic" pitchFamily="34" charset="-128"/>
                <a:cs typeface="ＭＳ Ｐゴシック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4494"/>
                </a:solidFill>
                <a:latin typeface="Verdana" charset="0"/>
                <a:ea typeface="MS PGothic" pitchFamily="34" charset="-128"/>
                <a:cs typeface="ＭＳ Ｐゴシック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4494"/>
                </a:solidFill>
                <a:latin typeface="Verdana" charset="0"/>
                <a:ea typeface="MS PGothic" pitchFamily="34" charset="-128"/>
                <a:cs typeface="ＭＳ Ｐゴシック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4494"/>
                </a:solidFill>
                <a:latin typeface="Verdana" charset="0"/>
                <a:ea typeface="MS PGothic" pitchFamily="34" charset="-128"/>
                <a:cs typeface="ＭＳ Ｐゴシック" charset="0"/>
              </a:defRPr>
            </a:lvl5pPr>
            <a:lvl6pPr marL="8159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12731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17303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21875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algn="l">
              <a:lnSpc>
                <a:spcPct val="100000"/>
              </a:lnSpc>
            </a:pPr>
            <a:r>
              <a:rPr lang="en-US" sz="1600" kern="0" dirty="0" smtClean="0">
                <a:solidFill>
                  <a:srgbClr val="164194"/>
                </a:solidFill>
              </a:rPr>
              <a:t>Joint Research</a:t>
            </a:r>
            <a:r>
              <a:rPr lang="en-US" sz="1600" kern="0" baseline="0" dirty="0" smtClean="0">
                <a:solidFill>
                  <a:srgbClr val="164194"/>
                </a:solidFill>
              </a:rPr>
              <a:t> Centre</a:t>
            </a:r>
          </a:p>
          <a:p>
            <a:pPr algn="l">
              <a:lnSpc>
                <a:spcPct val="110000"/>
              </a:lnSpc>
            </a:pPr>
            <a:r>
              <a:rPr lang="en-GB" sz="1200" b="0" kern="0" dirty="0" smtClean="0">
                <a:solidFill>
                  <a:srgbClr val="164194"/>
                </a:solidFill>
              </a:rPr>
              <a:t>the European Commission's </a:t>
            </a:r>
            <a:br>
              <a:rPr lang="en-GB" sz="1200" b="0" kern="0" dirty="0" smtClean="0">
                <a:solidFill>
                  <a:srgbClr val="164194"/>
                </a:solidFill>
              </a:rPr>
            </a:br>
            <a:r>
              <a:rPr lang="en-GB" sz="1200" b="0" kern="0" dirty="0" smtClean="0">
                <a:solidFill>
                  <a:srgbClr val="164194"/>
                </a:solidFill>
              </a:rPr>
              <a:t>in-house science service</a:t>
            </a:r>
          </a:p>
        </p:txBody>
      </p:sp>
      <p:pic>
        <p:nvPicPr>
          <p:cNvPr id="27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6439883"/>
            <a:ext cx="630000" cy="4181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607249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JRC-introductory-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H:\Desktop\NS_Visuals\Ppt\JRC ppt\2015 04 14 VS Expo\role-01.png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060" b="1217"/>
          <a:stretch/>
        </p:blipFill>
        <p:spPr bwMode="auto">
          <a:xfrm>
            <a:off x="0" y="5154613"/>
            <a:ext cx="9144000" cy="17033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66724" y="1484784"/>
            <a:ext cx="8208963" cy="648072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ct val="110000"/>
              </a:lnSpc>
              <a:defRPr sz="2800">
                <a:solidFill>
                  <a:srgbClr val="164194"/>
                </a:solidFill>
              </a:defRPr>
            </a:lvl1pPr>
          </a:lstStyle>
          <a:p>
            <a:endParaRPr lang="en-GB" dirty="0"/>
          </a:p>
        </p:txBody>
      </p:sp>
      <p:pic>
        <p:nvPicPr>
          <p:cNvPr id="11" name="Picture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6439883"/>
            <a:ext cx="630000" cy="4181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4470400" y="3225800"/>
            <a:ext cx="190500" cy="40640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4470400" y="3225800"/>
            <a:ext cx="190500" cy="406400"/>
          </a:xfrm>
          <a:prstGeom prst="rect">
            <a:avLst/>
          </a:prstGeom>
        </p:spPr>
      </p:pic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467544" y="2204864"/>
            <a:ext cx="8208144" cy="280831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10000"/>
              </a:lnSpc>
              <a:spcBef>
                <a:spcPts val="0"/>
              </a:spcBef>
              <a:buClr>
                <a:srgbClr val="33ACE3"/>
              </a:buClr>
              <a:buFont typeface="Arial"/>
              <a:buNone/>
              <a:defRPr sz="2400" b="0" i="0">
                <a:solidFill>
                  <a:srgbClr val="164194"/>
                </a:solidFill>
              </a:defRPr>
            </a:lvl1pPr>
            <a:lvl2pPr marL="342900" indent="-342900">
              <a:lnSpc>
                <a:spcPct val="110000"/>
              </a:lnSpc>
              <a:spcBef>
                <a:spcPts val="0"/>
              </a:spcBef>
              <a:buClr>
                <a:srgbClr val="33ACE3"/>
              </a:buClr>
              <a:buFont typeface="Arial"/>
              <a:buChar char="•"/>
              <a:defRPr sz="2000">
                <a:solidFill>
                  <a:srgbClr val="164194"/>
                </a:solidFill>
              </a:defRPr>
            </a:lvl2pPr>
            <a:lvl3pPr marL="0" indent="0">
              <a:lnSpc>
                <a:spcPct val="110000"/>
              </a:lnSpc>
              <a:spcBef>
                <a:spcPts val="0"/>
              </a:spcBef>
              <a:buClr>
                <a:srgbClr val="33ACE3"/>
              </a:buClr>
              <a:buFont typeface="Arial"/>
              <a:buNone/>
              <a:defRPr sz="1600">
                <a:solidFill>
                  <a:srgbClr val="164194"/>
                </a:solidFill>
              </a:defRPr>
            </a:lvl3pPr>
            <a:lvl4pPr marL="0">
              <a:spcBef>
                <a:spcPts val="0"/>
              </a:spcBef>
              <a:defRPr/>
            </a:lvl4pPr>
            <a:lvl5pPr marL="0">
              <a:spcBef>
                <a:spcPts val="0"/>
              </a:spcBef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502991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6724" y="1484784"/>
            <a:ext cx="8208963" cy="648072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ct val="110000"/>
              </a:lnSpc>
              <a:defRPr sz="2800">
                <a:solidFill>
                  <a:srgbClr val="164194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2203451"/>
            <a:ext cx="8208144" cy="4103687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10000"/>
              </a:lnSpc>
              <a:spcBef>
                <a:spcPts val="0"/>
              </a:spcBef>
              <a:buClr>
                <a:srgbClr val="33ACE3"/>
              </a:buClr>
              <a:buFont typeface="Arial"/>
              <a:buNone/>
              <a:defRPr sz="2400" b="0" i="0">
                <a:solidFill>
                  <a:srgbClr val="164194"/>
                </a:solidFill>
              </a:defRPr>
            </a:lvl1pPr>
            <a:lvl2pPr marL="342900" indent="-342900">
              <a:lnSpc>
                <a:spcPct val="110000"/>
              </a:lnSpc>
              <a:spcBef>
                <a:spcPts val="0"/>
              </a:spcBef>
              <a:buClr>
                <a:srgbClr val="33ACE3"/>
              </a:buClr>
              <a:buFont typeface="Arial"/>
              <a:buChar char="•"/>
              <a:defRPr sz="2000">
                <a:solidFill>
                  <a:srgbClr val="164194"/>
                </a:solidFill>
              </a:defRPr>
            </a:lvl2pPr>
            <a:lvl3pPr marL="0" indent="0">
              <a:lnSpc>
                <a:spcPct val="110000"/>
              </a:lnSpc>
              <a:spcBef>
                <a:spcPts val="0"/>
              </a:spcBef>
              <a:buClr>
                <a:srgbClr val="33ACE3"/>
              </a:buClr>
              <a:buFont typeface="Arial"/>
              <a:buNone/>
              <a:defRPr sz="1600">
                <a:solidFill>
                  <a:srgbClr val="164194"/>
                </a:solidFill>
              </a:defRPr>
            </a:lvl3pPr>
            <a:lvl4pPr marL="0">
              <a:spcBef>
                <a:spcPts val="0"/>
              </a:spcBef>
              <a:defRPr/>
            </a:lvl4pPr>
            <a:lvl5pPr marL="0">
              <a:spcBef>
                <a:spcPts val="0"/>
              </a:spcBef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6787023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2"/>
          <p:cNvSpPr>
            <a:spLocks noGrp="1"/>
          </p:cNvSpPr>
          <p:nvPr>
            <p:ph idx="10"/>
          </p:nvPr>
        </p:nvSpPr>
        <p:spPr>
          <a:xfrm>
            <a:off x="467544" y="2203450"/>
            <a:ext cx="3960440" cy="410587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10000"/>
              </a:lnSpc>
              <a:spcBef>
                <a:spcPts val="0"/>
              </a:spcBef>
              <a:buClr>
                <a:srgbClr val="33ACE3"/>
              </a:buClr>
              <a:buFont typeface="Arial"/>
              <a:buNone/>
              <a:defRPr sz="2400" b="0" i="0">
                <a:solidFill>
                  <a:srgbClr val="164194"/>
                </a:solidFill>
              </a:defRPr>
            </a:lvl1pPr>
            <a:lvl2pPr marL="342900" indent="-342900">
              <a:lnSpc>
                <a:spcPct val="110000"/>
              </a:lnSpc>
              <a:spcBef>
                <a:spcPts val="0"/>
              </a:spcBef>
              <a:buClr>
                <a:srgbClr val="33ACE3"/>
              </a:buClr>
              <a:buFont typeface="Arial"/>
              <a:buChar char="•"/>
              <a:defRPr sz="2000">
                <a:solidFill>
                  <a:srgbClr val="164194"/>
                </a:solidFill>
              </a:defRPr>
            </a:lvl2pPr>
            <a:lvl3pPr marL="0" indent="0">
              <a:lnSpc>
                <a:spcPct val="110000"/>
              </a:lnSpc>
              <a:spcBef>
                <a:spcPts val="0"/>
              </a:spcBef>
              <a:buClr>
                <a:srgbClr val="33ACE3"/>
              </a:buClr>
              <a:buFont typeface="Arial"/>
              <a:buNone/>
              <a:defRPr sz="1600">
                <a:solidFill>
                  <a:srgbClr val="164194"/>
                </a:solidFill>
              </a:defRPr>
            </a:lvl3pPr>
            <a:lvl4pPr marL="0">
              <a:spcBef>
                <a:spcPts val="0"/>
              </a:spcBef>
              <a:defRPr/>
            </a:lvl4pPr>
            <a:lvl5pPr marL="0">
              <a:spcBef>
                <a:spcPts val="0"/>
              </a:spcBef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13" name="Content Placeholder 2"/>
          <p:cNvSpPr>
            <a:spLocks noGrp="1"/>
          </p:cNvSpPr>
          <p:nvPr>
            <p:ph idx="11"/>
          </p:nvPr>
        </p:nvSpPr>
        <p:spPr>
          <a:xfrm>
            <a:off x="4643239" y="2203450"/>
            <a:ext cx="4032448" cy="410587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10000"/>
              </a:lnSpc>
              <a:spcBef>
                <a:spcPts val="0"/>
              </a:spcBef>
              <a:buClr>
                <a:srgbClr val="33ACE3"/>
              </a:buClr>
              <a:buFont typeface="Arial"/>
              <a:buNone/>
              <a:defRPr sz="2400" b="0" i="0">
                <a:solidFill>
                  <a:srgbClr val="164194"/>
                </a:solidFill>
              </a:defRPr>
            </a:lvl1pPr>
            <a:lvl2pPr marL="342900" indent="-342900">
              <a:lnSpc>
                <a:spcPct val="110000"/>
              </a:lnSpc>
              <a:spcBef>
                <a:spcPts val="0"/>
              </a:spcBef>
              <a:buClr>
                <a:srgbClr val="33ACE3"/>
              </a:buClr>
              <a:buFont typeface="Arial"/>
              <a:buChar char="•"/>
              <a:defRPr sz="2000">
                <a:solidFill>
                  <a:srgbClr val="164194"/>
                </a:solidFill>
              </a:defRPr>
            </a:lvl2pPr>
            <a:lvl3pPr marL="0" indent="0">
              <a:lnSpc>
                <a:spcPct val="110000"/>
              </a:lnSpc>
              <a:spcBef>
                <a:spcPts val="0"/>
              </a:spcBef>
              <a:buClr>
                <a:srgbClr val="33ACE3"/>
              </a:buClr>
              <a:buFont typeface="Arial"/>
              <a:buNone/>
              <a:defRPr sz="1600">
                <a:solidFill>
                  <a:srgbClr val="164194"/>
                </a:solidFill>
              </a:defRPr>
            </a:lvl3pPr>
            <a:lvl4pPr marL="0">
              <a:spcBef>
                <a:spcPts val="0"/>
              </a:spcBef>
              <a:defRPr/>
            </a:lvl4pPr>
            <a:lvl5pPr marL="0">
              <a:spcBef>
                <a:spcPts val="0"/>
              </a:spcBef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466724" y="1484784"/>
            <a:ext cx="8208963" cy="648072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ct val="110000"/>
              </a:lnSpc>
              <a:defRPr sz="2800">
                <a:solidFill>
                  <a:srgbClr val="164194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115668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_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2"/>
          <p:cNvSpPr>
            <a:spLocks noGrp="1"/>
          </p:cNvSpPr>
          <p:nvPr>
            <p:ph idx="11"/>
          </p:nvPr>
        </p:nvSpPr>
        <p:spPr>
          <a:xfrm>
            <a:off x="467544" y="2564904"/>
            <a:ext cx="3959994" cy="3742234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10000"/>
              </a:lnSpc>
              <a:spcBef>
                <a:spcPts val="0"/>
              </a:spcBef>
              <a:buClr>
                <a:srgbClr val="33ACE3"/>
              </a:buClr>
              <a:buFont typeface="Arial"/>
              <a:buNone/>
              <a:defRPr sz="2400" b="0" i="0">
                <a:solidFill>
                  <a:srgbClr val="164194"/>
                </a:solidFill>
              </a:defRPr>
            </a:lvl1pPr>
            <a:lvl2pPr marL="342900" indent="-342900">
              <a:lnSpc>
                <a:spcPct val="110000"/>
              </a:lnSpc>
              <a:spcBef>
                <a:spcPts val="0"/>
              </a:spcBef>
              <a:buClr>
                <a:srgbClr val="33ACE3"/>
              </a:buClr>
              <a:buFont typeface="Arial"/>
              <a:buChar char="•"/>
              <a:defRPr sz="2000">
                <a:solidFill>
                  <a:srgbClr val="164194"/>
                </a:solidFill>
              </a:defRPr>
            </a:lvl2pPr>
            <a:lvl3pPr marL="0" indent="0">
              <a:lnSpc>
                <a:spcPct val="110000"/>
              </a:lnSpc>
              <a:spcBef>
                <a:spcPts val="0"/>
              </a:spcBef>
              <a:buClr>
                <a:srgbClr val="33ACE3"/>
              </a:buClr>
              <a:buFont typeface="Arial"/>
              <a:buNone/>
              <a:defRPr sz="1600">
                <a:solidFill>
                  <a:srgbClr val="164194"/>
                </a:solidFill>
              </a:defRPr>
            </a:lvl3pPr>
            <a:lvl4pPr marL="0">
              <a:spcBef>
                <a:spcPts val="0"/>
              </a:spcBef>
              <a:defRPr/>
            </a:lvl4pPr>
            <a:lvl5pPr marL="0">
              <a:spcBef>
                <a:spcPts val="0"/>
              </a:spcBef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466725" y="1484784"/>
            <a:ext cx="4033268" cy="936104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ct val="110000"/>
              </a:lnSpc>
              <a:defRPr sz="2800">
                <a:solidFill>
                  <a:srgbClr val="164194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6" name="Picture Placeholder 6"/>
          <p:cNvSpPr>
            <a:spLocks noGrp="1"/>
          </p:cNvSpPr>
          <p:nvPr>
            <p:ph type="pic" sz="quarter" idx="12"/>
          </p:nvPr>
        </p:nvSpPr>
        <p:spPr>
          <a:xfrm>
            <a:off x="4860032" y="980728"/>
            <a:ext cx="4320480" cy="5877272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164194"/>
                </a:solidFill>
              </a:defRPr>
            </a:lvl1pPr>
          </a:lstStyle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682140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_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/>
          <p:cNvSpPr>
            <a:spLocks noGrp="1"/>
          </p:cNvSpPr>
          <p:nvPr>
            <p:ph idx="11"/>
          </p:nvPr>
        </p:nvSpPr>
        <p:spPr>
          <a:xfrm>
            <a:off x="4643239" y="2564904"/>
            <a:ext cx="4032448" cy="3742234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10000"/>
              </a:lnSpc>
              <a:spcBef>
                <a:spcPts val="0"/>
              </a:spcBef>
              <a:buClr>
                <a:srgbClr val="33ACE3"/>
              </a:buClr>
              <a:buFont typeface="Arial"/>
              <a:buNone/>
              <a:defRPr sz="2400" b="0" i="0">
                <a:solidFill>
                  <a:srgbClr val="164194"/>
                </a:solidFill>
              </a:defRPr>
            </a:lvl1pPr>
            <a:lvl2pPr marL="342900" indent="-342900">
              <a:lnSpc>
                <a:spcPct val="110000"/>
              </a:lnSpc>
              <a:spcBef>
                <a:spcPts val="0"/>
              </a:spcBef>
              <a:buClr>
                <a:srgbClr val="33ACE3"/>
              </a:buClr>
              <a:buFont typeface="Arial"/>
              <a:buChar char="•"/>
              <a:defRPr sz="2000">
                <a:solidFill>
                  <a:srgbClr val="164194"/>
                </a:solidFill>
              </a:defRPr>
            </a:lvl2pPr>
            <a:lvl3pPr marL="0" indent="0">
              <a:lnSpc>
                <a:spcPct val="110000"/>
              </a:lnSpc>
              <a:spcBef>
                <a:spcPts val="0"/>
              </a:spcBef>
              <a:buClr>
                <a:srgbClr val="33ACE3"/>
              </a:buClr>
              <a:buFont typeface="Arial"/>
              <a:buNone/>
              <a:defRPr sz="1600">
                <a:solidFill>
                  <a:srgbClr val="164194"/>
                </a:solidFill>
              </a:defRPr>
            </a:lvl3pPr>
            <a:lvl4pPr marL="0">
              <a:spcBef>
                <a:spcPts val="0"/>
              </a:spcBef>
              <a:defRPr/>
            </a:lvl4pPr>
            <a:lvl5pPr marL="0">
              <a:spcBef>
                <a:spcPts val="0"/>
              </a:spcBef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4644008" y="1484784"/>
            <a:ext cx="4033268" cy="936104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ct val="110000"/>
              </a:lnSpc>
              <a:defRPr sz="2800">
                <a:solidFill>
                  <a:srgbClr val="164194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-17828" y="980728"/>
            <a:ext cx="4229788" cy="5877272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164194"/>
                </a:solidFill>
              </a:defRPr>
            </a:lvl1pPr>
          </a:lstStyle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206105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66724" y="1484784"/>
            <a:ext cx="8208963" cy="648072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ct val="110000"/>
              </a:lnSpc>
              <a:defRPr sz="2800">
                <a:solidFill>
                  <a:srgbClr val="164194"/>
                </a:solidFill>
              </a:defRPr>
            </a:lvl1pPr>
          </a:lstStyle>
          <a:p>
            <a:endParaRPr lang="en-GB" dirty="0"/>
          </a:p>
        </p:txBody>
      </p:sp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470400" y="3225800"/>
            <a:ext cx="190500" cy="40640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470400" y="3225800"/>
            <a:ext cx="190500" cy="40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89852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921310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emf"/><Relationship Id="rId14" Type="http://schemas.openxmlformats.org/officeDocument/2006/relationships/image" Target="../media/image2.emf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/>
        </p:nvSpPr>
        <p:spPr>
          <a:xfrm>
            <a:off x="0" y="0"/>
            <a:ext cx="9144000" cy="980728"/>
          </a:xfrm>
          <a:prstGeom prst="rect">
            <a:avLst/>
          </a:prstGeom>
          <a:solidFill>
            <a:srgbClr val="33ACE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pic>
        <p:nvPicPr>
          <p:cNvPr id="12" name="Picture 9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6439883"/>
            <a:ext cx="630000" cy="4181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11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3928" y="273548"/>
            <a:ext cx="1440000" cy="10007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Slide Number Placeholder 1"/>
          <p:cNvSpPr txBox="1">
            <a:spLocks/>
          </p:cNvSpPr>
          <p:nvPr userDrawn="1"/>
        </p:nvSpPr>
        <p:spPr>
          <a:xfrm>
            <a:off x="6614864" y="6309320"/>
            <a:ext cx="2133600" cy="365125"/>
          </a:xfrm>
          <a:prstGeom prst="rect">
            <a:avLst/>
          </a:prstGeom>
        </p:spPr>
        <p:txBody>
          <a:bodyPr vert="horz" lIns="91440" tIns="0" rIns="91440" bIns="0" rtlCol="0" anchor="ctr"/>
          <a:lstStyle>
            <a:defPPr>
              <a:defRPr lang="en-GB"/>
            </a:defPPr>
            <a:lvl1pPr marL="0" indent="0" algn="r" rtl="0" fontAlgn="base">
              <a:spcBef>
                <a:spcPct val="0"/>
              </a:spcBef>
              <a:spcAft>
                <a:spcPct val="0"/>
              </a:spcAft>
              <a:buClr>
                <a:srgbClr val="33ACE3"/>
              </a:buClr>
              <a:buFont typeface="Arial"/>
              <a:buNone/>
              <a:defRPr sz="1200" kern="1200">
                <a:solidFill>
                  <a:srgbClr val="164194"/>
                </a:solidFill>
                <a:latin typeface="Verdana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F5494"/>
                </a:solidFill>
                <a:latin typeface="Verdana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F5494"/>
                </a:solidFill>
                <a:latin typeface="Verdana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F5494"/>
                </a:solidFill>
                <a:latin typeface="Verdana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F5494"/>
                </a:solidFill>
                <a:latin typeface="Verdana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200" kern="1200">
                <a:solidFill>
                  <a:srgbClr val="0F5494"/>
                </a:solidFill>
                <a:latin typeface="Verdana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200" kern="1200">
                <a:solidFill>
                  <a:srgbClr val="0F5494"/>
                </a:solidFill>
                <a:latin typeface="Verdana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200" kern="1200">
                <a:solidFill>
                  <a:srgbClr val="0F5494"/>
                </a:solidFill>
                <a:latin typeface="Verdana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200" kern="1200">
                <a:solidFill>
                  <a:srgbClr val="0F5494"/>
                </a:solidFill>
                <a:latin typeface="Verdana" pitchFamily="34" charset="0"/>
                <a:ea typeface="+mn-ea"/>
                <a:cs typeface="+mn-cs"/>
              </a:defRPr>
            </a:lvl9pPr>
          </a:lstStyle>
          <a:p>
            <a:pPr algn="r"/>
            <a:fld id="{416CF0FB-56F5-7340-B552-B5CF2D5EAED5}" type="slidenum">
              <a:rPr lang="en-US" smtClean="0"/>
              <a:pPr algn="r"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8" r:id="rId2"/>
    <p:sldLayoutId id="2147483659" r:id="rId3"/>
    <p:sldLayoutId id="2147483650" r:id="rId4"/>
    <p:sldLayoutId id="2147483652" r:id="rId5"/>
    <p:sldLayoutId id="2147483655" r:id="rId6"/>
    <p:sldLayoutId id="2147483656" r:id="rId7"/>
    <p:sldLayoutId id="2147483654" r:id="rId8"/>
    <p:sldLayoutId id="2147483660" r:id="rId9"/>
    <p:sldLayoutId id="2147483657" r:id="rId10"/>
    <p:sldLayoutId id="2147483662" r:id="rId11"/>
  </p:sldLayoutIdLst>
  <p:hf hdr="0" ftr="0" dt="0"/>
  <p:txStyles>
    <p:titleStyle>
      <a:lvl1pPr marL="0"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0F5494"/>
          </a:solidFill>
          <a:latin typeface="+mj-lt"/>
          <a:ea typeface="+mj-ea"/>
          <a:cs typeface="+mj-cs"/>
        </a:defRPr>
      </a:lvl1pPr>
      <a:lvl2pPr marL="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2pPr>
      <a:lvl3pPr marL="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3pPr>
      <a:lvl4pPr marL="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4pPr>
      <a:lvl5pPr marL="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5pPr>
      <a:lvl6pPr marL="8159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6pPr>
      <a:lvl7pPr marL="12731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7pPr>
      <a:lvl8pPr marL="17303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8pPr>
      <a:lvl9pPr marL="21875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bg1"/>
        </a:buClr>
        <a:buChar char="•"/>
        <a:defRPr sz="2400" i="1">
          <a:solidFill>
            <a:srgbClr val="0F5494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009FBA"/>
        </a:buClr>
        <a:buChar char="•"/>
        <a:defRPr sz="2000" b="1">
          <a:solidFill>
            <a:srgbClr val="0F5494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defRPr sz="1400">
          <a:solidFill>
            <a:srgbClr val="0F5494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9.wmf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4" Type="http://schemas.openxmlformats.org/officeDocument/2006/relationships/image" Target="../media/image12.png"/><Relationship Id="rId5" Type="http://schemas.openxmlformats.org/officeDocument/2006/relationships/image" Target="../media/image13.png"/><Relationship Id="rId6" Type="http://schemas.openxmlformats.org/officeDocument/2006/relationships/image" Target="../media/image14.emf"/><Relationship Id="rId7" Type="http://schemas.openxmlformats.org/officeDocument/2006/relationships/image" Target="../media/image15.png"/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10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42nd UNECE IWG PMP MEETING 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Non- exhaust particle emissions</a:t>
            </a:r>
            <a:endParaRPr lang="en-US" dirty="0"/>
          </a:p>
        </p:txBody>
      </p:sp>
      <p:pic>
        <p:nvPicPr>
          <p:cNvPr id="9" name="Picture 7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115616" y="2420888"/>
            <a:ext cx="1818200" cy="1493763"/>
          </a:xfrm>
          <a:prstGeom prst="rect">
            <a:avLst/>
          </a:prstGeom>
          <a:noFill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</p:pic>
      <p:sp>
        <p:nvSpPr>
          <p:cNvPr id="13" name="Rectangle 12"/>
          <p:cNvSpPr/>
          <p:nvPr/>
        </p:nvSpPr>
        <p:spPr>
          <a:xfrm>
            <a:off x="899592" y="4077072"/>
            <a:ext cx="230425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E" sz="1600" b="1" dirty="0">
                <a:solidFill>
                  <a:schemeClr val="bg1"/>
                </a:solidFill>
              </a:rPr>
              <a:t>UNITED NATIONS</a:t>
            </a:r>
            <a:endParaRPr lang="en-IE" sz="1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60488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179512" y="1295316"/>
            <a:ext cx="8784976" cy="8375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>
            <a:lvl1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+mj-lt"/>
                <a:ea typeface="+mj-ea"/>
                <a:cs typeface="+mj-cs"/>
              </a:defRPr>
            </a:lvl1pPr>
            <a:lvl2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2pPr>
            <a:lvl3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3pPr>
            <a:lvl4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4pPr>
            <a:lvl5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5pPr>
            <a:lvl6pPr marL="8159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6pPr>
            <a:lvl7pPr marL="12731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7pPr>
            <a:lvl8pPr marL="17303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8pPr>
            <a:lvl9pPr marL="21875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pPr marL="0" indent="0" algn="ctr">
              <a:spcAft>
                <a:spcPts val="1800"/>
              </a:spcAft>
            </a:pPr>
            <a:r>
              <a:rPr lang="en-IE" altLang="en-US" sz="2100" dirty="0" smtClean="0">
                <a:solidFill>
                  <a:srgbClr val="164194"/>
                </a:solidFill>
              </a:rPr>
              <a:t>Step </a:t>
            </a:r>
            <a:r>
              <a:rPr lang="en-IE" altLang="en-US" sz="2100" dirty="0">
                <a:solidFill>
                  <a:srgbClr val="164194"/>
                </a:solidFill>
              </a:rPr>
              <a:t>3 - </a:t>
            </a:r>
            <a:r>
              <a:rPr lang="en-US" altLang="en-US" sz="2100" dirty="0">
                <a:solidFill>
                  <a:srgbClr val="164194"/>
                </a:solidFill>
              </a:rPr>
              <a:t>Selection of the most suitable methodology for BW Particles Measurement and Characterization</a:t>
            </a:r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341642" y="2132856"/>
            <a:ext cx="8460716" cy="38884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>
            <a:lvl1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+mj-lt"/>
                <a:ea typeface="+mj-ea"/>
                <a:cs typeface="+mj-cs"/>
              </a:defRPr>
            </a:lvl1pPr>
            <a:lvl2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2pPr>
            <a:lvl3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3pPr>
            <a:lvl4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4pPr>
            <a:lvl5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5pPr>
            <a:lvl6pPr marL="8159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6pPr>
            <a:lvl7pPr marL="12731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7pPr>
            <a:lvl8pPr marL="17303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8pPr>
            <a:lvl9pPr marL="21875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pPr algn="just">
              <a:spcBef>
                <a:spcPts val="1200"/>
              </a:spcBef>
              <a:spcAft>
                <a:spcPts val="1800"/>
              </a:spcAft>
              <a:buFont typeface="Wingdings" panose="05000000000000000000" pitchFamily="2" charset="2"/>
              <a:buChar char="ü"/>
            </a:pPr>
            <a:r>
              <a:rPr lang="en-US" altLang="en-US" sz="1800" b="0" dirty="0">
                <a:latin typeface="Verdana" pitchFamily="34" charset="0"/>
                <a:ea typeface="+mn-ea"/>
                <a:cs typeface="+mn-cs"/>
              </a:rPr>
              <a:t>Comparison of Existing Methodologies </a:t>
            </a:r>
            <a:r>
              <a:rPr lang="en-US" altLang="en-US" sz="1800" b="0" dirty="0">
                <a:solidFill>
                  <a:srgbClr val="FF0000"/>
                </a:solidFill>
                <a:latin typeface="Verdana" pitchFamily="34" charset="0"/>
                <a:ea typeface="+mn-ea"/>
                <a:cs typeface="+mn-cs"/>
              </a:rPr>
              <a:t>(Deadline: </a:t>
            </a:r>
            <a:r>
              <a:rPr lang="en-US" altLang="en-US" sz="1800" b="0" dirty="0" smtClean="0">
                <a:solidFill>
                  <a:srgbClr val="FF0000"/>
                </a:solidFill>
                <a:latin typeface="Verdana" pitchFamily="34" charset="0"/>
                <a:ea typeface="+mn-ea"/>
                <a:cs typeface="+mn-cs"/>
              </a:rPr>
              <a:t>June 2017 – Work postponed due to prioritization of steps 1 and 2) </a:t>
            </a:r>
            <a:endParaRPr lang="en-US" altLang="en-US" sz="1800" b="0" dirty="0">
              <a:solidFill>
                <a:srgbClr val="FF0000"/>
              </a:solidFill>
              <a:latin typeface="Verdana" pitchFamily="34" charset="0"/>
              <a:ea typeface="+mn-ea"/>
              <a:cs typeface="+mn-cs"/>
            </a:endParaRPr>
          </a:p>
          <a:p>
            <a:pPr algn="just">
              <a:spcBef>
                <a:spcPts val="1200"/>
              </a:spcBef>
              <a:spcAft>
                <a:spcPts val="1800"/>
              </a:spcAft>
              <a:buFont typeface="Wingdings" panose="05000000000000000000" pitchFamily="2" charset="2"/>
              <a:buChar char="ü"/>
            </a:pPr>
            <a:r>
              <a:rPr lang="en-US" altLang="en-US" sz="1800" b="0" dirty="0" smtClean="0">
                <a:latin typeface="Verdana" pitchFamily="34" charset="0"/>
                <a:ea typeface="+mn-ea"/>
                <a:cs typeface="+mn-cs"/>
              </a:rPr>
              <a:t>Selection </a:t>
            </a:r>
            <a:r>
              <a:rPr lang="en-US" altLang="en-US" sz="1800" b="0" dirty="0">
                <a:latin typeface="Verdana" pitchFamily="34" charset="0"/>
                <a:ea typeface="+mn-ea"/>
                <a:cs typeface="+mn-cs"/>
              </a:rPr>
              <a:t>of the most suitable methodologies based on the selected sampling configuration </a:t>
            </a:r>
            <a:r>
              <a:rPr lang="en-US" altLang="en-US" sz="1800" b="0" dirty="0">
                <a:solidFill>
                  <a:srgbClr val="FF0000"/>
                </a:solidFill>
                <a:latin typeface="Verdana" pitchFamily="34" charset="0"/>
                <a:ea typeface="+mn-ea"/>
                <a:cs typeface="+mn-cs"/>
              </a:rPr>
              <a:t>(Deadline: </a:t>
            </a:r>
            <a:r>
              <a:rPr lang="en-US" altLang="en-US" sz="1800" b="0" dirty="0" smtClean="0">
                <a:solidFill>
                  <a:srgbClr val="FF0000"/>
                </a:solidFill>
                <a:latin typeface="Verdana" pitchFamily="34" charset="0"/>
                <a:ea typeface="+mn-ea"/>
                <a:cs typeface="+mn-cs"/>
              </a:rPr>
              <a:t>June 2018)</a:t>
            </a:r>
            <a:endParaRPr lang="en-US" altLang="en-US" sz="1800" b="0" dirty="0">
              <a:solidFill>
                <a:srgbClr val="FF0000"/>
              </a:solidFill>
              <a:latin typeface="Verdana" pitchFamily="34" charset="0"/>
              <a:ea typeface="+mn-ea"/>
              <a:cs typeface="+mn-cs"/>
            </a:endParaRPr>
          </a:p>
          <a:p>
            <a:pPr algn="just">
              <a:spcBef>
                <a:spcPts val="1200"/>
              </a:spcBef>
              <a:spcAft>
                <a:spcPts val="1800"/>
              </a:spcAft>
              <a:buFont typeface="Wingdings" panose="05000000000000000000" pitchFamily="2" charset="2"/>
              <a:buChar char="ü"/>
            </a:pPr>
            <a:r>
              <a:rPr lang="en-US" altLang="en-US" sz="1800" b="0" dirty="0">
                <a:latin typeface="Verdana" pitchFamily="34" charset="0"/>
                <a:ea typeface="+mn-ea"/>
                <a:cs typeface="+mn-cs"/>
              </a:rPr>
              <a:t>Testing and Validation of the Selected Methodologies </a:t>
            </a:r>
            <a:r>
              <a:rPr lang="en-US" altLang="en-US" sz="1800" b="0" dirty="0">
                <a:solidFill>
                  <a:srgbClr val="FF0000"/>
                </a:solidFill>
                <a:latin typeface="Verdana" pitchFamily="34" charset="0"/>
                <a:ea typeface="+mn-ea"/>
                <a:cs typeface="+mn-cs"/>
              </a:rPr>
              <a:t>(Deadline: To be defined depending on the progress)</a:t>
            </a:r>
          </a:p>
          <a:p>
            <a:pPr algn="just">
              <a:spcBef>
                <a:spcPts val="1200"/>
              </a:spcBef>
              <a:spcAft>
                <a:spcPts val="1800"/>
              </a:spcAft>
              <a:buFont typeface="Wingdings" panose="05000000000000000000" pitchFamily="2" charset="2"/>
              <a:buChar char="ü"/>
            </a:pPr>
            <a:r>
              <a:rPr lang="en-US" altLang="en-US" sz="1800" b="0" dirty="0">
                <a:latin typeface="Verdana" pitchFamily="34" charset="0"/>
                <a:ea typeface="+mn-ea"/>
                <a:cs typeface="+mn-cs"/>
              </a:rPr>
              <a:t>Data processing method </a:t>
            </a:r>
            <a:r>
              <a:rPr lang="en-US" altLang="en-US" sz="1800" b="0" dirty="0">
                <a:solidFill>
                  <a:srgbClr val="FF0000"/>
                </a:solidFill>
                <a:latin typeface="Verdana" pitchFamily="34" charset="0"/>
                <a:ea typeface="+mn-ea"/>
                <a:cs typeface="+mn-cs"/>
              </a:rPr>
              <a:t>(Deadline: To be defined)</a:t>
            </a:r>
          </a:p>
        </p:txBody>
      </p:sp>
    </p:spTree>
    <p:extLst>
      <p:ext uri="{BB962C8B-B14F-4D97-AF65-F5344CB8AC3E}">
        <p14:creationId xmlns:p14="http://schemas.microsoft.com/office/powerpoint/2010/main" val="20530035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Stay in touch</a:t>
            </a:r>
            <a:endParaRPr lang="en-US" dirty="0"/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971600" y="2420939"/>
            <a:ext cx="4824536" cy="1656133"/>
          </a:xfrm>
          <a:prstGeom prst="rect">
            <a:avLst/>
          </a:prstGeom>
        </p:spPr>
        <p:txBody>
          <a:bodyPr lIns="0" tIns="0" rIns="0" bIns="0"/>
          <a:lstStyle>
            <a:lvl1pPr marL="0" indent="0" algn="l" rtl="0" eaLnBrk="1" fontAlgn="base" hangingPunct="1">
              <a:spcBef>
                <a:spcPts val="0"/>
              </a:spcBef>
              <a:spcAft>
                <a:spcPct val="0"/>
              </a:spcAft>
              <a:buClr>
                <a:schemeClr val="bg1"/>
              </a:buClr>
              <a:buNone/>
              <a:defRPr sz="1400" b="0" i="0">
                <a:solidFill>
                  <a:srgbClr val="0F5494"/>
                </a:solidFill>
                <a:latin typeface="+mn-lt"/>
                <a:ea typeface="+mn-ea"/>
                <a:cs typeface="+mn-cs"/>
              </a:defRPr>
            </a:lvl1pPr>
            <a:lvl2pPr marL="0" indent="-285750" algn="l" rtl="0" eaLnBrk="1" fontAlgn="base" hangingPunct="1">
              <a:spcBef>
                <a:spcPts val="0"/>
              </a:spcBef>
              <a:spcAft>
                <a:spcPct val="0"/>
              </a:spcAft>
              <a:buClr>
                <a:srgbClr val="33ACE3"/>
              </a:buClr>
              <a:buChar char="•"/>
              <a:defRPr sz="1600" b="1">
                <a:solidFill>
                  <a:srgbClr val="0F5494"/>
                </a:solidFill>
                <a:latin typeface="+mn-lt"/>
              </a:defRPr>
            </a:lvl2pPr>
            <a:lvl3pPr marL="0" indent="-228600" algn="l" rtl="0" eaLnBrk="1" fontAlgn="base" hangingPunct="1">
              <a:spcBef>
                <a:spcPts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+mn-lt"/>
              </a:defRPr>
            </a:lvl3pPr>
            <a:lvl4pPr marL="0" indent="-228600" algn="l" rtl="0" eaLnBrk="1" fontAlgn="base" hangingPunct="1">
              <a:spcBef>
                <a:spcPts val="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0" indent="-228600" algn="l" rtl="0" eaLnBrk="1" fontAlgn="base" hangingPunct="1">
              <a:spcBef>
                <a:spcPts val="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lnSpc>
                <a:spcPct val="110000"/>
              </a:lnSpc>
            </a:pPr>
            <a:r>
              <a:rPr lang="en-US" dirty="0" smtClean="0">
                <a:solidFill>
                  <a:srgbClr val="164194"/>
                </a:solidFill>
              </a:rPr>
              <a:t>JRC Science Hub:</a:t>
            </a:r>
            <a:br>
              <a:rPr lang="en-US" dirty="0" smtClean="0">
                <a:solidFill>
                  <a:srgbClr val="164194"/>
                </a:solidFill>
              </a:rPr>
            </a:br>
            <a:r>
              <a:rPr lang="en-US" b="1" i="1" dirty="0" err="1" smtClean="0">
                <a:solidFill>
                  <a:srgbClr val="164194"/>
                </a:solidFill>
              </a:rPr>
              <a:t>ec.europa.eu</a:t>
            </a:r>
            <a:r>
              <a:rPr lang="en-US" b="1" i="1" dirty="0" smtClean="0">
                <a:solidFill>
                  <a:srgbClr val="164194"/>
                </a:solidFill>
              </a:rPr>
              <a:t>/</a:t>
            </a:r>
            <a:r>
              <a:rPr lang="en-US" b="1" i="1" dirty="0" err="1" smtClean="0">
                <a:solidFill>
                  <a:srgbClr val="164194"/>
                </a:solidFill>
              </a:rPr>
              <a:t>jrc</a:t>
            </a:r>
            <a:endParaRPr lang="en-US" b="1" i="1" dirty="0" smtClean="0">
              <a:solidFill>
                <a:srgbClr val="164194"/>
              </a:solidFill>
            </a:endParaRPr>
          </a:p>
          <a:p>
            <a:pPr>
              <a:lnSpc>
                <a:spcPct val="110000"/>
              </a:lnSpc>
            </a:pPr>
            <a:endParaRPr lang="en-US" dirty="0" smtClean="0">
              <a:solidFill>
                <a:srgbClr val="164194"/>
              </a:solidFill>
            </a:endParaRPr>
          </a:p>
          <a:p>
            <a:pPr>
              <a:lnSpc>
                <a:spcPct val="110000"/>
              </a:lnSpc>
            </a:pPr>
            <a:r>
              <a:rPr lang="en-US" dirty="0" smtClean="0">
                <a:solidFill>
                  <a:srgbClr val="164194"/>
                </a:solidFill>
              </a:rPr>
              <a:t>Twitter and Facebook: </a:t>
            </a:r>
          </a:p>
          <a:p>
            <a:pPr>
              <a:lnSpc>
                <a:spcPct val="110000"/>
              </a:lnSpc>
            </a:pPr>
            <a:r>
              <a:rPr lang="en-US" b="1" i="1" dirty="0" smtClean="0">
                <a:solidFill>
                  <a:srgbClr val="164194"/>
                </a:solidFill>
              </a:rPr>
              <a:t>@</a:t>
            </a:r>
            <a:r>
              <a:rPr lang="en-US" b="1" i="1" dirty="0" err="1" smtClean="0">
                <a:solidFill>
                  <a:srgbClr val="164194"/>
                </a:solidFill>
              </a:rPr>
              <a:t>EU_ScienceHub</a:t>
            </a:r>
            <a:r>
              <a:rPr lang="en-US" b="1" i="1" dirty="0" smtClean="0">
                <a:solidFill>
                  <a:srgbClr val="164194"/>
                </a:solidFill>
              </a:rPr>
              <a:t> </a:t>
            </a:r>
          </a:p>
          <a:p>
            <a:pPr>
              <a:lnSpc>
                <a:spcPct val="110000"/>
              </a:lnSpc>
            </a:pPr>
            <a:endParaRPr lang="en-US" dirty="0" smtClean="0">
              <a:solidFill>
                <a:srgbClr val="164194"/>
              </a:solidFill>
            </a:endParaRPr>
          </a:p>
          <a:p>
            <a:pPr>
              <a:lnSpc>
                <a:spcPct val="110000"/>
              </a:lnSpc>
            </a:pPr>
            <a:r>
              <a:rPr lang="en-US" dirty="0" smtClean="0">
                <a:solidFill>
                  <a:srgbClr val="164194"/>
                </a:solidFill>
              </a:rPr>
              <a:t>LinkedIn: </a:t>
            </a:r>
          </a:p>
          <a:p>
            <a:pPr>
              <a:lnSpc>
                <a:spcPct val="110000"/>
              </a:lnSpc>
            </a:pPr>
            <a:r>
              <a:rPr lang="en-US" b="1" i="1" dirty="0" err="1" smtClean="0">
                <a:solidFill>
                  <a:srgbClr val="164194"/>
                </a:solidFill>
              </a:rPr>
              <a:t>european</a:t>
            </a:r>
            <a:r>
              <a:rPr lang="en-US" b="1" i="1" dirty="0" smtClean="0">
                <a:solidFill>
                  <a:srgbClr val="164194"/>
                </a:solidFill>
              </a:rPr>
              <a:t>-commission-joint-research-</a:t>
            </a:r>
            <a:r>
              <a:rPr lang="en-US" b="1" i="1" dirty="0" err="1" smtClean="0">
                <a:solidFill>
                  <a:srgbClr val="164194"/>
                </a:solidFill>
              </a:rPr>
              <a:t>centre</a:t>
            </a:r>
            <a:endParaRPr lang="en-US" b="1" i="1" dirty="0" smtClean="0">
              <a:solidFill>
                <a:srgbClr val="164194"/>
              </a:solidFill>
            </a:endParaRPr>
          </a:p>
        </p:txBody>
      </p:sp>
      <p:pic>
        <p:nvPicPr>
          <p:cNvPr id="4" name="Picture 3" descr="H:\Desktop\NS_Visuals\Ppt\JRC ppt\2015 04 14 VS Expo\linkedin-01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3114" y="3933056"/>
            <a:ext cx="389785" cy="3920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H:\Desktop\NS_Visuals\Ppt\JRC ppt\2015 04 14 VS Expo\vimeo-01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08822" y="3185797"/>
            <a:ext cx="384974" cy="3872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H:\Desktop\NS_Visuals\Ppt\JRC ppt\2015 04 14 VS Expo\youtube-01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906" y="2492896"/>
            <a:ext cx="382258" cy="3844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H:\Desktop\NS_Visuals\Ppt\JRC ppt\2015 04 14 VS Expo\web-01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868" y="2492896"/>
            <a:ext cx="344277" cy="3462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Content Placeholder 2"/>
          <p:cNvSpPr txBox="1">
            <a:spLocks/>
          </p:cNvSpPr>
          <p:nvPr/>
        </p:nvSpPr>
        <p:spPr>
          <a:xfrm>
            <a:off x="6300961" y="2420939"/>
            <a:ext cx="3239591" cy="1656133"/>
          </a:xfrm>
          <a:prstGeom prst="rect">
            <a:avLst/>
          </a:prstGeom>
        </p:spPr>
        <p:txBody>
          <a:bodyPr lIns="0" tIns="0" rIns="0" bIns="0"/>
          <a:lstStyle>
            <a:lvl1pPr marL="0" indent="0" algn="l" rtl="0" eaLnBrk="1" fontAlgn="base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chemeClr val="bg1"/>
              </a:buClr>
              <a:buNone/>
              <a:defRPr sz="1400" b="0" i="0">
                <a:solidFill>
                  <a:srgbClr val="0F5494"/>
                </a:solidFill>
                <a:latin typeface="+mn-lt"/>
                <a:ea typeface="+mn-ea"/>
                <a:cs typeface="+mn-cs"/>
              </a:defRPr>
            </a:lvl1pPr>
            <a:lvl2pPr marL="0" indent="-285750" algn="l" rtl="0" eaLnBrk="1" fontAlgn="base" hangingPunct="1">
              <a:spcBef>
                <a:spcPts val="0"/>
              </a:spcBef>
              <a:spcAft>
                <a:spcPct val="0"/>
              </a:spcAft>
              <a:buClr>
                <a:srgbClr val="33ACE3"/>
              </a:buClr>
              <a:buChar char="•"/>
              <a:defRPr sz="1600" b="1">
                <a:solidFill>
                  <a:srgbClr val="0F5494"/>
                </a:solidFill>
                <a:latin typeface="+mn-lt"/>
              </a:defRPr>
            </a:lvl2pPr>
            <a:lvl3pPr marL="0" indent="-228600" algn="l" rtl="0" eaLnBrk="1" fontAlgn="base" hangingPunct="1">
              <a:spcBef>
                <a:spcPts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+mn-lt"/>
              </a:defRPr>
            </a:lvl3pPr>
            <a:lvl4pPr marL="0" indent="-228600" algn="l" rtl="0" eaLnBrk="1" fontAlgn="base" hangingPunct="1">
              <a:spcBef>
                <a:spcPts val="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0" indent="-228600" algn="l" rtl="0" eaLnBrk="1" fontAlgn="base" hangingPunct="1">
              <a:spcBef>
                <a:spcPts val="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lnSpc>
                <a:spcPct val="110000"/>
              </a:lnSpc>
            </a:pPr>
            <a:r>
              <a:rPr lang="en-US" dirty="0" smtClean="0">
                <a:solidFill>
                  <a:srgbClr val="164194"/>
                </a:solidFill>
              </a:rPr>
              <a:t>YouTube: </a:t>
            </a:r>
          </a:p>
          <a:p>
            <a:pPr>
              <a:lnSpc>
                <a:spcPct val="110000"/>
              </a:lnSpc>
            </a:pPr>
            <a:r>
              <a:rPr lang="en-US" b="1" i="1" dirty="0" smtClean="0">
                <a:solidFill>
                  <a:srgbClr val="164194"/>
                </a:solidFill>
              </a:rPr>
              <a:t>JRC Audiovisuals</a:t>
            </a:r>
          </a:p>
          <a:p>
            <a:pPr>
              <a:lnSpc>
                <a:spcPct val="110000"/>
              </a:lnSpc>
            </a:pPr>
            <a:endParaRPr lang="en-US" dirty="0" smtClean="0">
              <a:solidFill>
                <a:srgbClr val="164194"/>
              </a:solidFill>
            </a:endParaRPr>
          </a:p>
          <a:p>
            <a:pPr>
              <a:lnSpc>
                <a:spcPct val="110000"/>
              </a:lnSpc>
            </a:pPr>
            <a:r>
              <a:rPr lang="en-US" dirty="0" err="1" smtClean="0">
                <a:solidFill>
                  <a:srgbClr val="164194"/>
                </a:solidFill>
              </a:rPr>
              <a:t>Vimeo</a:t>
            </a:r>
            <a:r>
              <a:rPr lang="en-US" dirty="0" smtClean="0">
                <a:solidFill>
                  <a:srgbClr val="164194"/>
                </a:solidFill>
              </a:rPr>
              <a:t>: </a:t>
            </a:r>
          </a:p>
          <a:p>
            <a:pPr>
              <a:lnSpc>
                <a:spcPct val="110000"/>
              </a:lnSpc>
            </a:pPr>
            <a:r>
              <a:rPr lang="en-US" b="1" i="1" dirty="0" err="1" smtClean="0">
                <a:solidFill>
                  <a:srgbClr val="164194"/>
                </a:solidFill>
              </a:rPr>
              <a:t>Science@EC</a:t>
            </a:r>
            <a:endParaRPr lang="en-US" b="1" i="1" dirty="0" smtClean="0">
              <a:solidFill>
                <a:srgbClr val="164194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88006" y="3429040"/>
            <a:ext cx="360000" cy="360000"/>
          </a:xfrm>
          <a:prstGeom prst="rect">
            <a:avLst/>
          </a:prstGeom>
        </p:spPr>
      </p:pic>
      <p:pic>
        <p:nvPicPr>
          <p:cNvPr id="10" name="Picture 3" descr="H:\Desktop\NS_Visuals\Ppt\JRC ppt\2015 04 14 VS Expo\twitter-01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006" y="3029078"/>
            <a:ext cx="396000" cy="3983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924217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PMP meetings in 2016</a:t>
            </a:r>
            <a:endParaRPr lang="en-IE" altLang="en-US" dirty="0" smtClean="0"/>
          </a:p>
        </p:txBody>
      </p:sp>
      <p:sp>
        <p:nvSpPr>
          <p:cNvPr id="4099" name="Content Placeholder 2"/>
          <p:cNvSpPr>
            <a:spLocks noGrp="1"/>
          </p:cNvSpPr>
          <p:nvPr>
            <p:ph idx="1"/>
          </p:nvPr>
        </p:nvSpPr>
        <p:spPr>
          <a:xfrm>
            <a:off x="637200" y="2416175"/>
            <a:ext cx="7869600" cy="1600438"/>
          </a:xfrm>
        </p:spPr>
        <p:txBody>
          <a:bodyPr/>
          <a:lstStyle/>
          <a:p>
            <a:pPr defTabSz="825500">
              <a:spcAft>
                <a:spcPct val="40000"/>
              </a:spcAft>
              <a:buClr>
                <a:srgbClr val="002060"/>
              </a:buClr>
              <a:buSzPct val="115000"/>
            </a:pPr>
            <a:r>
              <a:rPr lang="en-US" altLang="en-US" sz="2000" kern="1200" dirty="0" smtClean="0">
                <a:solidFill>
                  <a:srgbClr val="0F5494"/>
                </a:solidFill>
                <a:latin typeface="Verdana" pitchFamily="34" charset="0"/>
              </a:rPr>
              <a:t>13</a:t>
            </a:r>
            <a:r>
              <a:rPr lang="en-US" altLang="en-US" sz="2000" kern="1200" baseline="30000" dirty="0" smtClean="0">
                <a:solidFill>
                  <a:srgbClr val="0F5494"/>
                </a:solidFill>
                <a:latin typeface="Verdana" pitchFamily="34" charset="0"/>
              </a:rPr>
              <a:t>th</a:t>
            </a:r>
            <a:r>
              <a:rPr lang="en-US" altLang="en-US" sz="2000" kern="1200" dirty="0" smtClean="0">
                <a:solidFill>
                  <a:srgbClr val="0F5494"/>
                </a:solidFill>
                <a:latin typeface="Verdana" pitchFamily="34" charset="0"/>
              </a:rPr>
              <a:t> January 2016  (Geneva) :      38</a:t>
            </a:r>
            <a:r>
              <a:rPr lang="en-US" altLang="en-US" sz="2000" kern="1200" baseline="30000" dirty="0" smtClean="0">
                <a:solidFill>
                  <a:srgbClr val="0F5494"/>
                </a:solidFill>
                <a:latin typeface="Verdana" pitchFamily="34" charset="0"/>
              </a:rPr>
              <a:t>th </a:t>
            </a:r>
            <a:r>
              <a:rPr lang="en-US" altLang="en-US" sz="2000" kern="1200" dirty="0">
                <a:solidFill>
                  <a:srgbClr val="0F5494"/>
                </a:solidFill>
                <a:latin typeface="Verdana" pitchFamily="34" charset="0"/>
              </a:rPr>
              <a:t>PMP </a:t>
            </a:r>
            <a:r>
              <a:rPr lang="en-US" altLang="en-US" sz="2000" kern="1200" dirty="0" smtClean="0">
                <a:solidFill>
                  <a:srgbClr val="0F5494"/>
                </a:solidFill>
                <a:latin typeface="Verdana" pitchFamily="34" charset="0"/>
              </a:rPr>
              <a:t>meeting</a:t>
            </a:r>
          </a:p>
          <a:p>
            <a:pPr defTabSz="825500">
              <a:spcAft>
                <a:spcPct val="40000"/>
              </a:spcAft>
              <a:buClr>
                <a:srgbClr val="002060"/>
              </a:buClr>
              <a:buSzPct val="115000"/>
            </a:pPr>
            <a:r>
              <a:rPr lang="en-US" altLang="en-US" sz="2000" kern="1200" dirty="0" smtClean="0">
                <a:solidFill>
                  <a:srgbClr val="0F5494"/>
                </a:solidFill>
                <a:latin typeface="Verdana" pitchFamily="34" charset="0"/>
              </a:rPr>
              <a:t>9</a:t>
            </a:r>
            <a:r>
              <a:rPr lang="en-US" altLang="en-US" sz="2000" kern="1200" baseline="30000" dirty="0" smtClean="0">
                <a:solidFill>
                  <a:srgbClr val="0F5494"/>
                </a:solidFill>
                <a:latin typeface="Verdana" pitchFamily="34" charset="0"/>
              </a:rPr>
              <a:t>th</a:t>
            </a:r>
            <a:r>
              <a:rPr lang="en-US" altLang="en-US" sz="2000" kern="1200" dirty="0" smtClean="0">
                <a:solidFill>
                  <a:srgbClr val="0F5494"/>
                </a:solidFill>
                <a:latin typeface="Verdana" pitchFamily="34" charset="0"/>
              </a:rPr>
              <a:t>-10</a:t>
            </a:r>
            <a:r>
              <a:rPr lang="en-US" altLang="en-US" sz="2000" kern="1200" baseline="30000" dirty="0" smtClean="0">
                <a:solidFill>
                  <a:srgbClr val="0F5494"/>
                </a:solidFill>
                <a:latin typeface="Verdana" pitchFamily="34" charset="0"/>
              </a:rPr>
              <a:t>th</a:t>
            </a:r>
            <a:r>
              <a:rPr lang="en-US" altLang="en-US" sz="2000" kern="1200" dirty="0" smtClean="0">
                <a:solidFill>
                  <a:srgbClr val="0F5494"/>
                </a:solidFill>
                <a:latin typeface="Verdana" pitchFamily="34" charset="0"/>
              </a:rPr>
              <a:t> March 2016 (Brussels) :   39</a:t>
            </a:r>
            <a:r>
              <a:rPr lang="en-US" altLang="en-US" sz="2000" kern="1200" baseline="30000" dirty="0" smtClean="0">
                <a:solidFill>
                  <a:srgbClr val="0F5494"/>
                </a:solidFill>
                <a:latin typeface="Verdana" pitchFamily="34" charset="0"/>
              </a:rPr>
              <a:t>th</a:t>
            </a:r>
            <a:r>
              <a:rPr lang="en-US" altLang="en-US" sz="2000" kern="1200" dirty="0" smtClean="0">
                <a:solidFill>
                  <a:srgbClr val="0F5494"/>
                </a:solidFill>
                <a:latin typeface="Verdana" pitchFamily="34" charset="0"/>
              </a:rPr>
              <a:t> PMP meeting</a:t>
            </a:r>
          </a:p>
          <a:p>
            <a:pPr defTabSz="825500">
              <a:spcAft>
                <a:spcPct val="40000"/>
              </a:spcAft>
              <a:buClr>
                <a:srgbClr val="002060"/>
              </a:buClr>
              <a:buSzPct val="115000"/>
            </a:pPr>
            <a:r>
              <a:rPr lang="en-US" altLang="en-US" sz="2000" kern="1200" dirty="0" smtClean="0">
                <a:solidFill>
                  <a:srgbClr val="0F5494"/>
                </a:solidFill>
                <a:latin typeface="Verdana" pitchFamily="34" charset="0"/>
              </a:rPr>
              <a:t>27</a:t>
            </a:r>
            <a:r>
              <a:rPr lang="en-US" altLang="en-US" sz="2000" kern="1200" baseline="30000" dirty="0" smtClean="0">
                <a:solidFill>
                  <a:srgbClr val="0F5494"/>
                </a:solidFill>
                <a:latin typeface="Verdana" pitchFamily="34" charset="0"/>
              </a:rPr>
              <a:t>th</a:t>
            </a:r>
            <a:r>
              <a:rPr lang="en-US" altLang="en-US" sz="2000" kern="1200" dirty="0" smtClean="0">
                <a:solidFill>
                  <a:srgbClr val="0F5494"/>
                </a:solidFill>
                <a:latin typeface="Verdana" pitchFamily="34" charset="0"/>
              </a:rPr>
              <a:t> April – 3</a:t>
            </a:r>
            <a:r>
              <a:rPr lang="en-US" altLang="en-US" sz="2000" kern="1200" baseline="30000" dirty="0" smtClean="0">
                <a:solidFill>
                  <a:srgbClr val="0F5494"/>
                </a:solidFill>
                <a:latin typeface="Verdana" pitchFamily="34" charset="0"/>
              </a:rPr>
              <a:t>rd</a:t>
            </a:r>
            <a:r>
              <a:rPr lang="en-US" altLang="en-US" sz="2000" kern="1200" dirty="0" smtClean="0">
                <a:solidFill>
                  <a:srgbClr val="0F5494"/>
                </a:solidFill>
                <a:latin typeface="Verdana" pitchFamily="34" charset="0"/>
              </a:rPr>
              <a:t> May (Web/phone conference): 40</a:t>
            </a:r>
            <a:r>
              <a:rPr lang="en-US" altLang="en-US" sz="2000" kern="1200" baseline="30000" dirty="0" smtClean="0">
                <a:solidFill>
                  <a:srgbClr val="0F5494"/>
                </a:solidFill>
                <a:latin typeface="Verdana" pitchFamily="34" charset="0"/>
              </a:rPr>
              <a:t>th</a:t>
            </a:r>
            <a:r>
              <a:rPr lang="en-US" altLang="en-US" sz="2000" kern="1200" dirty="0" smtClean="0">
                <a:solidFill>
                  <a:srgbClr val="0F5494"/>
                </a:solidFill>
                <a:latin typeface="Verdana" pitchFamily="34" charset="0"/>
              </a:rPr>
              <a:t> meeting</a:t>
            </a:r>
          </a:p>
          <a:p>
            <a:pPr defTabSz="825500">
              <a:spcAft>
                <a:spcPct val="40000"/>
              </a:spcAft>
              <a:buClr>
                <a:srgbClr val="002060"/>
              </a:buClr>
              <a:buSzPct val="115000"/>
            </a:pPr>
            <a:r>
              <a:rPr lang="en-US" altLang="en-US" sz="2000" kern="1200" dirty="0" smtClean="0">
                <a:solidFill>
                  <a:srgbClr val="0F5494"/>
                </a:solidFill>
                <a:latin typeface="Verdana" pitchFamily="34" charset="0"/>
              </a:rPr>
              <a:t>31</a:t>
            </a:r>
            <a:r>
              <a:rPr lang="en-US" altLang="en-US" sz="2000" kern="1200" baseline="30000" dirty="0" smtClean="0">
                <a:solidFill>
                  <a:srgbClr val="0F5494"/>
                </a:solidFill>
                <a:latin typeface="Verdana" pitchFamily="34" charset="0"/>
              </a:rPr>
              <a:t>st</a:t>
            </a:r>
            <a:r>
              <a:rPr lang="en-US" altLang="en-US" sz="2000" kern="1200" dirty="0" smtClean="0">
                <a:solidFill>
                  <a:srgbClr val="0F5494"/>
                </a:solidFill>
                <a:latin typeface="Verdana" pitchFamily="34" charset="0"/>
              </a:rPr>
              <a:t> May (Web/phone conference)</a:t>
            </a:r>
          </a:p>
          <a:p>
            <a:pPr defTabSz="825500">
              <a:spcAft>
                <a:spcPct val="40000"/>
              </a:spcAft>
              <a:buClr>
                <a:srgbClr val="002060"/>
              </a:buClr>
              <a:buSzPct val="115000"/>
            </a:pPr>
            <a:r>
              <a:rPr lang="en-US" altLang="en-US" sz="2000" kern="1200" dirty="0" smtClean="0">
                <a:solidFill>
                  <a:srgbClr val="0F5494"/>
                </a:solidFill>
                <a:latin typeface="Verdana" pitchFamily="34" charset="0"/>
              </a:rPr>
              <a:t>12</a:t>
            </a:r>
            <a:r>
              <a:rPr lang="en-US" altLang="en-US" sz="2000" kern="1200" baseline="30000" dirty="0" smtClean="0">
                <a:solidFill>
                  <a:srgbClr val="0F5494"/>
                </a:solidFill>
                <a:latin typeface="Verdana" pitchFamily="34" charset="0"/>
              </a:rPr>
              <a:t>th</a:t>
            </a:r>
            <a:r>
              <a:rPr lang="en-US" altLang="en-US" sz="2000" kern="1200" dirty="0" smtClean="0">
                <a:solidFill>
                  <a:srgbClr val="0F5494"/>
                </a:solidFill>
                <a:latin typeface="Verdana" pitchFamily="34" charset="0"/>
              </a:rPr>
              <a:t>-13</a:t>
            </a:r>
            <a:r>
              <a:rPr lang="en-US" altLang="en-US" sz="2000" kern="1200" baseline="30000" dirty="0" smtClean="0">
                <a:solidFill>
                  <a:srgbClr val="0F5494"/>
                </a:solidFill>
                <a:latin typeface="Verdana" pitchFamily="34" charset="0"/>
              </a:rPr>
              <a:t>th</a:t>
            </a:r>
            <a:r>
              <a:rPr lang="en-US" altLang="en-US" sz="2000" kern="1200" dirty="0" smtClean="0">
                <a:solidFill>
                  <a:srgbClr val="0F5494"/>
                </a:solidFill>
                <a:latin typeface="Verdana" pitchFamily="34" charset="0"/>
              </a:rPr>
              <a:t> October (JRC-</a:t>
            </a:r>
            <a:r>
              <a:rPr lang="en-US" altLang="en-US" sz="2000" kern="1200" dirty="0" err="1" smtClean="0">
                <a:solidFill>
                  <a:srgbClr val="0F5494"/>
                </a:solidFill>
                <a:latin typeface="Verdana" pitchFamily="34" charset="0"/>
              </a:rPr>
              <a:t>Ispra</a:t>
            </a:r>
            <a:r>
              <a:rPr lang="en-US" altLang="en-US" sz="2000" kern="1200" dirty="0" smtClean="0">
                <a:solidFill>
                  <a:srgbClr val="0F5494"/>
                </a:solidFill>
                <a:latin typeface="Verdana" pitchFamily="34" charset="0"/>
              </a:rPr>
              <a:t>) : 41</a:t>
            </a:r>
            <a:r>
              <a:rPr lang="en-US" altLang="en-US" sz="2000" kern="1200" baseline="30000" dirty="0" smtClean="0">
                <a:solidFill>
                  <a:srgbClr val="0F5494"/>
                </a:solidFill>
                <a:latin typeface="Verdana" pitchFamily="34" charset="0"/>
              </a:rPr>
              <a:t>st</a:t>
            </a:r>
            <a:r>
              <a:rPr lang="en-US" altLang="en-US" sz="2000" kern="1200" dirty="0" smtClean="0">
                <a:solidFill>
                  <a:srgbClr val="0F5494"/>
                </a:solidFill>
                <a:latin typeface="Verdana" pitchFamily="34" charset="0"/>
              </a:rPr>
              <a:t> meeting</a:t>
            </a:r>
          </a:p>
          <a:p>
            <a:pPr defTabSz="825500">
              <a:spcAft>
                <a:spcPct val="40000"/>
              </a:spcAft>
              <a:buClr>
                <a:srgbClr val="002060"/>
              </a:buClr>
              <a:buSzPct val="115000"/>
            </a:pPr>
            <a:endParaRPr lang="en-IE" altLang="en-US" sz="2000" kern="1200" dirty="0">
              <a:solidFill>
                <a:srgbClr val="0F5494"/>
              </a:solidFill>
              <a:latin typeface="Verdana" pitchFamily="34" charset="0"/>
              <a:cs typeface="+mn-cs"/>
            </a:endParaRPr>
          </a:p>
          <a:p>
            <a:pPr defTabSz="825500">
              <a:spcAft>
                <a:spcPct val="40000"/>
              </a:spcAft>
              <a:buClr>
                <a:srgbClr val="002060"/>
              </a:buClr>
              <a:buSzPct val="115000"/>
            </a:pPr>
            <a:r>
              <a:rPr lang="en-IE" altLang="en-US" sz="2000" kern="1200" dirty="0" smtClean="0">
                <a:solidFill>
                  <a:srgbClr val="0F5494"/>
                </a:solidFill>
                <a:latin typeface="Verdana" pitchFamily="34" charset="0"/>
                <a:cs typeface="+mn-cs"/>
              </a:rPr>
              <a:t> </a:t>
            </a:r>
            <a:endParaRPr lang="en-IE" altLang="en-US" sz="2000" kern="1200" dirty="0">
              <a:solidFill>
                <a:srgbClr val="0F5494"/>
              </a:solidFill>
              <a:latin typeface="Verdana" pitchFamily="34" charset="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415889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395288" y="1196752"/>
            <a:ext cx="8353425" cy="515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>
            <a:lvl1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+mj-lt"/>
                <a:ea typeface="+mj-ea"/>
                <a:cs typeface="+mj-cs"/>
              </a:defRPr>
            </a:lvl1pPr>
            <a:lvl2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2pPr>
            <a:lvl3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3pPr>
            <a:lvl4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4pPr>
            <a:lvl5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5pPr>
            <a:lvl6pPr marL="8159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6pPr>
            <a:lvl7pPr marL="12731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7pPr>
            <a:lvl8pPr marL="17303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8pPr>
            <a:lvl9pPr marL="21875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pPr marL="0" eaLnBrk="1" hangingPunct="1">
              <a:lnSpc>
                <a:spcPct val="110000"/>
              </a:lnSpc>
            </a:pPr>
            <a:r>
              <a:rPr lang="en-US" altLang="en-US" sz="2400" dirty="0" smtClean="0">
                <a:solidFill>
                  <a:srgbClr val="164194"/>
                </a:solidFill>
              </a:rPr>
              <a:t>Current status</a:t>
            </a:r>
            <a:endParaRPr lang="el-GR" altLang="en-US" sz="2400" dirty="0">
              <a:solidFill>
                <a:srgbClr val="164194"/>
              </a:solidFill>
            </a:endParaRPr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288000" y="1916832"/>
            <a:ext cx="8568000" cy="4392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/>
          <a:p>
            <a:pPr marL="517525" lvl="4" indent="-342900">
              <a:lnSpc>
                <a:spcPts val="24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n-US" altLang="en-US" sz="1800" dirty="0"/>
              <a:t>The </a:t>
            </a:r>
            <a:r>
              <a:rPr lang="en-US" altLang="en-US" sz="1800" dirty="0" smtClean="0"/>
              <a:t>PMP IWG has been working since June 2013 (approval date of the existing </a:t>
            </a:r>
            <a:r>
              <a:rPr lang="en-US" altLang="en-US" sz="1800" dirty="0" err="1" smtClean="0"/>
              <a:t>ToR</a:t>
            </a:r>
            <a:r>
              <a:rPr lang="en-US" altLang="en-US" sz="1800" dirty="0" smtClean="0"/>
              <a:t>) on a number of issues related to both exhaust and non-exhaust particles (i.e. particles from brake and </a:t>
            </a:r>
            <a:r>
              <a:rPr lang="en-US" altLang="en-US" sz="1800" dirty="0" err="1" smtClean="0"/>
              <a:t>tyre</a:t>
            </a:r>
            <a:r>
              <a:rPr lang="en-US" altLang="en-US" sz="1800" dirty="0" smtClean="0"/>
              <a:t>/road wear)</a:t>
            </a:r>
          </a:p>
          <a:p>
            <a:pPr marL="517525" lvl="4" indent="-342900">
              <a:lnSpc>
                <a:spcPts val="24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endParaRPr lang="en-US" altLang="en-US" sz="1800" dirty="0"/>
          </a:p>
          <a:p>
            <a:pPr marL="974725" lvl="5" indent="-342900">
              <a:lnSpc>
                <a:spcPts val="2400"/>
              </a:lnSpc>
              <a:spcBef>
                <a:spcPts val="600"/>
              </a:spcBef>
              <a:buFont typeface="Courier New" panose="02070309020205020404" pitchFamily="49" charset="0"/>
              <a:buChar char="o"/>
              <a:defRPr/>
            </a:pPr>
            <a:r>
              <a:rPr lang="en-US" altLang="en-US" sz="1800" dirty="0" smtClean="0"/>
              <a:t>Non-exhaust particles: Literature survey and collection of information on test cycles, sampling/measurement methodologies, on-going projects</a:t>
            </a:r>
          </a:p>
          <a:p>
            <a:pPr marL="974725" lvl="5" indent="-342900">
              <a:lnSpc>
                <a:spcPts val="2400"/>
              </a:lnSpc>
              <a:spcBef>
                <a:spcPts val="600"/>
              </a:spcBef>
              <a:buFont typeface="Courier New" panose="02070309020205020404" pitchFamily="49" charset="0"/>
              <a:buChar char="o"/>
              <a:defRPr/>
            </a:pPr>
            <a:endParaRPr lang="en-US" altLang="en-US" sz="1800" dirty="0" smtClean="0"/>
          </a:p>
          <a:p>
            <a:pPr marL="517525" lvl="4" indent="-342900">
              <a:lnSpc>
                <a:spcPts val="24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n-US" altLang="en-US" sz="1800" dirty="0" smtClean="0"/>
              <a:t>All the information collected are available on the </a:t>
            </a:r>
            <a:r>
              <a:rPr lang="en-US" altLang="en-US" sz="1800" dirty="0"/>
              <a:t>UNECE website </a:t>
            </a:r>
            <a:r>
              <a:rPr lang="en-US" altLang="en-US" sz="1800" dirty="0" smtClean="0"/>
              <a:t>/ PMP webpage</a:t>
            </a:r>
          </a:p>
        </p:txBody>
      </p:sp>
    </p:spTree>
    <p:extLst>
      <p:ext uri="{BB962C8B-B14F-4D97-AF65-F5344CB8AC3E}">
        <p14:creationId xmlns:p14="http://schemas.microsoft.com/office/powerpoint/2010/main" val="444480246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288000" y="1256879"/>
            <a:ext cx="8353425" cy="515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>
            <a:lvl1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+mj-lt"/>
                <a:ea typeface="+mj-ea"/>
                <a:cs typeface="+mj-cs"/>
              </a:defRPr>
            </a:lvl1pPr>
            <a:lvl2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2pPr>
            <a:lvl3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3pPr>
            <a:lvl4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4pPr>
            <a:lvl5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5pPr>
            <a:lvl6pPr marL="8159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6pPr>
            <a:lvl7pPr marL="12731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7pPr>
            <a:lvl8pPr marL="17303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8pPr>
            <a:lvl9pPr marL="21875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pPr marL="0" eaLnBrk="1" hangingPunct="1">
              <a:lnSpc>
                <a:spcPct val="110000"/>
              </a:lnSpc>
            </a:pPr>
            <a:r>
              <a:rPr lang="en-US" altLang="en-US" sz="2400" dirty="0" smtClean="0">
                <a:solidFill>
                  <a:srgbClr val="164194"/>
                </a:solidFill>
              </a:rPr>
              <a:t>Key messages</a:t>
            </a:r>
            <a:endParaRPr lang="el-GR" altLang="en-US" sz="2400" dirty="0">
              <a:solidFill>
                <a:srgbClr val="164194"/>
              </a:solidFill>
            </a:endParaRPr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288000" y="1772816"/>
            <a:ext cx="8748496" cy="4392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/>
          <a:p>
            <a:pPr marL="517525" lvl="4" indent="-342900">
              <a:lnSpc>
                <a:spcPts val="24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n-US" altLang="en-US" sz="1800" dirty="0" smtClean="0"/>
              <a:t>Brake wear particles: </a:t>
            </a:r>
          </a:p>
          <a:p>
            <a:pPr marL="974725" lvl="5" indent="-342900">
              <a:lnSpc>
                <a:spcPts val="2400"/>
              </a:lnSpc>
              <a:spcBef>
                <a:spcPts val="600"/>
              </a:spcBef>
              <a:buFont typeface="Courier New" panose="02070309020205020404" pitchFamily="49" charset="0"/>
              <a:buChar char="o"/>
              <a:defRPr/>
            </a:pPr>
            <a:r>
              <a:rPr lang="en-US" altLang="en-US" sz="1600" dirty="0"/>
              <a:t>Industry is very active in researching/developing low emission brake systems – Consensus on the usefulness of a common measurement procedure </a:t>
            </a:r>
            <a:endParaRPr lang="en-US" altLang="en-US" sz="1600" dirty="0" smtClean="0"/>
          </a:p>
          <a:p>
            <a:pPr marL="974725" lvl="5" indent="-342900">
              <a:lnSpc>
                <a:spcPts val="2400"/>
              </a:lnSpc>
              <a:spcBef>
                <a:spcPts val="600"/>
              </a:spcBef>
              <a:buFont typeface="Courier New" panose="02070309020205020404" pitchFamily="49" charset="0"/>
              <a:buChar char="o"/>
              <a:defRPr/>
            </a:pPr>
            <a:endParaRPr lang="en-US" altLang="en-US" sz="1600" dirty="0"/>
          </a:p>
          <a:p>
            <a:pPr marL="974725" lvl="5" indent="-342900">
              <a:lnSpc>
                <a:spcPts val="2400"/>
              </a:lnSpc>
              <a:spcBef>
                <a:spcPts val="600"/>
              </a:spcBef>
              <a:buFont typeface="Courier New" panose="02070309020205020404" pitchFamily="49" charset="0"/>
              <a:buChar char="o"/>
              <a:defRPr/>
            </a:pPr>
            <a:endParaRPr lang="en-US" altLang="en-US" sz="1600" dirty="0"/>
          </a:p>
          <a:p>
            <a:pPr marL="517525" lvl="4" indent="-342900">
              <a:lnSpc>
                <a:spcPts val="24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n-US" altLang="en-US" sz="1800" dirty="0" smtClean="0"/>
              <a:t>Particles from </a:t>
            </a:r>
            <a:r>
              <a:rPr lang="en-US" altLang="en-US" sz="1800" dirty="0" err="1" smtClean="0"/>
              <a:t>tyre</a:t>
            </a:r>
            <a:r>
              <a:rPr lang="en-US" altLang="en-US" sz="1800" dirty="0" smtClean="0"/>
              <a:t>/road wear: </a:t>
            </a:r>
          </a:p>
          <a:p>
            <a:pPr marL="974725" lvl="5" indent="-342900">
              <a:lnSpc>
                <a:spcPts val="2400"/>
              </a:lnSpc>
              <a:spcBef>
                <a:spcPts val="600"/>
              </a:spcBef>
              <a:buFont typeface="Courier New" panose="02070309020205020404" pitchFamily="49" charset="0"/>
              <a:buChar char="o"/>
              <a:defRPr/>
            </a:pPr>
            <a:r>
              <a:rPr lang="en-US" altLang="en-US" sz="1600" dirty="0" smtClean="0"/>
              <a:t>Ultrafine particles generated only under extreme conditions - Many </a:t>
            </a:r>
            <a:r>
              <a:rPr lang="en-US" altLang="en-US" sz="1600" dirty="0"/>
              <a:t>questions still open. Distinguishing the different sources (</a:t>
            </a:r>
            <a:r>
              <a:rPr lang="en-US" altLang="en-US" sz="1600" dirty="0" err="1"/>
              <a:t>tyres</a:t>
            </a:r>
            <a:r>
              <a:rPr lang="en-US" altLang="en-US" sz="1600" dirty="0"/>
              <a:t>/road/material deposited on the road) is a challenge</a:t>
            </a:r>
          </a:p>
        </p:txBody>
      </p:sp>
    </p:spTree>
    <p:extLst>
      <p:ext uri="{BB962C8B-B14F-4D97-AF65-F5344CB8AC3E}">
        <p14:creationId xmlns:p14="http://schemas.microsoft.com/office/powerpoint/2010/main" val="2607502572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395288" y="1119783"/>
            <a:ext cx="8353425" cy="515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>
            <a:lvl1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+mj-lt"/>
                <a:ea typeface="+mj-ea"/>
                <a:cs typeface="+mj-cs"/>
              </a:defRPr>
            </a:lvl1pPr>
            <a:lvl2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2pPr>
            <a:lvl3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3pPr>
            <a:lvl4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4pPr>
            <a:lvl5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5pPr>
            <a:lvl6pPr marL="8159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6pPr>
            <a:lvl7pPr marL="12731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7pPr>
            <a:lvl8pPr marL="17303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8pPr>
            <a:lvl9pPr marL="21875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pPr marL="0" eaLnBrk="1" hangingPunct="1">
              <a:lnSpc>
                <a:spcPct val="110000"/>
              </a:lnSpc>
            </a:pPr>
            <a:r>
              <a:rPr lang="en-US" altLang="en-US" sz="2400" dirty="0" smtClean="0">
                <a:solidFill>
                  <a:srgbClr val="164194"/>
                </a:solidFill>
              </a:rPr>
              <a:t>New mandate / </a:t>
            </a:r>
            <a:r>
              <a:rPr lang="en-US" altLang="en-US" sz="2400" dirty="0" err="1" smtClean="0">
                <a:solidFill>
                  <a:srgbClr val="164194"/>
                </a:solidFill>
              </a:rPr>
              <a:t>ToR</a:t>
            </a:r>
            <a:endParaRPr lang="el-GR" altLang="en-US" sz="2400" dirty="0">
              <a:solidFill>
                <a:srgbClr val="164194"/>
              </a:solidFill>
            </a:endParaRPr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323528" y="1700808"/>
            <a:ext cx="8568000" cy="38164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/>
          <a:p>
            <a:pPr marL="517525" lvl="4" indent="-342900">
              <a:lnSpc>
                <a:spcPts val="24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n-US" altLang="en-US" sz="1800" dirty="0" smtClean="0"/>
              <a:t>The PMP groups has submitted to GRPE in June 2016 an updated draft version of the </a:t>
            </a:r>
            <a:r>
              <a:rPr lang="en-US" altLang="en-US" sz="1800" dirty="0" err="1" smtClean="0"/>
              <a:t>ToR</a:t>
            </a:r>
            <a:r>
              <a:rPr lang="en-US" altLang="en-US" sz="1800" dirty="0" smtClean="0"/>
              <a:t> and request a new mandate with a new specific concrete objective: </a:t>
            </a:r>
          </a:p>
          <a:p>
            <a:pPr marL="517525" lvl="4" indent="-342900">
              <a:lnSpc>
                <a:spcPts val="24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endParaRPr lang="en-US" altLang="en-US" sz="1800" dirty="0" smtClean="0"/>
          </a:p>
          <a:p>
            <a:pPr marL="517525" lvl="4" indent="-342900">
              <a:lnSpc>
                <a:spcPts val="24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n-US" altLang="en-US" sz="1800" dirty="0" smtClean="0"/>
              <a:t>Brake wear particles: </a:t>
            </a:r>
          </a:p>
          <a:p>
            <a:pPr marL="974725" lvl="5" indent="-342900">
              <a:lnSpc>
                <a:spcPts val="2400"/>
              </a:lnSpc>
              <a:spcBef>
                <a:spcPts val="600"/>
              </a:spcBef>
              <a:buFont typeface="Courier New" panose="02070309020205020404" pitchFamily="49" charset="0"/>
              <a:buChar char="o"/>
              <a:defRPr/>
            </a:pPr>
            <a:r>
              <a:rPr lang="en-IE" altLang="en-US" sz="1600" dirty="0" smtClean="0"/>
              <a:t>Development </a:t>
            </a:r>
            <a:r>
              <a:rPr lang="en-IE" altLang="en-US" sz="1600" dirty="0"/>
              <a:t>of a suggested common test procedure for sampling and assessing brake wear particles both in terms of mass and </a:t>
            </a:r>
            <a:r>
              <a:rPr lang="en-IE" altLang="en-US" sz="1600" dirty="0" smtClean="0"/>
              <a:t>number</a:t>
            </a:r>
            <a:r>
              <a:rPr lang="en-US" altLang="en-US" sz="1800" dirty="0" smtClean="0"/>
              <a:t>: </a:t>
            </a:r>
          </a:p>
        </p:txBody>
      </p:sp>
    </p:spTree>
    <p:extLst>
      <p:ext uri="{BB962C8B-B14F-4D97-AF65-F5344CB8AC3E}">
        <p14:creationId xmlns:p14="http://schemas.microsoft.com/office/powerpoint/2010/main" val="2251078519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2276872"/>
            <a:ext cx="8208963" cy="648072"/>
          </a:xfrm>
        </p:spPr>
        <p:txBody>
          <a:bodyPr/>
          <a:lstStyle/>
          <a:p>
            <a:pPr algn="ctr"/>
            <a:r>
              <a:rPr lang="de-DE" dirty="0" smtClean="0"/>
              <a:t>Steps </a:t>
            </a:r>
            <a:r>
              <a:rPr lang="de-DE" dirty="0"/>
              <a:t>for Building a Common Method </a:t>
            </a:r>
            <a:br>
              <a:rPr lang="de-DE" dirty="0"/>
            </a:br>
            <a:r>
              <a:rPr lang="de-DE" dirty="0"/>
              <a:t>for Measuring Brake Wear Particles</a:t>
            </a:r>
            <a:r>
              <a:rPr lang="en-US" dirty="0"/>
              <a:t/>
            </a:r>
            <a:br>
              <a:rPr lang="en-US" dirty="0"/>
            </a:br>
            <a:endParaRPr lang="en-IE" sz="3200" dirty="0"/>
          </a:p>
        </p:txBody>
      </p:sp>
    </p:spTree>
    <p:extLst>
      <p:ext uri="{BB962C8B-B14F-4D97-AF65-F5344CB8AC3E}">
        <p14:creationId xmlns:p14="http://schemas.microsoft.com/office/powerpoint/2010/main" val="181991931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152400" y="1383432"/>
            <a:ext cx="8915400" cy="7494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>
            <a:lvl1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+mj-lt"/>
                <a:ea typeface="+mj-ea"/>
                <a:cs typeface="+mj-cs"/>
              </a:defRPr>
            </a:lvl1pPr>
            <a:lvl2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2pPr>
            <a:lvl3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3pPr>
            <a:lvl4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4pPr>
            <a:lvl5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5pPr>
            <a:lvl6pPr marL="8159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6pPr>
            <a:lvl7pPr marL="12731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7pPr>
            <a:lvl8pPr marL="17303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8pPr>
            <a:lvl9pPr marL="21875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pPr marL="0" indent="3175" algn="ctr">
              <a:lnSpc>
                <a:spcPts val="2600"/>
              </a:lnSpc>
            </a:pPr>
            <a:r>
              <a:rPr lang="de-DE" sz="2400" dirty="0">
                <a:solidFill>
                  <a:srgbClr val="164194"/>
                </a:solidFill>
              </a:rPr>
              <a:t>Development of a suggested common method </a:t>
            </a:r>
          </a:p>
          <a:p>
            <a:pPr marL="0" indent="3175" algn="ctr">
              <a:lnSpc>
                <a:spcPts val="2600"/>
              </a:lnSpc>
            </a:pPr>
            <a:r>
              <a:rPr lang="de-DE" sz="2400" dirty="0">
                <a:solidFill>
                  <a:srgbClr val="164194"/>
                </a:solidFill>
              </a:rPr>
              <a:t>for BW particle investigation – Steps</a:t>
            </a:r>
            <a:endParaRPr lang="el-GR" altLang="en-US" sz="2400" dirty="0">
              <a:solidFill>
                <a:srgbClr val="164194"/>
              </a:solidFill>
            </a:endParaRPr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485546" y="2420888"/>
            <a:ext cx="8172908" cy="360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>
            <a:lvl1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+mj-lt"/>
                <a:ea typeface="+mj-ea"/>
                <a:cs typeface="+mj-cs"/>
              </a:defRPr>
            </a:lvl1pPr>
            <a:lvl2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2pPr>
            <a:lvl3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3pPr>
            <a:lvl4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4pPr>
            <a:lvl5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5pPr>
            <a:lvl6pPr marL="8159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6pPr>
            <a:lvl7pPr marL="12731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7pPr>
            <a:lvl8pPr marL="17303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8pPr>
            <a:lvl9pPr marL="21875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pPr algn="just">
              <a:lnSpc>
                <a:spcPct val="150000"/>
              </a:lnSpc>
              <a:spcBef>
                <a:spcPts val="120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altLang="en-US" sz="2400" b="0" dirty="0" smtClean="0">
                <a:latin typeface="Verdana" pitchFamily="34" charset="0"/>
                <a:ea typeface="+mn-ea"/>
                <a:cs typeface="+mn-cs"/>
              </a:rPr>
              <a:t>Selection/Development </a:t>
            </a:r>
            <a:r>
              <a:rPr lang="en-US" altLang="en-US" sz="2400" b="0" dirty="0">
                <a:latin typeface="Verdana" pitchFamily="34" charset="0"/>
                <a:ea typeface="+mn-ea"/>
                <a:cs typeface="+mn-cs"/>
              </a:rPr>
              <a:t>of an appropriate Braking Test Cycle</a:t>
            </a:r>
          </a:p>
          <a:p>
            <a:pPr algn="just">
              <a:lnSpc>
                <a:spcPct val="150000"/>
              </a:lnSpc>
              <a:spcBef>
                <a:spcPts val="120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altLang="en-US" sz="2400" b="0" dirty="0">
                <a:latin typeface="Verdana" pitchFamily="34" charset="0"/>
                <a:ea typeface="+mn-ea"/>
                <a:cs typeface="+mn-cs"/>
              </a:rPr>
              <a:t>Selection of the most suitable methodology for BW Particles Sampling</a:t>
            </a:r>
          </a:p>
          <a:p>
            <a:pPr algn="just">
              <a:lnSpc>
                <a:spcPct val="150000"/>
              </a:lnSpc>
              <a:spcBef>
                <a:spcPts val="120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altLang="en-US" sz="2400" b="0" dirty="0">
                <a:latin typeface="Verdana" pitchFamily="34" charset="0"/>
                <a:ea typeface="+mn-ea"/>
                <a:cs typeface="+mn-cs"/>
              </a:rPr>
              <a:t>Selection of the most suitable methodology for BW Particles Measurement and Characterization</a:t>
            </a:r>
          </a:p>
        </p:txBody>
      </p:sp>
    </p:spTree>
    <p:extLst>
      <p:ext uri="{BB962C8B-B14F-4D97-AF65-F5344CB8AC3E}">
        <p14:creationId xmlns:p14="http://schemas.microsoft.com/office/powerpoint/2010/main" val="41086086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53752" y="1412776"/>
            <a:ext cx="9036496" cy="5760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>
            <a:lvl1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+mj-lt"/>
                <a:ea typeface="+mj-ea"/>
                <a:cs typeface="+mj-cs"/>
              </a:defRPr>
            </a:lvl1pPr>
            <a:lvl2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2pPr>
            <a:lvl3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3pPr>
            <a:lvl4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4pPr>
            <a:lvl5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5pPr>
            <a:lvl6pPr marL="8159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6pPr>
            <a:lvl7pPr marL="12731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7pPr>
            <a:lvl8pPr marL="17303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8pPr>
            <a:lvl9pPr marL="21875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pPr marL="0" indent="0" algn="ctr">
              <a:lnSpc>
                <a:spcPct val="150000"/>
              </a:lnSpc>
              <a:spcAft>
                <a:spcPts val="1800"/>
              </a:spcAft>
            </a:pPr>
            <a:r>
              <a:rPr lang="en-US" altLang="en-US" sz="2100" dirty="0" smtClean="0">
                <a:solidFill>
                  <a:srgbClr val="164194"/>
                </a:solidFill>
              </a:rPr>
              <a:t>Step </a:t>
            </a:r>
            <a:r>
              <a:rPr lang="en-US" altLang="en-US" sz="2100" dirty="0">
                <a:solidFill>
                  <a:srgbClr val="164194"/>
                </a:solidFill>
              </a:rPr>
              <a:t>1 - </a:t>
            </a:r>
            <a:r>
              <a:rPr lang="en-US" altLang="en-US" sz="2100" dirty="0" smtClean="0">
                <a:solidFill>
                  <a:srgbClr val="164194"/>
                </a:solidFill>
              </a:rPr>
              <a:t>Selection/development </a:t>
            </a:r>
            <a:r>
              <a:rPr lang="en-US" altLang="en-US" sz="2100" dirty="0">
                <a:solidFill>
                  <a:srgbClr val="164194"/>
                </a:solidFill>
              </a:rPr>
              <a:t>of a braking test cycle</a:t>
            </a:r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306000" y="2204864"/>
            <a:ext cx="8532000" cy="360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>
            <a:lvl1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+mj-lt"/>
                <a:ea typeface="+mj-ea"/>
                <a:cs typeface="+mj-cs"/>
              </a:defRPr>
            </a:lvl1pPr>
            <a:lvl2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2pPr>
            <a:lvl3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3pPr>
            <a:lvl4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4pPr>
            <a:lvl5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5pPr>
            <a:lvl6pPr marL="8159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6pPr>
            <a:lvl7pPr marL="12731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7pPr>
            <a:lvl8pPr marL="17303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8pPr>
            <a:lvl9pPr marL="21875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pPr algn="just">
              <a:spcBef>
                <a:spcPts val="1200"/>
              </a:spcBef>
              <a:spcAft>
                <a:spcPts val="1800"/>
              </a:spcAft>
              <a:buFont typeface="Wingdings" panose="05000000000000000000" pitchFamily="2" charset="2"/>
              <a:buChar char="ü"/>
            </a:pPr>
            <a:r>
              <a:rPr lang="en-US" altLang="en-US" sz="1800" b="0" dirty="0">
                <a:latin typeface="Verdana" pitchFamily="34" charset="0"/>
                <a:ea typeface="+mn-ea"/>
                <a:cs typeface="+mn-cs"/>
              </a:rPr>
              <a:t>WLTP Database Analysis </a:t>
            </a:r>
            <a:r>
              <a:rPr lang="en-US" altLang="en-US" sz="1800" b="0" dirty="0">
                <a:solidFill>
                  <a:srgbClr val="FF0000"/>
                </a:solidFill>
                <a:latin typeface="Verdana" pitchFamily="34" charset="0"/>
                <a:ea typeface="+mn-ea"/>
                <a:cs typeface="+mn-cs"/>
              </a:rPr>
              <a:t>(</a:t>
            </a:r>
            <a:r>
              <a:rPr lang="en-US" altLang="en-US" sz="1800" b="0" dirty="0" smtClean="0">
                <a:solidFill>
                  <a:srgbClr val="FF0000"/>
                </a:solidFill>
                <a:latin typeface="Verdana" pitchFamily="34" charset="0"/>
                <a:ea typeface="+mn-ea"/>
                <a:cs typeface="+mn-cs"/>
              </a:rPr>
              <a:t>Concluded – Report published by JRC)</a:t>
            </a:r>
            <a:endParaRPr lang="en-US" altLang="en-US" sz="1800" b="0" dirty="0">
              <a:solidFill>
                <a:srgbClr val="FF0000"/>
              </a:solidFill>
              <a:latin typeface="Verdana" pitchFamily="34" charset="0"/>
              <a:ea typeface="+mn-ea"/>
              <a:cs typeface="+mn-cs"/>
            </a:endParaRPr>
          </a:p>
          <a:p>
            <a:pPr algn="just">
              <a:spcBef>
                <a:spcPts val="1200"/>
              </a:spcBef>
              <a:spcAft>
                <a:spcPts val="1800"/>
              </a:spcAft>
              <a:buFont typeface="Wingdings" panose="05000000000000000000" pitchFamily="2" charset="2"/>
              <a:buChar char="ü"/>
            </a:pPr>
            <a:r>
              <a:rPr lang="en-US" altLang="en-US" sz="1800" b="0" dirty="0">
                <a:latin typeface="Verdana" pitchFamily="34" charset="0"/>
                <a:ea typeface="+mn-ea"/>
                <a:cs typeface="+mn-cs"/>
              </a:rPr>
              <a:t>Comparison of WLTP data with Existing Industrial Cycles </a:t>
            </a:r>
            <a:r>
              <a:rPr lang="en-US" altLang="en-US" sz="1800" b="0" dirty="0" smtClean="0">
                <a:solidFill>
                  <a:srgbClr val="FF0000"/>
                </a:solidFill>
                <a:latin typeface="Verdana" pitchFamily="34" charset="0"/>
                <a:ea typeface="+mn-ea"/>
                <a:cs typeface="+mn-cs"/>
              </a:rPr>
              <a:t>(Concluded – Results presented at the 41</a:t>
            </a:r>
            <a:r>
              <a:rPr lang="en-US" altLang="en-US" sz="1800" b="0" baseline="30000" dirty="0" smtClean="0">
                <a:solidFill>
                  <a:srgbClr val="FF0000"/>
                </a:solidFill>
                <a:latin typeface="Verdana" pitchFamily="34" charset="0"/>
                <a:ea typeface="+mn-ea"/>
                <a:cs typeface="+mn-cs"/>
              </a:rPr>
              <a:t>st</a:t>
            </a:r>
            <a:r>
              <a:rPr lang="en-US" altLang="en-US" sz="1800" b="0" dirty="0" smtClean="0">
                <a:solidFill>
                  <a:srgbClr val="FF0000"/>
                </a:solidFill>
                <a:latin typeface="Verdana" pitchFamily="34" charset="0"/>
                <a:ea typeface="+mn-ea"/>
                <a:cs typeface="+mn-cs"/>
              </a:rPr>
              <a:t> PMP meeting) </a:t>
            </a:r>
            <a:endParaRPr lang="en-US" altLang="en-US" sz="1800" b="0" dirty="0">
              <a:solidFill>
                <a:srgbClr val="FF0000"/>
              </a:solidFill>
              <a:latin typeface="Verdana" pitchFamily="34" charset="0"/>
              <a:ea typeface="+mn-ea"/>
              <a:cs typeface="+mn-cs"/>
            </a:endParaRPr>
          </a:p>
          <a:p>
            <a:pPr algn="just">
              <a:spcBef>
                <a:spcPts val="1200"/>
              </a:spcBef>
              <a:spcAft>
                <a:spcPts val="1800"/>
              </a:spcAft>
              <a:buFont typeface="Wingdings" panose="05000000000000000000" pitchFamily="2" charset="2"/>
              <a:buChar char="ü"/>
            </a:pPr>
            <a:r>
              <a:rPr lang="en-US" altLang="en-US" sz="1800" b="0" dirty="0">
                <a:latin typeface="Verdana" pitchFamily="34" charset="0"/>
                <a:ea typeface="+mn-ea"/>
                <a:cs typeface="+mn-cs"/>
              </a:rPr>
              <a:t>Development of a first version of a New Braking Cycle </a:t>
            </a:r>
            <a:r>
              <a:rPr lang="en-US" altLang="en-US" sz="1800" b="0" dirty="0" smtClean="0">
                <a:solidFill>
                  <a:srgbClr val="FF0000"/>
                </a:solidFill>
                <a:latin typeface="Verdana" pitchFamily="34" charset="0"/>
                <a:ea typeface="+mn-ea"/>
                <a:cs typeface="+mn-cs"/>
              </a:rPr>
              <a:t>(</a:t>
            </a:r>
            <a:r>
              <a:rPr lang="en-US" altLang="en-US" sz="1800" b="0" dirty="0">
                <a:solidFill>
                  <a:srgbClr val="FF0000"/>
                </a:solidFill>
                <a:latin typeface="Verdana" pitchFamily="34" charset="0"/>
                <a:ea typeface="+mn-ea"/>
                <a:cs typeface="+mn-cs"/>
              </a:rPr>
              <a:t>Deadline: June </a:t>
            </a:r>
            <a:r>
              <a:rPr lang="en-US" altLang="en-US" sz="1800" b="0" dirty="0" smtClean="0">
                <a:solidFill>
                  <a:srgbClr val="FF0000"/>
                </a:solidFill>
                <a:latin typeface="Verdana" pitchFamily="34" charset="0"/>
                <a:ea typeface="+mn-ea"/>
                <a:cs typeface="+mn-cs"/>
              </a:rPr>
              <a:t>2017 – On-going work by a dedicated Task Force)</a:t>
            </a:r>
          </a:p>
          <a:p>
            <a:pPr marL="717550" indent="-176213" algn="just">
              <a:spcBef>
                <a:spcPts val="0"/>
              </a:spcBef>
              <a:spcAft>
                <a:spcPts val="1800"/>
              </a:spcAft>
              <a:buFont typeface="Wingdings" panose="05000000000000000000" pitchFamily="2" charset="2"/>
              <a:buChar char="q"/>
            </a:pPr>
            <a:r>
              <a:rPr lang="en-US" altLang="en-US" sz="1800" b="0" i="1" dirty="0" smtClean="0">
                <a:solidFill>
                  <a:srgbClr val="FF0000"/>
                </a:solidFill>
                <a:latin typeface="Verdana" pitchFamily="34" charset="0"/>
                <a:ea typeface="+mn-ea"/>
                <a:cs typeface="+mn-cs"/>
              </a:rPr>
              <a:t> </a:t>
            </a:r>
            <a:r>
              <a:rPr lang="en-US" altLang="en-US" sz="1800" b="0" i="1" dirty="0">
                <a:latin typeface="Verdana" pitchFamily="34" charset="0"/>
                <a:ea typeface="+mn-ea"/>
                <a:cs typeface="+mn-cs"/>
              </a:rPr>
              <a:t>Task </a:t>
            </a:r>
            <a:r>
              <a:rPr lang="en-US" altLang="en-US" sz="1800" b="0" i="1" dirty="0" smtClean="0">
                <a:latin typeface="Verdana" pitchFamily="34" charset="0"/>
                <a:ea typeface="+mn-ea"/>
                <a:cs typeface="+mn-cs"/>
              </a:rPr>
              <a:t>Force is coordinated by JRC but includes the main experts from industry </a:t>
            </a:r>
            <a:r>
              <a:rPr lang="mr-IN" altLang="en-US" sz="1800" b="0" i="1" dirty="0" smtClean="0">
                <a:latin typeface="Verdana" pitchFamily="34" charset="0"/>
                <a:ea typeface="+mn-ea"/>
                <a:cs typeface="+mn-cs"/>
              </a:rPr>
              <a:t>–</a:t>
            </a:r>
            <a:r>
              <a:rPr lang="en-US" altLang="en-US" sz="1800" b="0" i="1" dirty="0" smtClean="0">
                <a:latin typeface="Verdana" pitchFamily="34" charset="0"/>
                <a:ea typeface="+mn-ea"/>
                <a:cs typeface="+mn-cs"/>
              </a:rPr>
              <a:t> phone conferences are regularly held (4 so far) </a:t>
            </a:r>
            <a:r>
              <a:rPr lang="mr-IN" altLang="en-US" sz="1800" b="0" i="1" dirty="0" smtClean="0">
                <a:latin typeface="Verdana" pitchFamily="34" charset="0"/>
                <a:ea typeface="+mn-ea"/>
                <a:cs typeface="+mn-cs"/>
              </a:rPr>
              <a:t>–</a:t>
            </a:r>
            <a:r>
              <a:rPr lang="en-US" altLang="en-US" sz="1800" b="0" i="1" dirty="0" smtClean="0">
                <a:latin typeface="Verdana" pitchFamily="34" charset="0"/>
                <a:ea typeface="+mn-ea"/>
                <a:cs typeface="+mn-cs"/>
              </a:rPr>
              <a:t> progress report to be presented at the </a:t>
            </a:r>
            <a:r>
              <a:rPr lang="en-US" altLang="en-US" sz="1800" b="0" i="1" smtClean="0">
                <a:latin typeface="Verdana" pitchFamily="34" charset="0"/>
                <a:ea typeface="+mn-ea"/>
                <a:cs typeface="+mn-cs"/>
              </a:rPr>
              <a:t>next meeting </a:t>
            </a:r>
            <a:endParaRPr lang="en-US" altLang="en-US" sz="1800" b="0" i="1" dirty="0">
              <a:latin typeface="Verdana" pitchFamily="34" charset="0"/>
              <a:ea typeface="+mn-ea"/>
              <a:cs typeface="+mn-cs"/>
            </a:endParaRPr>
          </a:p>
          <a:p>
            <a:pPr algn="just">
              <a:spcBef>
                <a:spcPts val="1200"/>
              </a:spcBef>
              <a:spcAft>
                <a:spcPts val="1800"/>
              </a:spcAft>
              <a:buFont typeface="Wingdings" panose="05000000000000000000" pitchFamily="2" charset="2"/>
              <a:buChar char="ü"/>
            </a:pPr>
            <a:r>
              <a:rPr lang="en-US" altLang="en-US" sz="1800" b="0" dirty="0">
                <a:latin typeface="Verdana" pitchFamily="34" charset="0"/>
                <a:ea typeface="+mn-ea"/>
                <a:cs typeface="+mn-cs"/>
              </a:rPr>
              <a:t>Testing and Validation of the New Cycle - Possible round robin </a:t>
            </a:r>
            <a:r>
              <a:rPr lang="en-US" altLang="en-US" sz="1800" b="0" dirty="0" smtClean="0">
                <a:solidFill>
                  <a:srgbClr val="FF0000"/>
                </a:solidFill>
                <a:latin typeface="Verdana" pitchFamily="34" charset="0"/>
                <a:ea typeface="+mn-ea"/>
                <a:cs typeface="+mn-cs"/>
              </a:rPr>
              <a:t>(January 2018)</a:t>
            </a:r>
            <a:endParaRPr lang="en-US" altLang="en-US" sz="1800" b="0" dirty="0">
              <a:solidFill>
                <a:srgbClr val="FF0000"/>
              </a:solidFill>
              <a:latin typeface="Verdana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697888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-1" y="1340768"/>
            <a:ext cx="9144001" cy="5760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>
            <a:lvl1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+mj-lt"/>
                <a:ea typeface="+mj-ea"/>
                <a:cs typeface="+mj-cs"/>
              </a:defRPr>
            </a:lvl1pPr>
            <a:lvl2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2pPr>
            <a:lvl3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3pPr>
            <a:lvl4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4pPr>
            <a:lvl5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5pPr>
            <a:lvl6pPr marL="8159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6pPr>
            <a:lvl7pPr marL="12731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7pPr>
            <a:lvl8pPr marL="17303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8pPr>
            <a:lvl9pPr marL="21875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pPr marL="0" indent="0" algn="ctr">
              <a:lnSpc>
                <a:spcPct val="150000"/>
              </a:lnSpc>
              <a:spcAft>
                <a:spcPts val="1800"/>
              </a:spcAft>
            </a:pPr>
            <a:r>
              <a:rPr lang="en-US" altLang="en-US" sz="2100" dirty="0" smtClean="0">
                <a:solidFill>
                  <a:srgbClr val="164194"/>
                </a:solidFill>
              </a:rPr>
              <a:t>Step </a:t>
            </a:r>
            <a:r>
              <a:rPr lang="en-US" altLang="en-US" sz="2100" dirty="0">
                <a:solidFill>
                  <a:srgbClr val="164194"/>
                </a:solidFill>
              </a:rPr>
              <a:t>2 - </a:t>
            </a:r>
            <a:r>
              <a:rPr lang="en-IE" altLang="en-US" sz="2100" dirty="0">
                <a:solidFill>
                  <a:srgbClr val="164194"/>
                </a:solidFill>
              </a:rPr>
              <a:t>Selection of the most suitable sampling </a:t>
            </a:r>
            <a:r>
              <a:rPr lang="en-IE" altLang="en-US" sz="2100" dirty="0" smtClean="0">
                <a:solidFill>
                  <a:srgbClr val="164194"/>
                </a:solidFill>
              </a:rPr>
              <a:t>method</a:t>
            </a:r>
            <a:endParaRPr lang="en-IE" altLang="en-US" sz="2100" dirty="0">
              <a:solidFill>
                <a:srgbClr val="164194"/>
              </a:solidFill>
            </a:endParaRPr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323752" y="2060848"/>
            <a:ext cx="8496496" cy="40324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>
            <a:lvl1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+mj-lt"/>
                <a:ea typeface="+mj-ea"/>
                <a:cs typeface="+mj-cs"/>
              </a:defRPr>
            </a:lvl1pPr>
            <a:lvl2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2pPr>
            <a:lvl3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3pPr>
            <a:lvl4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4pPr>
            <a:lvl5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5pPr>
            <a:lvl6pPr marL="8159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6pPr>
            <a:lvl7pPr marL="12731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7pPr>
            <a:lvl8pPr marL="17303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8pPr>
            <a:lvl9pPr marL="21875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pPr algn="just">
              <a:lnSpc>
                <a:spcPct val="150000"/>
              </a:lnSpc>
              <a:spcBef>
                <a:spcPts val="600"/>
              </a:spcBef>
              <a:spcAft>
                <a:spcPts val="1200"/>
              </a:spcAft>
              <a:buFont typeface="Wingdings" panose="05000000000000000000" pitchFamily="2" charset="2"/>
              <a:buChar char="ü"/>
            </a:pPr>
            <a:r>
              <a:rPr lang="en-US" altLang="en-US" sz="1800" b="0" dirty="0">
                <a:latin typeface="Verdana" pitchFamily="34" charset="0"/>
                <a:ea typeface="+mn-ea"/>
                <a:cs typeface="+mn-cs"/>
              </a:rPr>
              <a:t>Comparison of existing systems/test rig configurations </a:t>
            </a:r>
            <a:r>
              <a:rPr lang="en-US" altLang="en-US" sz="1800" b="0" dirty="0">
                <a:solidFill>
                  <a:srgbClr val="FF0000"/>
                </a:solidFill>
                <a:latin typeface="Verdana" pitchFamily="34" charset="0"/>
              </a:rPr>
              <a:t>(Deadline: June 2017 – On-going work by the group)</a:t>
            </a:r>
            <a:endParaRPr lang="en-US" altLang="en-US" sz="1800" b="0" dirty="0">
              <a:solidFill>
                <a:srgbClr val="FF0000"/>
              </a:solidFill>
              <a:latin typeface="Verdana" pitchFamily="34" charset="0"/>
              <a:ea typeface="+mn-ea"/>
              <a:cs typeface="+mn-cs"/>
            </a:endParaRPr>
          </a:p>
          <a:p>
            <a:pPr algn="just">
              <a:lnSpc>
                <a:spcPct val="150000"/>
              </a:lnSpc>
              <a:spcBef>
                <a:spcPts val="600"/>
              </a:spcBef>
              <a:spcAft>
                <a:spcPts val="1200"/>
              </a:spcAft>
              <a:buFont typeface="Wingdings" panose="05000000000000000000" pitchFamily="2" charset="2"/>
              <a:buChar char="ü"/>
            </a:pPr>
            <a:r>
              <a:rPr lang="en-US" altLang="en-US" sz="1800" b="0" dirty="0">
                <a:latin typeface="Verdana" pitchFamily="34" charset="0"/>
                <a:ea typeface="+mn-ea"/>
                <a:cs typeface="+mn-cs"/>
              </a:rPr>
              <a:t>Selection of Functional Parameters </a:t>
            </a:r>
            <a:r>
              <a:rPr lang="en-US" altLang="en-US" sz="1800" b="0" dirty="0">
                <a:solidFill>
                  <a:srgbClr val="FF0000"/>
                </a:solidFill>
                <a:latin typeface="Verdana" pitchFamily="34" charset="0"/>
              </a:rPr>
              <a:t>(Deadline: June 2017 – On-going work by </a:t>
            </a:r>
            <a:r>
              <a:rPr lang="en-US" altLang="en-US" sz="1800" b="0" dirty="0" smtClean="0">
                <a:solidFill>
                  <a:srgbClr val="FF0000"/>
                </a:solidFill>
                <a:latin typeface="Verdana" pitchFamily="34" charset="0"/>
              </a:rPr>
              <a:t>the group)</a:t>
            </a:r>
            <a:r>
              <a:rPr lang="en-US" altLang="en-US" sz="1800" b="0" dirty="0" smtClean="0">
                <a:solidFill>
                  <a:srgbClr val="FF0000"/>
                </a:solidFill>
                <a:latin typeface="Verdana" pitchFamily="34" charset="0"/>
                <a:ea typeface="+mn-ea"/>
                <a:cs typeface="+mn-cs"/>
              </a:rPr>
              <a:t> </a:t>
            </a:r>
            <a:endParaRPr lang="en-US" altLang="en-US" sz="1800" b="0" dirty="0">
              <a:solidFill>
                <a:srgbClr val="FF0000"/>
              </a:solidFill>
              <a:latin typeface="Verdana" pitchFamily="34" charset="0"/>
              <a:ea typeface="+mn-ea"/>
              <a:cs typeface="+mn-cs"/>
            </a:endParaRPr>
          </a:p>
          <a:p>
            <a:pPr algn="just">
              <a:lnSpc>
                <a:spcPct val="150000"/>
              </a:lnSpc>
              <a:spcBef>
                <a:spcPts val="600"/>
              </a:spcBef>
              <a:spcAft>
                <a:spcPts val="1200"/>
              </a:spcAft>
              <a:buFont typeface="Wingdings" panose="05000000000000000000" pitchFamily="2" charset="2"/>
              <a:buChar char="ü"/>
            </a:pPr>
            <a:r>
              <a:rPr lang="en-US" altLang="en-US" sz="1800" b="0" dirty="0">
                <a:latin typeface="Verdana" pitchFamily="34" charset="0"/>
                <a:ea typeface="+mn-ea"/>
                <a:cs typeface="+mn-cs"/>
              </a:rPr>
              <a:t>Selection of Testing Parameters </a:t>
            </a:r>
            <a:r>
              <a:rPr lang="en-US" altLang="en-US" sz="1800" b="0" dirty="0" smtClean="0">
                <a:solidFill>
                  <a:srgbClr val="FF0000"/>
                </a:solidFill>
                <a:latin typeface="Verdana" pitchFamily="34" charset="0"/>
              </a:rPr>
              <a:t>(Deadline</a:t>
            </a:r>
            <a:r>
              <a:rPr lang="en-US" altLang="en-US" sz="1800" b="0" dirty="0">
                <a:solidFill>
                  <a:srgbClr val="FF0000"/>
                </a:solidFill>
                <a:latin typeface="Verdana" pitchFamily="34" charset="0"/>
              </a:rPr>
              <a:t>: </a:t>
            </a:r>
            <a:r>
              <a:rPr lang="en-US" altLang="en-US" sz="1800" b="0" dirty="0" smtClean="0">
                <a:solidFill>
                  <a:srgbClr val="FF0000"/>
                </a:solidFill>
                <a:latin typeface="Verdana" pitchFamily="34" charset="0"/>
              </a:rPr>
              <a:t>January 2018)</a:t>
            </a:r>
            <a:endParaRPr lang="en-US" altLang="en-US" sz="1800" b="0" dirty="0">
              <a:latin typeface="Verdana" pitchFamily="34" charset="0"/>
              <a:ea typeface="+mn-ea"/>
              <a:cs typeface="+mn-cs"/>
            </a:endParaRPr>
          </a:p>
          <a:p>
            <a:pPr algn="just">
              <a:lnSpc>
                <a:spcPct val="150000"/>
              </a:lnSpc>
              <a:spcBef>
                <a:spcPts val="600"/>
              </a:spcBef>
              <a:spcAft>
                <a:spcPts val="1200"/>
              </a:spcAft>
              <a:buFont typeface="Wingdings" panose="05000000000000000000" pitchFamily="2" charset="2"/>
              <a:buChar char="ü"/>
            </a:pPr>
            <a:r>
              <a:rPr lang="en-US" altLang="en-US" sz="1800" b="0" dirty="0">
                <a:latin typeface="Verdana" pitchFamily="34" charset="0"/>
                <a:ea typeface="+mn-ea"/>
                <a:cs typeface="+mn-cs"/>
              </a:rPr>
              <a:t>Testing and Validation of the Selected Configuration </a:t>
            </a:r>
            <a:r>
              <a:rPr lang="en-US" altLang="en-US" sz="1800" b="0" dirty="0">
                <a:solidFill>
                  <a:srgbClr val="FF0000"/>
                </a:solidFill>
                <a:latin typeface="Verdana" pitchFamily="34" charset="0"/>
                <a:ea typeface="+mn-ea"/>
                <a:cs typeface="+mn-cs"/>
              </a:rPr>
              <a:t>(Deadline: To be defined depending on the progress)</a:t>
            </a:r>
          </a:p>
        </p:txBody>
      </p:sp>
    </p:spTree>
    <p:extLst>
      <p:ext uri="{BB962C8B-B14F-4D97-AF65-F5344CB8AC3E}">
        <p14:creationId xmlns:p14="http://schemas.microsoft.com/office/powerpoint/2010/main" val="32732117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Blank">
  <a:themeElements>
    <a:clrScheme name="Slide_Master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lide_Master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rgbClr val="33ACE3"/>
        </a:solidFill>
        <a:ln>
          <a:noFill/>
        </a:ln>
        <a:effectLst/>
        <a:extLst/>
      </a:spPr>
      <a:bodyPr vert="horz" wrap="square" lIns="91440" tIns="45720" rIns="91440" bIns="45720" numCol="1" rtlCol="0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1200" b="0" i="0" u="none" strike="noStrike" cap="none" normalizeH="0" baseline="0" smtClean="0">
            <a:ln>
              <a:noFill/>
            </a:ln>
            <a:solidFill>
              <a:srgbClr val="0F5494"/>
            </a:solidFill>
            <a:effectLst/>
            <a:latin typeface="Verdana" pitchFamily="34" charset="0"/>
          </a:defRPr>
        </a:defPPr>
      </a:lstStyle>
    </a:spDef>
    <a:lnDef>
      <a:spPr bwMode="auto">
        <a:noFill/>
        <a:ln w="9525" cap="flat" cmpd="sng" algn="ctr">
          <a:solidFill>
            <a:srgbClr val="33ACE3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/>
    </a:lnDef>
    <a:txDef>
      <a:spPr>
        <a:noFill/>
      </a:spPr>
      <a:bodyPr wrap="square" rtlCol="0">
        <a:spAutoFit/>
      </a:bodyPr>
      <a:lstStyle>
        <a:defPPr>
          <a:lnSpc>
            <a:spcPct val="110000"/>
          </a:lnSpc>
          <a:buClr>
            <a:srgbClr val="33ACE3"/>
          </a:buClr>
          <a:defRPr sz="2400" dirty="0" err="1" smtClean="0">
            <a:solidFill>
              <a:srgbClr val="164194"/>
            </a:solidFill>
          </a:defRPr>
        </a:defPPr>
      </a:lstStyle>
    </a:txDef>
  </a:objectDefaults>
  <a:extraClrSchemeLst>
    <a:extraClrScheme>
      <a:clrScheme name="Slide_Maste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588</TotalTime>
  <Words>625</Words>
  <Application>Microsoft Macintosh PowerPoint</Application>
  <PresentationFormat>On-screen Show (4:3)</PresentationFormat>
  <Paragraphs>67</Paragraphs>
  <Slides>11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Blank</vt:lpstr>
      <vt:lpstr>42nd UNECE IWG PMP MEETING  </vt:lpstr>
      <vt:lpstr>PMP meetings in 2016</vt:lpstr>
      <vt:lpstr>PowerPoint Presentation</vt:lpstr>
      <vt:lpstr>PowerPoint Presentation</vt:lpstr>
      <vt:lpstr>PowerPoint Presentation</vt:lpstr>
      <vt:lpstr>Steps for Building a Common Method  for Measuring Brake Wear Particles </vt:lpstr>
      <vt:lpstr>PowerPoint Presentation</vt:lpstr>
      <vt:lpstr>PowerPoint Presentation</vt:lpstr>
      <vt:lpstr>PowerPoint Presentation</vt:lpstr>
      <vt:lpstr>PowerPoint Presentation</vt:lpstr>
      <vt:lpstr>Stay in touch</vt:lpstr>
    </vt:vector>
  </TitlesOfParts>
  <Company>European Commission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JRC Visitors'Centre: May – Nov 2015</dc:title>
  <dc:creator>DURA Adelaide (JRC-ISPRA)</dc:creator>
  <cp:lastModifiedBy>Giorgio Martini</cp:lastModifiedBy>
  <cp:revision>68</cp:revision>
  <cp:lastPrinted>2015-11-04T12:43:10Z</cp:lastPrinted>
  <dcterms:created xsi:type="dcterms:W3CDTF">2015-11-03T14:12:48Z</dcterms:created>
  <dcterms:modified xsi:type="dcterms:W3CDTF">2017-01-11T09:50:03Z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Offisync_UniqueId">
    <vt:lpwstr>44390</vt:lpwstr>
  </property>
  <property fmtid="{D5CDD505-2E9C-101B-9397-08002B2CF9AE}" pid="3" name="Jive_VersionGuid">
    <vt:lpwstr>9b8fe8cb-11b3-4919-84a4-1136dd78888c</vt:lpwstr>
  </property>
  <property fmtid="{D5CDD505-2E9C-101B-9397-08002B2CF9AE}" pid="4" name="Offisync_UpdateToken">
    <vt:lpwstr>13</vt:lpwstr>
  </property>
  <property fmtid="{D5CDD505-2E9C-101B-9397-08002B2CF9AE}" pid="5" name="Offisync_ProviderInitializationData">
    <vt:lpwstr>https://connected.cnect.cec.eu.int</vt:lpwstr>
  </property>
  <property fmtid="{D5CDD505-2E9C-101B-9397-08002B2CF9AE}" pid="6" name="Offisync_ServerID">
    <vt:lpwstr>0d3b22a6-6203-4efc-8e8e-b5279256493b</vt:lpwstr>
  </property>
  <property fmtid="{D5CDD505-2E9C-101B-9397-08002B2CF9AE}" pid="7" name="Jive_LatestUserAccountName">
    <vt:lpwstr>martigb</vt:lpwstr>
  </property>
</Properties>
</file>