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65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9144000" cy="6858000" type="screen4x3"/>
  <p:notesSz cx="6811963" cy="9942513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CC0066"/>
    <a:srgbClr val="FFFF99"/>
    <a:srgbClr val="339966"/>
    <a:srgbClr val="008000"/>
    <a:srgbClr val="009999"/>
    <a:srgbClr val="00CC99"/>
    <a:srgbClr val="FF7C80"/>
    <a:srgbClr val="0099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34580" autoAdjust="0"/>
    <p:restoredTop sz="86410" autoAdjust="0"/>
  </p:normalViewPr>
  <p:slideViewPr>
    <p:cSldViewPr snapToGrid="0">
      <p:cViewPr varScale="1">
        <p:scale>
          <a:sx n="70" d="100"/>
          <a:sy n="70" d="100"/>
        </p:scale>
        <p:origin x="52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25" d="100"/>
          <a:sy n="125" d="100"/>
        </p:scale>
        <p:origin x="-438" y="600"/>
      </p:cViewPr>
      <p:guideLst>
        <p:guide orient="horz" pos="3132"/>
        <p:guide pos="214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47" tIns="46174" rIns="92347" bIns="46174" numCol="1" anchor="t" anchorCtr="0" compatLnSpc="1">
            <a:prstTxWarp prst="textNoShape">
              <a:avLst/>
            </a:prstTxWarp>
          </a:bodyPr>
          <a:lstStyle>
            <a:lvl1pPr defTabSz="923106">
              <a:defRPr sz="14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8387" y="0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47" tIns="46174" rIns="92347" bIns="46174" numCol="1" anchor="t" anchorCtr="0" compatLnSpc="1">
            <a:prstTxWarp prst="textNoShape">
              <a:avLst/>
            </a:prstTxWarp>
          </a:bodyPr>
          <a:lstStyle>
            <a:lvl1pPr algn="r" defTabSz="923106">
              <a:defRPr sz="14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385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47" tIns="46174" rIns="92347" bIns="46174" numCol="1" anchor="b" anchorCtr="0" compatLnSpc="1">
            <a:prstTxWarp prst="textNoShape">
              <a:avLst/>
            </a:prstTxWarp>
          </a:bodyPr>
          <a:lstStyle>
            <a:lvl1pPr defTabSz="923106">
              <a:defRPr sz="14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8387" y="9444385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47" tIns="46174" rIns="92347" bIns="46174" numCol="1" anchor="b" anchorCtr="0" compatLnSpc="1">
            <a:prstTxWarp prst="textNoShape">
              <a:avLst/>
            </a:prstTxWarp>
          </a:bodyPr>
          <a:lstStyle>
            <a:lvl1pPr algn="r" defTabSz="923106">
              <a:defRPr sz="1400" smtClean="0"/>
            </a:lvl1pPr>
          </a:lstStyle>
          <a:p>
            <a:pPr>
              <a:defRPr/>
            </a:pPr>
            <a:fld id="{1B4D8F87-D9A6-49B2-804F-C77A5E51654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619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47" tIns="46174" rIns="92347" bIns="46174" numCol="1" anchor="t" anchorCtr="0" compatLnSpc="1">
            <a:prstTxWarp prst="textNoShape">
              <a:avLst/>
            </a:prstTxWarp>
          </a:bodyPr>
          <a:lstStyle>
            <a:lvl1pPr defTabSz="923106">
              <a:defRPr sz="1400"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387" y="0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47" tIns="46174" rIns="92347" bIns="46174" numCol="1" anchor="t" anchorCtr="0" compatLnSpc="1">
            <a:prstTxWarp prst="textNoShape">
              <a:avLst/>
            </a:prstTxWarp>
          </a:bodyPr>
          <a:lstStyle>
            <a:lvl1pPr algn="r" defTabSz="923106">
              <a:defRPr sz="1400"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892" y="4723735"/>
            <a:ext cx="5450180" cy="4472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47" tIns="46174" rIns="92347" bIns="461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Textmasterformate durch Klicken bearbeiten</a:t>
            </a:r>
          </a:p>
          <a:p>
            <a:pPr lvl="1"/>
            <a:r>
              <a:rPr lang="de-CH" noProof="0" smtClean="0"/>
              <a:t>Zweite Ebene</a:t>
            </a:r>
          </a:p>
          <a:p>
            <a:pPr lvl="2"/>
            <a:r>
              <a:rPr lang="de-CH" noProof="0" smtClean="0"/>
              <a:t>Dritte Ebene</a:t>
            </a:r>
          </a:p>
          <a:p>
            <a:pPr lvl="3"/>
            <a:r>
              <a:rPr lang="de-CH" noProof="0" smtClean="0"/>
              <a:t>Vierte Ebene</a:t>
            </a:r>
          </a:p>
          <a:p>
            <a:pPr lvl="4"/>
            <a:r>
              <a:rPr lang="de-CH" noProof="0" smtClean="0"/>
              <a:t>Fünfte Ebene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385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47" tIns="46174" rIns="92347" bIns="46174" numCol="1" anchor="b" anchorCtr="0" compatLnSpc="1">
            <a:prstTxWarp prst="textNoShape">
              <a:avLst/>
            </a:prstTxWarp>
          </a:bodyPr>
          <a:lstStyle>
            <a:lvl1pPr defTabSz="923106">
              <a:defRPr sz="1400"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387" y="9444385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47" tIns="46174" rIns="92347" bIns="46174" numCol="1" anchor="b" anchorCtr="0" compatLnSpc="1">
            <a:prstTxWarp prst="textNoShape">
              <a:avLst/>
            </a:prstTxWarp>
          </a:bodyPr>
          <a:lstStyle>
            <a:lvl1pPr algn="r" defTabSz="923106">
              <a:defRPr sz="1400" smtClean="0"/>
            </a:lvl1pPr>
          </a:lstStyle>
          <a:p>
            <a:pPr>
              <a:defRPr/>
            </a:pPr>
            <a:fld id="{83FFE4D6-46BD-4075-9DAE-6278CB9CF497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08037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126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8061" indent="-276177" defTabSz="92212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4710" indent="-220942" defTabSz="92212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6593" indent="-220942" defTabSz="92212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8477" indent="-220942" defTabSz="92212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30361" indent="-220942" defTabSz="9221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72245" indent="-220942" defTabSz="9221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14129" indent="-220942" defTabSz="9221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56012" indent="-220942" defTabSz="9221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46DDDAE-661D-414E-B658-DDCF01834EBB}" type="slidenum">
              <a:rPr lang="de-CH"/>
              <a:pPr eaLnBrk="1" hangingPunct="1"/>
              <a:t>1</a:t>
            </a:fld>
            <a:endParaRPr lang="de-CH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10000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CH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278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Box 3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24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348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endParaRPr lang="de-CH" noProof="0" dirty="0" smtClean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22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81655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CH" dirty="0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349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02520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70578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9356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32914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9004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72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1160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48081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8118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95331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3847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CH" noProof="0" smtClean="0"/>
          </a:p>
        </p:txBody>
      </p:sp>
    </p:spTree>
    <p:extLst>
      <p:ext uri="{BB962C8B-B14F-4D97-AF65-F5344CB8AC3E}">
        <p14:creationId xmlns:p14="http://schemas.microsoft.com/office/powerpoint/2010/main" val="3204798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6" y="6478936"/>
            <a:ext cx="2543176" cy="2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86297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46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302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Box 4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436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TextBox 6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902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525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916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4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212433" y="6454672"/>
            <a:ext cx="1453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43rd PMP Meeting</a:t>
            </a:r>
            <a:endParaRPr lang="de-CH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621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8123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825" y="6342743"/>
            <a:ext cx="1441569" cy="384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472" y="6073738"/>
            <a:ext cx="2272961" cy="60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28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Grp="1" noChangeArrowheads="1"/>
          </p:cNvSpPr>
          <p:nvPr>
            <p:ph type="ctrTitle"/>
          </p:nvPr>
        </p:nvSpPr>
        <p:spPr bwMode="auto">
          <a:xfrm>
            <a:off x="400505" y="1475945"/>
            <a:ext cx="8396577" cy="1890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de-CH" sz="2400" dirty="0"/>
              <a:t/>
            </a:r>
            <a:br>
              <a:rPr lang="de-CH" sz="2400" dirty="0"/>
            </a:br>
            <a:r>
              <a:rPr lang="en-US" sz="3600" dirty="0" smtClean="0"/>
              <a:t>Characterization </a:t>
            </a:r>
            <a:r>
              <a:rPr lang="en-US" sz="3600" dirty="0"/>
              <a:t>of particle emissions of Euro-6 passenger cars (CNG, gasoline, diesel) </a:t>
            </a:r>
            <a:r>
              <a:rPr lang="en-US" sz="2400" dirty="0"/>
              <a:t>	</a:t>
            </a:r>
            <a:br>
              <a:rPr lang="en-US" sz="2400" dirty="0"/>
            </a:br>
            <a:endParaRPr lang="de-CH" sz="2400" dirty="0" smtClean="0">
              <a:solidFill>
                <a:schemeClr val="bg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066759" y="4581319"/>
            <a:ext cx="7772441" cy="5531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spcBef>
                <a:spcPts val="1800"/>
              </a:spcBef>
            </a:pPr>
            <a:r>
              <a:rPr lang="de-CH" sz="1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P. Dimopoulos Eggenschwiler, D. Schreiber, </a:t>
            </a:r>
            <a:r>
              <a:rPr lang="de-CH" sz="1800" dirty="0" smtClean="0"/>
              <a:t>T. Bütler, M. Huber, A. Liati</a:t>
            </a:r>
            <a:endParaRPr lang="de-CH" sz="1800" dirty="0"/>
          </a:p>
          <a:p>
            <a:pPr algn="l" eaLnBrk="1" hangingPunct="1">
              <a:spcBef>
                <a:spcPts val="1800"/>
              </a:spcBef>
            </a:pPr>
            <a:r>
              <a:rPr lang="de-CH" sz="1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de-CH" sz="18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endParaRPr lang="de-CH" sz="18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2155987" y="5383840"/>
            <a:ext cx="6905625" cy="11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24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CH" sz="1800" kern="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Empa APTL</a:t>
            </a:r>
          </a:p>
          <a:p>
            <a:pPr algn="l" eaLnBrk="1" hangingPunct="1">
              <a:spcBef>
                <a:spcPct val="50000"/>
              </a:spcBef>
            </a:pPr>
            <a:r>
              <a:rPr lang="de-CH" sz="1800" kern="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Automotive Powertrain Technology Laboratory</a:t>
            </a:r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1371559" y="3630518"/>
            <a:ext cx="7772441" cy="55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28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24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l" eaLnBrk="1" hangingPunct="1">
              <a:spcBef>
                <a:spcPts val="1800"/>
              </a:spcBef>
            </a:pPr>
            <a:r>
              <a:rPr lang="de-CH" kern="0" dirty="0" smtClean="0"/>
              <a:t>43rd PMP Meeting, JRC, </a:t>
            </a:r>
            <a:r>
              <a:rPr lang="de-CH" kern="0" dirty="0" err="1" smtClean="0"/>
              <a:t>Ispra</a:t>
            </a:r>
            <a:endParaRPr lang="de-CH" kern="0" dirty="0" smtClean="0"/>
          </a:p>
          <a:p>
            <a:pPr algn="l" eaLnBrk="1" hangingPunct="1">
              <a:spcBef>
                <a:spcPts val="1800"/>
              </a:spcBef>
            </a:pPr>
            <a:r>
              <a:rPr lang="de-CH" sz="1800" kern="0" dirty="0" smtClean="0"/>
              <a:t/>
            </a:r>
            <a:br>
              <a:rPr lang="de-CH" sz="1800" kern="0" dirty="0" smtClean="0"/>
            </a:br>
            <a:endParaRPr lang="de-CH" sz="18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pa-d0004-v06 Quer">
  <a:themeElements>
    <a:clrScheme name="empa-d0004-v06 Quer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FF0000"/>
      </a:hlink>
      <a:folHlink>
        <a:srgbClr val="5F5F5F"/>
      </a:folHlink>
    </a:clrScheme>
    <a:fontScheme name="empa-d0004-v06 Qu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mpa-d0004-v06 Qu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13">
        <a:dk1>
          <a:srgbClr val="EAEAEA"/>
        </a:dk1>
        <a:lt1>
          <a:srgbClr val="FFFFFF"/>
        </a:lt1>
        <a:dk2>
          <a:srgbClr val="4D4D4D"/>
        </a:dk2>
        <a:lt2>
          <a:srgbClr val="FFFFFF"/>
        </a:lt2>
        <a:accent1>
          <a:srgbClr val="BBE0E3"/>
        </a:accent1>
        <a:accent2>
          <a:srgbClr val="99CCFF"/>
        </a:accent2>
        <a:accent3>
          <a:srgbClr val="B2B2B2"/>
        </a:accent3>
        <a:accent4>
          <a:srgbClr val="DADADA"/>
        </a:accent4>
        <a:accent5>
          <a:srgbClr val="DAEDEF"/>
        </a:accent5>
        <a:accent6>
          <a:srgbClr val="8AB9E7"/>
        </a:accent6>
        <a:hlink>
          <a:srgbClr val="6699FF"/>
        </a:hlink>
        <a:folHlink>
          <a:srgbClr val="FF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FF00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15">
        <a:dk1>
          <a:srgbClr val="EAEAEA"/>
        </a:dk1>
        <a:lt1>
          <a:srgbClr val="FFFFFF"/>
        </a:lt1>
        <a:dk2>
          <a:srgbClr val="4D4D4D"/>
        </a:dk2>
        <a:lt2>
          <a:srgbClr val="FFFFFF"/>
        </a:lt2>
        <a:accent1>
          <a:srgbClr val="BBE0E3"/>
        </a:accent1>
        <a:accent2>
          <a:srgbClr val="99CCFF"/>
        </a:accent2>
        <a:accent3>
          <a:srgbClr val="B2B2B2"/>
        </a:accent3>
        <a:accent4>
          <a:srgbClr val="DADADA"/>
        </a:accent4>
        <a:accent5>
          <a:srgbClr val="DAEDEF"/>
        </a:accent5>
        <a:accent6>
          <a:srgbClr val="8AB9E7"/>
        </a:accent6>
        <a:hlink>
          <a:srgbClr val="FF00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mpa-d0004-v06 Quer">
  <a:themeElements>
    <a:clrScheme name="empa-d0004-v06 Quer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FF0000"/>
      </a:hlink>
      <a:folHlink>
        <a:srgbClr val="5F5F5F"/>
      </a:folHlink>
    </a:clrScheme>
    <a:fontScheme name="empa-d0004-v06 Qu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mpa-d0004-v06 Qu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13">
        <a:dk1>
          <a:srgbClr val="EAEAEA"/>
        </a:dk1>
        <a:lt1>
          <a:srgbClr val="FFFFFF"/>
        </a:lt1>
        <a:dk2>
          <a:srgbClr val="4D4D4D"/>
        </a:dk2>
        <a:lt2>
          <a:srgbClr val="FFFFFF"/>
        </a:lt2>
        <a:accent1>
          <a:srgbClr val="BBE0E3"/>
        </a:accent1>
        <a:accent2>
          <a:srgbClr val="99CCFF"/>
        </a:accent2>
        <a:accent3>
          <a:srgbClr val="B2B2B2"/>
        </a:accent3>
        <a:accent4>
          <a:srgbClr val="DADADA"/>
        </a:accent4>
        <a:accent5>
          <a:srgbClr val="DAEDEF"/>
        </a:accent5>
        <a:accent6>
          <a:srgbClr val="8AB9E7"/>
        </a:accent6>
        <a:hlink>
          <a:srgbClr val="6699FF"/>
        </a:hlink>
        <a:folHlink>
          <a:srgbClr val="FF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pa-d0004-v06 Quer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FF00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a-d0004-v06 Quer 15">
        <a:dk1>
          <a:srgbClr val="EAEAEA"/>
        </a:dk1>
        <a:lt1>
          <a:srgbClr val="FFFFFF"/>
        </a:lt1>
        <a:dk2>
          <a:srgbClr val="4D4D4D"/>
        </a:dk2>
        <a:lt2>
          <a:srgbClr val="FFFFFF"/>
        </a:lt2>
        <a:accent1>
          <a:srgbClr val="BBE0E3"/>
        </a:accent1>
        <a:accent2>
          <a:srgbClr val="99CCFF"/>
        </a:accent2>
        <a:accent3>
          <a:srgbClr val="B2B2B2"/>
        </a:accent3>
        <a:accent4>
          <a:srgbClr val="DADADA"/>
        </a:accent4>
        <a:accent5>
          <a:srgbClr val="DAEDEF"/>
        </a:accent5>
        <a:accent6>
          <a:srgbClr val="8AB9E7"/>
        </a:accent6>
        <a:hlink>
          <a:srgbClr val="FF00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</TotalTime>
  <Words>34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Segoe UI</vt:lpstr>
      <vt:lpstr>Wingdings</vt:lpstr>
      <vt:lpstr>empa-d0004-v06 Quer</vt:lpstr>
      <vt:lpstr>1_empa-d0004-v06 Quer</vt:lpstr>
      <vt:lpstr> Characterization of particle emissions of Euro-6 passenger cars (CNG, gasoline, diesel)   </vt:lpstr>
    </vt:vector>
  </TitlesOfParts>
  <Company>EMPA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ddd</dc:title>
  <dc:creator>bac137</dc:creator>
  <cp:lastModifiedBy>Hosier, Caro (C.S.)</cp:lastModifiedBy>
  <cp:revision>283</cp:revision>
  <cp:lastPrinted>2013-01-29T06:14:02Z</cp:lastPrinted>
  <dcterms:created xsi:type="dcterms:W3CDTF">2005-10-27T07:29:46Z</dcterms:created>
  <dcterms:modified xsi:type="dcterms:W3CDTF">2017-03-15T13:14:56Z</dcterms:modified>
</cp:coreProperties>
</file>