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25"/>
  </p:notesMasterIdLst>
  <p:sldIdLst>
    <p:sldId id="264" r:id="rId3"/>
    <p:sldId id="258" r:id="rId4"/>
    <p:sldId id="257" r:id="rId5"/>
    <p:sldId id="313" r:id="rId6"/>
    <p:sldId id="259" r:id="rId7"/>
    <p:sldId id="314" r:id="rId8"/>
    <p:sldId id="312" r:id="rId9"/>
    <p:sldId id="265" r:id="rId10"/>
    <p:sldId id="260" r:id="rId11"/>
    <p:sldId id="269" r:id="rId12"/>
    <p:sldId id="307" r:id="rId13"/>
    <p:sldId id="308" r:id="rId14"/>
    <p:sldId id="311" r:id="rId15"/>
    <p:sldId id="310" r:id="rId16"/>
    <p:sldId id="306" r:id="rId17"/>
    <p:sldId id="270" r:id="rId18"/>
    <p:sldId id="303" r:id="rId19"/>
    <p:sldId id="304" r:id="rId20"/>
    <p:sldId id="282" r:id="rId21"/>
    <p:sldId id="300" r:id="rId22"/>
    <p:sldId id="297" r:id="rId23"/>
    <p:sldId id="315" r:id="rId2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BCBCB"/>
    <a:srgbClr val="58585A"/>
    <a:srgbClr val="E7E7E7"/>
    <a:srgbClr val="CF2929"/>
    <a:srgbClr val="585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9" autoAdjust="0"/>
    <p:restoredTop sz="95910" autoAdjust="0"/>
  </p:normalViewPr>
  <p:slideViewPr>
    <p:cSldViewPr snapToGrid="0" snapToObjects="1">
      <p:cViewPr varScale="1">
        <p:scale>
          <a:sx n="98" d="100"/>
          <a:sy n="98" d="100"/>
        </p:scale>
        <p:origin x="-7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2754" y="39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5B935-C51D-334F-8C2C-EB6516904C0D}" type="datetimeFigureOut">
              <a:rPr lang="en-US" smtClean="0"/>
              <a:pPr/>
              <a:t>15/03/17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Click to edit Master text styles</a:t>
            </a:r>
          </a:p>
          <a:p>
            <a:pPr lvl="1"/>
            <a:r>
              <a:rPr lang="el-GR"/>
              <a:t>Second level</a:t>
            </a:r>
          </a:p>
          <a:p>
            <a:pPr lvl="2"/>
            <a:r>
              <a:rPr lang="el-GR"/>
              <a:t>Third level</a:t>
            </a:r>
          </a:p>
          <a:p>
            <a:pPr lvl="3"/>
            <a:r>
              <a:rPr lang="el-GR"/>
              <a:t>Fourth level</a:t>
            </a:r>
          </a:p>
          <a:p>
            <a:pPr lvl="4"/>
            <a:r>
              <a:rPr lang="el-GR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776C4-8737-0544-AC48-499CAF1473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669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776C4-8737-0544-AC48-499CAF1473E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6389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776C4-8737-0544-AC48-499CAF1473E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3113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776C4-8737-0544-AC48-499CAF1473E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3598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2776C4-8737-0544-AC48-499CAF1473E6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8513334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PTD description required; WP3</a:t>
            </a:r>
            <a:r>
              <a:rPr lang="en-US" baseline="0" dirty="0" smtClean="0"/>
              <a:t> AVL will look at the system after the pre-study and provide guidelines on manufacture for the partners. AVL will also look at diluter and losses and help robustness of design and ease of duplication.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776C4-8737-0544-AC48-499CAF1473E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1665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776C4-8737-0544-AC48-499CAF1473E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8400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776C4-8737-0544-AC48-499CAF1473E6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043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776C4-8737-0544-AC48-499CAF1473E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477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776C4-8737-0544-AC48-499CAF1473E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017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776C4-8737-0544-AC48-499CAF1473E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4775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776C4-8737-0544-AC48-499CAF1473E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9462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776C4-8737-0544-AC48-499CAF1473E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622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lag?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776C4-8737-0544-AC48-499CAF1473E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1674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776C4-8737-0544-AC48-499CAF1473E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4775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776C4-8737-0544-AC48-499CAF1473E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24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5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l-GR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A80F14E-951B-0C45-B3C2-E880B59234A0}" type="datetimeFigureOut">
              <a:rPr lang="en-US" smtClean="0"/>
              <a:pPr/>
              <a:t>15/03/17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A3A03F56-CA1B-B84C-BCDB-8441EF6AED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806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Click to edit Master text styles</a:t>
            </a:r>
          </a:p>
          <a:p>
            <a:pPr lvl="1"/>
            <a:r>
              <a:rPr lang="el-GR"/>
              <a:t>Second level</a:t>
            </a:r>
          </a:p>
          <a:p>
            <a:pPr lvl="2"/>
            <a:r>
              <a:rPr lang="el-GR"/>
              <a:t>Third level</a:t>
            </a:r>
          </a:p>
          <a:p>
            <a:pPr lvl="3"/>
            <a:r>
              <a:rPr lang="el-GR"/>
              <a:t>Fourth level</a:t>
            </a:r>
          </a:p>
          <a:p>
            <a:pPr lvl="4"/>
            <a:r>
              <a:rPr lang="el-GR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80F14E-951B-0C45-B3C2-E880B59234A0}" type="datetimeFigureOut">
              <a:rPr lang="en-US" smtClean="0"/>
              <a:pPr/>
              <a:t>15/03/17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3A03F56-CA1B-B84C-BCDB-8441EF6AED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80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80F14E-951B-0C45-B3C2-E880B59234A0}" type="datetimeFigureOut">
              <a:rPr lang="en-US" smtClean="0"/>
              <a:pPr/>
              <a:t>15/03/17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3A03F56-CA1B-B84C-BCDB-8441EF6AED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502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l-G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l-GR"/>
              <a:t>Click to edit Master text styles</a:t>
            </a:r>
          </a:p>
          <a:p>
            <a:pPr lvl="1"/>
            <a:r>
              <a:rPr lang="el-GR"/>
              <a:t>Second level</a:t>
            </a:r>
          </a:p>
          <a:p>
            <a:pPr lvl="2"/>
            <a:r>
              <a:rPr lang="el-GR"/>
              <a:t>Third level</a:t>
            </a:r>
          </a:p>
          <a:p>
            <a:pPr lvl="3"/>
            <a:r>
              <a:rPr lang="el-GR"/>
              <a:t>Fourth level</a:t>
            </a:r>
          </a:p>
          <a:p>
            <a:pPr lvl="4"/>
            <a:r>
              <a:rPr lang="el-G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80F14E-951B-0C45-B3C2-E880B59234A0}" type="datetimeFigureOut">
              <a:rPr lang="en-US" smtClean="0"/>
              <a:pPr/>
              <a:t>15/03/17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3A03F56-CA1B-B84C-BCDB-8441EF6AED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177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l-G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l-GR"/>
              <a:t>Click to edit Master text styles</a:t>
            </a:r>
          </a:p>
          <a:p>
            <a:pPr lvl="1"/>
            <a:r>
              <a:rPr lang="el-GR"/>
              <a:t>Second level</a:t>
            </a:r>
          </a:p>
          <a:p>
            <a:pPr lvl="2"/>
            <a:r>
              <a:rPr lang="el-GR"/>
              <a:t>Third level</a:t>
            </a:r>
          </a:p>
          <a:p>
            <a:pPr lvl="3"/>
            <a:r>
              <a:rPr lang="el-GR"/>
              <a:t>Fourth level</a:t>
            </a:r>
          </a:p>
          <a:p>
            <a:pPr lvl="4"/>
            <a:r>
              <a:rPr lang="el-G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80F14E-951B-0C45-B3C2-E880B59234A0}" type="datetimeFigureOut">
              <a:rPr lang="en-US" smtClean="0"/>
              <a:pPr/>
              <a:t>15/03/17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3A03F56-CA1B-B84C-BCDB-8441EF6AED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224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l-G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/>
              <a:t>Click to edit Master text styles</a:t>
            </a:r>
          </a:p>
          <a:p>
            <a:pPr lvl="1"/>
            <a:r>
              <a:rPr lang="el-GR"/>
              <a:t>Second level</a:t>
            </a:r>
          </a:p>
          <a:p>
            <a:pPr lvl="2"/>
            <a:r>
              <a:rPr lang="el-GR"/>
              <a:t>Third level</a:t>
            </a:r>
          </a:p>
          <a:p>
            <a:pPr lvl="3"/>
            <a:r>
              <a:rPr lang="el-GR"/>
              <a:t>Fourth level</a:t>
            </a:r>
          </a:p>
          <a:p>
            <a:pPr lvl="4"/>
            <a:r>
              <a:rPr lang="el-GR"/>
              <a:t>Fifth level</a:t>
            </a:r>
            <a:endParaRPr lang="en-US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09685" y="4595097"/>
            <a:ext cx="8934315" cy="363857"/>
            <a:chOff x="209685" y="4595091"/>
            <a:chExt cx="8934315" cy="363857"/>
          </a:xfrm>
        </p:grpSpPr>
        <p:sp>
          <p:nvSpPr>
            <p:cNvPr id="5" name="Rectangle 4"/>
            <p:cNvSpPr/>
            <p:nvPr/>
          </p:nvSpPr>
          <p:spPr>
            <a:xfrm>
              <a:off x="1060812" y="4731990"/>
              <a:ext cx="8083188" cy="2269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" name="Picture 5" descr="LOGO_H2020-Web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685" y="4595091"/>
              <a:ext cx="851127" cy="363857"/>
            </a:xfrm>
            <a:prstGeom prst="rect">
              <a:avLst/>
            </a:prstGeom>
          </p:spPr>
        </p:pic>
      </p:grpSp>
      <p:sp>
        <p:nvSpPr>
          <p:cNvPr id="7" name="Rectangle 6"/>
          <p:cNvSpPr/>
          <p:nvPr userDrawn="1"/>
        </p:nvSpPr>
        <p:spPr>
          <a:xfrm>
            <a:off x="0" y="0"/>
            <a:ext cx="9144000" cy="7927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DOWN_TO_TE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20" y="0"/>
            <a:ext cx="628436" cy="68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663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l-GR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80F14E-951B-0C45-B3C2-E880B59234A0}" type="datetimeFigureOut">
              <a:rPr lang="en-US" smtClean="0"/>
              <a:pPr/>
              <a:t>15/03/17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3A03F56-CA1B-B84C-BCDB-8441EF6AED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296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l-G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/>
              <a:t>Click to edit Master text styles</a:t>
            </a:r>
          </a:p>
          <a:p>
            <a:pPr lvl="1"/>
            <a:r>
              <a:rPr lang="el-GR"/>
              <a:t>Second level</a:t>
            </a:r>
          </a:p>
          <a:p>
            <a:pPr lvl="2"/>
            <a:r>
              <a:rPr lang="el-GR"/>
              <a:t>Third level</a:t>
            </a:r>
          </a:p>
          <a:p>
            <a:pPr lvl="3"/>
            <a:r>
              <a:rPr lang="el-GR"/>
              <a:t>Fourth level</a:t>
            </a:r>
          </a:p>
          <a:p>
            <a:pPr lvl="4"/>
            <a:r>
              <a:rPr lang="el-GR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31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80F14E-951B-0C45-B3C2-E880B59234A0}" type="datetimeFigureOut">
              <a:rPr lang="en-US" smtClean="0"/>
              <a:pPr/>
              <a:t>15/03/17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3A03F56-CA1B-B84C-BCDB-8441EF6AED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35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l-G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Click to edit Master text styles</a:t>
            </a:r>
          </a:p>
          <a:p>
            <a:pPr lvl="1"/>
            <a:r>
              <a:rPr lang="el-GR"/>
              <a:t>Second level</a:t>
            </a:r>
          </a:p>
          <a:p>
            <a:pPr lvl="2"/>
            <a:r>
              <a:rPr lang="el-GR"/>
              <a:t>Third level</a:t>
            </a:r>
          </a:p>
          <a:p>
            <a:pPr lvl="3"/>
            <a:r>
              <a:rPr lang="el-GR"/>
              <a:t>Fourth level</a:t>
            </a:r>
          </a:p>
          <a:p>
            <a:pPr lvl="4"/>
            <a:r>
              <a:rPr lang="el-GR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Click to edit Master text styles</a:t>
            </a:r>
          </a:p>
          <a:p>
            <a:pPr lvl="1"/>
            <a:r>
              <a:rPr lang="el-GR"/>
              <a:t>Second level</a:t>
            </a:r>
          </a:p>
          <a:p>
            <a:pPr lvl="2"/>
            <a:r>
              <a:rPr lang="el-GR"/>
              <a:t>Third level</a:t>
            </a:r>
          </a:p>
          <a:p>
            <a:pPr lvl="3"/>
            <a:r>
              <a:rPr lang="el-GR"/>
              <a:t>Fourth level</a:t>
            </a:r>
          </a:p>
          <a:p>
            <a:pPr lvl="4"/>
            <a:r>
              <a:rPr lang="el-GR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80F14E-951B-0C45-B3C2-E880B59234A0}" type="datetimeFigureOut">
              <a:rPr lang="en-US" smtClean="0"/>
              <a:pPr/>
              <a:t>15/03/17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3A03F56-CA1B-B84C-BCDB-8441EF6AED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683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l-G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Click to edit Master text styles</a:t>
            </a:r>
          </a:p>
          <a:p>
            <a:pPr lvl="1"/>
            <a:r>
              <a:rPr lang="el-GR"/>
              <a:t>Second level</a:t>
            </a:r>
          </a:p>
          <a:p>
            <a:pPr lvl="2"/>
            <a:r>
              <a:rPr lang="el-GR"/>
              <a:t>Third level</a:t>
            </a:r>
          </a:p>
          <a:p>
            <a:pPr lvl="3"/>
            <a:r>
              <a:rPr lang="el-GR"/>
              <a:t>Fourth level</a:t>
            </a:r>
          </a:p>
          <a:p>
            <a:pPr lvl="4"/>
            <a:r>
              <a:rPr lang="el-GR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Click to edit Master text styles</a:t>
            </a:r>
          </a:p>
          <a:p>
            <a:pPr lvl="1"/>
            <a:r>
              <a:rPr lang="el-GR"/>
              <a:t>Second level</a:t>
            </a:r>
          </a:p>
          <a:p>
            <a:pPr lvl="2"/>
            <a:r>
              <a:rPr lang="el-GR"/>
              <a:t>Third level</a:t>
            </a:r>
          </a:p>
          <a:p>
            <a:pPr lvl="3"/>
            <a:r>
              <a:rPr lang="el-GR"/>
              <a:t>Fourth level</a:t>
            </a:r>
          </a:p>
          <a:p>
            <a:pPr lvl="4"/>
            <a:r>
              <a:rPr lang="el-GR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80F14E-951B-0C45-B3C2-E880B59234A0}" type="datetimeFigureOut">
              <a:rPr lang="en-US" smtClean="0"/>
              <a:pPr/>
              <a:t>15/03/17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3A03F56-CA1B-B84C-BCDB-8441EF6AED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06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l-GR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80F14E-951B-0C45-B3C2-E880B59234A0}" type="datetimeFigureOut">
              <a:rPr lang="en-US" smtClean="0"/>
              <a:pPr/>
              <a:t>15/03/17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3A03F56-CA1B-B84C-BCDB-8441EF6AED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333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A80F14E-951B-0C45-B3C2-E880B59234A0}" type="datetimeFigureOut">
              <a:rPr lang="en-US" smtClean="0"/>
              <a:pPr/>
              <a:t>15/03/17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3A03F56-CA1B-B84C-BCDB-8441EF6AED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208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4611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0160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image" Target="../media/image1.png"/><Relationship Id="rId1" Type="http://schemas.openxmlformats.org/officeDocument/2006/relationships/themeOverride" Target="../theme/themeOverride2.x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4" Type="http://schemas.openxmlformats.org/officeDocument/2006/relationships/image" Target="../media/image1.png"/><Relationship Id="rId5" Type="http://schemas.openxmlformats.org/officeDocument/2006/relationships/image" Target="../media/image28.png"/><Relationship Id="rId1" Type="http://schemas.openxmlformats.org/officeDocument/2006/relationships/themeOverride" Target="../theme/themeOverride3.x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6" Type="http://schemas.openxmlformats.org/officeDocument/2006/relationships/image" Target="../media/image29.png"/><Relationship Id="rId1" Type="http://schemas.openxmlformats.org/officeDocument/2006/relationships/themeOverride" Target="../theme/themeOverride4.x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6" Type="http://schemas.openxmlformats.org/officeDocument/2006/relationships/image" Target="../media/image30.png"/><Relationship Id="rId1" Type="http://schemas.openxmlformats.org/officeDocument/2006/relationships/themeOverride" Target="../theme/themeOverride5.x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png"/><Relationship Id="rId12" Type="http://schemas.openxmlformats.org/officeDocument/2006/relationships/image" Target="../media/image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17.tiff"/><Relationship Id="rId6" Type="http://schemas.openxmlformats.org/officeDocument/2006/relationships/image" Target="../media/image18.emf"/><Relationship Id="rId7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6" Type="http://schemas.openxmlformats.org/officeDocument/2006/relationships/image" Target="../media/image22.png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79417" y="263460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92075" algn="l"/>
              </a:tabLst>
            </a:pPr>
            <a:r>
              <a:rPr lang="el-GR" b="1" dirty="0">
                <a:solidFill>
                  <a:srgbClr val="58585A"/>
                </a:solidFill>
              </a:rPr>
              <a:t> </a:t>
            </a:r>
            <a:r>
              <a:rPr lang="el-GR" dirty="0">
                <a:solidFill>
                  <a:srgbClr val="58585A"/>
                </a:solidFill>
              </a:rPr>
              <a:t> </a:t>
            </a:r>
            <a:r>
              <a:rPr lang="en-GB" dirty="0">
                <a:solidFill>
                  <a:srgbClr val="CF2929"/>
                </a:solidFill>
              </a:rPr>
              <a:t>Action:</a:t>
            </a:r>
            <a:r>
              <a:rPr lang="en-GB" dirty="0"/>
              <a:t> </a:t>
            </a:r>
            <a:r>
              <a:rPr lang="en-GB" b="1" dirty="0"/>
              <a:t/>
            </a:r>
            <a:br>
              <a:rPr lang="en-GB" b="1" dirty="0"/>
            </a:br>
            <a:r>
              <a:rPr lang="en-GB" b="1" dirty="0"/>
              <a:t>“Measuring automotive exhaust particles </a:t>
            </a:r>
            <a:r>
              <a:rPr lang="el-GR" b="1" dirty="0"/>
              <a:t> </a:t>
            </a:r>
          </a:p>
          <a:p>
            <a:pPr>
              <a:tabLst>
                <a:tab pos="92075" algn="l"/>
              </a:tabLst>
            </a:pPr>
            <a:r>
              <a:rPr lang="el-GR" b="1" dirty="0"/>
              <a:t>  </a:t>
            </a:r>
            <a:r>
              <a:rPr lang="en-GB" b="1" dirty="0"/>
              <a:t>down to 10 nanometres – DownToTen”</a:t>
            </a:r>
          </a:p>
        </p:txBody>
      </p:sp>
      <p:sp>
        <p:nvSpPr>
          <p:cNvPr id="6" name="Rectangle 5"/>
          <p:cNvSpPr/>
          <p:nvPr/>
        </p:nvSpPr>
        <p:spPr>
          <a:xfrm>
            <a:off x="3543300" y="3766033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i="1" dirty="0">
                <a:solidFill>
                  <a:srgbClr val="58585A"/>
                </a:solidFill>
              </a:rPr>
              <a:t>Project Overview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09685" y="4595097"/>
            <a:ext cx="8934315" cy="363857"/>
            <a:chOff x="209685" y="4595091"/>
            <a:chExt cx="8934315" cy="363857"/>
          </a:xfrm>
        </p:grpSpPr>
        <p:sp>
          <p:nvSpPr>
            <p:cNvPr id="20" name="Rectangle 19"/>
            <p:cNvSpPr/>
            <p:nvPr/>
          </p:nvSpPr>
          <p:spPr>
            <a:xfrm>
              <a:off x="1060812" y="4731990"/>
              <a:ext cx="8083188" cy="2269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3" name="Picture 22" descr="LOGO_H2020-Web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685" y="4595091"/>
              <a:ext cx="851127" cy="363857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1414706" y="4723008"/>
            <a:ext cx="44780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8585A"/>
                </a:solidFill>
              </a:rPr>
              <a:t>PMP Meeting March 2017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43300" y="122223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>
                <a:solidFill>
                  <a:srgbClr val="CF2929"/>
                </a:solidFill>
              </a:rPr>
              <a:t>HORIZON 2020</a:t>
            </a:r>
          </a:p>
          <a:p>
            <a:pPr>
              <a:tabLst>
                <a:tab pos="92075" algn="l"/>
              </a:tabLst>
            </a:pPr>
            <a:r>
              <a:rPr lang="en-US" altLang="ja-JP" b="1" dirty="0"/>
              <a:t>Call: H2020-GV-2016-2017</a:t>
            </a:r>
          </a:p>
          <a:p>
            <a:pPr>
              <a:tabLst>
                <a:tab pos="92075" algn="l"/>
              </a:tabLst>
            </a:pPr>
            <a:r>
              <a:rPr lang="en-US" altLang="ja-JP" b="1" dirty="0"/>
              <a:t>Technologies for low emission light duty powertrains</a:t>
            </a:r>
          </a:p>
        </p:txBody>
      </p:sp>
      <p:pic>
        <p:nvPicPr>
          <p:cNvPr id="10" name="Picture 9" descr="DOWN_TO_TE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62" y="1316183"/>
            <a:ext cx="1872208" cy="203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994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0"/>
            <a:ext cx="9144000" cy="792788"/>
            <a:chOff x="0" y="0"/>
            <a:chExt cx="9144000" cy="792788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9144000" cy="7927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" name="Picture 3" descr="DOWN_TO_TE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620" y="0"/>
              <a:ext cx="628436" cy="683082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408355" y="170061"/>
              <a:ext cx="4572000" cy="3077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400" b="1" dirty="0"/>
                <a:t>Concepts and approach</a:t>
              </a:r>
              <a:endParaRPr lang="en-US" sz="1200" b="1" dirty="0">
                <a:solidFill>
                  <a:srgbClr val="58585A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09685" y="4595097"/>
            <a:ext cx="8934315" cy="363857"/>
            <a:chOff x="209685" y="4595091"/>
            <a:chExt cx="8934315" cy="363857"/>
          </a:xfrm>
        </p:grpSpPr>
        <p:sp>
          <p:nvSpPr>
            <p:cNvPr id="15" name="Rectangle 14"/>
            <p:cNvSpPr/>
            <p:nvPr/>
          </p:nvSpPr>
          <p:spPr>
            <a:xfrm>
              <a:off x="1060812" y="4731990"/>
              <a:ext cx="8083188" cy="2269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0" name="Picture 19" descr="LOGO_H2020-Web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685" y="4595091"/>
              <a:ext cx="851127" cy="363857"/>
            </a:xfrm>
            <a:prstGeom prst="rect">
              <a:avLst/>
            </a:prstGeom>
          </p:spPr>
        </p:pic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196" y="1148817"/>
            <a:ext cx="3744000" cy="1380652"/>
          </a:xfrm>
          <a:prstGeom prst="rect">
            <a:avLst/>
          </a:prstGeom>
        </p:spPr>
      </p:pic>
      <p:pic>
        <p:nvPicPr>
          <p:cNvPr id="24" name="Content Placeholder 7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2492665" y="3012377"/>
            <a:ext cx="2772000" cy="163598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2555" y="3357888"/>
            <a:ext cx="2591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Testing (emphasis on technologies that will be developed in  the parallel projects (WP4)</a:t>
            </a:r>
          </a:p>
        </p:txBody>
      </p:sp>
      <p:sp>
        <p:nvSpPr>
          <p:cNvPr id="5" name="Rectangle 4"/>
          <p:cNvSpPr/>
          <p:nvPr/>
        </p:nvSpPr>
        <p:spPr>
          <a:xfrm>
            <a:off x="117839" y="766816"/>
            <a:ext cx="41348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Equipment and sampling set-up (WP2 &amp; WP3)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87565" y="1162498"/>
            <a:ext cx="2752660" cy="147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62280" y="72436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</a:rPr>
              <a:t>Modelling particle  transformation (tailpipe-out to the inlet of the  measurement equipment) (WP3)</a:t>
            </a:r>
            <a:endParaRPr lang="en-GB" sz="1600" dirty="0"/>
          </a:p>
        </p:txBody>
      </p:sp>
      <p:sp>
        <p:nvSpPr>
          <p:cNvPr id="10" name="Left-Right Arrow 9"/>
          <p:cNvSpPr/>
          <p:nvPr/>
        </p:nvSpPr>
        <p:spPr>
          <a:xfrm>
            <a:off x="4139163" y="1654402"/>
            <a:ext cx="1044000" cy="379091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5300493" y="3482142"/>
            <a:ext cx="695421" cy="3882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12"/>
          <p:cNvSpPr/>
          <p:nvPr/>
        </p:nvSpPr>
        <p:spPr>
          <a:xfrm>
            <a:off x="2989956" y="2496032"/>
            <a:ext cx="347657" cy="58710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Down Arrow 26"/>
          <p:cNvSpPr/>
          <p:nvPr/>
        </p:nvSpPr>
        <p:spPr>
          <a:xfrm>
            <a:off x="6871828" y="2638498"/>
            <a:ext cx="347657" cy="58710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6196479" y="3270217"/>
            <a:ext cx="2046012" cy="1477328"/>
          </a:xfrm>
          <a:prstGeom prst="rect">
            <a:avLst/>
          </a:prstGeom>
          <a:ln w="25400">
            <a:solidFill>
              <a:srgbClr val="FF0000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Calibri,Bold"/>
              </a:rPr>
              <a:t>Synthesis and evaluation of testing results, incl. metrology (WP5)</a:t>
            </a:r>
            <a:endParaRPr lang="en-GB" dirty="0"/>
          </a:p>
        </p:txBody>
      </p:sp>
      <p:sp>
        <p:nvSpPr>
          <p:cNvPr id="29" name="Down Arrow 28"/>
          <p:cNvSpPr/>
          <p:nvPr/>
        </p:nvSpPr>
        <p:spPr>
          <a:xfrm rot="-3660000">
            <a:off x="4902762" y="1647512"/>
            <a:ext cx="385206" cy="223471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1414706" y="4723008"/>
            <a:ext cx="44780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8585A"/>
                </a:solidFill>
              </a:rPr>
              <a:t>PMP Meeting March 2017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6" name="Slide Number Placeholder 2"/>
          <p:cNvSpPr txBox="1">
            <a:spLocks/>
          </p:cNvSpPr>
          <p:nvPr/>
        </p:nvSpPr>
        <p:spPr>
          <a:xfrm>
            <a:off x="6553200" y="4745840"/>
            <a:ext cx="2133600" cy="2547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defRPr/>
            </a:pPr>
            <a:fld id="{A3A03F56-CA1B-B84C-BCDB-8441EF6AED2A}" type="slidenum">
              <a:rPr lang="en-US" sz="1050" kern="0" smtClean="0">
                <a:solidFill>
                  <a:sysClr val="windowText" lastClr="000000"/>
                </a:solidFill>
              </a:rPr>
              <a:pPr algn="r" defTabSz="914400">
                <a:defRPr/>
              </a:pPr>
              <a:t>10</a:t>
            </a:fld>
            <a:endParaRPr lang="en-US" sz="105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74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209685" y="4595097"/>
            <a:ext cx="8934315" cy="363857"/>
            <a:chOff x="209685" y="4595091"/>
            <a:chExt cx="8934315" cy="363857"/>
          </a:xfrm>
        </p:grpSpPr>
        <p:sp>
          <p:nvSpPr>
            <p:cNvPr id="14" name="Rectangle 13"/>
            <p:cNvSpPr/>
            <p:nvPr/>
          </p:nvSpPr>
          <p:spPr>
            <a:xfrm>
              <a:off x="1060812" y="4731990"/>
              <a:ext cx="8083188" cy="2269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09685" y="4595091"/>
              <a:ext cx="5683115" cy="363857"/>
              <a:chOff x="209685" y="4595091"/>
              <a:chExt cx="5683115" cy="363857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414705" y="4723008"/>
                <a:ext cx="4478095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pic>
            <p:nvPicPr>
              <p:cNvPr id="19" name="Picture 18" descr="LOGO_H2020-Web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9685" y="4595091"/>
                <a:ext cx="851127" cy="363857"/>
              </a:xfrm>
              <a:prstGeom prst="rect">
                <a:avLst/>
              </a:prstGeom>
            </p:spPr>
          </p:pic>
        </p:grpSp>
      </p:grpSp>
      <p:sp>
        <p:nvSpPr>
          <p:cNvPr id="18" name="Rectangle 17"/>
          <p:cNvSpPr/>
          <p:nvPr/>
        </p:nvSpPr>
        <p:spPr>
          <a:xfrm>
            <a:off x="1414706" y="4723008"/>
            <a:ext cx="44780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8585A"/>
                </a:solidFill>
              </a:rPr>
              <a:t>AVL Research Networking Day 2017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991442"/>
              </p:ext>
            </p:extLst>
          </p:nvPr>
        </p:nvGraphicFramePr>
        <p:xfrm>
          <a:off x="1093307" y="118128"/>
          <a:ext cx="7987430" cy="49938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54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7880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801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8017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5818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7466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7876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baseline="0" dirty="0">
                          <a:ln>
                            <a:solidFill>
                              <a:schemeClr val="bg1"/>
                            </a:solidFill>
                          </a:ln>
                          <a:latin typeface="Arial" panose="020B0604020202020204" pitchFamily="34" charset="0"/>
                        </a:rPr>
                        <a:t>Vehicle class</a:t>
                      </a:r>
                      <a:endParaRPr lang="en-GB" sz="1200" b="0" kern="120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kern="1200" baseline="0" dirty="0">
                          <a:ln>
                            <a:solidFill>
                              <a:schemeClr val="bg1"/>
                            </a:solidFill>
                          </a:ln>
                          <a:latin typeface="Arial" panose="020B0604020202020204" pitchFamily="34" charset="0"/>
                        </a:rPr>
                        <a:t>Engines</a:t>
                      </a:r>
                      <a:endParaRPr lang="en-GB" sz="1200" b="0" kern="120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kern="1200" baseline="0" dirty="0">
                          <a:ln>
                            <a:solidFill>
                              <a:schemeClr val="bg1"/>
                            </a:solidFill>
                          </a:ln>
                          <a:latin typeface="Arial" panose="020B0604020202020204" pitchFamily="34" charset="0"/>
                        </a:rPr>
                        <a:t>Exhaust </a:t>
                      </a:r>
                      <a:r>
                        <a:rPr lang="en-GB" sz="1200" kern="1200" baseline="0" dirty="0" err="1">
                          <a:ln>
                            <a:solidFill>
                              <a:schemeClr val="bg1"/>
                            </a:solidFill>
                          </a:ln>
                          <a:latin typeface="Arial" panose="020B0604020202020204" pitchFamily="34" charset="0"/>
                        </a:rPr>
                        <a:t>aftertreatment</a:t>
                      </a:r>
                      <a:endParaRPr lang="en-GB" sz="1200" b="0" kern="120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kern="1200" baseline="0" dirty="0">
                          <a:ln>
                            <a:solidFill>
                              <a:schemeClr val="bg1"/>
                            </a:solidFill>
                          </a:ln>
                          <a:latin typeface="Arial" panose="020B0604020202020204" pitchFamily="34" charset="0"/>
                        </a:rPr>
                        <a:t>Fuels</a:t>
                      </a:r>
                      <a:endParaRPr lang="en-GB" sz="1200" b="0" kern="120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kern="1200" baseline="0" dirty="0">
                          <a:ln>
                            <a:solidFill>
                              <a:schemeClr val="bg1"/>
                            </a:solidFill>
                          </a:ln>
                          <a:latin typeface="Arial" panose="020B0604020202020204" pitchFamily="34" charset="0"/>
                        </a:rPr>
                        <a:t>Cycles</a:t>
                      </a:r>
                      <a:endParaRPr lang="en-GB" sz="1200" b="0" kern="120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kern="1200" baseline="0" dirty="0">
                          <a:ln>
                            <a:solidFill>
                              <a:schemeClr val="bg1"/>
                            </a:solidFill>
                          </a:ln>
                          <a:latin typeface="Arial" panose="020B0604020202020204" pitchFamily="34" charset="0"/>
                        </a:rPr>
                        <a:t>Source of the test vehicles</a:t>
                      </a:r>
                      <a:endParaRPr lang="en-GB" sz="1200" b="0" kern="120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6234" marR="66234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5760">
                <a:tc rowSpan="5"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kern="1200" baseline="0" dirty="0">
                          <a:ln>
                            <a:solidFill>
                              <a:schemeClr val="bg1"/>
                            </a:solidFill>
                          </a:ln>
                          <a:latin typeface="Arial" panose="020B0604020202020204" pitchFamily="34" charset="0"/>
                        </a:rPr>
                        <a:t>Passenger cars</a:t>
                      </a:r>
                      <a:endParaRPr lang="en-GB" sz="1200" b="0" kern="120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GDI &amp; PFI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3WC with and without GPF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Reference Petrol and biofuel admixtures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NEDC, WLTC, 3 RDE cycles; real PEMS trips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uPGrAdE</a:t>
                      </a:r>
                      <a:r>
                        <a:rPr lang="en-GB" sz="1200" dirty="0">
                          <a:effectLst/>
                        </a:rPr>
                        <a:t>, </a:t>
                      </a:r>
                      <a:r>
                        <a:rPr lang="en-GB" sz="1200" dirty="0" err="1">
                          <a:effectLst/>
                        </a:rPr>
                        <a:t>PaREGEn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SI-Hybrid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3WC with and without GPF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 hybrid from GV-2-2016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Diesel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SCR and/ or NSC with DPF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Reference diesel and biofuel admixtures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DiePeR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CI-Hybrid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SCR/NSC with DPF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 hybrid from GV-2-2016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1864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CNG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3WC with and without GPF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Different qualities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GasON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48640">
                <a:tc rowSpan="2"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kern="1200" baseline="0" dirty="0">
                          <a:ln>
                            <a:solidFill>
                              <a:schemeClr val="bg1"/>
                            </a:solidFill>
                          </a:ln>
                          <a:latin typeface="Arial" panose="020B0604020202020204" pitchFamily="34" charset="0"/>
                        </a:rPr>
                        <a:t>HDV</a:t>
                      </a:r>
                      <a:endParaRPr lang="en-GB" sz="1200" b="0" kern="120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Diesel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SCR and DPF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Reference diesel and biofuel admixtures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WHVC, standard CO2-vehicle test cycles; PEMS trips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To be decided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CNG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Not decided yet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Different qualities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To be decided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48640">
                <a:tc rowSpan="2"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kern="1200" baseline="0" dirty="0">
                          <a:ln>
                            <a:solidFill>
                              <a:schemeClr val="bg1"/>
                            </a:solidFill>
                          </a:ln>
                          <a:latin typeface="Arial" panose="020B0604020202020204" pitchFamily="34" charset="0"/>
                        </a:rPr>
                        <a:t>2-wheelers</a:t>
                      </a:r>
                      <a:endParaRPr lang="en-GB" sz="1200" b="0" kern="120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u="sng" dirty="0">
                          <a:effectLst/>
                        </a:rPr>
                        <a:t>&gt;</a:t>
                      </a:r>
                      <a:r>
                        <a:rPr lang="en-GB" sz="1200" dirty="0">
                          <a:effectLst/>
                        </a:rPr>
                        <a:t>500ccm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3WC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Reference Petrol and biofuel admixtures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WMTC, RDE cycles, PEMS test for &gt;500ccm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Suggestions from the German programme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50ccm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3WC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34" marR="66234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1016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0"/>
            <a:ext cx="9144000" cy="792788"/>
            <a:chOff x="0" y="0"/>
            <a:chExt cx="9144000" cy="792788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9144000" cy="7927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" name="Picture 3" descr="DOWN_TO_TE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620" y="0"/>
              <a:ext cx="628436" cy="683082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408355" y="42911"/>
              <a:ext cx="4572000" cy="3077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sz="1400" b="1" dirty="0">
                  <a:solidFill>
                    <a:srgbClr val="CF2929"/>
                  </a:solidFill>
                  <a:cs typeface="Arial" pitchFamily="34" charset="0"/>
                </a:rPr>
                <a:t>Overview of key project results</a:t>
              </a:r>
              <a:endParaRPr lang="en-US" sz="1200" dirty="0">
                <a:solidFill>
                  <a:srgbClr val="58585A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09685" y="4595097"/>
            <a:ext cx="8934315" cy="363857"/>
            <a:chOff x="209685" y="4595091"/>
            <a:chExt cx="8934315" cy="363857"/>
          </a:xfrm>
        </p:grpSpPr>
        <p:sp>
          <p:nvSpPr>
            <p:cNvPr id="15" name="Rectangle 14"/>
            <p:cNvSpPr/>
            <p:nvPr/>
          </p:nvSpPr>
          <p:spPr>
            <a:xfrm>
              <a:off x="1060812" y="4731990"/>
              <a:ext cx="8083188" cy="2269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0" name="Picture 19" descr="LOGO_H2020-Web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685" y="4595091"/>
              <a:ext cx="851127" cy="363857"/>
            </a:xfrm>
            <a:prstGeom prst="rect">
              <a:avLst/>
            </a:prstGeom>
          </p:spPr>
        </p:pic>
      </p:grpSp>
      <p:graphicFrame>
        <p:nvGraphicFramePr>
          <p:cNvPr id="2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8614336"/>
              </p:ext>
            </p:extLst>
          </p:nvPr>
        </p:nvGraphicFramePr>
        <p:xfrm>
          <a:off x="1414708" y="330116"/>
          <a:ext cx="7658957" cy="47189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91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0210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7445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8094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7648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0583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ln>
                            <a:solidFill>
                              <a:schemeClr val="bg1"/>
                            </a:solidFill>
                          </a:ln>
                        </a:rPr>
                        <a:t>WP</a:t>
                      </a:r>
                      <a:endParaRPr lang="en-GB" sz="1000" b="0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ln>
                            <a:solidFill>
                              <a:schemeClr val="bg1"/>
                            </a:solidFill>
                          </a:ln>
                        </a:rPr>
                        <a:t>Exploitable knowledge</a:t>
                      </a:r>
                      <a:endParaRPr lang="en-GB" sz="1100" b="0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ln>
                            <a:solidFill>
                              <a:schemeClr val="bg1"/>
                            </a:solidFill>
                          </a:ln>
                        </a:rPr>
                        <a:t>Exploitable product(s) or measure(s)</a:t>
                      </a:r>
                      <a:endParaRPr lang="en-GB" sz="1100" b="0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ln>
                            <a:solidFill>
                              <a:schemeClr val="bg1"/>
                            </a:solidFill>
                          </a:ln>
                        </a:rPr>
                        <a:t>Sector(s) of application</a:t>
                      </a:r>
                      <a:endParaRPr lang="en-GB" sz="1100" b="0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ln>
                            <a:solidFill>
                              <a:schemeClr val="bg1"/>
                            </a:solidFill>
                          </a:ln>
                        </a:rPr>
                        <a:t>Timetable for commercial use</a:t>
                      </a:r>
                      <a:endParaRPr lang="en-GB" sz="1100" b="0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ln>
                            <a:solidFill>
                              <a:schemeClr val="bg1"/>
                            </a:solidFill>
                          </a:ln>
                        </a:rPr>
                        <a:t>Owner &amp; other partners involved</a:t>
                      </a:r>
                      <a:endParaRPr lang="en-GB" sz="1100" b="0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9567" marR="29567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baseline="0" dirty="0">
                          <a:ln>
                            <a:solidFill>
                              <a:schemeClr val="bg1"/>
                            </a:solidFill>
                          </a:ln>
                        </a:rPr>
                        <a:t>WP2</a:t>
                      </a:r>
                      <a:endParaRPr lang="en-GB" sz="1200" b="1" kern="120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Proposal for system to generate laboratory-grade exhaust-type of aerosol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Device and method to generate aerosol (</a:t>
                      </a:r>
                      <a:r>
                        <a:rPr lang="en-GB" sz="800" u="sng" dirty="0">
                          <a:effectLst/>
                        </a:rPr>
                        <a:t>demonstrator </a:t>
                      </a:r>
                      <a:r>
                        <a:rPr lang="en-GB" sz="800" u="sng" baseline="0" dirty="0">
                          <a:effectLst/>
                        </a:rPr>
                        <a:t>in month  14</a:t>
                      </a:r>
                      <a:r>
                        <a:rPr lang="en-GB" sz="800" baseline="0" dirty="0">
                          <a:effectLst/>
                        </a:rPr>
                        <a:t>)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Calibration institutes, users of aerosol instruments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2020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TUT, TUM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71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baseline="0" dirty="0">
                          <a:ln>
                            <a:solidFill>
                              <a:schemeClr val="bg1"/>
                            </a:solidFill>
                          </a:ln>
                        </a:rPr>
                        <a:t>WP2</a:t>
                      </a:r>
                      <a:endParaRPr lang="en-GB" sz="1200" b="1" kern="120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Instrument benchmarking below 23 nm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Knowledge on instrument performance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Exhaust aerosol measurement labs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Not relevant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TUT, AVL, LAT/AUTh, RICARDO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62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baseline="0" dirty="0">
                          <a:ln>
                            <a:solidFill>
                              <a:schemeClr val="bg1"/>
                            </a:solidFill>
                          </a:ln>
                        </a:rPr>
                        <a:t>WP3</a:t>
                      </a:r>
                      <a:endParaRPr lang="en-GB" sz="1200" b="1" kern="120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Understanding formation, properties and characteristics of PN &lt;23 nm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PN &lt;23 nm definition for regulatory purposes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Standardization and regulatory bodies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2018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Entire consortium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71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baseline="0" dirty="0">
                          <a:ln>
                            <a:solidFill>
                              <a:schemeClr val="bg1"/>
                            </a:solidFill>
                          </a:ln>
                        </a:rPr>
                        <a:t>WP3</a:t>
                      </a:r>
                      <a:endParaRPr lang="en-GB" sz="1200" b="1" kern="120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PN &lt;23 nm sampling configuration </a:t>
                      </a:r>
                      <a:r>
                        <a:rPr lang="en-US" sz="800" dirty="0">
                          <a:effectLst/>
                        </a:rPr>
                        <a:t>for laboratory testing and PEMS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Demonstrator (</a:t>
                      </a:r>
                      <a:r>
                        <a:rPr lang="en-GB" sz="800" u="sng" baseline="0" dirty="0">
                          <a:effectLst/>
                        </a:rPr>
                        <a:t>in month 17)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Exhaust aerosol measurement labs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2020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TUT, AVL, LAT/</a:t>
                      </a:r>
                      <a:r>
                        <a:rPr lang="en-GB" sz="800" dirty="0" err="1">
                          <a:effectLst/>
                        </a:rPr>
                        <a:t>AUTh</a:t>
                      </a:r>
                      <a:r>
                        <a:rPr lang="en-GB" sz="800" dirty="0">
                          <a:effectLst/>
                        </a:rPr>
                        <a:t>, RICARDO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527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baseline="0" dirty="0">
                          <a:ln>
                            <a:solidFill>
                              <a:schemeClr val="bg1"/>
                            </a:solidFill>
                          </a:ln>
                        </a:rPr>
                        <a:t>WP3</a:t>
                      </a:r>
                      <a:endParaRPr lang="en-GB" sz="1200" b="1" kern="120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PN &lt;23 nm measurement configuration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Instrumentation to be proposed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Exhaust aerosol measurement labs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Not relevant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Entire consortium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162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baseline="0" dirty="0">
                          <a:ln>
                            <a:solidFill>
                              <a:schemeClr val="bg1"/>
                            </a:solidFill>
                          </a:ln>
                        </a:rPr>
                        <a:t>WP4</a:t>
                      </a:r>
                      <a:endParaRPr lang="en-GB" sz="1200" b="1" kern="120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err="1">
                          <a:effectLst/>
                        </a:rPr>
                        <a:t>DownToTen</a:t>
                      </a:r>
                      <a:r>
                        <a:rPr lang="en-GB" sz="800" dirty="0">
                          <a:effectLst/>
                        </a:rPr>
                        <a:t> PN PEMS </a:t>
                      </a:r>
                      <a:br>
                        <a:rPr lang="en-GB" sz="800" dirty="0">
                          <a:effectLst/>
                        </a:rPr>
                      </a:br>
                      <a:r>
                        <a:rPr lang="en-GB" sz="800" dirty="0">
                          <a:effectLst/>
                        </a:rPr>
                        <a:t>demonstrator unit 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Device and Test protocol (</a:t>
                      </a:r>
                      <a:r>
                        <a:rPr lang="en-GB" sz="800" u="sng" dirty="0">
                          <a:effectLst/>
                        </a:rPr>
                        <a:t>demonstrator </a:t>
                      </a:r>
                      <a:r>
                        <a:rPr lang="en-GB" sz="800" u="sng" baseline="0" dirty="0">
                          <a:effectLst/>
                        </a:rPr>
                        <a:t>in month  22)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Exhaust aerosol measurement labs, regulatory authorities</a:t>
                      </a: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2020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TUG, AVL, LAT/</a:t>
                      </a:r>
                      <a:r>
                        <a:rPr lang="en-GB" sz="800" dirty="0" err="1">
                          <a:effectLst/>
                        </a:rPr>
                        <a:t>AUTh</a:t>
                      </a:r>
                      <a:r>
                        <a:rPr lang="en-GB" sz="800" dirty="0">
                          <a:effectLst/>
                        </a:rPr>
                        <a:t>, RICARDO, TUT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162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baseline="0" dirty="0">
                          <a:ln>
                            <a:solidFill>
                              <a:schemeClr val="bg1"/>
                            </a:solidFill>
                          </a:ln>
                        </a:rPr>
                        <a:t>WP4</a:t>
                      </a:r>
                      <a:endParaRPr lang="en-GB" sz="1200" b="1" kern="120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Evaluation procedures for RDE particle number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Software code and method (</a:t>
                      </a:r>
                      <a:r>
                        <a:rPr lang="en-GB" sz="800" u="sng" dirty="0">
                          <a:effectLst/>
                        </a:rPr>
                        <a:t>demonstrator </a:t>
                      </a:r>
                      <a:r>
                        <a:rPr lang="en-GB" sz="800" u="sng" baseline="0" dirty="0">
                          <a:effectLst/>
                        </a:rPr>
                        <a:t>in month  32)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Exhaust aerosol measurement labs, regulatory authorities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2019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TUG, AVL, LAT/</a:t>
                      </a:r>
                      <a:r>
                        <a:rPr lang="en-GB" sz="800" dirty="0" err="1">
                          <a:effectLst/>
                        </a:rPr>
                        <a:t>AUTh</a:t>
                      </a:r>
                      <a:r>
                        <a:rPr lang="en-GB" sz="800" dirty="0">
                          <a:effectLst/>
                        </a:rPr>
                        <a:t>, RICARDO,</a:t>
                      </a:r>
                      <a:r>
                        <a:rPr lang="en-GB" sz="800" baseline="0" dirty="0">
                          <a:effectLst/>
                        </a:rPr>
                        <a:t> JRC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71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baseline="0" dirty="0">
                          <a:ln>
                            <a:solidFill>
                              <a:schemeClr val="bg1"/>
                            </a:solidFill>
                          </a:ln>
                        </a:rPr>
                        <a:t>WP5</a:t>
                      </a:r>
                      <a:endParaRPr lang="en-GB" sz="1200" b="1" kern="120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Emission performance of late and forthcoming vehicle types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Emission factors to be used in models and estimates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Air quality research, policy making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2019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LAT/AUTH, TUG, TUT, TUM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809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baseline="0" dirty="0">
                          <a:ln>
                            <a:solidFill>
                              <a:schemeClr val="bg1"/>
                            </a:solidFill>
                          </a:ln>
                        </a:rPr>
                        <a:t>WP5</a:t>
                      </a:r>
                      <a:endParaRPr lang="en-GB" sz="1200" b="1" kern="120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81355" algn="l"/>
                        </a:tabLst>
                      </a:pPr>
                      <a:r>
                        <a:rPr lang="en-GB" sz="800" dirty="0">
                          <a:effectLst/>
                        </a:rPr>
                        <a:t>Calibration procedures for measuring PN&lt;23 nm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Calibration test protocols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Standardization and regulatory bodies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2020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TUT, TUG, TUM, JRC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162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kern="1200" baseline="0" dirty="0">
                          <a:ln>
                            <a:solidFill>
                              <a:schemeClr val="bg1"/>
                            </a:solidFill>
                          </a:ln>
                        </a:rPr>
                        <a:t>WP5</a:t>
                      </a:r>
                      <a:endParaRPr lang="en-GB" sz="1200" b="1" kern="1200" baseline="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81355" algn="l"/>
                        </a:tabLst>
                      </a:pPr>
                      <a:r>
                        <a:rPr lang="en-GB" sz="800" dirty="0">
                          <a:effectLst/>
                        </a:rPr>
                        <a:t>Modelling of exhaust particle processes from emission to dilution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Simulation model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Researchers, manufacturers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2021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LAT/AUTH, TUT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9567" marR="29567" marT="0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" name="Rounded Rectangular Callout 1"/>
          <p:cNvSpPr/>
          <p:nvPr/>
        </p:nvSpPr>
        <p:spPr>
          <a:xfrm>
            <a:off x="30823" y="2306119"/>
            <a:ext cx="1344372" cy="1181528"/>
          </a:xfrm>
          <a:prstGeom prst="wedgeRoundRectCallout">
            <a:avLst>
              <a:gd name="adj1" fmla="val 50538"/>
              <a:gd name="adj2" fmla="val -113060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Currently at Month 5 </a:t>
            </a:r>
            <a:endParaRPr lang="en-GB" dirty="0"/>
          </a:p>
        </p:txBody>
      </p:sp>
      <p:sp>
        <p:nvSpPr>
          <p:cNvPr id="3" name="Rounded Rectangle 2"/>
          <p:cNvSpPr/>
          <p:nvPr/>
        </p:nvSpPr>
        <p:spPr>
          <a:xfrm>
            <a:off x="1408356" y="1006867"/>
            <a:ext cx="7665310" cy="914400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571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209685" y="4595091"/>
            <a:ext cx="8934315" cy="363857"/>
            <a:chOff x="209685" y="4595091"/>
            <a:chExt cx="8934315" cy="363857"/>
          </a:xfrm>
        </p:grpSpPr>
        <p:sp>
          <p:nvSpPr>
            <p:cNvPr id="18" name="Rectangle 17"/>
            <p:cNvSpPr/>
            <p:nvPr/>
          </p:nvSpPr>
          <p:spPr>
            <a:xfrm>
              <a:off x="1060812" y="4731990"/>
              <a:ext cx="8083188" cy="2269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6" name="Picture 5" descr="LOGO_H2020-Web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685" y="4595091"/>
              <a:ext cx="851127" cy="363857"/>
            </a:xfrm>
            <a:prstGeom prst="rect">
              <a:avLst/>
            </a:prstGeom>
          </p:spPr>
        </p:pic>
      </p:grpSp>
      <p:sp>
        <p:nvSpPr>
          <p:cNvPr id="8" name="Rectangle 7"/>
          <p:cNvSpPr/>
          <p:nvPr/>
        </p:nvSpPr>
        <p:spPr>
          <a:xfrm>
            <a:off x="0" y="0"/>
            <a:ext cx="9144000" cy="7927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Picture 8" descr="DOWN_TO_TE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20" y="0"/>
            <a:ext cx="628436" cy="68308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301674" y="262106"/>
            <a:ext cx="69317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CF2929"/>
                </a:solidFill>
                <a:effectLst/>
                <a:uLnTx/>
                <a:uFillTx/>
                <a:cs typeface="Arial" pitchFamily="34" charset="0"/>
              </a:rPr>
              <a:t>Planned progress  per work task, including milestones and deliverables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CF2929"/>
              </a:solidFill>
              <a:effectLst/>
              <a:uLnTx/>
              <a:uFillTx/>
              <a:cs typeface="Arial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15" y="770981"/>
            <a:ext cx="7734738" cy="3861000"/>
          </a:xfrm>
          <a:prstGeom prst="rect">
            <a:avLst/>
          </a:prstGeom>
        </p:spPr>
      </p:pic>
      <p:sp>
        <p:nvSpPr>
          <p:cNvPr id="24" name="Oval 23"/>
          <p:cNvSpPr/>
          <p:nvPr/>
        </p:nvSpPr>
        <p:spPr>
          <a:xfrm>
            <a:off x="4965336" y="1556353"/>
            <a:ext cx="370177" cy="20908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59868" y="1268479"/>
            <a:ext cx="2842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Device and method to generate aerosol - </a:t>
            </a: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November 2017</a:t>
            </a:r>
          </a:p>
        </p:txBody>
      </p:sp>
      <p:sp>
        <p:nvSpPr>
          <p:cNvPr id="26" name="Oval 25"/>
          <p:cNvSpPr/>
          <p:nvPr/>
        </p:nvSpPr>
        <p:spPr>
          <a:xfrm>
            <a:off x="5359868" y="2312698"/>
            <a:ext cx="407195" cy="22999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98476" y="2231486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PN &lt;23 nm sampling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config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 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Feb. 2018 </a:t>
            </a:r>
          </a:p>
        </p:txBody>
      </p:sp>
      <p:sp>
        <p:nvSpPr>
          <p:cNvPr id="28" name="Oval 27"/>
          <p:cNvSpPr/>
          <p:nvPr/>
        </p:nvSpPr>
        <p:spPr>
          <a:xfrm>
            <a:off x="6042442" y="2668927"/>
            <a:ext cx="370177" cy="2090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68584" y="2346483"/>
            <a:ext cx="2374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DownToTen</a:t>
            </a: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PN PEMS </a:t>
            </a:r>
            <a:b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</a:b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demonstrator unit - July 2018</a:t>
            </a:r>
          </a:p>
        </p:txBody>
      </p:sp>
      <p:sp>
        <p:nvSpPr>
          <p:cNvPr id="30" name="Oval 29"/>
          <p:cNvSpPr/>
          <p:nvPr/>
        </p:nvSpPr>
        <p:spPr>
          <a:xfrm>
            <a:off x="7452321" y="2937353"/>
            <a:ext cx="370177" cy="20908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92801" y="3146437"/>
            <a:ext cx="1689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Evaluation procedures for RDE PN May 2019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414706" y="4726850"/>
            <a:ext cx="44780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8585A"/>
                </a:solidFill>
              </a:rPr>
              <a:t>PMP Meeting March 2017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2" name="Slide Number Placeholder 2"/>
          <p:cNvSpPr txBox="1">
            <a:spLocks/>
          </p:cNvSpPr>
          <p:nvPr/>
        </p:nvSpPr>
        <p:spPr>
          <a:xfrm>
            <a:off x="6553200" y="4753524"/>
            <a:ext cx="2133600" cy="2547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defRPr/>
            </a:pPr>
            <a:fld id="{A3A03F56-CA1B-B84C-BCDB-8441EF6AED2A}" type="slidenum">
              <a:rPr lang="en-US" sz="1050" kern="0" smtClean="0">
                <a:solidFill>
                  <a:sysClr val="windowText" lastClr="000000"/>
                </a:solidFill>
              </a:rPr>
              <a:pPr algn="r" defTabSz="914400">
                <a:defRPr/>
              </a:pPr>
              <a:t>13</a:t>
            </a:fld>
            <a:endParaRPr lang="en-US" sz="105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866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209685" y="4595097"/>
            <a:ext cx="8934315" cy="363857"/>
            <a:chOff x="209685" y="4595091"/>
            <a:chExt cx="8934315" cy="363857"/>
          </a:xfrm>
        </p:grpSpPr>
        <p:sp>
          <p:nvSpPr>
            <p:cNvPr id="14" name="Rectangle 13"/>
            <p:cNvSpPr/>
            <p:nvPr/>
          </p:nvSpPr>
          <p:spPr>
            <a:xfrm>
              <a:off x="1060812" y="4731990"/>
              <a:ext cx="8083188" cy="2269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09685" y="4595091"/>
              <a:ext cx="5683115" cy="363857"/>
              <a:chOff x="209685" y="4595091"/>
              <a:chExt cx="5683115" cy="363857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414705" y="4723008"/>
                <a:ext cx="4478095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19" name="Picture 18" descr="LOGO_H2020-Web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9685" y="4595091"/>
                <a:ext cx="851127" cy="363857"/>
              </a:xfrm>
              <a:prstGeom prst="rect">
                <a:avLst/>
              </a:prstGeom>
            </p:spPr>
          </p:pic>
        </p:grpSp>
      </p:grpSp>
      <p:sp>
        <p:nvSpPr>
          <p:cNvPr id="20" name="Rectangle 19"/>
          <p:cNvSpPr/>
          <p:nvPr/>
        </p:nvSpPr>
        <p:spPr>
          <a:xfrm>
            <a:off x="737794" y="2217790"/>
            <a:ext cx="5529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CF2929"/>
                </a:solidFill>
                <a:effectLst/>
                <a:uLnTx/>
                <a:uFillTx/>
                <a:cs typeface="Arial" pitchFamily="34" charset="0"/>
              </a:rPr>
              <a:t>Progress in the first months of the</a:t>
            </a:r>
            <a:r>
              <a:rPr kumimoji="0" lang="en-US" sz="3600" b="1" i="0" u="none" strike="noStrike" kern="0" cap="none" spc="0" normalizeH="0" noProof="0" dirty="0">
                <a:ln>
                  <a:noFill/>
                </a:ln>
                <a:solidFill>
                  <a:srgbClr val="CF2929"/>
                </a:solidFill>
                <a:effectLst/>
                <a:uLnTx/>
                <a:uFillTx/>
                <a:cs typeface="Arial" pitchFamily="34" charset="0"/>
              </a:rPr>
              <a:t> project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58585A"/>
              </a:solidFill>
              <a:effectLst/>
              <a:uLnTx/>
              <a:uFillTx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14706" y="4723008"/>
            <a:ext cx="44780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8585A"/>
                </a:solidFill>
              </a:rPr>
              <a:t>PMP Meeting March 2017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Slide Number Placeholder 2"/>
          <p:cNvSpPr txBox="1">
            <a:spLocks/>
          </p:cNvSpPr>
          <p:nvPr/>
        </p:nvSpPr>
        <p:spPr>
          <a:xfrm>
            <a:off x="6553200" y="4745840"/>
            <a:ext cx="2133600" cy="2547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defRPr/>
            </a:pPr>
            <a:fld id="{A3A03F56-CA1B-B84C-BCDB-8441EF6AED2A}" type="slidenum">
              <a:rPr lang="en-US" sz="1050" kern="0" smtClean="0">
                <a:solidFill>
                  <a:sysClr val="windowText" lastClr="000000"/>
                </a:solidFill>
              </a:rPr>
              <a:pPr algn="r" defTabSz="914400">
                <a:defRPr/>
              </a:pPr>
              <a:t>14</a:t>
            </a:fld>
            <a:endParaRPr lang="en-US" sz="105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838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dirty="0">
                <a:solidFill>
                  <a:srgbClr val="CF2929"/>
                </a:solidFill>
                <a:cs typeface="Arial" pitchFamily="34" charset="0"/>
              </a:rPr>
              <a:t>Sampling setup for testing in the synthetic aerosol laboratory</a:t>
            </a:r>
            <a:endParaRPr lang="en-US" sz="2000" b="1" dirty="0">
              <a:solidFill>
                <a:srgbClr val="CF2929"/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2951"/>
            <a:ext cx="8229600" cy="3394472"/>
          </a:xfrm>
        </p:spPr>
        <p:txBody>
          <a:bodyPr/>
          <a:lstStyle/>
          <a:p>
            <a:r>
              <a:rPr lang="en-US" sz="1800" dirty="0"/>
              <a:t>A setup was designed to maximize the penetration of non-volatile particles below 23 </a:t>
            </a:r>
            <a:r>
              <a:rPr lang="en-US" sz="1800" dirty="0" smtClean="0"/>
              <a:t>nm, </a:t>
            </a:r>
            <a:r>
              <a:rPr lang="en-US" sz="1800" dirty="0"/>
              <a:t>while </a:t>
            </a:r>
            <a:r>
              <a:rPr lang="en-US" sz="1800" dirty="0" smtClean="0"/>
              <a:t>avoiding the creation of </a:t>
            </a:r>
            <a:r>
              <a:rPr lang="en-US" sz="1800" dirty="0"/>
              <a:t>gaseous </a:t>
            </a:r>
            <a:r>
              <a:rPr lang="en-US" sz="1800" dirty="0" smtClean="0"/>
              <a:t>artefacts </a:t>
            </a:r>
            <a:endParaRPr lang="en-US" sz="1800" dirty="0"/>
          </a:p>
          <a:p>
            <a:r>
              <a:rPr lang="en-US" sz="1800" dirty="0"/>
              <a:t>Important factors like robustness against artefacts (re-nucleation, growth of </a:t>
            </a:r>
            <a:r>
              <a:rPr lang="en-US" sz="1800" dirty="0" smtClean="0"/>
              <a:t>sub-cut </a:t>
            </a:r>
            <a:r>
              <a:rPr lang="en-US" sz="1800" dirty="0"/>
              <a:t>particles), </a:t>
            </a:r>
            <a:r>
              <a:rPr lang="en-US" sz="1800" dirty="0" smtClean="0"/>
              <a:t>losses </a:t>
            </a:r>
            <a:r>
              <a:rPr lang="en-US" sz="1800" dirty="0"/>
              <a:t>of (solid) particles, storage/release effects of gas phase compounds are </a:t>
            </a:r>
            <a:r>
              <a:rPr lang="en-US" sz="1800" dirty="0" smtClean="0"/>
              <a:t>being assessed </a:t>
            </a:r>
            <a:r>
              <a:rPr lang="en-US" sz="1800" dirty="0"/>
              <a:t>in detail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75231"/>
            <a:ext cx="7267574" cy="1912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14706" y="4723008"/>
            <a:ext cx="44780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8585A"/>
                </a:solidFill>
              </a:rPr>
              <a:t>PMP Meeting March 2017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Slide Number Placeholder 2"/>
          <p:cNvSpPr txBox="1">
            <a:spLocks/>
          </p:cNvSpPr>
          <p:nvPr/>
        </p:nvSpPr>
        <p:spPr>
          <a:xfrm>
            <a:off x="6553200" y="4745840"/>
            <a:ext cx="2133600" cy="2547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defRPr/>
            </a:pPr>
            <a:fld id="{A3A03F56-CA1B-B84C-BCDB-8441EF6AED2A}" type="slidenum">
              <a:rPr lang="en-US" sz="1050" kern="0" smtClean="0">
                <a:solidFill>
                  <a:sysClr val="windowText" lastClr="000000"/>
                </a:solidFill>
              </a:rPr>
              <a:pPr algn="r" defTabSz="914400">
                <a:defRPr/>
              </a:pPr>
              <a:t>15</a:t>
            </a:fld>
            <a:endParaRPr lang="en-US" sz="105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6307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282076" y="4595097"/>
            <a:ext cx="8934315" cy="363857"/>
            <a:chOff x="209685" y="4595091"/>
            <a:chExt cx="8934315" cy="363857"/>
          </a:xfrm>
        </p:grpSpPr>
        <p:sp>
          <p:nvSpPr>
            <p:cNvPr id="14" name="Rectangle 13"/>
            <p:cNvSpPr/>
            <p:nvPr/>
          </p:nvSpPr>
          <p:spPr>
            <a:xfrm>
              <a:off x="1060812" y="4731990"/>
              <a:ext cx="8083188" cy="2269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09685" y="4595091"/>
              <a:ext cx="5683115" cy="363857"/>
              <a:chOff x="209685" y="4595091"/>
              <a:chExt cx="5683115" cy="363857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414705" y="4723008"/>
                <a:ext cx="4478095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pic>
            <p:nvPicPr>
              <p:cNvPr id="19" name="Picture 18" descr="LOGO_H2020-Web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9685" y="4595091"/>
                <a:ext cx="851127" cy="363857"/>
              </a:xfrm>
              <a:prstGeom prst="rect">
                <a:avLst/>
              </a:prstGeom>
            </p:spPr>
          </p:pic>
        </p:grpSp>
      </p:grp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104246" y="984350"/>
            <a:ext cx="7773693" cy="37340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2190" y="3771900"/>
            <a:ext cx="24231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  <p:sp>
        <p:nvSpPr>
          <p:cNvPr id="2" name="TextBox 1"/>
          <p:cNvSpPr txBox="1"/>
          <p:nvPr/>
        </p:nvSpPr>
        <p:spPr>
          <a:xfrm>
            <a:off x="6247102" y="4144348"/>
            <a:ext cx="2630837" cy="57403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  <p:sp>
        <p:nvSpPr>
          <p:cNvPr id="6" name="Rectangle 5"/>
          <p:cNvSpPr/>
          <p:nvPr/>
        </p:nvSpPr>
        <p:spPr>
          <a:xfrm>
            <a:off x="-3462" y="726920"/>
            <a:ext cx="48121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selection of the setup’s components (primary and secondary dilution stage, conditioning system, mixing elements, measurement devices) are based on experimental and theoretical </a:t>
            </a:r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en-US" sz="2000" b="1" dirty="0">
                <a:solidFill>
                  <a:srgbClr val="CF2929"/>
                </a:solidFill>
                <a:cs typeface="Arial" pitchFamily="34" charset="0"/>
              </a:rPr>
              <a:t>Sampling setup for testing in the synthetic aerosol laboratory</a:t>
            </a:r>
            <a:endParaRPr lang="en-US" sz="2000" b="1" dirty="0">
              <a:solidFill>
                <a:srgbClr val="CF2929"/>
              </a:solidFill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14706" y="4723008"/>
            <a:ext cx="44780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8585A"/>
                </a:solidFill>
              </a:rPr>
              <a:t>PMP Meeting March 2017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Slide Number Placeholder 2"/>
          <p:cNvSpPr txBox="1">
            <a:spLocks/>
          </p:cNvSpPr>
          <p:nvPr/>
        </p:nvSpPr>
        <p:spPr>
          <a:xfrm>
            <a:off x="6553200" y="4745840"/>
            <a:ext cx="2133600" cy="2547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defRPr/>
            </a:pPr>
            <a:fld id="{A3A03F56-CA1B-B84C-BCDB-8441EF6AED2A}" type="slidenum">
              <a:rPr lang="en-US" sz="1050" kern="0" smtClean="0">
                <a:solidFill>
                  <a:sysClr val="windowText" lastClr="000000"/>
                </a:solidFill>
              </a:rPr>
              <a:pPr algn="r" defTabSz="914400">
                <a:defRPr/>
              </a:pPr>
              <a:t>16</a:t>
            </a:fld>
            <a:endParaRPr lang="en-US" sz="1050" kern="0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261873" y="3872753"/>
            <a:ext cx="616066" cy="39803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304581" y="3920550"/>
            <a:ext cx="2630837" cy="57403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3905618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2190" y="3771900"/>
            <a:ext cx="24231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  <p:grpSp>
        <p:nvGrpSpPr>
          <p:cNvPr id="22" name="Group 21"/>
          <p:cNvGrpSpPr/>
          <p:nvPr/>
        </p:nvGrpSpPr>
        <p:grpSpPr>
          <a:xfrm>
            <a:off x="0" y="0"/>
            <a:ext cx="9144000" cy="792788"/>
            <a:chOff x="0" y="0"/>
            <a:chExt cx="9144000" cy="792788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9144000" cy="7927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" name="Picture 3" descr="DOWN_TO_TEN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620" y="0"/>
              <a:ext cx="628436" cy="683082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408354" y="213730"/>
              <a:ext cx="567824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CF2929"/>
                  </a:solidFill>
                  <a:cs typeface="Arial" pitchFamily="34" charset="0"/>
                </a:rPr>
                <a:t>Preliminary sampling setup for testing in the synthetic aerosol laboratory</a:t>
              </a:r>
              <a:endParaRPr lang="en-US" sz="1200" dirty="0">
                <a:solidFill>
                  <a:srgbClr val="58585A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82076" y="4595097"/>
            <a:ext cx="8934315" cy="363857"/>
            <a:chOff x="209685" y="4595091"/>
            <a:chExt cx="8934315" cy="363857"/>
          </a:xfrm>
        </p:grpSpPr>
        <p:sp>
          <p:nvSpPr>
            <p:cNvPr id="14" name="Rectangle 13"/>
            <p:cNvSpPr/>
            <p:nvPr/>
          </p:nvSpPr>
          <p:spPr>
            <a:xfrm>
              <a:off x="1060812" y="4731990"/>
              <a:ext cx="8083188" cy="2269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09685" y="4595091"/>
              <a:ext cx="5683115" cy="363857"/>
              <a:chOff x="209685" y="4595091"/>
              <a:chExt cx="5683115" cy="363857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414705" y="4723008"/>
                <a:ext cx="4478095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pic>
            <p:nvPicPr>
              <p:cNvPr id="19" name="Picture 18" descr="LOGO_H2020-Web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9685" y="4595091"/>
                <a:ext cx="851127" cy="363857"/>
              </a:xfrm>
              <a:prstGeom prst="rect">
                <a:avLst/>
              </a:prstGeom>
            </p:spPr>
          </p:pic>
        </p:grpSp>
      </p:grp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822758" y="905682"/>
            <a:ext cx="7448865" cy="3751559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414706" y="4723008"/>
            <a:ext cx="44780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8585A"/>
                </a:solidFill>
              </a:rPr>
              <a:t>PMP Meeting March 2017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Slide Number Placeholder 2"/>
          <p:cNvSpPr txBox="1">
            <a:spLocks/>
          </p:cNvSpPr>
          <p:nvPr/>
        </p:nvSpPr>
        <p:spPr>
          <a:xfrm>
            <a:off x="6553200" y="4745840"/>
            <a:ext cx="2133600" cy="2547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defRPr/>
            </a:pPr>
            <a:fld id="{A3A03F56-CA1B-B84C-BCDB-8441EF6AED2A}" type="slidenum">
              <a:rPr lang="en-US" sz="1050" kern="0" smtClean="0">
                <a:solidFill>
                  <a:sysClr val="windowText" lastClr="000000"/>
                </a:solidFill>
              </a:rPr>
              <a:pPr algn="r" defTabSz="914400">
                <a:defRPr/>
              </a:pPr>
              <a:t>17</a:t>
            </a:fld>
            <a:endParaRPr lang="en-US" sz="105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7085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2190" y="3771900"/>
            <a:ext cx="24231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  <p:grpSp>
        <p:nvGrpSpPr>
          <p:cNvPr id="22" name="Group 21"/>
          <p:cNvGrpSpPr/>
          <p:nvPr/>
        </p:nvGrpSpPr>
        <p:grpSpPr>
          <a:xfrm>
            <a:off x="0" y="0"/>
            <a:ext cx="9144000" cy="792788"/>
            <a:chOff x="0" y="0"/>
            <a:chExt cx="9144000" cy="792788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9144000" cy="7927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" name="Picture 3" descr="DOWN_TO_TEN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620" y="0"/>
              <a:ext cx="628436" cy="683082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408354" y="213730"/>
              <a:ext cx="567824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CF2929"/>
                  </a:solidFill>
                  <a:cs typeface="Arial" pitchFamily="34" charset="0"/>
                </a:rPr>
                <a:t>Testing in the synthetic aerosol laboratory</a:t>
              </a:r>
              <a:endParaRPr lang="en-US" sz="1200" dirty="0">
                <a:solidFill>
                  <a:srgbClr val="58585A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82076" y="4595097"/>
            <a:ext cx="8934315" cy="363857"/>
            <a:chOff x="209685" y="4595091"/>
            <a:chExt cx="8934315" cy="363857"/>
          </a:xfrm>
        </p:grpSpPr>
        <p:sp>
          <p:nvSpPr>
            <p:cNvPr id="14" name="Rectangle 13"/>
            <p:cNvSpPr/>
            <p:nvPr/>
          </p:nvSpPr>
          <p:spPr>
            <a:xfrm>
              <a:off x="1060812" y="4731990"/>
              <a:ext cx="8083188" cy="2269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09685" y="4595091"/>
              <a:ext cx="5683115" cy="363857"/>
              <a:chOff x="209685" y="4595091"/>
              <a:chExt cx="5683115" cy="363857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414705" y="4723008"/>
                <a:ext cx="4478095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pic>
            <p:nvPicPr>
              <p:cNvPr id="19" name="Picture 18" descr="LOGO_H2020-Web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9685" y="4595091"/>
                <a:ext cx="851127" cy="363857"/>
              </a:xfrm>
              <a:prstGeom prst="rect">
                <a:avLst/>
              </a:prstGeom>
            </p:spPr>
          </p:pic>
        </p:grpSp>
      </p:grp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1002085" y="785910"/>
            <a:ext cx="6731697" cy="38091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7962253" y="3344022"/>
            <a:ext cx="11817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Tampere Technical University, February 2017</a:t>
            </a:r>
            <a:endParaRPr lang="el-GR" sz="1400" dirty="0"/>
          </a:p>
        </p:txBody>
      </p:sp>
      <p:sp>
        <p:nvSpPr>
          <p:cNvPr id="20" name="Rectangle 19"/>
          <p:cNvSpPr/>
          <p:nvPr/>
        </p:nvSpPr>
        <p:spPr>
          <a:xfrm>
            <a:off x="1414706" y="4723008"/>
            <a:ext cx="44780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8585A"/>
                </a:solidFill>
              </a:rPr>
              <a:t>PMP Meeting March 2017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Slide Number Placeholder 2"/>
          <p:cNvSpPr txBox="1">
            <a:spLocks/>
          </p:cNvSpPr>
          <p:nvPr/>
        </p:nvSpPr>
        <p:spPr>
          <a:xfrm>
            <a:off x="6553200" y="4745840"/>
            <a:ext cx="2133600" cy="2547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defRPr/>
            </a:pPr>
            <a:fld id="{A3A03F56-CA1B-B84C-BCDB-8441EF6AED2A}" type="slidenum">
              <a:rPr lang="en-US" sz="1050" kern="0" smtClean="0">
                <a:solidFill>
                  <a:sysClr val="windowText" lastClr="000000"/>
                </a:solidFill>
              </a:rPr>
              <a:pPr algn="r" defTabSz="914400">
                <a:defRPr/>
              </a:pPr>
              <a:t>18</a:t>
            </a:fld>
            <a:endParaRPr lang="en-US" sz="105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475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209685" y="4595097"/>
            <a:ext cx="8934315" cy="363857"/>
            <a:chOff x="209685" y="4595091"/>
            <a:chExt cx="8934315" cy="363857"/>
          </a:xfrm>
        </p:grpSpPr>
        <p:sp>
          <p:nvSpPr>
            <p:cNvPr id="18" name="Rectangle 17"/>
            <p:cNvSpPr/>
            <p:nvPr/>
          </p:nvSpPr>
          <p:spPr>
            <a:xfrm>
              <a:off x="1060812" y="4731990"/>
              <a:ext cx="8083188" cy="2269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" name="Picture 5" descr="LOGO_H2020-Web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685" y="4595091"/>
              <a:ext cx="851127" cy="363857"/>
            </a:xfrm>
            <a:prstGeom prst="rect">
              <a:avLst/>
            </a:prstGeom>
          </p:spPr>
        </p:pic>
      </p:grpSp>
      <p:sp>
        <p:nvSpPr>
          <p:cNvPr id="8" name="Rectangle 7"/>
          <p:cNvSpPr/>
          <p:nvPr/>
        </p:nvSpPr>
        <p:spPr>
          <a:xfrm>
            <a:off x="0" y="0"/>
            <a:ext cx="9144000" cy="7927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DOWN_TO_TE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20" y="0"/>
            <a:ext cx="628436" cy="68308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486747" y="126878"/>
            <a:ext cx="74667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CF2929"/>
                </a:solidFill>
                <a:cs typeface="Arial" pitchFamily="34" charset="0"/>
              </a:rPr>
              <a:t>Raw vs Dilute Particle Sampling Modelling </a:t>
            </a:r>
            <a:endParaRPr lang="en-US" sz="2400" b="1" dirty="0">
              <a:solidFill>
                <a:srgbClr val="CF2929"/>
              </a:solidFill>
              <a:cs typeface="Arial" pitchFamily="34" charset="0"/>
            </a:endParaRPr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190500" y="792788"/>
            <a:ext cx="8763000" cy="3802309"/>
          </a:xfrm>
        </p:spPr>
        <p:txBody>
          <a:bodyPr>
            <a:noAutofit/>
          </a:bodyPr>
          <a:lstStyle/>
          <a:p>
            <a:r>
              <a:rPr lang="en-US" sz="1600" b="1" dirty="0" smtClean="0"/>
              <a:t>AIM: To understand the relationship between the final quantification of raw-sampled “regulated particles” and dilute sampled one</a:t>
            </a:r>
          </a:p>
          <a:p>
            <a:r>
              <a:rPr lang="en-GB" sz="1600" dirty="0" smtClean="0"/>
              <a:t>To </a:t>
            </a:r>
            <a:r>
              <a:rPr lang="en-GB" sz="1600" dirty="0"/>
              <a:t>understand and quantify the effect of physicochemical processes during the transport of exhaust to the CVS tunnel</a:t>
            </a:r>
          </a:p>
          <a:p>
            <a:pPr lvl="1"/>
            <a:r>
              <a:rPr lang="en-GB" sz="1600" dirty="0"/>
              <a:t>Critical for fundamental understanding and determining influence of measurement approach on conformity </a:t>
            </a:r>
            <a:r>
              <a:rPr lang="en-GB" sz="1600" dirty="0" smtClean="0"/>
              <a:t>factors</a:t>
            </a:r>
          </a:p>
          <a:p>
            <a:r>
              <a:rPr lang="en-GB" sz="1600" dirty="0" smtClean="0"/>
              <a:t>Overall </a:t>
            </a:r>
            <a:r>
              <a:rPr lang="en-GB" sz="1600" dirty="0"/>
              <a:t>approach would be to combine aerosol dynamics </a:t>
            </a:r>
            <a:r>
              <a:rPr lang="en-GB" sz="1600" dirty="0" err="1"/>
              <a:t>modeling</a:t>
            </a:r>
            <a:r>
              <a:rPr lang="en-GB" sz="1600" dirty="0"/>
              <a:t> with a CFD commercial code, similar to partner TUT work (Olin et al. 2015)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14706" y="4723008"/>
            <a:ext cx="44780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8585A"/>
                </a:solidFill>
              </a:rPr>
              <a:t>PMP Meeting March 2017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Slide Number Placeholder 2"/>
          <p:cNvSpPr txBox="1">
            <a:spLocks/>
          </p:cNvSpPr>
          <p:nvPr/>
        </p:nvSpPr>
        <p:spPr>
          <a:xfrm>
            <a:off x="6553200" y="4745840"/>
            <a:ext cx="2133600" cy="2547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defRPr/>
            </a:pPr>
            <a:fld id="{A3A03F56-CA1B-B84C-BCDB-8441EF6AED2A}" type="slidenum">
              <a:rPr lang="en-US" sz="1050" kern="0" smtClean="0">
                <a:solidFill>
                  <a:sysClr val="windowText" lastClr="000000"/>
                </a:solidFill>
              </a:rPr>
              <a:pPr algn="r" defTabSz="914400">
                <a:defRPr/>
              </a:pPr>
              <a:t>19</a:t>
            </a:fld>
            <a:endParaRPr lang="en-US" sz="105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047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716"/>
            <a:ext cx="9144000" cy="792788"/>
            <a:chOff x="0" y="0"/>
            <a:chExt cx="9144000" cy="792788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44000" cy="7927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Picture 8" descr="DOWN_TO_TEN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620" y="0"/>
              <a:ext cx="628436" cy="683082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408355" y="213730"/>
              <a:ext cx="4572000" cy="4001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2000" b="1" dirty="0">
                  <a:solidFill>
                    <a:srgbClr val="CF2929"/>
                  </a:solidFill>
                  <a:cs typeface="Arial" pitchFamily="34" charset="0"/>
                </a:rPr>
                <a:t>Project Partners</a:t>
              </a:r>
              <a:endParaRPr lang="en-US" sz="2000" dirty="0">
                <a:solidFill>
                  <a:srgbClr val="58585A"/>
                </a:solidFill>
              </a:endParaRPr>
            </a:p>
          </p:txBody>
        </p:sp>
      </p:grpSp>
      <p:pic>
        <p:nvPicPr>
          <p:cNvPr id="11" name="Picture 5" descr="C:\Users\Zissis Samaras\Z.Samaras\Presentations\LAT - MOHLOS etc\Toyota April 2012\AVL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/>
          <a:srcRect/>
          <a:stretch/>
        </p:blipFill>
        <p:spPr bwMode="auto">
          <a:xfrm>
            <a:off x="2792857" y="955417"/>
            <a:ext cx="794124" cy="786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718" y="1035232"/>
            <a:ext cx="809214" cy="60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" descr="Untitled-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2181" y="1125566"/>
            <a:ext cx="951407" cy="352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0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36800" y="1060151"/>
            <a:ext cx="1251021" cy="5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845" y="2009367"/>
            <a:ext cx="966882" cy="50330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082" y="1960157"/>
            <a:ext cx="3194676" cy="552516"/>
          </a:xfrm>
          <a:prstGeom prst="rect">
            <a:avLst/>
          </a:prstGeom>
        </p:spPr>
      </p:pic>
      <p:pic>
        <p:nvPicPr>
          <p:cNvPr id="17" name="Picture 11" descr="Joint Research Centr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4" y="2028770"/>
            <a:ext cx="1104122" cy="475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1611253" y="886961"/>
            <a:ext cx="703597" cy="880134"/>
            <a:chOff x="535150" y="1212127"/>
            <a:chExt cx="976361" cy="1221336"/>
          </a:xfrm>
        </p:grpSpPr>
        <p:pic>
          <p:nvPicPr>
            <p:cNvPr id="19" name="Picture 9" descr="Aristotle University of Thessaloniki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182" y="1212127"/>
              <a:ext cx="710162" cy="710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0" descr="Laboratory for Applied Thermodynamics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150" y="1963118"/>
              <a:ext cx="976361" cy="47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Group 20"/>
          <p:cNvGrpSpPr/>
          <p:nvPr/>
        </p:nvGrpSpPr>
        <p:grpSpPr>
          <a:xfrm>
            <a:off x="247785" y="4595097"/>
            <a:ext cx="8934315" cy="363857"/>
            <a:chOff x="209685" y="4595091"/>
            <a:chExt cx="8934315" cy="363857"/>
          </a:xfrm>
        </p:grpSpPr>
        <p:sp>
          <p:nvSpPr>
            <p:cNvPr id="22" name="Rectangle 21"/>
            <p:cNvSpPr/>
            <p:nvPr/>
          </p:nvSpPr>
          <p:spPr>
            <a:xfrm>
              <a:off x="1060812" y="4731990"/>
              <a:ext cx="8083188" cy="2269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5" name="Picture 24" descr="LOGO_H2020-Web.png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685" y="4595091"/>
              <a:ext cx="851127" cy="363857"/>
            </a:xfrm>
            <a:prstGeom prst="rect">
              <a:avLst/>
            </a:prstGeom>
          </p:spPr>
        </p:pic>
      </p:grpSp>
      <p:grpSp>
        <p:nvGrpSpPr>
          <p:cNvPr id="5" name="Group 4"/>
          <p:cNvGrpSpPr/>
          <p:nvPr/>
        </p:nvGrpSpPr>
        <p:grpSpPr>
          <a:xfrm>
            <a:off x="1356784" y="2727360"/>
            <a:ext cx="6440741" cy="1816700"/>
            <a:chOff x="1356784" y="2901395"/>
            <a:chExt cx="6440741" cy="1816700"/>
          </a:xfrm>
        </p:grpSpPr>
        <p:sp>
          <p:nvSpPr>
            <p:cNvPr id="26" name="TextBox 25"/>
            <p:cNvSpPr txBox="1"/>
            <p:nvPr/>
          </p:nvSpPr>
          <p:spPr>
            <a:xfrm>
              <a:off x="1356784" y="2901395"/>
              <a:ext cx="6440741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58585A"/>
                  </a:solidFill>
                </a:rPr>
                <a:t>In collaboration with:  </a:t>
              </a:r>
            </a:p>
            <a:p>
              <a:pPr algn="ctr"/>
              <a:endParaRPr lang="en-GB" sz="1600" dirty="0">
                <a:solidFill>
                  <a:srgbClr val="58585A"/>
                </a:solidFill>
              </a:endParaRPr>
            </a:p>
            <a:p>
              <a:r>
                <a:rPr lang="en-GB" sz="1600" dirty="0">
                  <a:solidFill>
                    <a:srgbClr val="58585A"/>
                  </a:solidFill>
                </a:rPr>
                <a:t>The University of California at Riverside, </a:t>
              </a:r>
            </a:p>
            <a:p>
              <a:pPr algn="ctr"/>
              <a:endParaRPr lang="en-GB" sz="1600" dirty="0">
                <a:solidFill>
                  <a:srgbClr val="58585A"/>
                </a:solidFill>
              </a:endParaRPr>
            </a:p>
            <a:p>
              <a:r>
                <a:rPr lang="en-GB" sz="1600" dirty="0">
                  <a:solidFill>
                    <a:srgbClr val="58585A"/>
                  </a:solidFill>
                </a:rPr>
                <a:t>National Traffic Safety and Environmental Lab (Japan) </a:t>
              </a:r>
            </a:p>
            <a:p>
              <a:pPr algn="ctr"/>
              <a:r>
                <a:rPr lang="en-GB" sz="1600" dirty="0">
                  <a:solidFill>
                    <a:srgbClr val="58585A"/>
                  </a:solidFill>
                </a:rPr>
                <a:t>and </a:t>
              </a:r>
            </a:p>
            <a:p>
              <a:r>
                <a:rPr lang="en-GB" sz="1600" dirty="0">
                  <a:solidFill>
                    <a:srgbClr val="58585A"/>
                  </a:solidFill>
                </a:rPr>
                <a:t>National Metrology Institute (Japan) </a:t>
              </a:r>
              <a:endParaRPr lang="el-GR" sz="1600" dirty="0">
                <a:solidFill>
                  <a:srgbClr val="58585A"/>
                </a:solidFill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2319" y="4381214"/>
              <a:ext cx="2316053" cy="336881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6857" y="3907983"/>
              <a:ext cx="1790137" cy="244336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8024" y="3146160"/>
              <a:ext cx="788140" cy="788140"/>
            </a:xfrm>
            <a:prstGeom prst="rect">
              <a:avLst/>
            </a:prstGeom>
          </p:spPr>
        </p:pic>
      </p:grpSp>
      <p:sp>
        <p:nvSpPr>
          <p:cNvPr id="24" name="Rectangle 23"/>
          <p:cNvSpPr/>
          <p:nvPr/>
        </p:nvSpPr>
        <p:spPr>
          <a:xfrm>
            <a:off x="1414706" y="4723008"/>
            <a:ext cx="44780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8585A"/>
                </a:solidFill>
              </a:rPr>
              <a:t>PMP Meeting March 2017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" name="Slide Number Placeholder 2"/>
          <p:cNvSpPr txBox="1">
            <a:spLocks/>
          </p:cNvSpPr>
          <p:nvPr/>
        </p:nvSpPr>
        <p:spPr>
          <a:xfrm>
            <a:off x="6553200" y="4745840"/>
            <a:ext cx="2133600" cy="2547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defRPr/>
            </a:pPr>
            <a:fld id="{A3A03F56-CA1B-B84C-BCDB-8441EF6AED2A}" type="slidenum">
              <a:rPr lang="en-US" sz="1050" kern="0" smtClean="0">
                <a:solidFill>
                  <a:sysClr val="windowText" lastClr="000000"/>
                </a:solidFill>
              </a:rPr>
              <a:pPr algn="r" defTabSz="914400">
                <a:defRPr/>
              </a:pPr>
              <a:t>2</a:t>
            </a:fld>
            <a:endParaRPr lang="en-US" sz="105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4092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solidFill>
                  <a:srgbClr val="CF2929"/>
                </a:solidFill>
                <a:latin typeface="+mn-lt"/>
                <a:ea typeface="+mn-ea"/>
                <a:cs typeface="Arial" pitchFamily="34" charset="0"/>
              </a:rPr>
              <a:t>Basic CFD analysis of Porous Tube Dilutor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834630"/>
            <a:ext cx="8229600" cy="339447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Critical components will be identified, in which to perform CFD. For example, </a:t>
            </a:r>
            <a:r>
              <a:rPr lang="en-US" sz="1800" i="1" dirty="0"/>
              <a:t>flow</a:t>
            </a:r>
            <a:r>
              <a:rPr lang="en-US" sz="1800" dirty="0"/>
              <a:t> and </a:t>
            </a:r>
            <a:r>
              <a:rPr lang="en-US" sz="1800" i="1" dirty="0"/>
              <a:t>mixing</a:t>
            </a:r>
            <a:r>
              <a:rPr lang="en-US" sz="1800" dirty="0"/>
              <a:t> unsteady 3D CFD simulations are performed for the PTD and mixer shown below by TU Graz. </a:t>
            </a:r>
          </a:p>
          <a:p>
            <a:endParaRPr lang="en-US" sz="1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1781175"/>
            <a:ext cx="5617928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14706" y="4723008"/>
            <a:ext cx="44780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8585A"/>
                </a:solidFill>
              </a:rPr>
              <a:t>PMP Meeting March 2017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Slide Number Placeholder 2"/>
          <p:cNvSpPr txBox="1">
            <a:spLocks/>
          </p:cNvSpPr>
          <p:nvPr/>
        </p:nvSpPr>
        <p:spPr>
          <a:xfrm>
            <a:off x="6553200" y="4745840"/>
            <a:ext cx="2133600" cy="2547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defRPr/>
            </a:pPr>
            <a:fld id="{A3A03F56-CA1B-B84C-BCDB-8441EF6AED2A}" type="slidenum">
              <a:rPr lang="en-US" sz="1050" kern="0" smtClean="0">
                <a:solidFill>
                  <a:sysClr val="windowText" lastClr="000000"/>
                </a:solidFill>
              </a:rPr>
              <a:pPr algn="r" defTabSz="914400">
                <a:defRPr/>
              </a:pPr>
              <a:t>20</a:t>
            </a:fld>
            <a:endParaRPr lang="en-US" sz="1050" kern="0" dirty="0">
              <a:solidFill>
                <a:sysClr val="windowText" lastClr="000000"/>
              </a:solidFill>
            </a:endParaRPr>
          </a:p>
        </p:txBody>
      </p:sp>
      <p:sp>
        <p:nvSpPr>
          <p:cNvPr id="3" name="Rounded Rectangular Callout 2"/>
          <p:cNvSpPr/>
          <p:nvPr/>
        </p:nvSpPr>
        <p:spPr>
          <a:xfrm>
            <a:off x="6770670" y="2116476"/>
            <a:ext cx="2085654" cy="1746607"/>
          </a:xfrm>
          <a:prstGeom prst="wedgeRoundRectCallout">
            <a:avLst>
              <a:gd name="adj1" fmla="val -75513"/>
              <a:gd name="adj2" fmla="val -1617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Evaluate pressure fluctuation effects on dilution – no particle impacts assessed yet; work on-going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0054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" y="0"/>
            <a:ext cx="8229600" cy="857250"/>
          </a:xfrm>
        </p:spPr>
        <p:txBody>
          <a:bodyPr/>
          <a:lstStyle/>
          <a:p>
            <a:r>
              <a:rPr lang="en-US" sz="2400" b="1" dirty="0">
                <a:solidFill>
                  <a:srgbClr val="CF2929"/>
                </a:solidFill>
                <a:latin typeface="+mn-lt"/>
                <a:ea typeface="+mn-ea"/>
                <a:cs typeface="Arial" pitchFamily="34" charset="0"/>
              </a:rPr>
              <a:t>Modeling delayed primary: </a:t>
            </a:r>
            <a:br>
              <a:rPr lang="en-US" sz="2400" b="1" dirty="0">
                <a:solidFill>
                  <a:srgbClr val="CF2929"/>
                </a:solidFill>
                <a:latin typeface="+mn-lt"/>
                <a:ea typeface="+mn-ea"/>
                <a:cs typeface="Arial" pitchFamily="34" charset="0"/>
              </a:rPr>
            </a:br>
            <a:r>
              <a:rPr lang="en-US" sz="2400" b="1" dirty="0">
                <a:solidFill>
                  <a:srgbClr val="CF2929"/>
                </a:solidFill>
                <a:latin typeface="+mn-lt"/>
                <a:ea typeface="+mn-ea"/>
                <a:cs typeface="Arial" pitchFamily="34" charset="0"/>
              </a:rPr>
              <a:t>aerosol formation in the exhaust (CFD model)</a:t>
            </a:r>
          </a:p>
        </p:txBody>
      </p:sp>
      <p:pic>
        <p:nvPicPr>
          <p:cNvPr id="7" name="Picture 6" descr="Screen Shot 2016-01-26 at 07.28.4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14" y="937091"/>
            <a:ext cx="5753704" cy="1741342"/>
          </a:xfrm>
          <a:prstGeom prst="rect">
            <a:avLst/>
          </a:prstGeom>
        </p:spPr>
      </p:pic>
      <p:pic>
        <p:nvPicPr>
          <p:cNvPr id="8" name="Picture 7" descr="Screen Shot 2016-01-26 at 07.29.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14" y="2846297"/>
            <a:ext cx="3816230" cy="1051121"/>
          </a:xfrm>
          <a:prstGeom prst="rect">
            <a:avLst/>
          </a:prstGeom>
        </p:spPr>
      </p:pic>
      <p:pic>
        <p:nvPicPr>
          <p:cNvPr id="9" name="Picture 8" descr="Screen Shot 2016-01-26 at 07.29.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025" y="2784189"/>
            <a:ext cx="3170750" cy="16439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08673" y="937091"/>
            <a:ext cx="27638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Modelling of particle formation rates in exhaust requires determining the spatial profiles of temperature, humidity, </a:t>
            </a:r>
            <a:r>
              <a:rPr lang="en-US" sz="1600" dirty="0" err="1"/>
              <a:t>vapours</a:t>
            </a:r>
            <a:r>
              <a:rPr lang="en-US" sz="1600" dirty="0"/>
              <a:t> and particles.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22679" y="2678535"/>
            <a:ext cx="23546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 work by TUT, an in-house model CFD-TUTEAM, was developed and applied to a PTD dilution system with FLUENT.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60660"/>
            <a:ext cx="4829176" cy="46751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414706" y="4723008"/>
            <a:ext cx="44780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8585A"/>
                </a:solidFill>
              </a:rPr>
              <a:t>PMP Meeting March 2017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Slide Number Placeholder 2"/>
          <p:cNvSpPr txBox="1">
            <a:spLocks/>
          </p:cNvSpPr>
          <p:nvPr/>
        </p:nvSpPr>
        <p:spPr>
          <a:xfrm>
            <a:off x="6553200" y="4745840"/>
            <a:ext cx="2133600" cy="2547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defRPr/>
            </a:pPr>
            <a:fld id="{A3A03F56-CA1B-B84C-BCDB-8441EF6AED2A}" type="slidenum">
              <a:rPr lang="en-US" sz="1050" kern="0" smtClean="0">
                <a:solidFill>
                  <a:sysClr val="windowText" lastClr="000000"/>
                </a:solidFill>
              </a:rPr>
              <a:pPr algn="r" defTabSz="914400">
                <a:defRPr/>
              </a:pPr>
              <a:t>21</a:t>
            </a:fld>
            <a:endParaRPr lang="en-US" sz="105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4377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3678149" y="1551398"/>
            <a:ext cx="2157572" cy="2198669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DOWN_TO_TE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82" y="1029923"/>
            <a:ext cx="2503536" cy="27212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1102"/>
          <a:stretch/>
        </p:blipFill>
        <p:spPr>
          <a:xfrm>
            <a:off x="6238554" y="1551398"/>
            <a:ext cx="2667000" cy="23832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86751" y="1674687"/>
            <a:ext cx="23527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i="1" dirty="0" smtClean="0">
                <a:solidFill>
                  <a:schemeClr val="bg1"/>
                </a:solidFill>
              </a:rPr>
              <a:t>Any questions</a:t>
            </a:r>
            <a:r>
              <a:rPr lang="en-GB" sz="4000" b="1" dirty="0" smtClean="0">
                <a:solidFill>
                  <a:schemeClr val="bg1"/>
                </a:solidFill>
              </a:rPr>
              <a:t>?</a:t>
            </a:r>
            <a:endParaRPr lang="en-GB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417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0"/>
            <a:ext cx="9144000" cy="921616"/>
            <a:chOff x="0" y="0"/>
            <a:chExt cx="9144000" cy="921616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9144000" cy="7927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pic>
          <p:nvPicPr>
            <p:cNvPr id="4" name="Picture 3" descr="DOWN_TO_TE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620" y="0"/>
              <a:ext cx="628436" cy="683082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408355" y="213730"/>
              <a:ext cx="4572000" cy="70788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sz="2000" b="1" dirty="0">
                  <a:solidFill>
                    <a:srgbClr val="CF2929"/>
                  </a:solidFill>
                  <a:cs typeface="Arial" pitchFamily="34" charset="0"/>
                </a:rPr>
                <a:t>Aim of the project</a:t>
              </a:r>
              <a:br>
                <a:rPr lang="en-GB" sz="2000" b="1" dirty="0">
                  <a:solidFill>
                    <a:srgbClr val="CF2929"/>
                  </a:solidFill>
                  <a:cs typeface="Arial" pitchFamily="34" charset="0"/>
                </a:rPr>
              </a:br>
              <a:endParaRPr lang="en-US" sz="2000" dirty="0">
                <a:solidFill>
                  <a:srgbClr val="58585A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47785" y="4595097"/>
            <a:ext cx="8934315" cy="363857"/>
            <a:chOff x="209685" y="4595091"/>
            <a:chExt cx="8934315" cy="363857"/>
          </a:xfrm>
        </p:grpSpPr>
        <p:sp>
          <p:nvSpPr>
            <p:cNvPr id="25" name="Rectangle 24"/>
            <p:cNvSpPr/>
            <p:nvPr/>
          </p:nvSpPr>
          <p:spPr>
            <a:xfrm>
              <a:off x="1060812" y="4731990"/>
              <a:ext cx="8083188" cy="2269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8" name="Picture 27" descr="LOGO_H2020-Web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685" y="4595091"/>
              <a:ext cx="851127" cy="363857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rgbClr val="58585A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177945" y="1650412"/>
            <a:ext cx="5587892" cy="229449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408355" y="780414"/>
            <a:ext cx="7278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58585A"/>
                </a:solidFill>
              </a:rPr>
              <a:t>To propose a robust approach for the measurement of particles from about 10 nm both for PMP and RDE, complementing and building upon regulation development activities and addressing topics not tackled so far</a:t>
            </a:r>
          </a:p>
        </p:txBody>
      </p:sp>
      <p:sp>
        <p:nvSpPr>
          <p:cNvPr id="3" name="Rectangle 2"/>
          <p:cNvSpPr/>
          <p:nvPr/>
        </p:nvSpPr>
        <p:spPr>
          <a:xfrm>
            <a:off x="1500666" y="4010322"/>
            <a:ext cx="75405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600" dirty="0"/>
              <a:t>Objectives include development of both lab and PN-PEMS demonstrator </a:t>
            </a:r>
            <a:r>
              <a:rPr lang="en-GB" sz="1600" dirty="0" smtClean="0"/>
              <a:t>equipment, </a:t>
            </a:r>
            <a:r>
              <a:rPr lang="en-GB" sz="1600" dirty="0"/>
              <a:t>optimised for the revised size range</a:t>
            </a:r>
            <a:endParaRPr lang="el-GR" sz="1600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14706" y="4723008"/>
            <a:ext cx="44780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8585A"/>
                </a:solidFill>
              </a:rPr>
              <a:t>PMP Meeting March 2017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Slide Number Placeholder 2"/>
          <p:cNvSpPr txBox="1">
            <a:spLocks/>
          </p:cNvSpPr>
          <p:nvPr/>
        </p:nvSpPr>
        <p:spPr>
          <a:xfrm>
            <a:off x="6553200" y="4745840"/>
            <a:ext cx="2133600" cy="2547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defRPr/>
            </a:pPr>
            <a:fld id="{A3A03F56-CA1B-B84C-BCDB-8441EF6AED2A}" type="slidenum">
              <a:rPr lang="en-US" sz="1050" kern="0" smtClean="0">
                <a:solidFill>
                  <a:sysClr val="windowText" lastClr="000000"/>
                </a:solidFill>
              </a:rPr>
              <a:pPr algn="r" defTabSz="914400">
                <a:defRPr/>
              </a:pPr>
              <a:t>3</a:t>
            </a:fld>
            <a:endParaRPr lang="en-US" sz="105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818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0"/>
            <a:ext cx="9144000" cy="792788"/>
            <a:chOff x="0" y="0"/>
            <a:chExt cx="9144000" cy="792788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9144000" cy="7927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" name="Picture 3" descr="DOWN_TO_TE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620" y="0"/>
              <a:ext cx="628436" cy="683082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247785" y="4595097"/>
            <a:ext cx="8934315" cy="363857"/>
            <a:chOff x="209685" y="4595091"/>
            <a:chExt cx="8934315" cy="363857"/>
          </a:xfrm>
        </p:grpSpPr>
        <p:sp>
          <p:nvSpPr>
            <p:cNvPr id="14" name="Rectangle 13"/>
            <p:cNvSpPr/>
            <p:nvPr/>
          </p:nvSpPr>
          <p:spPr>
            <a:xfrm>
              <a:off x="1060812" y="4731990"/>
              <a:ext cx="8083188" cy="2269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0" name="Picture 19" descr="LOGO_H2020-Web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685" y="4595091"/>
              <a:ext cx="851127" cy="363857"/>
            </a:xfrm>
            <a:prstGeom prst="rect">
              <a:avLst/>
            </a:prstGeom>
          </p:spPr>
        </p:pic>
      </p:grpSp>
      <p:sp>
        <p:nvSpPr>
          <p:cNvPr id="15" name="Rectangle 14"/>
          <p:cNvSpPr/>
          <p:nvPr/>
        </p:nvSpPr>
        <p:spPr>
          <a:xfrm>
            <a:off x="1414706" y="4723008"/>
            <a:ext cx="44780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8585A"/>
                </a:solidFill>
              </a:rPr>
              <a:t>PMP Meeting March 2017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38250" y="205979"/>
            <a:ext cx="7448550" cy="517921"/>
          </a:xfrm>
        </p:spPr>
        <p:txBody>
          <a:bodyPr/>
          <a:lstStyle/>
          <a:p>
            <a:pPr algn="l"/>
            <a:r>
              <a:rPr lang="en-US" sz="2000" b="1" dirty="0">
                <a:solidFill>
                  <a:srgbClr val="CF2929"/>
                </a:solidFill>
              </a:rPr>
              <a:t>Why measure sub-23nm Particle Number?</a:t>
            </a:r>
            <a:endParaRPr lang="el-GR" sz="2000" b="1" dirty="0">
              <a:solidFill>
                <a:srgbClr val="CF2929"/>
              </a:solidFill>
            </a:endParaRPr>
          </a:p>
        </p:txBody>
      </p:sp>
      <p:pic>
        <p:nvPicPr>
          <p:cNvPr id="17" name="Content Placeholder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25830"/>
            <a:ext cx="5693456" cy="339407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337810" y="925830"/>
            <a:ext cx="380619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Sub-23 nm fraction of solid </a:t>
            </a:r>
            <a:r>
              <a:rPr lang="en-US" dirty="0" smtClean="0"/>
              <a:t>particles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estimated by differences between 10 nm &amp; 23 </a:t>
            </a:r>
            <a:r>
              <a:rPr lang="en-US" dirty="0"/>
              <a:t>nm </a:t>
            </a:r>
            <a:r>
              <a:rPr lang="en-US" dirty="0" smtClean="0"/>
              <a:t>CPCs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Loss corrected (between x1.7 </a:t>
            </a:r>
            <a:r>
              <a:rPr lang="en-US" dirty="0"/>
              <a:t>and </a:t>
            </a:r>
            <a:r>
              <a:rPr lang="en-US" dirty="0" smtClean="0"/>
              <a:t>x2)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Vertical </a:t>
            </a:r>
            <a:r>
              <a:rPr lang="en-US" dirty="0"/>
              <a:t>dashed </a:t>
            </a:r>
            <a:r>
              <a:rPr lang="en-US" dirty="0" smtClean="0"/>
              <a:t>line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6x10</a:t>
            </a:r>
            <a:r>
              <a:rPr lang="en-US" baseline="30000" dirty="0" smtClean="0"/>
              <a:t>11</a:t>
            </a:r>
            <a:r>
              <a:rPr lang="en-US" dirty="0" smtClean="0"/>
              <a:t> </a:t>
            </a:r>
            <a:r>
              <a:rPr lang="en-US" dirty="0"/>
              <a:t>p/km </a:t>
            </a:r>
            <a:r>
              <a:rPr lang="en-US" dirty="0" smtClean="0"/>
              <a:t>limit for </a:t>
            </a:r>
            <a:r>
              <a:rPr lang="en-US" dirty="0"/>
              <a:t>particles &gt;23 nm 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Other line </a:t>
            </a:r>
            <a:r>
              <a:rPr lang="en-US" dirty="0"/>
              <a:t>indicates 6x10</a:t>
            </a:r>
            <a:r>
              <a:rPr lang="en-US" baseline="30000" dirty="0"/>
              <a:t>11</a:t>
            </a:r>
            <a:r>
              <a:rPr lang="en-US" dirty="0"/>
              <a:t> p/km limit for particles </a:t>
            </a:r>
            <a:r>
              <a:rPr lang="en-US" dirty="0" smtClean="0"/>
              <a:t>&gt;10 </a:t>
            </a:r>
            <a:r>
              <a:rPr lang="en-US" dirty="0"/>
              <a:t>nm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All </a:t>
            </a:r>
            <a:r>
              <a:rPr lang="en-US" dirty="0"/>
              <a:t>mopeds were 2-stroke unless otherwise specified in the </a:t>
            </a:r>
            <a:r>
              <a:rPr lang="en-US" dirty="0" smtClean="0"/>
              <a:t>figure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55320" y="4319905"/>
            <a:ext cx="49581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000" dirty="0">
                <a:latin typeface="ArialUnicodeMS"/>
              </a:rPr>
              <a:t>B. Giechaskiel, J. Vanhanen, M. Väkevä &amp; G. Martini (2017): Investigation</a:t>
            </a:r>
          </a:p>
          <a:p>
            <a:r>
              <a:rPr lang="en-US" sz="1000" dirty="0">
                <a:latin typeface="ArialUnicodeMS"/>
              </a:rPr>
              <a:t>of vehicle exhaust sub-23 nm particle emissions, Aerosol Science and Technology</a:t>
            </a:r>
            <a:endParaRPr lang="el-GR" dirty="0"/>
          </a:p>
        </p:txBody>
      </p:sp>
      <p:sp>
        <p:nvSpPr>
          <p:cNvPr id="21" name="Slide Number Placeholder 2"/>
          <p:cNvSpPr txBox="1">
            <a:spLocks/>
          </p:cNvSpPr>
          <p:nvPr/>
        </p:nvSpPr>
        <p:spPr>
          <a:xfrm>
            <a:off x="6553200" y="4745840"/>
            <a:ext cx="2133600" cy="2547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defRPr/>
            </a:pPr>
            <a:fld id="{A3A03F56-CA1B-B84C-BCDB-8441EF6AED2A}" type="slidenum">
              <a:rPr lang="en-US" sz="1050" kern="0" smtClean="0">
                <a:solidFill>
                  <a:sysClr val="windowText" lastClr="000000"/>
                </a:solidFill>
              </a:rPr>
              <a:pPr algn="r" defTabSz="914400">
                <a:defRPr/>
              </a:pPr>
              <a:t>4</a:t>
            </a:fld>
            <a:endParaRPr lang="en-US" sz="1050" kern="0" dirty="0">
              <a:solidFill>
                <a:sysClr val="windowText" lastClr="000000"/>
              </a:solidFill>
            </a:endParaRPr>
          </a:p>
        </p:txBody>
      </p:sp>
      <p:sp>
        <p:nvSpPr>
          <p:cNvPr id="23" name="Rounded Rectangular Callout 22"/>
          <p:cNvSpPr/>
          <p:nvPr/>
        </p:nvSpPr>
        <p:spPr>
          <a:xfrm>
            <a:off x="3476687" y="851762"/>
            <a:ext cx="1783681" cy="1137449"/>
          </a:xfrm>
          <a:prstGeom prst="wedgeRoundRectCallout">
            <a:avLst>
              <a:gd name="adj1" fmla="val -55246"/>
              <a:gd name="adj2" fmla="val 63403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&lt;23nm particles detected on regulatory cycles; levels relatively low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060674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-93068"/>
            <a:ext cx="9144000" cy="921616"/>
            <a:chOff x="0" y="0"/>
            <a:chExt cx="9144000" cy="921616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9144000" cy="7927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" name="Picture 3" descr="DOWN_TO_TE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620" y="0"/>
              <a:ext cx="628436" cy="683082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408354" y="213730"/>
              <a:ext cx="644110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olidFill>
                    <a:srgbClr val="CF2929"/>
                  </a:solidFill>
                </a:rPr>
                <a:t>Some interesting </a:t>
              </a:r>
              <a:r>
                <a:rPr lang="en-US" sz="2000" b="1" dirty="0" smtClean="0">
                  <a:solidFill>
                    <a:srgbClr val="CF2929"/>
                  </a:solidFill>
                </a:rPr>
                <a:t>results: &lt;23nm non-volatile PN from diesel fuel cuts and &gt;23nm particles derived from urea-SCR</a:t>
              </a:r>
              <a:endParaRPr lang="en-US" sz="2000" b="1" dirty="0">
                <a:solidFill>
                  <a:srgbClr val="CF2929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47785" y="4595097"/>
            <a:ext cx="8934315" cy="363857"/>
            <a:chOff x="209685" y="4595091"/>
            <a:chExt cx="8934315" cy="363857"/>
          </a:xfrm>
        </p:grpSpPr>
        <p:sp>
          <p:nvSpPr>
            <p:cNvPr id="14" name="Rectangle 13"/>
            <p:cNvSpPr/>
            <p:nvPr/>
          </p:nvSpPr>
          <p:spPr>
            <a:xfrm>
              <a:off x="1060812" y="4731990"/>
              <a:ext cx="8083188" cy="2269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0" name="Picture 19" descr="LOGO_H2020-Web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685" y="4595091"/>
              <a:ext cx="851127" cy="363857"/>
            </a:xfrm>
            <a:prstGeom prst="rect">
              <a:avLst/>
            </a:prstGeom>
          </p:spPr>
        </p:pic>
      </p:grpSp>
      <p:sp>
        <p:nvSpPr>
          <p:cNvPr id="15" name="Rectangle 14"/>
          <p:cNvSpPr/>
          <p:nvPr/>
        </p:nvSpPr>
        <p:spPr>
          <a:xfrm>
            <a:off x="1414706" y="4723008"/>
            <a:ext cx="44780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8585A"/>
                </a:solidFill>
              </a:rPr>
              <a:t>PMP Meeting March 2017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8" name="Picture 1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" y="876286"/>
            <a:ext cx="3032760" cy="344551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274320" y="4282715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" panose="0202060306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Light-duty (1.4L, 66kW) turbocharged diesel engine</a:t>
            </a:r>
            <a:b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" panose="0202060306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" panose="0202060306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Amanatidis et al. (2017) J Aerosol </a:t>
            </a:r>
            <a:r>
              <a:rPr kumimoji="0" lang="en-US" sz="105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" panose="0202060306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Sci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" panose="0202060306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l-GR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88603" y="876287"/>
            <a:ext cx="2610896" cy="375287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9511" y="2115967"/>
            <a:ext cx="2944501" cy="220583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6786933" y="4375247"/>
            <a:ext cx="189987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" panose="0202060306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Amanatidis et al. (2014) ES&amp;T </a:t>
            </a:r>
            <a:endParaRPr kumimoji="0" lang="el-GR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Slide Number Placeholder 2"/>
          <p:cNvSpPr txBox="1">
            <a:spLocks/>
          </p:cNvSpPr>
          <p:nvPr/>
        </p:nvSpPr>
        <p:spPr>
          <a:xfrm>
            <a:off x="6553200" y="4745840"/>
            <a:ext cx="2133600" cy="2547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defRPr/>
            </a:pPr>
            <a:fld id="{A3A03F56-CA1B-B84C-BCDB-8441EF6AED2A}" type="slidenum">
              <a:rPr lang="en-US" sz="1050" kern="0" smtClean="0">
                <a:solidFill>
                  <a:sysClr val="windowText" lastClr="000000"/>
                </a:solidFill>
              </a:rPr>
              <a:pPr algn="r" defTabSz="914400">
                <a:defRPr/>
              </a:pPr>
              <a:t>5</a:t>
            </a:fld>
            <a:endParaRPr lang="en-US" sz="1050" kern="0" dirty="0">
              <a:solidFill>
                <a:sysClr val="windowText" lastClr="000000"/>
              </a:solidFill>
            </a:endParaRPr>
          </a:p>
        </p:txBody>
      </p:sp>
      <p:sp>
        <p:nvSpPr>
          <p:cNvPr id="2" name="Rounded Rectangular Callout 1"/>
          <p:cNvSpPr/>
          <p:nvPr/>
        </p:nvSpPr>
        <p:spPr>
          <a:xfrm>
            <a:off x="6404822" y="851762"/>
            <a:ext cx="2537717" cy="1137449"/>
          </a:xfrm>
          <a:prstGeom prst="wedgeRoundRectCallout">
            <a:avLst>
              <a:gd name="adj1" fmla="val -55246"/>
              <a:gd name="adj2" fmla="val 63403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Driving events and ECT do produce &lt;23nm particles: further investigation required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7429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0"/>
            <a:ext cx="9144000" cy="792788"/>
            <a:chOff x="0" y="0"/>
            <a:chExt cx="9144000" cy="792788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9144000" cy="7927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" name="Picture 3" descr="DOWN_TO_TE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620" y="0"/>
              <a:ext cx="628436" cy="683082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408354" y="213730"/>
              <a:ext cx="623069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olidFill>
                    <a:srgbClr val="CF2929"/>
                  </a:solidFill>
                </a:rPr>
                <a:t>Data from GDIs </a:t>
              </a:r>
              <a:endParaRPr lang="en-US" sz="2000" b="1" dirty="0">
                <a:solidFill>
                  <a:srgbClr val="CF2929"/>
                </a:solidFill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47785" y="4595097"/>
            <a:ext cx="8934315" cy="363857"/>
            <a:chOff x="209685" y="4595091"/>
            <a:chExt cx="8934315" cy="363857"/>
          </a:xfrm>
        </p:grpSpPr>
        <p:sp>
          <p:nvSpPr>
            <p:cNvPr id="14" name="Rectangle 13"/>
            <p:cNvSpPr/>
            <p:nvPr/>
          </p:nvSpPr>
          <p:spPr>
            <a:xfrm>
              <a:off x="1060812" y="4731990"/>
              <a:ext cx="8083188" cy="2269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0" name="Picture 19" descr="LOGO_H2020-Web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685" y="4595091"/>
              <a:ext cx="851127" cy="363857"/>
            </a:xfrm>
            <a:prstGeom prst="rect">
              <a:avLst/>
            </a:prstGeom>
          </p:spPr>
        </p:pic>
      </p:grpSp>
      <p:sp>
        <p:nvSpPr>
          <p:cNvPr id="15" name="Rectangle 14"/>
          <p:cNvSpPr/>
          <p:nvPr/>
        </p:nvSpPr>
        <p:spPr>
          <a:xfrm>
            <a:off x="1414706" y="4723008"/>
            <a:ext cx="44780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8585A"/>
                </a:solidFill>
              </a:rPr>
              <a:t>PMP Meeting March 2017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427" y="933859"/>
            <a:ext cx="8967993" cy="3798137"/>
          </a:xfrm>
          <a:prstGeom prst="rect">
            <a:avLst/>
          </a:prstGeom>
        </p:spPr>
      </p:pic>
      <p:sp>
        <p:nvSpPr>
          <p:cNvPr id="11" name="Slide Number Placeholder 2"/>
          <p:cNvSpPr txBox="1">
            <a:spLocks/>
          </p:cNvSpPr>
          <p:nvPr/>
        </p:nvSpPr>
        <p:spPr>
          <a:xfrm>
            <a:off x="6553200" y="4745840"/>
            <a:ext cx="2133600" cy="2547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defRPr/>
            </a:pPr>
            <a:fld id="{A3A03F56-CA1B-B84C-BCDB-8441EF6AED2A}" type="slidenum">
              <a:rPr lang="en-US" sz="1050" kern="0" smtClean="0">
                <a:solidFill>
                  <a:sysClr val="windowText" lastClr="000000"/>
                </a:solidFill>
              </a:rPr>
              <a:pPr algn="r" defTabSz="914400">
                <a:defRPr/>
              </a:pPr>
              <a:t>6</a:t>
            </a:fld>
            <a:endParaRPr lang="en-US" sz="105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254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0"/>
            <a:ext cx="9144000" cy="792788"/>
            <a:chOff x="0" y="0"/>
            <a:chExt cx="9144000" cy="792788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9144000" cy="7927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" name="Picture 3" descr="DOWN_TO_TE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620" y="0"/>
              <a:ext cx="628436" cy="683082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408354" y="213730"/>
              <a:ext cx="623069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b="1" dirty="0">
                  <a:solidFill>
                    <a:srgbClr val="CF2929"/>
                  </a:solidFill>
                  <a:cs typeface="Arial" pitchFamily="34" charset="0"/>
                </a:rPr>
                <a:t>Questions to be answered within the new size range</a:t>
              </a:r>
              <a:endParaRPr lang="en-US" sz="2000" b="1" dirty="0">
                <a:solidFill>
                  <a:srgbClr val="CF2929"/>
                </a:solidFill>
                <a:cs typeface="Arial" pitchFamily="34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434802" y="936950"/>
            <a:ext cx="6986345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600" dirty="0">
                <a:solidFill>
                  <a:srgbClr val="58585A"/>
                </a:solidFill>
              </a:rPr>
              <a:t>What is the number fraction of exhaust particles below 23 nm?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600" dirty="0">
                <a:solidFill>
                  <a:srgbClr val="58585A"/>
                </a:solidFill>
              </a:rPr>
              <a:t>What is the specific chemistry of the particles?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600" dirty="0">
                <a:solidFill>
                  <a:srgbClr val="58585A"/>
                </a:solidFill>
              </a:rPr>
              <a:t>How to define the particle species: accumulation – nucleation mode, volatile – non-volatile, solid –</a:t>
            </a:r>
            <a:r>
              <a:rPr lang="fr-FR" sz="1600" dirty="0" err="1">
                <a:solidFill>
                  <a:srgbClr val="58585A"/>
                </a:solidFill>
              </a:rPr>
              <a:t>liquid</a:t>
            </a:r>
            <a:r>
              <a:rPr lang="fr-FR" sz="1600" dirty="0">
                <a:solidFill>
                  <a:srgbClr val="58585A"/>
                </a:solidFill>
              </a:rPr>
              <a:t>, Black </a:t>
            </a:r>
            <a:r>
              <a:rPr lang="fr-FR" sz="1600" dirty="0" err="1">
                <a:solidFill>
                  <a:srgbClr val="58585A"/>
                </a:solidFill>
              </a:rPr>
              <a:t>Carbon</a:t>
            </a:r>
            <a:r>
              <a:rPr lang="fr-FR" sz="1600" dirty="0">
                <a:solidFill>
                  <a:srgbClr val="58585A"/>
                </a:solidFill>
              </a:rPr>
              <a:t> – </a:t>
            </a:r>
            <a:r>
              <a:rPr lang="fr-FR" sz="1600" dirty="0" err="1">
                <a:solidFill>
                  <a:srgbClr val="58585A"/>
                </a:solidFill>
              </a:rPr>
              <a:t>Elemental</a:t>
            </a:r>
            <a:r>
              <a:rPr lang="fr-FR" sz="1600" dirty="0">
                <a:solidFill>
                  <a:srgbClr val="58585A"/>
                </a:solidFill>
              </a:rPr>
              <a:t> </a:t>
            </a:r>
            <a:r>
              <a:rPr lang="fr-FR" sz="1600" dirty="0" err="1">
                <a:solidFill>
                  <a:srgbClr val="58585A"/>
                </a:solidFill>
              </a:rPr>
              <a:t>Carbon</a:t>
            </a:r>
            <a:r>
              <a:rPr lang="fr-FR" sz="1600" dirty="0">
                <a:solidFill>
                  <a:srgbClr val="58585A"/>
                </a:solidFill>
              </a:rPr>
              <a:t> (BC-EC)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600" dirty="0">
                <a:solidFill>
                  <a:srgbClr val="58585A"/>
                </a:solidFill>
              </a:rPr>
              <a:t>What fraction of exhaust particles corresponds to which species?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600" dirty="0">
                <a:solidFill>
                  <a:srgbClr val="58585A"/>
                </a:solidFill>
              </a:rPr>
              <a:t>Which is the appropriate exhaust particle cut size?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600" dirty="0">
                <a:solidFill>
                  <a:srgbClr val="58585A"/>
                </a:solidFill>
              </a:rPr>
              <a:t>How potentially un-regulated particles are linked to secondary aerosol formation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600" dirty="0">
                <a:solidFill>
                  <a:srgbClr val="58585A"/>
                </a:solidFill>
              </a:rPr>
              <a:t>How to robustly correlate raw exhaust sampling suitable for both RDE engine development with dilution methods and sampling approaches employed during engine and vehicle type approval?</a:t>
            </a:r>
            <a:endParaRPr lang="en-US" sz="1600" dirty="0">
              <a:solidFill>
                <a:srgbClr val="58585A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47785" y="4595097"/>
            <a:ext cx="8934315" cy="363857"/>
            <a:chOff x="209685" y="4595091"/>
            <a:chExt cx="8934315" cy="363857"/>
          </a:xfrm>
        </p:grpSpPr>
        <p:sp>
          <p:nvSpPr>
            <p:cNvPr id="14" name="Rectangle 13"/>
            <p:cNvSpPr/>
            <p:nvPr/>
          </p:nvSpPr>
          <p:spPr>
            <a:xfrm>
              <a:off x="1060812" y="4731990"/>
              <a:ext cx="8083188" cy="2269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0" name="Picture 19" descr="LOGO_H2020-Web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685" y="4595091"/>
              <a:ext cx="851127" cy="363857"/>
            </a:xfrm>
            <a:prstGeom prst="rect">
              <a:avLst/>
            </a:prstGeom>
          </p:spPr>
        </p:pic>
      </p:grpSp>
      <p:sp>
        <p:nvSpPr>
          <p:cNvPr id="15" name="Rectangle 14"/>
          <p:cNvSpPr/>
          <p:nvPr/>
        </p:nvSpPr>
        <p:spPr>
          <a:xfrm>
            <a:off x="1414706" y="4723008"/>
            <a:ext cx="44780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8585A"/>
                </a:solidFill>
              </a:rPr>
              <a:t>PMP Meeting March 2017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Slide Number Placeholder 2"/>
          <p:cNvSpPr txBox="1">
            <a:spLocks/>
          </p:cNvSpPr>
          <p:nvPr/>
        </p:nvSpPr>
        <p:spPr>
          <a:xfrm>
            <a:off x="6553200" y="4749682"/>
            <a:ext cx="2133600" cy="2547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defRPr/>
            </a:pPr>
            <a:fld id="{A3A03F56-CA1B-B84C-BCDB-8441EF6AED2A}" type="slidenum">
              <a:rPr lang="en-US" sz="1050" kern="0" smtClean="0">
                <a:solidFill>
                  <a:sysClr val="windowText" lastClr="000000"/>
                </a:solidFill>
              </a:rPr>
              <a:pPr algn="r" defTabSz="914400">
                <a:defRPr/>
              </a:pPr>
              <a:t>7</a:t>
            </a:fld>
            <a:endParaRPr lang="en-US" sz="105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981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0"/>
            <a:ext cx="9144000" cy="792788"/>
            <a:chOff x="0" y="0"/>
            <a:chExt cx="9144000" cy="792788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9144000" cy="7927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pic>
          <p:nvPicPr>
            <p:cNvPr id="4" name="Picture 3" descr="DOWN_TO_TE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620" y="0"/>
              <a:ext cx="628436" cy="683082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408355" y="213730"/>
              <a:ext cx="4572000" cy="4001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sz="2000" b="1" dirty="0">
                  <a:solidFill>
                    <a:srgbClr val="CF2929"/>
                  </a:solidFill>
                  <a:cs typeface="Arial" pitchFamily="34" charset="0"/>
                </a:rPr>
                <a:t>Exhaust emission related particle types</a:t>
              </a:r>
              <a:endParaRPr lang="en-US" sz="2000" b="1" dirty="0">
                <a:solidFill>
                  <a:srgbClr val="CF2929"/>
                </a:solidFill>
                <a:cs typeface="Arial" pitchFamily="34" charset="0"/>
              </a:endParaRPr>
            </a:p>
          </p:txBody>
        </p:sp>
      </p:grpSp>
      <p:sp>
        <p:nvSpPr>
          <p:cNvPr id="3" name="Right Arrow 2"/>
          <p:cNvSpPr/>
          <p:nvPr/>
        </p:nvSpPr>
        <p:spPr>
          <a:xfrm>
            <a:off x="247785" y="683082"/>
            <a:ext cx="8623047" cy="5911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247785" y="4595097"/>
            <a:ext cx="8934315" cy="363857"/>
            <a:chOff x="209685" y="4595091"/>
            <a:chExt cx="8934315" cy="363857"/>
          </a:xfrm>
        </p:grpSpPr>
        <p:sp>
          <p:nvSpPr>
            <p:cNvPr id="14" name="Rectangle 13"/>
            <p:cNvSpPr/>
            <p:nvPr/>
          </p:nvSpPr>
          <p:spPr>
            <a:xfrm>
              <a:off x="1060812" y="4731990"/>
              <a:ext cx="8083188" cy="2269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0" name="Picture 19" descr="LOGO_H2020-Web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685" y="4595091"/>
              <a:ext cx="851127" cy="363857"/>
            </a:xfrm>
            <a:prstGeom prst="rect">
              <a:avLst/>
            </a:prstGeom>
          </p:spPr>
        </p:pic>
      </p:grpSp>
      <p:pic>
        <p:nvPicPr>
          <p:cNvPr id="15" name="Picture 1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30" y="1274206"/>
            <a:ext cx="8682702" cy="2547523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414706" y="4723008"/>
            <a:ext cx="44780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8585A"/>
                </a:solidFill>
              </a:rPr>
              <a:t>PMP Meeting March 2017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Slide Number Placeholder 2"/>
          <p:cNvSpPr txBox="1">
            <a:spLocks/>
          </p:cNvSpPr>
          <p:nvPr/>
        </p:nvSpPr>
        <p:spPr>
          <a:xfrm>
            <a:off x="6553200" y="4745840"/>
            <a:ext cx="2133600" cy="2547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defRPr/>
            </a:pPr>
            <a:fld id="{A3A03F56-CA1B-B84C-BCDB-8441EF6AED2A}" type="slidenum">
              <a:rPr lang="en-US" sz="1050" kern="0" smtClean="0">
                <a:solidFill>
                  <a:sysClr val="windowText" lastClr="000000"/>
                </a:solidFill>
              </a:rPr>
              <a:pPr algn="r" defTabSz="914400">
                <a:defRPr/>
              </a:pPr>
              <a:t>8</a:t>
            </a:fld>
            <a:endParaRPr lang="en-US" sz="1050" kern="0" dirty="0">
              <a:solidFill>
                <a:sysClr val="windowText" lastClr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3620" y="792788"/>
            <a:ext cx="2257387" cy="378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Manifold-out (</a:t>
            </a:r>
            <a:r>
              <a:rPr lang="en-GB" dirty="0" err="1" smtClean="0">
                <a:solidFill>
                  <a:schemeClr val="bg1"/>
                </a:solidFill>
              </a:rPr>
              <a:t>ms</a:t>
            </a:r>
            <a:r>
              <a:rPr lang="en-GB" dirty="0" smtClean="0">
                <a:solidFill>
                  <a:schemeClr val="bg1"/>
                </a:solidFill>
              </a:rPr>
              <a:t>) …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45942" y="792788"/>
            <a:ext cx="2691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Tailpipe-out/dilution (s) …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49615" y="802168"/>
            <a:ext cx="2257387" cy="378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Atmosphere (h)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745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0"/>
            <a:ext cx="9144000" cy="792788"/>
            <a:chOff x="0" y="0"/>
            <a:chExt cx="9144000" cy="792788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9144000" cy="7927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4" name="Picture 3" descr="DOWN_TO_TEN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620" y="0"/>
              <a:ext cx="628436" cy="683082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408355" y="213730"/>
              <a:ext cx="4572000" cy="4001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2000" b="1" dirty="0" err="1">
                  <a:solidFill>
                    <a:srgbClr val="CF2929"/>
                  </a:solidFill>
                  <a:cs typeface="Arial" pitchFamily="34" charset="0"/>
                </a:rPr>
                <a:t>DownToTen</a:t>
              </a:r>
              <a:r>
                <a:rPr lang="en-US" sz="2000" b="1" dirty="0">
                  <a:solidFill>
                    <a:srgbClr val="CF2929"/>
                  </a:solidFill>
                  <a:cs typeface="Arial" pitchFamily="34" charset="0"/>
                </a:rPr>
                <a:t> structure and WP interaction</a:t>
              </a:r>
              <a:endParaRPr lang="en-US" sz="2000" dirty="0">
                <a:solidFill>
                  <a:srgbClr val="58585A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09685" y="4595097"/>
            <a:ext cx="8934315" cy="363857"/>
            <a:chOff x="209685" y="4595091"/>
            <a:chExt cx="8934315" cy="363857"/>
          </a:xfrm>
        </p:grpSpPr>
        <p:sp>
          <p:nvSpPr>
            <p:cNvPr id="14" name="Rectangle 13"/>
            <p:cNvSpPr/>
            <p:nvPr/>
          </p:nvSpPr>
          <p:spPr>
            <a:xfrm>
              <a:off x="1060812" y="4731990"/>
              <a:ext cx="8083188" cy="2269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09685" y="4595091"/>
              <a:ext cx="5683115" cy="363857"/>
              <a:chOff x="209685" y="4595091"/>
              <a:chExt cx="5683115" cy="363857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414705" y="4723008"/>
                <a:ext cx="4478095" cy="2308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pic>
            <p:nvPicPr>
              <p:cNvPr id="19" name="Picture 18" descr="LOGO_H2020-Web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9685" y="4595091"/>
                <a:ext cx="851127" cy="363857"/>
              </a:xfrm>
              <a:prstGeom prst="rect">
                <a:avLst/>
              </a:prstGeom>
            </p:spPr>
          </p:pic>
        </p:grpSp>
      </p:grpSp>
      <p:pic>
        <p:nvPicPr>
          <p:cNvPr id="20" name="Content Placeholder 4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1528379" y="646212"/>
            <a:ext cx="5505468" cy="4087667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414706" y="4723008"/>
            <a:ext cx="44780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58585A"/>
                </a:solidFill>
              </a:rPr>
              <a:t>PMP Meeting March 2017</a:t>
            </a:r>
            <a:endParaRPr lang="en-US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Slide Number Placeholder 2"/>
          <p:cNvSpPr txBox="1">
            <a:spLocks/>
          </p:cNvSpPr>
          <p:nvPr/>
        </p:nvSpPr>
        <p:spPr>
          <a:xfrm>
            <a:off x="6553200" y="4745840"/>
            <a:ext cx="2133600" cy="2547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defRPr/>
            </a:pPr>
            <a:fld id="{A3A03F56-CA1B-B84C-BCDB-8441EF6AED2A}" type="slidenum">
              <a:rPr lang="en-US" sz="1050" kern="0" smtClean="0">
                <a:solidFill>
                  <a:sysClr val="windowText" lastClr="000000"/>
                </a:solidFill>
              </a:rPr>
              <a:pPr algn="r" defTabSz="914400">
                <a:defRPr/>
              </a:pPr>
              <a:t>9</a:t>
            </a:fld>
            <a:endParaRPr lang="en-US" sz="1050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4355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2523</TotalTime>
  <Words>1516</Words>
  <Application>Microsoft Macintosh PowerPoint</Application>
  <PresentationFormat>On-screen Show (16:9)</PresentationFormat>
  <Paragraphs>245</Paragraphs>
  <Slides>22</Slides>
  <Notes>15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2_Office Theme</vt:lpstr>
      <vt:lpstr>PowerPoint Presentation</vt:lpstr>
      <vt:lpstr>PowerPoint Presentation</vt:lpstr>
      <vt:lpstr>PowerPoint Presentation</vt:lpstr>
      <vt:lpstr>Why measure sub-23nm Particle Number?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Sampling setup for testing in the synthetic aerosol laboratory</vt:lpstr>
      <vt:lpstr>Sampling setup for testing in the synthetic aerosol laboratory</vt:lpstr>
      <vt:lpstr>PowerPoint Presentation</vt:lpstr>
      <vt:lpstr>PowerPoint Presentation</vt:lpstr>
      <vt:lpstr>PowerPoint Presentation</vt:lpstr>
      <vt:lpstr>Basic CFD analysis of Porous Tube Dilutor</vt:lpstr>
      <vt:lpstr>Modeling delayed primary:  aerosol formation in the exhaust (CFD model)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</dc:creator>
  <cp:lastModifiedBy>Giorgio Martini</cp:lastModifiedBy>
  <cp:revision>126</cp:revision>
  <dcterms:created xsi:type="dcterms:W3CDTF">2016-10-14T14:18:55Z</dcterms:created>
  <dcterms:modified xsi:type="dcterms:W3CDTF">2017-03-15T13:40:20Z</dcterms:modified>
</cp:coreProperties>
</file>