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8"/>
  </p:notesMasterIdLst>
  <p:handoutMasterIdLst>
    <p:handoutMasterId r:id="rId19"/>
  </p:handoutMasterIdLst>
  <p:sldIdLst>
    <p:sldId id="256" r:id="rId3"/>
    <p:sldId id="277" r:id="rId4"/>
    <p:sldId id="271" r:id="rId5"/>
    <p:sldId id="325" r:id="rId6"/>
    <p:sldId id="335" r:id="rId7"/>
    <p:sldId id="334" r:id="rId8"/>
    <p:sldId id="326" r:id="rId9"/>
    <p:sldId id="329" r:id="rId10"/>
    <p:sldId id="330" r:id="rId11"/>
    <p:sldId id="331" r:id="rId12"/>
    <p:sldId id="332" r:id="rId13"/>
    <p:sldId id="306" r:id="rId14"/>
    <p:sldId id="336" r:id="rId15"/>
    <p:sldId id="324" r:id="rId16"/>
    <p:sldId id="337" r:id="rId17"/>
  </p:sldIdLst>
  <p:sldSz cx="12192000" cy="6858000"/>
  <p:notesSz cx="7315200" cy="96012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zione senza titolo" id="{F6568C07-B66B-47FE-839E-75339E9F4877}">
          <p14:sldIdLst>
            <p14:sldId id="256"/>
            <p14:sldId id="277"/>
            <p14:sldId id="271"/>
            <p14:sldId id="325"/>
            <p14:sldId id="335"/>
            <p14:sldId id="334"/>
            <p14:sldId id="326"/>
            <p14:sldId id="329"/>
            <p14:sldId id="330"/>
            <p14:sldId id="331"/>
            <p14:sldId id="332"/>
            <p14:sldId id="306"/>
            <p14:sldId id="336"/>
            <p14:sldId id="324"/>
            <p14:sldId id="337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erricone Guido" initials="PG" lastIdx="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FF0000"/>
    <a:srgbClr val="2F5597"/>
    <a:srgbClr val="2F558D"/>
    <a:srgbClr val="FF00FF"/>
    <a:srgbClr val="FF9F9F"/>
    <a:srgbClr val="FF9999"/>
    <a:srgbClr val="B32B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28" autoAdjust="0"/>
    <p:restoredTop sz="91528" autoAdjust="0"/>
  </p:normalViewPr>
  <p:slideViewPr>
    <p:cSldViewPr snapToGrid="0">
      <p:cViewPr>
        <p:scale>
          <a:sx n="80" d="100"/>
          <a:sy n="80" d="100"/>
        </p:scale>
        <p:origin x="-1560" y="-69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0" d="100"/>
          <a:sy n="50" d="100"/>
        </p:scale>
        <p:origin x="1944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ppe2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717330286395589"/>
          <c:y val="5.3742236359460294E-2"/>
          <c:w val="0.68143934689551822"/>
          <c:h val="0.8085633539873196"/>
        </c:manualLayout>
      </c:layout>
      <c:scatterChart>
        <c:scatterStyle val="lineMarker"/>
        <c:varyColors val="0"/>
        <c:ser>
          <c:idx val="0"/>
          <c:order val="0"/>
          <c:tx>
            <c:v>Min Total_dev</c:v>
          </c:tx>
          <c:spPr>
            <a:ln w="28575">
              <a:noFill/>
            </a:ln>
          </c:spPr>
          <c:xVal>
            <c:numRef>
              <c:f>Tabelle7!$A$5:$A$11</c:f>
              <c:numCache>
                <c:formatCode>General</c:formatCode>
                <c:ptCount val="7"/>
                <c:pt idx="0">
                  <c:v>0.5</c:v>
                </c:pt>
                <c:pt idx="1">
                  <c:v>1</c:v>
                </c:pt>
                <c:pt idx="2">
                  <c:v>1.5</c:v>
                </c:pt>
                <c:pt idx="3">
                  <c:v>2</c:v>
                </c:pt>
                <c:pt idx="4">
                  <c:v>2.5</c:v>
                </c:pt>
                <c:pt idx="5">
                  <c:v>3</c:v>
                </c:pt>
                <c:pt idx="6">
                  <c:v>6</c:v>
                </c:pt>
              </c:numCache>
            </c:numRef>
          </c:xVal>
          <c:yVal>
            <c:numRef>
              <c:f>Tabelle7!$B$5:$B$11</c:f>
              <c:numCache>
                <c:formatCode>General</c:formatCode>
                <c:ptCount val="7"/>
                <c:pt idx="0">
                  <c:v>1.1375374762616E-2</c:v>
                </c:pt>
                <c:pt idx="1">
                  <c:v>9.0516544669324503E-3</c:v>
                </c:pt>
                <c:pt idx="2">
                  <c:v>8.4011542850902596E-3</c:v>
                </c:pt>
                <c:pt idx="3">
                  <c:v>7.7447526290753297E-3</c:v>
                </c:pt>
                <c:pt idx="4">
                  <c:v>7.4506543133849804E-3</c:v>
                </c:pt>
                <c:pt idx="5">
                  <c:v>6.9280038563474203E-3</c:v>
                </c:pt>
                <c:pt idx="6">
                  <c:v>2.6258514231546001E-3</c:v>
                </c:pt>
              </c:numCache>
            </c:numRef>
          </c:yVal>
          <c:smooth val="0"/>
        </c:ser>
        <c:ser>
          <c:idx val="1"/>
          <c:order val="1"/>
          <c:tx>
            <c:v>Max Total_dev</c:v>
          </c:tx>
          <c:spPr>
            <a:ln w="28575">
              <a:noFill/>
            </a:ln>
          </c:spPr>
          <c:xVal>
            <c:numRef>
              <c:f>Tabelle7!$A$5:$A$11</c:f>
              <c:numCache>
                <c:formatCode>General</c:formatCode>
                <c:ptCount val="7"/>
                <c:pt idx="0">
                  <c:v>0.5</c:v>
                </c:pt>
                <c:pt idx="1">
                  <c:v>1</c:v>
                </c:pt>
                <c:pt idx="2">
                  <c:v>1.5</c:v>
                </c:pt>
                <c:pt idx="3">
                  <c:v>2</c:v>
                </c:pt>
                <c:pt idx="4">
                  <c:v>2.5</c:v>
                </c:pt>
                <c:pt idx="5">
                  <c:v>3</c:v>
                </c:pt>
                <c:pt idx="6">
                  <c:v>6</c:v>
                </c:pt>
              </c:numCache>
            </c:numRef>
          </c:xVal>
          <c:yVal>
            <c:numRef>
              <c:f>Tabelle7!$C$5:$C$11</c:f>
              <c:numCache>
                <c:formatCode>General</c:formatCode>
                <c:ptCount val="7"/>
                <c:pt idx="0">
                  <c:v>6.0907629832997801E-2</c:v>
                </c:pt>
                <c:pt idx="1">
                  <c:v>4.1799081167644699E-2</c:v>
                </c:pt>
                <c:pt idx="2">
                  <c:v>3.4970127958487501E-2</c:v>
                </c:pt>
                <c:pt idx="3">
                  <c:v>2.7419961320982199E-2</c:v>
                </c:pt>
                <c:pt idx="4">
                  <c:v>2.6361458633219901E-2</c:v>
                </c:pt>
                <c:pt idx="5">
                  <c:v>2.45746722183375E-2</c:v>
                </c:pt>
                <c:pt idx="6">
                  <c:v>1.9286829301510999E-2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4558592"/>
        <c:axId val="64560512"/>
      </c:scatterChart>
      <c:valAx>
        <c:axId val="6455859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de-DE"/>
                  <a:t>SubCycle Duration [h]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64560512"/>
        <c:crosses val="autoZero"/>
        <c:crossBetween val="midCat"/>
      </c:valAx>
      <c:valAx>
        <c:axId val="6456051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de-DE" dirty="0" smtClean="0"/>
                  <a:t>Total Deviation</a:t>
                </a:r>
                <a:endParaRPr lang="de-DE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64558592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C44C03E7-FBB8-4F7E-8EC7-D5FC21CCEBBD}" type="datetimeFigureOut">
              <a:rPr lang="it-IT" smtClean="0"/>
              <a:t>03/03/2017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60589FB3-F4C9-4281-8527-F19006E8BDC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27230194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2F1A04D9-43BB-4E09-BCCF-BFC2E7429045}" type="datetimeFigureOut">
              <a:rPr lang="it-IT" smtClean="0"/>
              <a:t>03/03/2017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2AD43B8E-87AB-42C5-9055-121C947D37C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66578206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777875" y="1200150"/>
            <a:ext cx="5759450" cy="3240088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43B8E-87AB-42C5-9055-121C947D37CA}" type="slidenum">
              <a:rPr lang="it-IT" smtClean="0"/>
              <a:t>1</a:t>
            </a:fld>
            <a:endParaRPr lang="it-IT"/>
          </a:p>
        </p:txBody>
      </p:sp>
      <p:sp>
        <p:nvSpPr>
          <p:cNvPr id="5" name="Segnaposto intestazione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485698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intestazione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it-IT">
              <a:solidFill>
                <a:prstClr val="black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D43B8E-87AB-42C5-9055-121C947D37CA}" type="slidenum">
              <a:rPr lang="it-IT" smtClean="0">
                <a:solidFill>
                  <a:prstClr val="black"/>
                </a:solidFill>
              </a:rPr>
              <a:pPr/>
              <a:t>4</a:t>
            </a:fld>
            <a:endParaRPr lang="it-I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97802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intestazione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it-IT">
              <a:solidFill>
                <a:prstClr val="black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D43B8E-87AB-42C5-9055-121C947D37CA}" type="slidenum">
              <a:rPr lang="it-IT" smtClean="0">
                <a:solidFill>
                  <a:prstClr val="black"/>
                </a:solidFill>
              </a:rPr>
              <a:pPr/>
              <a:t>5</a:t>
            </a:fld>
            <a:endParaRPr lang="it-I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97802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intestazione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it-IT">
              <a:solidFill>
                <a:prstClr val="black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D43B8E-87AB-42C5-9055-121C947D37CA}" type="slidenum">
              <a:rPr lang="it-IT" smtClean="0">
                <a:solidFill>
                  <a:prstClr val="black"/>
                </a:solidFill>
              </a:rPr>
              <a:pPr/>
              <a:t>6</a:t>
            </a:fld>
            <a:endParaRPr lang="it-I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97802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intestazione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it-IT">
              <a:solidFill>
                <a:prstClr val="black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D43B8E-87AB-42C5-9055-121C947D37CA}" type="slidenum">
              <a:rPr lang="it-IT" smtClean="0">
                <a:solidFill>
                  <a:prstClr val="black"/>
                </a:solidFill>
              </a:rPr>
              <a:pPr/>
              <a:t>7</a:t>
            </a:fld>
            <a:endParaRPr lang="it-I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97802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intestazione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it-IT">
              <a:solidFill>
                <a:prstClr val="black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D43B8E-87AB-42C5-9055-121C947D37CA}" type="slidenum">
              <a:rPr lang="it-IT" smtClean="0">
                <a:solidFill>
                  <a:prstClr val="black"/>
                </a:solidFill>
              </a:rPr>
              <a:pPr/>
              <a:t>8</a:t>
            </a:fld>
            <a:endParaRPr lang="it-I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97802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intestazione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it-IT">
              <a:solidFill>
                <a:prstClr val="black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D43B8E-87AB-42C5-9055-121C947D37CA}" type="slidenum">
              <a:rPr lang="it-IT" smtClean="0">
                <a:solidFill>
                  <a:prstClr val="black"/>
                </a:solidFill>
              </a:rPr>
              <a:pPr/>
              <a:t>9</a:t>
            </a:fld>
            <a:endParaRPr lang="it-I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97802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intestazione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it-IT">
              <a:solidFill>
                <a:prstClr val="black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D43B8E-87AB-42C5-9055-121C947D37CA}" type="slidenum">
              <a:rPr lang="it-IT" smtClean="0">
                <a:solidFill>
                  <a:prstClr val="black"/>
                </a:solidFill>
              </a:rPr>
              <a:pPr/>
              <a:t>10</a:t>
            </a:fld>
            <a:endParaRPr lang="it-I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97802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intestazione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it-IT">
              <a:solidFill>
                <a:prstClr val="black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D43B8E-87AB-42C5-9055-121C947D37CA}" type="slidenum">
              <a:rPr lang="it-IT" smtClean="0">
                <a:solidFill>
                  <a:prstClr val="black"/>
                </a:solidFill>
              </a:rPr>
              <a:pPr/>
              <a:t>11</a:t>
            </a:fld>
            <a:endParaRPr lang="it-I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97802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2F2E9-0E01-49EC-B4A2-68622FCACA3D}" type="datetime1">
              <a:rPr lang="it-IT" smtClean="0"/>
              <a:t>03/03/2017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43rd UNEC IWG PMP meeting  16th March 2017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5094D-C9FF-45A5-896C-0AEBB7559CD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08088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C00E8-D3ED-4E65-A0E1-D372A7E9B8BE}" type="datetime1">
              <a:rPr lang="it-IT" smtClean="0"/>
              <a:t>03/03/2017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43rd UNEC IWG PMP meeting  16th March 2017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5094D-C9FF-45A5-896C-0AEBB7559CD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54744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3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B4D25-3C8D-44EE-9F9D-5F9F0BEA6F68}" type="datetime1">
              <a:rPr lang="it-IT" smtClean="0"/>
              <a:t>03/03/2017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43rd UNEC IWG PMP meeting  16th March 2017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5094D-C9FF-45A5-896C-0AEBB7559CD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350850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AB2E2-E5BC-4B93-90A6-B2D8D2886437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03/03/2017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LOWBRASYS Regular Meeting - Marcel Mathissen, FORD</a:t>
            </a: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5094D-C9FF-45A5-896C-0AEBB7559CD5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2809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3A62E-19C2-4FCB-A021-231C95ED182E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03/03/2017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5094D-C9FF-45A5-896C-0AEBB7559CD5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LOWBRASYS Regular Meeting - Marcel Mathissen, FORD</a:t>
            </a:r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4473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AF48F-DB8B-480E-A7A1-248603DE152E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03/03/2017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5094D-C9FF-45A5-896C-0AEBB7559CD5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piè di pagina 6"/>
          <p:cNvSpPr txBox="1">
            <a:spLocks/>
          </p:cNvSpPr>
          <p:nvPr userDrawn="1"/>
        </p:nvSpPr>
        <p:spPr>
          <a:xfrm>
            <a:off x="4038600" y="635634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LOWBRASYS 6</a:t>
            </a:r>
            <a:r>
              <a:rPr lang="en-US" baseline="30000" dirty="0" smtClean="0">
                <a:solidFill>
                  <a:prstClr val="black">
                    <a:tint val="75000"/>
                  </a:prstClr>
                </a:solidFill>
              </a:rPr>
              <a:t>th</a:t>
            </a:r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 MONTH MEETING  3-4 March 2016</a:t>
            </a:r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68743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B4199-C560-4BD6-A790-F811C1A8B7EE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03/03/2017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5094D-C9FF-45A5-896C-0AEBB7559CD5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egnaposto piè di pagina 6"/>
          <p:cNvSpPr txBox="1">
            <a:spLocks/>
          </p:cNvSpPr>
          <p:nvPr userDrawn="1"/>
        </p:nvSpPr>
        <p:spPr>
          <a:xfrm>
            <a:off x="4038600" y="635634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LOWBRASYS 6</a:t>
            </a:r>
            <a:r>
              <a:rPr lang="en-US" baseline="30000" dirty="0" smtClean="0">
                <a:solidFill>
                  <a:prstClr val="black">
                    <a:tint val="75000"/>
                  </a:prstClr>
                </a:solidFill>
              </a:rPr>
              <a:t>th</a:t>
            </a:r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 MONTH MEETING  3-4 March 2016</a:t>
            </a:r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65616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012A9-A2C7-40E4-84D1-8D66AE8786E1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03/03/2017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5094D-C9FF-45A5-896C-0AEBB7559CD5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Segnaposto piè di pagina 4"/>
          <p:cNvSpPr>
            <a:spLocks noGrp="1"/>
          </p:cNvSpPr>
          <p:nvPr>
            <p:ph type="ftr" sz="quarter" idx="1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LOWBRASYS Regular Meeting - Marcel Mathissen, FORD</a:t>
            </a:r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50447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F616A-590B-4696-B0C9-54A95C582137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03/03/2017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5094D-C9FF-45A5-896C-0AEBB7559CD5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LOWBRASYS Regular Meeting - Marcel Mathissen, FORD</a:t>
            </a:r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87865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9F8F1-BB47-4B3F-A589-2B9E3F13C2DE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03/03/2017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5094D-C9FF-45A5-896C-0AEBB7559CD5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LOWBRASYS Regular Meeting - Marcel Mathissen, FORD</a:t>
            </a:r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7733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5022C-8182-452E-9A04-EC71DA52A429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03/03/2017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5094D-C9FF-45A5-896C-0AEBB7559CD5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LOWBRASYS Regular Meeting - Marcel Mathissen, FORD</a:t>
            </a:r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71634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43rd UNEC IWG PMP meeting  16th March 2017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3295094D-C9FF-45A5-896C-0AEBB7559CD5}" type="slidenum">
              <a:rPr lang="it-IT" smtClean="0"/>
              <a:pPr algn="ctr"/>
              <a:t>‹#›</a:t>
            </a:fld>
            <a:endParaRPr lang="it-IT" dirty="0"/>
          </a:p>
        </p:txBody>
      </p:sp>
      <p:sp>
        <p:nvSpPr>
          <p:cNvPr id="10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269393-01D1-485A-AC69-7CA9948CCDA3}" type="datetime1">
              <a:rPr lang="it-IT" smtClean="0"/>
              <a:t>03/03/2017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875605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E2F5E-4991-432D-BE96-C3BAFD815413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03/03/2017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5094D-C9FF-45A5-896C-0AEBB7559CD5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LOWBRASYS Regular Meeting - Marcel Mathissen, FORD</a:t>
            </a:r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77258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FE718-1791-4949-B2D0-785EE7307FE3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03/03/2017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5094D-C9FF-45A5-896C-0AEBB7559CD5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LOWBRASYS Regular Meeting - Marcel Mathissen, FORD</a:t>
            </a:r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25778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5E170-5AF5-4189-8579-1E5077E3B0AB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03/03/2017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5094D-C9FF-45A5-896C-0AEBB7559CD5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LOWBRASYS Regular Meeting - Marcel Mathissen, FORD</a:t>
            </a:r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70950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3CE04-E374-42DB-BD04-3B0150DE28CB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03/03/2017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LOWBRASYS Regular Meeting - Marcel Mathissen, FORD</a:t>
            </a:r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5094D-C9FF-45A5-896C-0AEBB7559CD5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04457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1" y="1709746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1" y="4589471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8FA8C-2461-494C-97FE-772A555531F4}" type="datetime1">
              <a:rPr lang="it-IT" smtClean="0"/>
              <a:t>03/03/2017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43rd UNEC IWG PMP meeting  16th March 2017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5094D-C9FF-45A5-896C-0AEBB7559CD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750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A7097-7A45-4CA2-AECA-65AC637F6A85}" type="datetime1">
              <a:rPr lang="it-IT" smtClean="0"/>
              <a:t>03/03/2017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43rd UNEC IWG PMP meeting  16th March 2017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5094D-C9FF-45A5-896C-0AEBB7559CD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440560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3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4960F-D58E-4988-8DD8-126667F942AD}" type="datetime1">
              <a:rPr lang="it-IT" smtClean="0"/>
              <a:t>03/03/2017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43rd UNEC IWG PMP meeting  16th March 2017</a:t>
            </a: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5094D-C9FF-45A5-896C-0AEBB7559CD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507062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B1A35-15F9-4963-972E-A90E73A8C883}" type="datetime1">
              <a:rPr lang="it-IT" smtClean="0"/>
              <a:t>03/03/2017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43rd UNEC IWG PMP meeting  16th March 2017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5094D-C9FF-45A5-896C-0AEBB7559CD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41721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1E8AC-67BE-4955-A1D1-3CCAD8C4ACDD}" type="datetime1">
              <a:rPr lang="it-IT" smtClean="0"/>
              <a:t>03/03/2017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43rd UNEC IWG PMP meeting  16th March 2017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5094D-C9FF-45A5-896C-0AEBB7559CD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25193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33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189B3-99D3-42B0-961C-A35A03AB0E38}" type="datetime1">
              <a:rPr lang="it-IT" smtClean="0"/>
              <a:t>03/03/2017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43rd UNEC IWG PMP meeting  16th March 2017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5094D-C9FF-45A5-896C-0AEBB7559CD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568189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33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58559-C102-46E4-A281-7549819C2B00}" type="datetime1">
              <a:rPr lang="it-IT" smtClean="0"/>
              <a:t>03/03/2017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43rd UNEC IWG PMP meeting  16th March 2017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5094D-C9FF-45A5-896C-0AEBB7559CD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227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112045"/>
            <a:ext cx="10515600" cy="10267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246910"/>
            <a:ext cx="10515600" cy="49300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3ACC5A-22F7-4B1F-9354-FA060593299C}" type="datetime1">
              <a:rPr lang="it-IT" smtClean="0"/>
              <a:t>03/03/2017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8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43rd UNEC IWG PMP meeting  16th March 2017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95094D-C9FF-45A5-896C-0AEBB7559CD5}" type="slidenum">
              <a:rPr lang="it-IT" smtClean="0"/>
              <a:pPr/>
              <a:t>‹#›</a:t>
            </a:fld>
            <a:endParaRPr lang="it-IT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79781" y="7987"/>
            <a:ext cx="2017156" cy="1426040"/>
          </a:xfrm>
          <a:prstGeom prst="rect">
            <a:avLst/>
          </a:prstGeom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256932" y="5778000"/>
            <a:ext cx="1935068" cy="10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08389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accent5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B3BDBB-59BB-42CD-990B-9AC3B18C8A27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03/03/2017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LOWBRASYS Regular Meeting - Marcel Mathissen, FORD</a:t>
            </a:r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95094D-C9FF-45A5-896C-0AEBB7559CD5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6984" y="0"/>
            <a:ext cx="1965016" cy="1389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88190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5.png"/><Relationship Id="rId3" Type="http://schemas.openxmlformats.org/officeDocument/2006/relationships/image" Target="../media/image6.emf"/><Relationship Id="rId7" Type="http://schemas.openxmlformats.org/officeDocument/2006/relationships/image" Target="../media/image10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emf"/><Relationship Id="rId5" Type="http://schemas.openxmlformats.org/officeDocument/2006/relationships/image" Target="../media/image8.png"/><Relationship Id="rId4" Type="http://schemas.openxmlformats.org/officeDocument/2006/relationships/image" Target="../media/image7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84631" y="279777"/>
            <a:ext cx="10515600" cy="2852737"/>
          </a:xfrm>
        </p:spPr>
        <p:txBody>
          <a:bodyPr>
            <a:normAutofit/>
          </a:bodyPr>
          <a:lstStyle/>
          <a:p>
            <a:pPr algn="ctr"/>
            <a:r>
              <a:rPr lang="en-US" sz="3600" dirty="0"/>
              <a:t>43rd UNEC IWG PMP meeting</a:t>
            </a:r>
            <a:r>
              <a:rPr lang="en-GB" sz="1800" b="1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n-GB" sz="1800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GB" sz="1800" dirty="0" err="1" smtClean="0"/>
              <a:t>Ispra</a:t>
            </a:r>
            <a:r>
              <a:rPr lang="en-GB" sz="1800" dirty="0" smtClean="0"/>
              <a:t>, 16</a:t>
            </a:r>
            <a:r>
              <a:rPr lang="en-GB" sz="1800" baseline="30000" dirty="0" smtClean="0"/>
              <a:t>th</a:t>
            </a:r>
            <a:r>
              <a:rPr lang="en-GB" sz="1800" dirty="0" smtClean="0"/>
              <a:t>  March 2017</a:t>
            </a:r>
            <a:br>
              <a:rPr lang="en-GB" sz="1800" dirty="0" smtClean="0"/>
            </a:br>
            <a:endParaRPr lang="en-GB" sz="1800" dirty="0"/>
          </a:p>
        </p:txBody>
      </p:sp>
      <p:sp>
        <p:nvSpPr>
          <p:cNvPr id="3" name="Sottotitolo 2"/>
          <p:cNvSpPr>
            <a:spLocks noGrp="1"/>
          </p:cNvSpPr>
          <p:nvPr>
            <p:ph type="body" idx="1"/>
          </p:nvPr>
        </p:nvSpPr>
        <p:spPr>
          <a:xfrm>
            <a:off x="838200" y="4220308"/>
            <a:ext cx="10515600" cy="1294879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Speaker name: Marcel Mathissen</a:t>
            </a:r>
            <a:r>
              <a:rPr lang="en-GB" baseline="30000" dirty="0" smtClean="0">
                <a:solidFill>
                  <a:schemeClr val="tx1"/>
                </a:solidFill>
              </a:rPr>
              <a:t>1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Team input: Jarek Grochowicz</a:t>
            </a:r>
            <a:r>
              <a:rPr lang="en-GB" baseline="30000" dirty="0" smtClean="0">
                <a:solidFill>
                  <a:schemeClr val="tx1"/>
                </a:solidFill>
              </a:rPr>
              <a:t>1</a:t>
            </a:r>
            <a:r>
              <a:rPr lang="en-GB" dirty="0" smtClean="0">
                <a:solidFill>
                  <a:schemeClr val="tx1"/>
                </a:solidFill>
              </a:rPr>
              <a:t>, Tomasz Grabiec</a:t>
            </a:r>
            <a:r>
              <a:rPr lang="en-GB" baseline="30000" dirty="0" smtClean="0">
                <a:solidFill>
                  <a:schemeClr val="tx1"/>
                </a:solidFill>
              </a:rPr>
              <a:t>1</a:t>
            </a:r>
            <a:r>
              <a:rPr lang="en-GB" dirty="0" smtClean="0">
                <a:solidFill>
                  <a:schemeClr val="tx1"/>
                </a:solidFill>
              </a:rPr>
              <a:t>, Ferdinand Farwick zum Hagen</a:t>
            </a:r>
            <a:r>
              <a:rPr lang="en-GB" baseline="30000" dirty="0" smtClean="0">
                <a:solidFill>
                  <a:schemeClr val="tx1"/>
                </a:solidFill>
              </a:rPr>
              <a:t>1</a:t>
            </a:r>
            <a:r>
              <a:rPr lang="en-GB" dirty="0" smtClean="0">
                <a:solidFill>
                  <a:schemeClr val="tx1"/>
                </a:solidFill>
              </a:rPr>
              <a:t>,</a:t>
            </a:r>
            <a:br>
              <a:rPr lang="en-GB" dirty="0" smtClean="0">
                <a:solidFill>
                  <a:schemeClr val="tx1"/>
                </a:solidFill>
              </a:rPr>
            </a:b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dirty="0">
                <a:solidFill>
                  <a:schemeClr val="tx1"/>
                </a:solidFill>
              </a:rPr>
              <a:t>Vlastimil </a:t>
            </a:r>
            <a:r>
              <a:rPr lang="en-GB" dirty="0" smtClean="0">
                <a:solidFill>
                  <a:schemeClr val="tx1"/>
                </a:solidFill>
              </a:rPr>
              <a:t>Matejka</a:t>
            </a:r>
            <a:r>
              <a:rPr lang="en-GB" baseline="30000" dirty="0" smtClean="0">
                <a:solidFill>
                  <a:schemeClr val="tx1"/>
                </a:solidFill>
              </a:rPr>
              <a:t>2</a:t>
            </a:r>
            <a:r>
              <a:rPr lang="en-GB" dirty="0" smtClean="0">
                <a:solidFill>
                  <a:schemeClr val="tx1"/>
                </a:solidFill>
              </a:rPr>
              <a:t>, </a:t>
            </a:r>
            <a:r>
              <a:rPr lang="en-GB" dirty="0">
                <a:solidFill>
                  <a:schemeClr val="tx1"/>
                </a:solidFill>
              </a:rPr>
              <a:t>Guido </a:t>
            </a:r>
            <a:r>
              <a:rPr lang="en-GB" dirty="0" smtClean="0">
                <a:solidFill>
                  <a:schemeClr val="tx1"/>
                </a:solidFill>
              </a:rPr>
              <a:t>Perricone</a:t>
            </a:r>
            <a:r>
              <a:rPr lang="en-GB" baseline="30000" dirty="0" smtClean="0">
                <a:solidFill>
                  <a:schemeClr val="tx1"/>
                </a:solidFill>
              </a:rPr>
              <a:t>2</a:t>
            </a:r>
            <a:r>
              <a:rPr lang="en-GB" dirty="0" smtClean="0">
                <a:solidFill>
                  <a:schemeClr val="tx1"/>
                </a:solidFill>
              </a:rPr>
              <a:t>, </a:t>
            </a:r>
            <a:r>
              <a:rPr lang="en-GB" dirty="0">
                <a:solidFill>
                  <a:schemeClr val="tx1"/>
                </a:solidFill>
              </a:rPr>
              <a:t>Jens </a:t>
            </a:r>
            <a:r>
              <a:rPr lang="en-GB" dirty="0" smtClean="0">
                <a:solidFill>
                  <a:schemeClr val="tx1"/>
                </a:solidFill>
              </a:rPr>
              <a:t>Wahlström</a:t>
            </a:r>
            <a:r>
              <a:rPr lang="en-GB" baseline="30000" dirty="0" smtClean="0">
                <a:solidFill>
                  <a:schemeClr val="tx1"/>
                </a:solidFill>
              </a:rPr>
              <a:t>3</a:t>
            </a:r>
            <a:r>
              <a:rPr lang="en-GB" dirty="0" smtClean="0">
                <a:solidFill>
                  <a:schemeClr val="tx1"/>
                </a:solidFill>
              </a:rPr>
              <a:t>, Marcus Morbach</a:t>
            </a:r>
            <a:r>
              <a:rPr lang="en-GB" baseline="30000" dirty="0" smtClean="0">
                <a:solidFill>
                  <a:schemeClr val="tx1"/>
                </a:solidFill>
              </a:rPr>
              <a:t>4</a:t>
            </a:r>
            <a:r>
              <a:rPr lang="en-GB" dirty="0" smtClean="0">
                <a:solidFill>
                  <a:schemeClr val="tx1"/>
                </a:solidFill>
              </a:rPr>
              <a:t>, Francesco Riccobono</a:t>
            </a:r>
            <a:r>
              <a:rPr lang="en-GB" baseline="30000" dirty="0" smtClean="0">
                <a:solidFill>
                  <a:schemeClr val="tx1"/>
                </a:solidFill>
              </a:rPr>
              <a:t>5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en-GB" baseline="30000" dirty="0" smtClean="0">
                <a:solidFill>
                  <a:schemeClr val="tx1"/>
                </a:solidFill>
              </a:rPr>
              <a:t>1</a:t>
            </a:r>
            <a:r>
              <a:rPr lang="en-GB" dirty="0" smtClean="0">
                <a:solidFill>
                  <a:schemeClr val="tx1"/>
                </a:solidFill>
              </a:rPr>
              <a:t>Ford, </a:t>
            </a:r>
            <a:r>
              <a:rPr lang="en-GB" baseline="30000" dirty="0" smtClean="0">
                <a:solidFill>
                  <a:schemeClr val="tx1"/>
                </a:solidFill>
              </a:rPr>
              <a:t>2</a:t>
            </a:r>
            <a:r>
              <a:rPr lang="en-GB" dirty="0" smtClean="0">
                <a:solidFill>
                  <a:schemeClr val="tx1"/>
                </a:solidFill>
              </a:rPr>
              <a:t>Brembo, </a:t>
            </a:r>
            <a:r>
              <a:rPr lang="en-GB" baseline="30000" dirty="0" smtClean="0">
                <a:solidFill>
                  <a:schemeClr val="tx1"/>
                </a:solidFill>
              </a:rPr>
              <a:t>3</a:t>
            </a:r>
            <a:r>
              <a:rPr lang="en-GB" dirty="0" smtClean="0">
                <a:solidFill>
                  <a:schemeClr val="tx1"/>
                </a:solidFill>
              </a:rPr>
              <a:t>KTH, </a:t>
            </a:r>
            <a:r>
              <a:rPr lang="en-GB" baseline="30000" dirty="0" smtClean="0">
                <a:solidFill>
                  <a:schemeClr val="tx1"/>
                </a:solidFill>
              </a:rPr>
              <a:t>4</a:t>
            </a:r>
            <a:r>
              <a:rPr lang="en-GB" dirty="0" smtClean="0">
                <a:solidFill>
                  <a:schemeClr val="tx1"/>
                </a:solidFill>
              </a:rPr>
              <a:t>Federal Mogul, </a:t>
            </a:r>
            <a:r>
              <a:rPr lang="en-GB" baseline="30000" dirty="0" smtClean="0">
                <a:solidFill>
                  <a:schemeClr val="tx1"/>
                </a:solidFill>
              </a:rPr>
              <a:t>5</a:t>
            </a:r>
            <a:r>
              <a:rPr lang="en-GB" dirty="0" smtClean="0">
                <a:solidFill>
                  <a:schemeClr val="tx1"/>
                </a:solidFill>
              </a:rPr>
              <a:t>JRC</a:t>
            </a:r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5094D-C9FF-45A5-896C-0AEBB7559CD5}" type="slidenum">
              <a:rPr lang="it-IT" smtClean="0"/>
              <a:t>1</a:t>
            </a:fld>
            <a:endParaRPr lang="it-IT"/>
          </a:p>
        </p:txBody>
      </p:sp>
      <p:cxnSp>
        <p:nvCxnSpPr>
          <p:cNvPr id="4" name="Connettore 1 3"/>
          <p:cNvCxnSpPr/>
          <p:nvPr/>
        </p:nvCxnSpPr>
        <p:spPr>
          <a:xfrm>
            <a:off x="2237975" y="3265856"/>
            <a:ext cx="820891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ttangolo 5"/>
          <p:cNvSpPr/>
          <p:nvPr/>
        </p:nvSpPr>
        <p:spPr>
          <a:xfrm>
            <a:off x="3459637" y="3244337"/>
            <a:ext cx="533627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dirty="0">
                <a:solidFill>
                  <a:schemeClr val="accent5">
                    <a:lumMod val="75000"/>
                  </a:schemeClr>
                </a:solidFill>
              </a:rPr>
              <a:t>LOWBRASYS Brake Emission Test Cycle</a:t>
            </a:r>
            <a:endParaRPr lang="en-GB" sz="2400" b="1" dirty="0" smtClean="0">
              <a:solidFill>
                <a:schemeClr val="accent6"/>
              </a:solidFill>
            </a:endParaRP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D777D-AC5C-47EF-ACC5-D3B32DB41B94}" type="datetime1">
              <a:rPr lang="it-IT" smtClean="0"/>
              <a:t>03/03/2017</a:t>
            </a:fld>
            <a:endParaRPr lang="it-IT"/>
          </a:p>
        </p:txBody>
      </p:sp>
      <p:sp>
        <p:nvSpPr>
          <p:cNvPr id="9" name="Fußzeilenplatzhalter 1"/>
          <p:cNvSpPr>
            <a:spLocks noGrp="1"/>
          </p:cNvSpPr>
          <p:nvPr>
            <p:ph type="ftr" sz="quarter" idx="11"/>
          </p:nvPr>
        </p:nvSpPr>
        <p:spPr>
          <a:xfrm>
            <a:off x="4038600" y="6356358"/>
            <a:ext cx="4114800" cy="365125"/>
          </a:xfrm>
        </p:spPr>
        <p:txBody>
          <a:bodyPr/>
          <a:lstStyle/>
          <a:p>
            <a:r>
              <a:rPr lang="en-US" smtClean="0"/>
              <a:t>43rd UNEC IWG PMP meeting  16th March 2017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58445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3149" y="954048"/>
            <a:ext cx="4200525" cy="626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999" y="954048"/>
            <a:ext cx="4200525" cy="626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62000" y="-242833"/>
            <a:ext cx="10515600" cy="1325563"/>
          </a:xfrm>
        </p:spPr>
        <p:txBody>
          <a:bodyPr/>
          <a:lstStyle/>
          <a:p>
            <a:r>
              <a:rPr lang="it-IT" b="1" dirty="0" err="1" smtClean="0">
                <a:solidFill>
                  <a:schemeClr val="accent5">
                    <a:lumMod val="75000"/>
                  </a:schemeClr>
                </a:solidFill>
              </a:rPr>
              <a:t>Sequence</a:t>
            </a:r>
            <a:r>
              <a:rPr lang="it-IT" b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it-IT" b="1" dirty="0" err="1" smtClean="0">
                <a:solidFill>
                  <a:schemeClr val="accent5">
                    <a:lumMod val="75000"/>
                  </a:schemeClr>
                </a:solidFill>
              </a:rPr>
              <a:t>Subcycle</a:t>
            </a:r>
            <a:r>
              <a:rPr lang="it-IT" b="1" dirty="0" smtClean="0">
                <a:solidFill>
                  <a:schemeClr val="accent5">
                    <a:lumMod val="75000"/>
                  </a:schemeClr>
                </a:solidFill>
              </a:rPr>
              <a:t> – 2h </a:t>
            </a:r>
            <a:r>
              <a:rPr lang="it-IT" b="1" dirty="0" err="1" smtClean="0">
                <a:solidFill>
                  <a:schemeClr val="accent5">
                    <a:lumMod val="75000"/>
                  </a:schemeClr>
                </a:solidFill>
              </a:rPr>
              <a:t>duration</a:t>
            </a:r>
            <a:endParaRPr lang="it-IT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362325" y="6465332"/>
            <a:ext cx="4114800" cy="365125"/>
          </a:xfr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LOWBRASYS Meeting - Marcel Mathissen, FORD</a:t>
            </a:r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5094D-C9FF-45A5-896C-0AEBB7559CD5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1543049" y="769382"/>
            <a:ext cx="36099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 smtClean="0">
                <a:solidFill>
                  <a:prstClr val="black"/>
                </a:solidFill>
              </a:rPr>
              <a:t>Best </a:t>
            </a:r>
            <a:r>
              <a:rPr lang="de-DE" dirty="0" err="1" smtClean="0">
                <a:solidFill>
                  <a:prstClr val="black"/>
                </a:solidFill>
              </a:rPr>
              <a:t>Sub-cycle:Deviation</a:t>
            </a:r>
            <a:r>
              <a:rPr lang="de-DE" baseline="-25000" dirty="0" err="1" smtClean="0">
                <a:solidFill>
                  <a:prstClr val="black"/>
                </a:solidFill>
              </a:rPr>
              <a:t>Total</a:t>
            </a:r>
            <a:r>
              <a:rPr lang="de-DE" dirty="0" smtClean="0">
                <a:solidFill>
                  <a:prstClr val="black"/>
                </a:solidFill>
              </a:rPr>
              <a:t>=0.008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13" name="Rechteck 12"/>
          <p:cNvSpPr/>
          <p:nvPr/>
        </p:nvSpPr>
        <p:spPr>
          <a:xfrm>
            <a:off x="6432698" y="769382"/>
            <a:ext cx="373047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 err="1" smtClean="0">
                <a:solidFill>
                  <a:prstClr val="black"/>
                </a:solidFill>
              </a:rPr>
              <a:t>Worst</a:t>
            </a:r>
            <a:r>
              <a:rPr lang="de-DE" dirty="0" smtClean="0">
                <a:solidFill>
                  <a:prstClr val="black"/>
                </a:solidFill>
              </a:rPr>
              <a:t> </a:t>
            </a:r>
            <a:r>
              <a:rPr lang="de-DE" dirty="0" smtClean="0">
                <a:solidFill>
                  <a:prstClr val="black"/>
                </a:solidFill>
              </a:rPr>
              <a:t>Sub-</a:t>
            </a:r>
            <a:r>
              <a:rPr lang="de-DE" dirty="0" err="1" smtClean="0">
                <a:solidFill>
                  <a:prstClr val="black"/>
                </a:solidFill>
              </a:rPr>
              <a:t>cycle</a:t>
            </a:r>
            <a:r>
              <a:rPr lang="de-DE" dirty="0" smtClean="0">
                <a:solidFill>
                  <a:prstClr val="black"/>
                </a:solidFill>
              </a:rPr>
              <a:t>: </a:t>
            </a:r>
            <a:r>
              <a:rPr lang="de-DE" dirty="0" err="1" smtClean="0">
                <a:solidFill>
                  <a:prstClr val="black"/>
                </a:solidFill>
              </a:rPr>
              <a:t>Deviation</a:t>
            </a:r>
            <a:r>
              <a:rPr lang="de-DE" baseline="-25000" dirty="0" err="1" smtClean="0">
                <a:solidFill>
                  <a:prstClr val="black"/>
                </a:solidFill>
              </a:rPr>
              <a:t>Total</a:t>
            </a:r>
            <a:r>
              <a:rPr lang="de-DE" dirty="0" smtClean="0">
                <a:solidFill>
                  <a:prstClr val="black"/>
                </a:solidFill>
              </a:rPr>
              <a:t>=0.027</a:t>
            </a:r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5439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62000" y="-242833"/>
            <a:ext cx="10515600" cy="1325563"/>
          </a:xfrm>
        </p:spPr>
        <p:txBody>
          <a:bodyPr/>
          <a:lstStyle/>
          <a:p>
            <a:r>
              <a:rPr lang="it-IT" b="1" dirty="0" err="1" smtClean="0">
                <a:solidFill>
                  <a:schemeClr val="accent5">
                    <a:lumMod val="75000"/>
                  </a:schemeClr>
                </a:solidFill>
              </a:rPr>
              <a:t>Sequence</a:t>
            </a:r>
            <a:r>
              <a:rPr lang="it-IT" b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it-IT" b="1" dirty="0" err="1" smtClean="0">
                <a:solidFill>
                  <a:schemeClr val="accent5">
                    <a:lumMod val="75000"/>
                  </a:schemeClr>
                </a:solidFill>
              </a:rPr>
              <a:t>Subcycle</a:t>
            </a:r>
            <a:r>
              <a:rPr lang="it-IT" b="1" dirty="0" smtClean="0">
                <a:solidFill>
                  <a:schemeClr val="accent5">
                    <a:lumMod val="75000"/>
                  </a:schemeClr>
                </a:solidFill>
              </a:rPr>
              <a:t> –</a:t>
            </a:r>
            <a:r>
              <a:rPr lang="it-IT" b="1" dirty="0" err="1" smtClean="0">
                <a:solidFill>
                  <a:schemeClr val="accent5">
                    <a:lumMod val="75000"/>
                  </a:schemeClr>
                </a:solidFill>
              </a:rPr>
              <a:t>duration</a:t>
            </a:r>
            <a:r>
              <a:rPr lang="it-IT" b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it-IT" b="1" dirty="0" err="1" smtClean="0">
                <a:solidFill>
                  <a:schemeClr val="accent5">
                    <a:lumMod val="75000"/>
                  </a:schemeClr>
                </a:solidFill>
              </a:rPr>
              <a:t>influence</a:t>
            </a:r>
            <a:endParaRPr lang="it-IT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362325" y="6465332"/>
            <a:ext cx="4114800" cy="365125"/>
          </a:xfr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LOWBRASYS Meeting - Marcel Mathissen, FORD</a:t>
            </a:r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5094D-C9FF-45A5-896C-0AEBB7559CD5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9" name="Diagramm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26640731"/>
              </p:ext>
            </p:extLst>
          </p:nvPr>
        </p:nvGraphicFramePr>
        <p:xfrm>
          <a:off x="2681656" y="791309"/>
          <a:ext cx="6778868" cy="2769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Rechteck 9"/>
          <p:cNvSpPr/>
          <p:nvPr/>
        </p:nvSpPr>
        <p:spPr>
          <a:xfrm>
            <a:off x="709978" y="3808942"/>
            <a:ext cx="1007745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smtClean="0">
                <a:solidFill>
                  <a:prstClr val="black"/>
                </a:solidFill>
              </a:rPr>
              <a:t>Total deviation decreases for increasing </a:t>
            </a:r>
            <a:r>
              <a:rPr lang="en-GB" sz="2000" dirty="0" smtClean="0">
                <a:solidFill>
                  <a:prstClr val="black"/>
                </a:solidFill>
              </a:rPr>
              <a:t>sub-cycle </a:t>
            </a:r>
            <a:r>
              <a:rPr lang="en-GB" sz="2000" dirty="0" smtClean="0">
                <a:solidFill>
                  <a:prstClr val="black"/>
                </a:solidFill>
              </a:rPr>
              <a:t>duration. </a:t>
            </a:r>
          </a:p>
          <a:p>
            <a:r>
              <a:rPr lang="en-GB" sz="2000" dirty="0" smtClean="0">
                <a:solidFill>
                  <a:prstClr val="black"/>
                </a:solidFill>
              </a:rPr>
              <a:t>However, even for low durations a representative </a:t>
            </a:r>
            <a:r>
              <a:rPr lang="en-GB" sz="2000" dirty="0" smtClean="0">
                <a:solidFill>
                  <a:prstClr val="black"/>
                </a:solidFill>
              </a:rPr>
              <a:t>sub-cycle </a:t>
            </a:r>
            <a:r>
              <a:rPr lang="en-GB" sz="2000" dirty="0" smtClean="0">
                <a:solidFill>
                  <a:prstClr val="black"/>
                </a:solidFill>
              </a:rPr>
              <a:t>can be found.</a:t>
            </a:r>
          </a:p>
          <a:p>
            <a:r>
              <a:rPr lang="en-GB" sz="2000" dirty="0" smtClean="0">
                <a:solidFill>
                  <a:prstClr val="black"/>
                </a:solidFill>
              </a:rPr>
              <a:t>More </a:t>
            </a:r>
            <a:r>
              <a:rPr lang="en-GB" sz="2000" dirty="0">
                <a:solidFill>
                  <a:prstClr val="black"/>
                </a:solidFill>
              </a:rPr>
              <a:t>important: </a:t>
            </a:r>
          </a:p>
          <a:p>
            <a:pPr marL="342900" indent="-342900">
              <a:buFontTx/>
              <a:buAutoNum type="alphaLcParenR"/>
            </a:pPr>
            <a:r>
              <a:rPr lang="en-GB" sz="2000" dirty="0">
                <a:solidFill>
                  <a:prstClr val="black"/>
                </a:solidFill>
              </a:rPr>
              <a:t>Duration long enough for gravimetric PM mass estimation.</a:t>
            </a:r>
          </a:p>
          <a:p>
            <a:pPr marL="342900" indent="-342900">
              <a:buFontTx/>
              <a:buAutoNum type="alphaLcParenR"/>
            </a:pPr>
            <a:r>
              <a:rPr lang="en-GB" sz="2000" dirty="0">
                <a:solidFill>
                  <a:prstClr val="black"/>
                </a:solidFill>
              </a:rPr>
              <a:t>Meet time constraints for </a:t>
            </a:r>
            <a:r>
              <a:rPr lang="en-GB" sz="2000" dirty="0" smtClean="0">
                <a:solidFill>
                  <a:prstClr val="black"/>
                </a:solidFill>
              </a:rPr>
              <a:t>testing</a:t>
            </a:r>
          </a:p>
          <a:p>
            <a:pPr marL="342900" indent="-342900">
              <a:buFontTx/>
              <a:buAutoNum type="alphaLcParenR"/>
            </a:pPr>
            <a:endParaRPr lang="en-GB" sz="2000" dirty="0">
              <a:solidFill>
                <a:prstClr val="black"/>
              </a:solidFill>
            </a:endParaRPr>
          </a:p>
          <a:p>
            <a:r>
              <a:rPr lang="en-GB" sz="2000" dirty="0" smtClean="0">
                <a:solidFill>
                  <a:prstClr val="black"/>
                </a:solidFill>
              </a:rPr>
              <a:t>Finally, a 3h </a:t>
            </a:r>
            <a:r>
              <a:rPr lang="en-GB" sz="2000" dirty="0" smtClean="0">
                <a:solidFill>
                  <a:prstClr val="black"/>
                </a:solidFill>
              </a:rPr>
              <a:t>sub-cycle </a:t>
            </a:r>
            <a:r>
              <a:rPr lang="en-GB" sz="2000" dirty="0" smtClean="0">
                <a:solidFill>
                  <a:prstClr val="black"/>
                </a:solidFill>
              </a:rPr>
              <a:t>of the LACT was chosen as comparison cycle within Lowbrasys.</a:t>
            </a:r>
            <a:endParaRPr lang="en-GB" sz="2000" dirty="0">
              <a:solidFill>
                <a:prstClr val="black"/>
              </a:solidFill>
            </a:endParaRPr>
          </a:p>
          <a:p>
            <a:endParaRPr lang="en-GB" sz="2000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4715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6569" y="5462587"/>
            <a:ext cx="1971676" cy="1395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8"/>
            <a:ext cx="2743200" cy="365125"/>
          </a:xfrm>
        </p:spPr>
        <p:txBody>
          <a:bodyPr/>
          <a:lstStyle/>
          <a:p>
            <a:fld id="{F65724E5-A6DF-4820-B1FD-6CCF6C167A2B}" type="datetime1">
              <a:rPr lang="it-IT" smtClean="0"/>
              <a:t>03/03/2017</a:t>
            </a:fld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8541070" y="6492875"/>
            <a:ext cx="2743200" cy="365125"/>
          </a:xfrm>
        </p:spPr>
        <p:txBody>
          <a:bodyPr/>
          <a:lstStyle/>
          <a:p>
            <a:fld id="{E7A41E1B-4F70-4964-A407-84C68BE8251C}" type="slidenum">
              <a:rPr lang="en-GB" smtClean="0"/>
              <a:t>12</a:t>
            </a:fld>
            <a:endParaRPr lang="en-GB" dirty="0"/>
          </a:p>
        </p:txBody>
      </p:sp>
      <p:sp>
        <p:nvSpPr>
          <p:cNvPr id="5" name="Tito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Lowbrasys cycle – Run-in procedure</a:t>
            </a:r>
            <a:endParaRPr lang="it-IT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43rd UNEC IWG PMP meeting  16th March 2017</a:t>
            </a:r>
            <a:endParaRPr lang="it-IT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>
          <a:xfrm>
            <a:off x="79131" y="1230239"/>
            <a:ext cx="11857892" cy="4930054"/>
          </a:xfrm>
        </p:spPr>
        <p:txBody>
          <a:bodyPr>
            <a:normAutofit/>
          </a:bodyPr>
          <a:lstStyle/>
          <a:p>
            <a:pPr lvl="1"/>
            <a:r>
              <a:rPr lang="en-US" dirty="0" smtClean="0"/>
              <a:t>Particle generation varies in magnitude during first runs of the procedure</a:t>
            </a:r>
          </a:p>
          <a:p>
            <a:pPr lvl="1"/>
            <a:r>
              <a:rPr lang="en-US" dirty="0" smtClean="0"/>
              <a:t>Proper run-in of friction couple is needed.</a:t>
            </a:r>
          </a:p>
          <a:p>
            <a:pPr lvl="1"/>
            <a:r>
              <a:rPr lang="en-US" dirty="0" smtClean="0"/>
              <a:t>No accelerated bedding cycle. Run-in is based on actual particle testing procedure to avoid unrepresentative wear behavior.</a:t>
            </a:r>
          </a:p>
          <a:p>
            <a:pPr lvl="1"/>
            <a:r>
              <a:rPr lang="en-US" sz="2400" dirty="0" smtClean="0"/>
              <a:t>Currently, 6 repetitions of the 3 h procedure are being performed for each disc/pad combination.</a:t>
            </a:r>
          </a:p>
          <a:p>
            <a:pPr lvl="1"/>
            <a:r>
              <a:rPr lang="en-US" dirty="0" smtClean="0"/>
              <a:t>Decay of particle generation is part of the investigation/assessment.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269107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6569" y="5462587"/>
            <a:ext cx="1971676" cy="1395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8"/>
            <a:ext cx="2743200" cy="365125"/>
          </a:xfrm>
        </p:spPr>
        <p:txBody>
          <a:bodyPr/>
          <a:lstStyle/>
          <a:p>
            <a:fld id="{F65724E5-A6DF-4820-B1FD-6CCF6C167A2B}" type="datetime1">
              <a:rPr lang="it-IT" smtClean="0"/>
              <a:t>03/03/2017</a:t>
            </a:fld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8541070" y="6492875"/>
            <a:ext cx="2743200" cy="365125"/>
          </a:xfrm>
        </p:spPr>
        <p:txBody>
          <a:bodyPr/>
          <a:lstStyle/>
          <a:p>
            <a:fld id="{E7A41E1B-4F70-4964-A407-84C68BE8251C}" type="slidenum">
              <a:rPr lang="en-GB" smtClean="0"/>
              <a:t>13</a:t>
            </a:fld>
            <a:endParaRPr lang="en-GB" dirty="0"/>
          </a:p>
        </p:txBody>
      </p:sp>
      <p:sp>
        <p:nvSpPr>
          <p:cNvPr id="5" name="Tito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Lowbrasys cycle – Additional considerations</a:t>
            </a:r>
            <a:endParaRPr lang="it-IT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43rd UNEC IWG PMP meeting  16th March 2017</a:t>
            </a:r>
            <a:endParaRPr lang="it-IT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>
          <a:xfrm>
            <a:off x="79131" y="1230239"/>
            <a:ext cx="11857892" cy="4930054"/>
          </a:xfrm>
        </p:spPr>
        <p:txBody>
          <a:bodyPr>
            <a:normAutofit/>
          </a:bodyPr>
          <a:lstStyle/>
          <a:p>
            <a:pPr lvl="1"/>
            <a:r>
              <a:rPr lang="en-US" dirty="0" smtClean="0"/>
              <a:t>Temperatures are expected to influence particle generation (especially particle number).</a:t>
            </a:r>
          </a:p>
          <a:p>
            <a:pPr lvl="1"/>
            <a:r>
              <a:rPr lang="en-US" dirty="0" smtClean="0"/>
              <a:t>Cooling behavior of brake dynamometer setups is very different.</a:t>
            </a:r>
          </a:p>
          <a:p>
            <a:pPr marL="914400" lvl="2" indent="0">
              <a:buNone/>
            </a:pPr>
            <a:r>
              <a:rPr lang="en-US" sz="2400" dirty="0" smtClean="0"/>
              <a:t>-&gt; Tests are being performed temperature controlled (sliding thermocouple)</a:t>
            </a:r>
          </a:p>
          <a:p>
            <a:pPr marL="457200" lvl="1" indent="0">
              <a:buNone/>
            </a:pPr>
            <a:endParaRPr lang="en-US" sz="2800" dirty="0" smtClean="0"/>
          </a:p>
          <a:p>
            <a:pPr lvl="1"/>
            <a:r>
              <a:rPr lang="en-US" dirty="0" smtClean="0"/>
              <a:t>Different scorching procedures for different pads (IR vs. Hot Plate).</a:t>
            </a:r>
          </a:p>
          <a:p>
            <a:pPr lvl="1"/>
            <a:r>
              <a:rPr lang="en-US" dirty="0" smtClean="0"/>
              <a:t>Particle generation from bulk material is from interest</a:t>
            </a:r>
          </a:p>
          <a:p>
            <a:pPr marL="457200" lvl="1" indent="0">
              <a:buNone/>
            </a:pPr>
            <a:r>
              <a:rPr lang="en-US" dirty="0" smtClean="0"/>
              <a:t>	-&gt; All pads are rectified, i.e. 2 mm of the pads are grinded/removed.</a:t>
            </a:r>
          </a:p>
          <a:p>
            <a:pPr marL="457200" lvl="1" indent="0">
              <a:buNone/>
            </a:pPr>
            <a:endParaRPr lang="en-US" sz="2800" dirty="0" smtClean="0"/>
          </a:p>
          <a:p>
            <a:pPr marL="914400" lvl="2" indent="0">
              <a:buNone/>
            </a:pPr>
            <a:endParaRPr lang="en-US" sz="2400" dirty="0" smtClean="0"/>
          </a:p>
        </p:txBody>
      </p:sp>
      <p:grpSp>
        <p:nvGrpSpPr>
          <p:cNvPr id="3" name="Group 2"/>
          <p:cNvGrpSpPr/>
          <p:nvPr/>
        </p:nvGrpSpPr>
        <p:grpSpPr>
          <a:xfrm>
            <a:off x="2171700" y="4649679"/>
            <a:ext cx="7833947" cy="955977"/>
            <a:chOff x="2171700" y="3926698"/>
            <a:chExt cx="7833947" cy="955977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71700" y="4015663"/>
              <a:ext cx="3217986" cy="651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71860" y="3926698"/>
              <a:ext cx="3633787" cy="74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Segnaposto contenuto 2"/>
            <p:cNvSpPr txBox="1">
              <a:spLocks/>
            </p:cNvSpPr>
            <p:nvPr/>
          </p:nvSpPr>
          <p:spPr>
            <a:xfrm>
              <a:off x="2171700" y="4649679"/>
              <a:ext cx="744415" cy="232996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92500" lnSpcReduction="10000"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it-IT" sz="1200" dirty="0" smtClean="0"/>
                <a:t>IR</a:t>
              </a:r>
              <a:endParaRPr lang="it-IT" sz="1200" dirty="0"/>
            </a:p>
          </p:txBody>
        </p:sp>
        <p:sp>
          <p:nvSpPr>
            <p:cNvPr id="12" name="Segnaposto contenuto 2"/>
            <p:cNvSpPr txBox="1">
              <a:spLocks/>
            </p:cNvSpPr>
            <p:nvPr/>
          </p:nvSpPr>
          <p:spPr>
            <a:xfrm>
              <a:off x="6433404" y="4649679"/>
              <a:ext cx="744415" cy="232996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92500" lnSpcReduction="10000"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it-IT" sz="1200" dirty="0" smtClean="0"/>
                <a:t>Hot </a:t>
              </a:r>
              <a:r>
                <a:rPr lang="it-IT" sz="1200" dirty="0" err="1" smtClean="0"/>
                <a:t>Plate</a:t>
              </a:r>
              <a:endParaRPr lang="it-IT" sz="1200" dirty="0"/>
            </a:p>
          </p:txBody>
        </p:sp>
      </p:grpSp>
      <p:sp>
        <p:nvSpPr>
          <p:cNvPr id="14" name="Segnaposto contenuto 2"/>
          <p:cNvSpPr txBox="1">
            <a:spLocks/>
          </p:cNvSpPr>
          <p:nvPr/>
        </p:nvSpPr>
        <p:spPr>
          <a:xfrm>
            <a:off x="9261232" y="5698190"/>
            <a:ext cx="744415" cy="232996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sz="1200" dirty="0" smtClean="0"/>
              <a:t>Federal </a:t>
            </a:r>
            <a:r>
              <a:rPr lang="it-IT" sz="1200" dirty="0" err="1" smtClean="0"/>
              <a:t>Mogul</a:t>
            </a:r>
            <a:endParaRPr lang="it-IT" sz="1200" dirty="0"/>
          </a:p>
        </p:txBody>
      </p:sp>
    </p:spTree>
    <p:extLst>
      <p:ext uri="{BB962C8B-B14F-4D97-AF65-F5344CB8AC3E}">
        <p14:creationId xmlns:p14="http://schemas.microsoft.com/office/powerpoint/2010/main" val="81332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Summary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LOWBRASYS team needed a readily available, close to real-world brake cycle for comparing different hard solutions (disc/pad combinations).</a:t>
            </a:r>
          </a:p>
          <a:p>
            <a:r>
              <a:rPr lang="en-US" dirty="0" smtClean="0"/>
              <a:t>The WLTP database was used as a reference database for normal driving conditions.</a:t>
            </a:r>
          </a:p>
          <a:p>
            <a:r>
              <a:rPr lang="en-US" dirty="0" smtClean="0"/>
              <a:t>A </a:t>
            </a:r>
            <a:r>
              <a:rPr lang="en-US" dirty="0" smtClean="0"/>
              <a:t>sub-cycle </a:t>
            </a:r>
            <a:r>
              <a:rPr lang="en-US" dirty="0" smtClean="0"/>
              <a:t>of the Ford LACT procedure was chosen. </a:t>
            </a:r>
          </a:p>
          <a:p>
            <a:r>
              <a:rPr lang="en-US" dirty="0" smtClean="0"/>
              <a:t>It was possible to reduce the original cycle length while keeping its characteristics (</a:t>
            </a:r>
            <a:r>
              <a:rPr lang="en-US" dirty="0" smtClean="0"/>
              <a:t>decelerations, initial </a:t>
            </a:r>
            <a:r>
              <a:rPr lang="en-US" dirty="0" smtClean="0"/>
              <a:t>Velocity, etc.)</a:t>
            </a:r>
          </a:p>
          <a:p>
            <a:r>
              <a:rPr lang="en-US" dirty="0" smtClean="0"/>
              <a:t>The cycle </a:t>
            </a:r>
            <a:r>
              <a:rPr lang="en-US" dirty="0" smtClean="0"/>
              <a:t>duration </a:t>
            </a:r>
            <a:r>
              <a:rPr lang="en-US" dirty="0" smtClean="0"/>
              <a:t>is 3 h, with 6 repetitions, performed temperature controlled with grinded pads.</a:t>
            </a:r>
          </a:p>
          <a:p>
            <a:endParaRPr lang="en-US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43rd UNEC IWG PMP meeting  16th March 2017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3295094D-C9FF-45A5-896C-0AEBB7559CD5}" type="slidenum">
              <a:rPr lang="it-IT" smtClean="0"/>
              <a:pPr algn="ctr"/>
              <a:t>14</a:t>
            </a:fld>
            <a:endParaRPr lang="it-IT" dirty="0"/>
          </a:p>
        </p:txBody>
      </p:sp>
      <p:sp>
        <p:nvSpPr>
          <p:cNvPr id="6" name="Segnaposto data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1322CC0-3729-4CF6-B18D-0D90BC20507E}" type="datetime1">
              <a:rPr lang="it-IT" smtClean="0"/>
              <a:t>03/03/2017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9410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Outlook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38200" y="1415562"/>
            <a:ext cx="10515600" cy="4761402"/>
          </a:xfrm>
        </p:spPr>
        <p:txBody>
          <a:bodyPr>
            <a:normAutofit/>
          </a:bodyPr>
          <a:lstStyle/>
          <a:p>
            <a:r>
              <a:rPr lang="en-US" dirty="0" smtClean="0"/>
              <a:t>Comparison study between results obtained from two different dyno setups is planned.</a:t>
            </a:r>
          </a:p>
          <a:p>
            <a:endParaRPr lang="en-US" dirty="0" smtClean="0"/>
          </a:p>
          <a:p>
            <a:r>
              <a:rPr lang="en-US" dirty="0" smtClean="0"/>
              <a:t>Experience with the procedure and potential flaws/pitfalls will be collected and summarized</a:t>
            </a:r>
          </a:p>
          <a:p>
            <a:endParaRPr lang="en-US" dirty="0" smtClean="0"/>
          </a:p>
          <a:p>
            <a:r>
              <a:rPr lang="en-US" dirty="0"/>
              <a:t>Further on-going dissemination from Lowbrasys results to PMP group </a:t>
            </a:r>
            <a:r>
              <a:rPr lang="en-US" dirty="0" smtClean="0"/>
              <a:t>is </a:t>
            </a:r>
            <a:r>
              <a:rPr lang="en-US" dirty="0"/>
              <a:t>intended</a:t>
            </a:r>
          </a:p>
          <a:p>
            <a:endParaRPr lang="en-US" dirty="0" smtClean="0"/>
          </a:p>
          <a:p>
            <a:r>
              <a:rPr lang="en-US" dirty="0" smtClean="0"/>
              <a:t>Final recommendation at the end of the project</a:t>
            </a:r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43rd UNEC IWG PMP meeting  16th March 2017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3295094D-C9FF-45A5-896C-0AEBB7559CD5}" type="slidenum">
              <a:rPr lang="it-IT" smtClean="0"/>
              <a:pPr algn="ctr"/>
              <a:t>15</a:t>
            </a:fld>
            <a:endParaRPr lang="it-IT" dirty="0"/>
          </a:p>
        </p:txBody>
      </p:sp>
      <p:sp>
        <p:nvSpPr>
          <p:cNvPr id="6" name="Segnaposto data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1322CC0-3729-4CF6-B18D-0D90BC20507E}" type="datetime1">
              <a:rPr lang="it-IT" smtClean="0"/>
              <a:t>03/03/2017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37589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What is Lowbrasys?</a:t>
            </a:r>
          </a:p>
          <a:p>
            <a:r>
              <a:rPr lang="en-GB" dirty="0" smtClean="0"/>
              <a:t>Summary of Cycle Discussion in Lowbrasys.</a:t>
            </a:r>
          </a:p>
          <a:p>
            <a:r>
              <a:rPr lang="en-GB" dirty="0" smtClean="0"/>
              <a:t>How the current “Lowbrasys cycle” was derived.</a:t>
            </a:r>
          </a:p>
          <a:p>
            <a:r>
              <a:rPr lang="en-GB" dirty="0" smtClean="0"/>
              <a:t>Additional considerations</a:t>
            </a:r>
          </a:p>
          <a:p>
            <a:r>
              <a:rPr lang="en-GB" dirty="0" smtClean="0"/>
              <a:t>Summary &amp; Outlook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91F8584-A5F0-47B8-9A2E-D9FE1DFEA706}" type="datetime1">
              <a:rPr lang="it-IT" smtClean="0"/>
              <a:t>03/03/2017</a:t>
            </a:fld>
            <a:endParaRPr lang="it-I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3295094D-C9FF-45A5-896C-0AEBB7559CD5}" type="slidenum">
              <a:rPr lang="it-IT" smtClean="0"/>
              <a:pPr algn="ctr"/>
              <a:t>2</a:t>
            </a:fld>
            <a:endParaRPr lang="it-IT" dirty="0"/>
          </a:p>
        </p:txBody>
      </p:sp>
      <p:sp>
        <p:nvSpPr>
          <p:cNvPr id="9" name="Fußzeilenplatzhalter 1"/>
          <p:cNvSpPr>
            <a:spLocks noGrp="1"/>
          </p:cNvSpPr>
          <p:nvPr>
            <p:ph type="ftr" sz="quarter" idx="11"/>
          </p:nvPr>
        </p:nvSpPr>
        <p:spPr>
          <a:xfrm>
            <a:off x="4038600" y="6356358"/>
            <a:ext cx="4114800" cy="365125"/>
          </a:xfrm>
        </p:spPr>
        <p:txBody>
          <a:bodyPr/>
          <a:lstStyle/>
          <a:p>
            <a:r>
              <a:rPr lang="en-US" smtClean="0"/>
              <a:t>43rd UNEC IWG PMP meeting  16th March 2017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40573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2971799"/>
            <a:ext cx="12192000" cy="3886201"/>
            <a:chOff x="0" y="2971799"/>
            <a:chExt cx="12192000" cy="3886201"/>
          </a:xfrm>
        </p:grpSpPr>
        <p:pic>
          <p:nvPicPr>
            <p:cNvPr id="1026" name="Picture 2" descr="https://static.pexels.com/photos/20974/pexels-photo.jp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4500" b="24500"/>
            <a:stretch/>
          </p:blipFill>
          <p:spPr bwMode="auto">
            <a:xfrm>
              <a:off x="0" y="2971799"/>
              <a:ext cx="12192000" cy="3886201"/>
            </a:xfrm>
            <a:prstGeom prst="rect">
              <a:avLst/>
            </a:prstGeom>
            <a:solidFill>
              <a:schemeClr val="tx1"/>
            </a:solidFill>
          </p:spPr>
        </p:pic>
        <p:sp>
          <p:nvSpPr>
            <p:cNvPr id="3" name="Rectangle 2"/>
            <p:cNvSpPr/>
            <p:nvPr/>
          </p:nvSpPr>
          <p:spPr>
            <a:xfrm>
              <a:off x="0" y="2971799"/>
              <a:ext cx="12192000" cy="896816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3</a:t>
            </a:fld>
            <a:endParaRPr lang="it-IT" dirty="0"/>
          </a:p>
        </p:txBody>
      </p:sp>
      <p:graphicFrame>
        <p:nvGraphicFramePr>
          <p:cNvPr id="7" name="Tabel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6278435"/>
              </p:ext>
            </p:extLst>
          </p:nvPr>
        </p:nvGraphicFramePr>
        <p:xfrm>
          <a:off x="1513866" y="3407323"/>
          <a:ext cx="8342312" cy="2809486"/>
        </p:xfrm>
        <a:graphic>
          <a:graphicData uri="http://schemas.openxmlformats.org/drawingml/2006/table">
            <a:tbl>
              <a:tblPr bandRow="1">
                <a:tableStyleId>{7DF18680-E054-41AD-8BC1-D1AEF772440D}</a:tableStyleId>
              </a:tblPr>
              <a:tblGrid>
                <a:gridCol w="569142"/>
                <a:gridCol w="7773170"/>
              </a:tblGrid>
              <a:tr h="8778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1" u="none" strike="noStrike" cap="none" spc="0" normalizeH="0" baseline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bg2">
                              <a:tint val="85000"/>
                              <a:satMod val="15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1.</a:t>
                      </a:r>
                      <a:endParaRPr kumimoji="0" lang="it-IT" sz="2000" b="1" i="0" u="none" strike="noStrike" cap="none" spc="0" normalizeH="0" baseline="0" dirty="0" smtClean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bg2">
                            <a:tint val="85000"/>
                            <a:satMod val="15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  <a:latin typeface="Arial" charset="0"/>
                        <a:ea typeface="MS PGothic" pitchFamily="34" charset="-128"/>
                      </a:endParaRPr>
                    </a:p>
                  </a:txBody>
                  <a:tcPr marL="121920" marR="121920" marT="45625" marB="4562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To demonstrate a novel and low environmental impact brake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system that will reduce micro and nanoparticles emissions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by at least 50%;</a:t>
                      </a:r>
                      <a:endParaRPr kumimoji="0" lang="it-IT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PGothic" pitchFamily="34" charset="-128"/>
                      </a:endParaRPr>
                    </a:p>
                  </a:txBody>
                  <a:tcPr marL="121920" marR="121920" marT="45625" marB="45625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8778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1" u="none" strike="noStrike" kern="1200" cap="none" spc="0" normalizeH="0" baseline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bg2">
                              <a:tint val="85000"/>
                              <a:satMod val="15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2.</a:t>
                      </a:r>
                    </a:p>
                  </a:txBody>
                  <a:tcPr marL="121920" marR="121920" marT="45625" marB="4562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To improve the measurement and understanding of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micrometre-sized and ultrafine particles and their effects on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health and the environment;</a:t>
                      </a:r>
                      <a:endParaRPr kumimoji="0" lang="it-IT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PGothic" pitchFamily="34" charset="-128"/>
                      </a:endParaRPr>
                    </a:p>
                  </a:txBody>
                  <a:tcPr marL="121920" marR="121920" marT="45625" marB="45625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798186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1" u="none" strike="noStrike" kern="1200" cap="none" spc="0" normalizeH="0" baseline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bg2">
                              <a:tint val="85000"/>
                              <a:satMod val="15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3.</a:t>
                      </a:r>
                    </a:p>
                  </a:txBody>
                  <a:tcPr marL="121920" marR="121920" marT="45625" marB="4562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sz="20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Recommendations to policy makers.</a:t>
                      </a:r>
                      <a:endParaRPr kumimoji="0" lang="it-IT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PGothic" pitchFamily="34" charset="-128"/>
                      </a:endParaRPr>
                    </a:p>
                  </a:txBody>
                  <a:tcPr marL="121920" marR="121920" marT="45625" marB="45625" anchor="ctr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Datumsplatzhalt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59C81E6-BF95-43DD-B555-65B80F32DB8D}" type="datetime1">
              <a:rPr lang="it-IT" smtClean="0"/>
              <a:t>03/03/2017</a:t>
            </a:fld>
            <a:endParaRPr lang="it-IT"/>
          </a:p>
        </p:txBody>
      </p:sp>
      <p:sp>
        <p:nvSpPr>
          <p:cNvPr id="10" name="Fußzeilenplatzhalter 1"/>
          <p:cNvSpPr>
            <a:spLocks noGrp="1"/>
          </p:cNvSpPr>
          <p:nvPr>
            <p:ph type="ftr" sz="quarter" idx="11"/>
          </p:nvPr>
        </p:nvSpPr>
        <p:spPr>
          <a:xfrm>
            <a:off x="4038600" y="6356358"/>
            <a:ext cx="4114800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43rd UNEC IWG PMP meeting  16th March 2017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11" name="Titolo 14"/>
          <p:cNvSpPr>
            <a:spLocks noGrp="1"/>
          </p:cNvSpPr>
          <p:nvPr/>
        </p:nvSpPr>
        <p:spPr>
          <a:xfrm>
            <a:off x="382901" y="366475"/>
            <a:ext cx="9790829" cy="9903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accent5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 smtClean="0"/>
              <a:t>LOWBRASYS: </a:t>
            </a:r>
            <a:r>
              <a:rPr lang="en-GB" sz="2800" dirty="0" smtClean="0"/>
              <a:t>a LOW environment impact </a:t>
            </a:r>
            <a:r>
              <a:rPr lang="en-GB" sz="2800" dirty="0" err="1" smtClean="0"/>
              <a:t>BRAke</a:t>
            </a:r>
            <a:r>
              <a:rPr lang="en-GB" sz="2800" dirty="0" smtClean="0"/>
              <a:t> </a:t>
            </a:r>
            <a:r>
              <a:rPr lang="en-GB" sz="2800" dirty="0" err="1" smtClean="0"/>
              <a:t>SYStem</a:t>
            </a: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en-GB" sz="2400" dirty="0" smtClean="0"/>
              <a:t>GA </a:t>
            </a:r>
            <a:r>
              <a:rPr lang="en-US" sz="2400" dirty="0" smtClean="0"/>
              <a:t>636592 - </a:t>
            </a:r>
            <a:r>
              <a:rPr lang="en-GB" sz="2400" dirty="0" smtClean="0"/>
              <a:t> MG-3.1-2014: Technologies for low emission powertrains </a:t>
            </a:r>
            <a:endParaRPr lang="it-IT" sz="2800" dirty="0"/>
          </a:p>
        </p:txBody>
      </p:sp>
      <p:sp>
        <p:nvSpPr>
          <p:cNvPr id="12" name="Inhaltsplatzhalter 6"/>
          <p:cNvSpPr>
            <a:spLocks noGrp="1"/>
          </p:cNvSpPr>
          <p:nvPr>
            <p:ph idx="1"/>
          </p:nvPr>
        </p:nvSpPr>
        <p:spPr>
          <a:xfrm>
            <a:off x="556845" y="1493801"/>
            <a:ext cx="9123486" cy="1557132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10 members from 6 European </a:t>
            </a:r>
            <a:r>
              <a:rPr lang="en-US" dirty="0" smtClean="0"/>
              <a:t>countries </a:t>
            </a: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Total costs: 	9.5 million </a:t>
            </a:r>
            <a:r>
              <a:rPr lang="en-US" dirty="0" smtClean="0"/>
              <a:t>€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Project </a:t>
            </a:r>
            <a:r>
              <a:rPr lang="en-US" dirty="0"/>
              <a:t>Start: </a:t>
            </a:r>
            <a:r>
              <a:rPr lang="en-US" dirty="0" smtClean="0"/>
              <a:t>01</a:t>
            </a:r>
            <a:r>
              <a:rPr lang="en-US" dirty="0"/>
              <a:t>. September, </a:t>
            </a:r>
            <a:r>
              <a:rPr lang="en-US" dirty="0" smtClean="0"/>
              <a:t>2015 (Project </a:t>
            </a:r>
            <a:r>
              <a:rPr lang="en-US" dirty="0"/>
              <a:t>duration: 36 </a:t>
            </a:r>
            <a:r>
              <a:rPr lang="en-US" dirty="0" smtClean="0"/>
              <a:t>month)</a:t>
            </a:r>
          </a:p>
          <a:p>
            <a:pPr marL="0" indent="0">
              <a:buNone/>
            </a:pPr>
            <a:r>
              <a:rPr lang="de-DE" dirty="0" smtClean="0"/>
              <a:t> 			</a:t>
            </a:r>
            <a:r>
              <a:rPr lang="de-DE" b="1" dirty="0" smtClean="0"/>
              <a:t>www.lowbrasys.eu</a:t>
            </a:r>
            <a:endParaRPr lang="en-US" b="1" dirty="0"/>
          </a:p>
          <a:p>
            <a:pPr lvl="1"/>
            <a:endParaRPr lang="en-US" dirty="0"/>
          </a:p>
        </p:txBody>
      </p:sp>
      <p:sp>
        <p:nvSpPr>
          <p:cNvPr id="14" name="Titolo 14"/>
          <p:cNvSpPr>
            <a:spLocks noGrp="1"/>
          </p:cNvSpPr>
          <p:nvPr/>
        </p:nvSpPr>
        <p:spPr>
          <a:xfrm>
            <a:off x="1411604" y="3121269"/>
            <a:ext cx="3072476" cy="3369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accent5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600" dirty="0" smtClean="0"/>
              <a:t>Project </a:t>
            </a:r>
            <a:r>
              <a:rPr lang="de-DE" sz="3600" dirty="0" err="1" smtClean="0"/>
              <a:t>goals</a:t>
            </a:r>
            <a:r>
              <a:rPr lang="de-DE" sz="3600" dirty="0" smtClean="0"/>
              <a:t>:</a:t>
            </a: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2282642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128642"/>
            <a:ext cx="10515600" cy="1325563"/>
          </a:xfrm>
        </p:spPr>
        <p:txBody>
          <a:bodyPr/>
          <a:lstStyle/>
          <a:p>
            <a:r>
              <a:rPr lang="it-IT" b="1" dirty="0" smtClean="0">
                <a:solidFill>
                  <a:schemeClr val="accent5">
                    <a:lumMod val="75000"/>
                  </a:schemeClr>
                </a:solidFill>
              </a:rPr>
              <a:t>Lowbrasys – </a:t>
            </a:r>
            <a:r>
              <a:rPr lang="it-IT" b="1" dirty="0" err="1" smtClean="0">
                <a:solidFill>
                  <a:schemeClr val="accent5">
                    <a:lumMod val="75000"/>
                  </a:schemeClr>
                </a:solidFill>
              </a:rPr>
              <a:t>Need</a:t>
            </a:r>
            <a:r>
              <a:rPr lang="it-IT" b="1" dirty="0" smtClean="0">
                <a:solidFill>
                  <a:schemeClr val="accent5">
                    <a:lumMod val="75000"/>
                  </a:schemeClr>
                </a:solidFill>
              </a:rPr>
              <a:t> for a test </a:t>
            </a:r>
            <a:r>
              <a:rPr lang="it-IT" b="1" dirty="0" err="1" smtClean="0">
                <a:solidFill>
                  <a:schemeClr val="accent5">
                    <a:lumMod val="75000"/>
                  </a:schemeClr>
                </a:solidFill>
              </a:rPr>
              <a:t>cycle</a:t>
            </a:r>
            <a:r>
              <a:rPr lang="it-IT" b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endParaRPr lang="it-IT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LOWBRASYS Meeting - Marcel Mathissen, FORD</a:t>
            </a:r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5094D-C9FF-45A5-896C-0AEBB7559CD5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>
          <a:xfrm>
            <a:off x="424959" y="1493800"/>
            <a:ext cx="11040210" cy="4520137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en-US" dirty="0" smtClean="0"/>
              <a:t>Situation in Lowbrasys in 2016:</a:t>
            </a:r>
          </a:p>
          <a:p>
            <a:pPr lvl="1">
              <a:buFontTx/>
              <a:buChar char="-"/>
            </a:pPr>
            <a:r>
              <a:rPr lang="en-US" dirty="0" smtClean="0"/>
              <a:t>Quick alignment on brake test cycle was needed to allow ranking of different solutions (pad/disc combinations) with regards to particle emissions.</a:t>
            </a:r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Considerations:</a:t>
            </a:r>
          </a:p>
          <a:p>
            <a:pPr lvl="1">
              <a:buFontTx/>
              <a:buChar char="-"/>
            </a:pPr>
            <a:r>
              <a:rPr lang="en-US" dirty="0" smtClean="0"/>
              <a:t>Cycle needs to represent real-driving characteristics (decelerations, etc.)</a:t>
            </a:r>
          </a:p>
          <a:p>
            <a:pPr lvl="1">
              <a:buFontTx/>
              <a:buChar char="-"/>
            </a:pPr>
            <a:r>
              <a:rPr lang="en-US" dirty="0" smtClean="0"/>
              <a:t>Cycle needs to be readily available.</a:t>
            </a:r>
          </a:p>
        </p:txBody>
      </p:sp>
    </p:spTree>
    <p:extLst>
      <p:ext uri="{BB962C8B-B14F-4D97-AF65-F5344CB8AC3E}">
        <p14:creationId xmlns:p14="http://schemas.microsoft.com/office/powerpoint/2010/main" val="2324040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128642"/>
            <a:ext cx="10515600" cy="1325563"/>
          </a:xfrm>
        </p:spPr>
        <p:txBody>
          <a:bodyPr/>
          <a:lstStyle/>
          <a:p>
            <a:r>
              <a:rPr lang="it-IT" b="1" dirty="0" smtClean="0">
                <a:solidFill>
                  <a:schemeClr val="accent5">
                    <a:lumMod val="75000"/>
                  </a:schemeClr>
                </a:solidFill>
              </a:rPr>
              <a:t>Lowbrasys – </a:t>
            </a:r>
            <a:r>
              <a:rPr lang="it-IT" b="1" dirty="0" err="1" smtClean="0">
                <a:solidFill>
                  <a:schemeClr val="accent5">
                    <a:lumMod val="75000"/>
                  </a:schemeClr>
                </a:solidFill>
              </a:rPr>
              <a:t>Cycle</a:t>
            </a:r>
            <a:r>
              <a:rPr lang="it-IT" b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it-IT" b="1" dirty="0" err="1" smtClean="0">
                <a:solidFill>
                  <a:schemeClr val="accent5">
                    <a:lumMod val="75000"/>
                  </a:schemeClr>
                </a:solidFill>
              </a:rPr>
              <a:t>comparison</a:t>
            </a:r>
            <a:endParaRPr lang="it-IT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LOWBRASYS Meeting - Marcel Mathissen, FORD</a:t>
            </a:r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5094D-C9FF-45A5-896C-0AEBB7559CD5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>
          <a:xfrm>
            <a:off x="424959" y="1230923"/>
            <a:ext cx="11040210" cy="5117123"/>
          </a:xfrm>
        </p:spPr>
        <p:txBody>
          <a:bodyPr>
            <a:normAutofit fontScale="92500" lnSpcReduction="10000"/>
          </a:bodyPr>
          <a:lstStyle/>
          <a:p>
            <a:pPr lvl="1"/>
            <a:r>
              <a:rPr lang="en-US" dirty="0" smtClean="0"/>
              <a:t>Different cycles were analyzed and compared to the WLTP database</a:t>
            </a:r>
            <a:r>
              <a:rPr lang="en-US" dirty="0"/>
              <a:t> </a:t>
            </a:r>
            <a:r>
              <a:rPr lang="en-US" dirty="0" smtClean="0"/>
              <a:t>(decelerations, brake durations, </a:t>
            </a:r>
            <a:r>
              <a:rPr lang="en-US" dirty="0"/>
              <a:t>initial </a:t>
            </a:r>
            <a:r>
              <a:rPr lang="en-US" dirty="0" smtClean="0"/>
              <a:t>velocity, v x </a:t>
            </a:r>
            <a:r>
              <a:rPr lang="en-US" dirty="0" err="1" smtClean="0"/>
              <a:t>a</a:t>
            </a:r>
            <a:r>
              <a:rPr lang="en-US" baseline="-25000" dirty="0" err="1" smtClean="0"/>
              <a:t>neg</a:t>
            </a:r>
            <a:r>
              <a:rPr lang="en-US" dirty="0" smtClean="0"/>
              <a:t>,)</a:t>
            </a:r>
          </a:p>
          <a:p>
            <a:pPr lvl="1"/>
            <a:r>
              <a:rPr lang="en-US" dirty="0" smtClean="0"/>
              <a:t>No </a:t>
            </a:r>
            <a:r>
              <a:rPr lang="en-US" dirty="0" smtClean="0"/>
              <a:t>cycle </a:t>
            </a:r>
            <a:r>
              <a:rPr lang="en-US" dirty="0" smtClean="0"/>
              <a:t>matched all characteristics of the WLTP database.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The Ford LACT procedure showed the most reasonable agreement with the WLTP database.</a:t>
            </a:r>
          </a:p>
          <a:p>
            <a:pPr lvl="1"/>
            <a:r>
              <a:rPr lang="en-US" dirty="0" smtClean="0"/>
              <a:t>It was agreed to adapt the Ford LACT procedure for further testing.</a:t>
            </a:r>
          </a:p>
          <a:p>
            <a:pPr lvl="1"/>
            <a:endParaRPr lang="en-US" dirty="0" smtClean="0"/>
          </a:p>
          <a:p>
            <a:pPr lvl="1">
              <a:buFontTx/>
              <a:buChar char="-"/>
            </a:pPr>
            <a:endParaRPr lang="en-US" dirty="0" smtClean="0"/>
          </a:p>
          <a:p>
            <a:pPr lvl="1">
              <a:buFontTx/>
              <a:buChar char="-"/>
            </a:pP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52" t="6059" r="8900"/>
          <a:stretch/>
        </p:blipFill>
        <p:spPr>
          <a:xfrm>
            <a:off x="2303585" y="2282867"/>
            <a:ext cx="6295292" cy="2880897"/>
          </a:xfrm>
          <a:prstGeom prst="rect">
            <a:avLst/>
          </a:prstGeom>
        </p:spPr>
      </p:pic>
      <p:sp>
        <p:nvSpPr>
          <p:cNvPr id="8" name="Inhaltsplatzhalter 6"/>
          <p:cNvSpPr txBox="1">
            <a:spLocks/>
          </p:cNvSpPr>
          <p:nvPr/>
        </p:nvSpPr>
        <p:spPr>
          <a:xfrm>
            <a:off x="2089650" y="2172740"/>
            <a:ext cx="2016371" cy="255423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r>
              <a:rPr lang="de-DE" dirty="0" err="1" smtClean="0"/>
              <a:t>Example</a:t>
            </a:r>
            <a:r>
              <a:rPr lang="de-DE" dirty="0" smtClean="0"/>
              <a:t>: </a:t>
            </a:r>
            <a:r>
              <a:rPr lang="de-DE" dirty="0" err="1" smtClean="0"/>
              <a:t>Decelerations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4745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025" y="888051"/>
            <a:ext cx="10973624" cy="53303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128642"/>
            <a:ext cx="10515600" cy="1325563"/>
          </a:xfrm>
        </p:spPr>
        <p:txBody>
          <a:bodyPr/>
          <a:lstStyle/>
          <a:p>
            <a:r>
              <a:rPr lang="it-IT" b="1" dirty="0" smtClean="0">
                <a:solidFill>
                  <a:schemeClr val="accent5">
                    <a:lumMod val="75000"/>
                  </a:schemeClr>
                </a:solidFill>
              </a:rPr>
              <a:t>Ford -LACT </a:t>
            </a:r>
            <a:endParaRPr lang="it-IT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LOWBRASYS Meeting - Marcel Mathissen, FORD</a:t>
            </a:r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5094D-C9FF-45A5-896C-0AEBB7559CD5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1990725" y="1002351"/>
            <a:ext cx="32286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prstClr val="black"/>
                </a:solidFill>
              </a:rPr>
              <a:t>LACT Cycle </a:t>
            </a:r>
            <a:r>
              <a:rPr lang="de-DE" dirty="0" err="1" smtClean="0">
                <a:solidFill>
                  <a:prstClr val="black"/>
                </a:solidFill>
              </a:rPr>
              <a:t>overview</a:t>
            </a:r>
            <a:r>
              <a:rPr lang="de-DE" dirty="0" smtClean="0">
                <a:solidFill>
                  <a:prstClr val="black"/>
                </a:solidFill>
              </a:rPr>
              <a:t>, 3542 </a:t>
            </a:r>
            <a:r>
              <a:rPr lang="de-DE" dirty="0" err="1" smtClean="0">
                <a:solidFill>
                  <a:prstClr val="black"/>
                </a:solidFill>
              </a:rPr>
              <a:t>Stops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>
          <a:xfrm>
            <a:off x="424959" y="5969977"/>
            <a:ext cx="11040210" cy="378069"/>
          </a:xfrm>
        </p:spPr>
        <p:txBody>
          <a:bodyPr>
            <a:normAutofit fontScale="92500" lnSpcReduction="10000"/>
          </a:bodyPr>
          <a:lstStyle/>
          <a:p>
            <a:pPr marL="457200" lvl="1" indent="0">
              <a:buNone/>
            </a:pPr>
            <a:r>
              <a:rPr lang="en-US" dirty="0" smtClean="0"/>
              <a:t>Problem: Cycle is too long for particle measurements. How to select sub-cycle?</a:t>
            </a:r>
          </a:p>
          <a:p>
            <a:pPr lvl="1"/>
            <a:endParaRPr lang="en-US" dirty="0" smtClean="0"/>
          </a:p>
          <a:p>
            <a:pPr lvl="1">
              <a:buFontTx/>
              <a:buChar char="-"/>
            </a:pPr>
            <a:endParaRPr lang="en-US" dirty="0" smtClean="0"/>
          </a:p>
          <a:p>
            <a:pPr lvl="1">
              <a:buFontTx/>
              <a:buChar char="-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425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128642"/>
            <a:ext cx="10515600" cy="1325563"/>
          </a:xfrm>
        </p:spPr>
        <p:txBody>
          <a:bodyPr/>
          <a:lstStyle/>
          <a:p>
            <a:r>
              <a:rPr lang="it-IT" b="1" dirty="0" smtClean="0">
                <a:solidFill>
                  <a:schemeClr val="accent5">
                    <a:lumMod val="75000"/>
                  </a:schemeClr>
                </a:solidFill>
              </a:rPr>
              <a:t>LACT </a:t>
            </a:r>
            <a:r>
              <a:rPr lang="it-IT" b="1" dirty="0" smtClean="0">
                <a:solidFill>
                  <a:schemeClr val="accent5">
                    <a:lumMod val="75000"/>
                  </a:schemeClr>
                </a:solidFill>
              </a:rPr>
              <a:t>Sub-</a:t>
            </a:r>
            <a:r>
              <a:rPr lang="it-IT" b="1" dirty="0" err="1" smtClean="0">
                <a:solidFill>
                  <a:schemeClr val="accent5">
                    <a:lumMod val="75000"/>
                  </a:schemeClr>
                </a:solidFill>
              </a:rPr>
              <a:t>cycle</a:t>
            </a:r>
            <a:r>
              <a:rPr lang="it-IT" b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it-IT" b="1" dirty="0" err="1" smtClean="0">
                <a:solidFill>
                  <a:schemeClr val="accent5">
                    <a:lumMod val="75000"/>
                  </a:schemeClr>
                </a:solidFill>
              </a:rPr>
              <a:t>selection</a:t>
            </a:r>
            <a:endParaRPr lang="it-IT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LOWBRASYS Meeting - Marcel Mathissen, FORD</a:t>
            </a:r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5094D-C9FF-45A5-896C-0AEBB7559CD5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323850" y="1201698"/>
            <a:ext cx="44864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smtClean="0">
                <a:solidFill>
                  <a:prstClr val="black"/>
                </a:solidFill>
              </a:rPr>
              <a:t>Select sample </a:t>
            </a:r>
            <a:r>
              <a:rPr lang="de-DE" sz="2000" dirty="0" err="1" smtClean="0">
                <a:solidFill>
                  <a:prstClr val="black"/>
                </a:solidFill>
              </a:rPr>
              <a:t>from</a:t>
            </a:r>
            <a:r>
              <a:rPr lang="de-DE" sz="2000" dirty="0" smtClean="0">
                <a:solidFill>
                  <a:prstClr val="black"/>
                </a:solidFill>
              </a:rPr>
              <a:t> </a:t>
            </a:r>
            <a:r>
              <a:rPr lang="de-DE" sz="2000" dirty="0" err="1" smtClean="0">
                <a:solidFill>
                  <a:prstClr val="black"/>
                </a:solidFill>
              </a:rPr>
              <a:t>statistical</a:t>
            </a:r>
            <a:r>
              <a:rPr lang="de-DE" sz="2000" dirty="0" smtClean="0">
                <a:solidFill>
                  <a:prstClr val="black"/>
                </a:solidFill>
              </a:rPr>
              <a:t> </a:t>
            </a:r>
            <a:r>
              <a:rPr lang="de-DE" sz="2000" dirty="0" err="1" smtClean="0">
                <a:solidFill>
                  <a:prstClr val="black"/>
                </a:solidFill>
              </a:rPr>
              <a:t>population</a:t>
            </a:r>
            <a:r>
              <a:rPr lang="de-DE" sz="2000" dirty="0" smtClean="0">
                <a:solidFill>
                  <a:prstClr val="black"/>
                </a:solidFill>
              </a:rPr>
              <a:t>:</a:t>
            </a:r>
          </a:p>
        </p:txBody>
      </p:sp>
      <p:grpSp>
        <p:nvGrpSpPr>
          <p:cNvPr id="44" name="Gruppieren 43"/>
          <p:cNvGrpSpPr/>
          <p:nvPr/>
        </p:nvGrpSpPr>
        <p:grpSpPr>
          <a:xfrm>
            <a:off x="-221877" y="1549250"/>
            <a:ext cx="6120000" cy="2880000"/>
            <a:chOff x="0" y="1953695"/>
            <a:chExt cx="4059131" cy="1971675"/>
          </a:xfrm>
        </p:grpSpPr>
        <p:pic>
          <p:nvPicPr>
            <p:cNvPr id="10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953695"/>
              <a:ext cx="4059131" cy="19716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16" name="Gerade Verbindung 15"/>
            <p:cNvCxnSpPr/>
            <p:nvPr/>
          </p:nvCxnSpPr>
          <p:spPr>
            <a:xfrm>
              <a:off x="1162050" y="2105025"/>
              <a:ext cx="0" cy="1571625"/>
            </a:xfrm>
            <a:prstGeom prst="line">
              <a:avLst/>
            </a:prstGeom>
            <a:ln w="15875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/>
          </p:nvCxnSpPr>
          <p:spPr>
            <a:xfrm>
              <a:off x="1333500" y="2105025"/>
              <a:ext cx="0" cy="1571625"/>
            </a:xfrm>
            <a:prstGeom prst="line">
              <a:avLst/>
            </a:prstGeom>
            <a:ln w="15875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/>
          </p:nvCxnSpPr>
          <p:spPr>
            <a:xfrm>
              <a:off x="2317248" y="2105024"/>
              <a:ext cx="0" cy="1571626"/>
            </a:xfrm>
            <a:prstGeom prst="line">
              <a:avLst/>
            </a:prstGeom>
            <a:ln w="15875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/>
          </p:nvCxnSpPr>
          <p:spPr>
            <a:xfrm>
              <a:off x="3486150" y="2114550"/>
              <a:ext cx="0" cy="1552575"/>
            </a:xfrm>
            <a:prstGeom prst="line">
              <a:avLst/>
            </a:prstGeom>
            <a:ln w="15875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/>
          </p:nvCxnSpPr>
          <p:spPr>
            <a:xfrm>
              <a:off x="2733675" y="2109787"/>
              <a:ext cx="0" cy="1566863"/>
            </a:xfrm>
            <a:prstGeom prst="line">
              <a:avLst/>
            </a:prstGeom>
            <a:ln w="15875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/>
          </p:nvCxnSpPr>
          <p:spPr>
            <a:xfrm>
              <a:off x="1657350" y="2105023"/>
              <a:ext cx="0" cy="1571627"/>
            </a:xfrm>
            <a:prstGeom prst="line">
              <a:avLst/>
            </a:prstGeom>
            <a:ln w="15875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/>
          </p:nvCxnSpPr>
          <p:spPr>
            <a:xfrm>
              <a:off x="695325" y="2105022"/>
              <a:ext cx="0" cy="1571628"/>
            </a:xfrm>
            <a:prstGeom prst="line">
              <a:avLst/>
            </a:prstGeom>
            <a:ln w="15875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/>
          </p:nvCxnSpPr>
          <p:spPr>
            <a:xfrm>
              <a:off x="1962150" y="2105022"/>
              <a:ext cx="0" cy="1571628"/>
            </a:xfrm>
            <a:prstGeom prst="line">
              <a:avLst/>
            </a:prstGeom>
            <a:ln w="15875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/>
          </p:nvCxnSpPr>
          <p:spPr>
            <a:xfrm>
              <a:off x="3086100" y="2105022"/>
              <a:ext cx="0" cy="1571628"/>
            </a:xfrm>
            <a:prstGeom prst="line">
              <a:avLst/>
            </a:prstGeom>
            <a:ln w="15875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/>
          </p:nvCxnSpPr>
          <p:spPr>
            <a:xfrm>
              <a:off x="2409825" y="2105021"/>
              <a:ext cx="0" cy="1571629"/>
            </a:xfrm>
            <a:prstGeom prst="line">
              <a:avLst/>
            </a:prstGeom>
            <a:ln w="15875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Gerade Verbindung 25"/>
            <p:cNvCxnSpPr/>
            <p:nvPr/>
          </p:nvCxnSpPr>
          <p:spPr>
            <a:xfrm>
              <a:off x="1809750" y="2109779"/>
              <a:ext cx="0" cy="1566871"/>
            </a:xfrm>
            <a:prstGeom prst="line">
              <a:avLst/>
            </a:prstGeom>
            <a:ln w="15875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Gruppieren 42"/>
          <p:cNvGrpSpPr/>
          <p:nvPr/>
        </p:nvGrpSpPr>
        <p:grpSpPr>
          <a:xfrm>
            <a:off x="6032441" y="1552871"/>
            <a:ext cx="6120000" cy="2880000"/>
            <a:chOff x="6343649" y="2890835"/>
            <a:chExt cx="4059131" cy="1971675"/>
          </a:xfrm>
        </p:grpSpPr>
        <p:pic>
          <p:nvPicPr>
            <p:cNvPr id="12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43649" y="2890835"/>
              <a:ext cx="4059131" cy="19716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7" name="Rechteck 26"/>
            <p:cNvSpPr/>
            <p:nvPr/>
          </p:nvSpPr>
          <p:spPr>
            <a:xfrm>
              <a:off x="8712993" y="3039541"/>
              <a:ext cx="364332" cy="1590675"/>
            </a:xfrm>
            <a:prstGeom prst="rect">
              <a:avLst/>
            </a:prstGeom>
            <a:solidFill>
              <a:schemeClr val="accent6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000">
                <a:solidFill>
                  <a:prstClr val="white"/>
                </a:solidFill>
              </a:endParaRPr>
            </a:p>
          </p:txBody>
        </p:sp>
      </p:grpSp>
      <p:sp>
        <p:nvSpPr>
          <p:cNvPr id="42" name="Rechteck 41"/>
          <p:cNvSpPr/>
          <p:nvPr/>
        </p:nvSpPr>
        <p:spPr>
          <a:xfrm>
            <a:off x="7563622" y="4395949"/>
            <a:ext cx="376596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000" dirty="0">
                <a:solidFill>
                  <a:prstClr val="black"/>
                </a:solidFill>
              </a:rPr>
              <a:t>Option 2: </a:t>
            </a:r>
            <a:r>
              <a:rPr lang="de-DE" sz="2000" dirty="0" err="1">
                <a:solidFill>
                  <a:prstClr val="black"/>
                </a:solidFill>
              </a:rPr>
              <a:t>select</a:t>
            </a:r>
            <a:r>
              <a:rPr lang="de-DE" sz="2000" dirty="0">
                <a:solidFill>
                  <a:prstClr val="black"/>
                </a:solidFill>
              </a:rPr>
              <a:t> </a:t>
            </a:r>
            <a:r>
              <a:rPr lang="de-DE" sz="2000" dirty="0" err="1">
                <a:solidFill>
                  <a:prstClr val="black"/>
                </a:solidFill>
              </a:rPr>
              <a:t>sequence</a:t>
            </a:r>
            <a:r>
              <a:rPr lang="de-DE" sz="2000" dirty="0">
                <a:solidFill>
                  <a:prstClr val="black"/>
                </a:solidFill>
              </a:rPr>
              <a:t> </a:t>
            </a:r>
            <a:r>
              <a:rPr lang="de-DE" sz="2000" dirty="0" err="1">
                <a:solidFill>
                  <a:prstClr val="black"/>
                </a:solidFill>
              </a:rPr>
              <a:t>of</a:t>
            </a:r>
            <a:r>
              <a:rPr lang="de-DE" sz="2000" dirty="0">
                <a:solidFill>
                  <a:prstClr val="black"/>
                </a:solidFill>
              </a:rPr>
              <a:t> </a:t>
            </a:r>
            <a:r>
              <a:rPr lang="de-DE" sz="2000" dirty="0" err="1">
                <a:solidFill>
                  <a:prstClr val="black"/>
                </a:solidFill>
              </a:rPr>
              <a:t>stops</a:t>
            </a:r>
            <a:endParaRPr lang="de-DE" sz="2000" dirty="0">
              <a:solidFill>
                <a:prstClr val="black"/>
              </a:solidFill>
            </a:endParaRPr>
          </a:p>
        </p:txBody>
      </p:sp>
      <p:sp>
        <p:nvSpPr>
          <p:cNvPr id="45" name="Rechteck 44"/>
          <p:cNvSpPr/>
          <p:nvPr/>
        </p:nvSpPr>
        <p:spPr>
          <a:xfrm>
            <a:off x="1343687" y="4396024"/>
            <a:ext cx="348819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000" dirty="0">
                <a:solidFill>
                  <a:prstClr val="black"/>
                </a:solidFill>
              </a:rPr>
              <a:t>Option </a:t>
            </a:r>
            <a:r>
              <a:rPr lang="de-DE" sz="2000" dirty="0" smtClean="0">
                <a:solidFill>
                  <a:prstClr val="black"/>
                </a:solidFill>
              </a:rPr>
              <a:t>1: </a:t>
            </a:r>
            <a:r>
              <a:rPr lang="de-DE" sz="2000" dirty="0" err="1">
                <a:solidFill>
                  <a:prstClr val="black"/>
                </a:solidFill>
              </a:rPr>
              <a:t>select</a:t>
            </a:r>
            <a:r>
              <a:rPr lang="de-DE" sz="2000" dirty="0">
                <a:solidFill>
                  <a:prstClr val="black"/>
                </a:solidFill>
              </a:rPr>
              <a:t> </a:t>
            </a:r>
            <a:r>
              <a:rPr lang="de-DE" sz="2000" dirty="0" err="1">
                <a:solidFill>
                  <a:prstClr val="black"/>
                </a:solidFill>
              </a:rPr>
              <a:t>stops</a:t>
            </a:r>
            <a:r>
              <a:rPr lang="de-DE" sz="2000" dirty="0">
                <a:solidFill>
                  <a:prstClr val="black"/>
                </a:solidFill>
              </a:rPr>
              <a:t> </a:t>
            </a:r>
            <a:r>
              <a:rPr lang="de-DE" sz="2000" dirty="0" err="1">
                <a:solidFill>
                  <a:prstClr val="black"/>
                </a:solidFill>
              </a:rPr>
              <a:t>randomly</a:t>
            </a:r>
            <a:endParaRPr lang="de-DE" sz="2000" dirty="0">
              <a:solidFill>
                <a:prstClr val="black"/>
              </a:solidFill>
            </a:endParaRPr>
          </a:p>
        </p:txBody>
      </p:sp>
      <p:sp>
        <p:nvSpPr>
          <p:cNvPr id="28" name="Textfeld 2"/>
          <p:cNvSpPr txBox="1"/>
          <p:nvPr/>
        </p:nvSpPr>
        <p:spPr>
          <a:xfrm>
            <a:off x="381382" y="5082034"/>
            <a:ext cx="901355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prstClr val="black"/>
                </a:solidFill>
              </a:rPr>
              <a:t>Option 1 is most representative.</a:t>
            </a:r>
          </a:p>
          <a:p>
            <a:r>
              <a:rPr lang="en-US" sz="2400" dirty="0" smtClean="0">
                <a:solidFill>
                  <a:prstClr val="black"/>
                </a:solidFill>
              </a:rPr>
              <a:t>However, order of brake stops is important and gets lost with Option 1.</a:t>
            </a:r>
          </a:p>
          <a:p>
            <a:r>
              <a:rPr lang="en-US" sz="2400" dirty="0" smtClean="0">
                <a:solidFill>
                  <a:prstClr val="black"/>
                </a:solidFill>
              </a:rPr>
              <a:t>Option 2 was finally chosen.</a:t>
            </a:r>
          </a:p>
        </p:txBody>
      </p:sp>
    </p:spTree>
    <p:extLst>
      <p:ext uri="{BB962C8B-B14F-4D97-AF65-F5344CB8AC3E}">
        <p14:creationId xmlns:p14="http://schemas.microsoft.com/office/powerpoint/2010/main" val="652244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75288" y="-242833"/>
            <a:ext cx="10515600" cy="1325563"/>
          </a:xfrm>
        </p:spPr>
        <p:txBody>
          <a:bodyPr/>
          <a:lstStyle/>
          <a:p>
            <a:r>
              <a:rPr lang="it-IT" b="1" dirty="0" err="1" smtClean="0">
                <a:solidFill>
                  <a:schemeClr val="accent5">
                    <a:lumMod val="75000"/>
                  </a:schemeClr>
                </a:solidFill>
              </a:rPr>
              <a:t>Sequence</a:t>
            </a:r>
            <a:r>
              <a:rPr lang="it-IT" b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it-IT" b="1" dirty="0" smtClean="0">
                <a:solidFill>
                  <a:schemeClr val="accent5">
                    <a:lumMod val="75000"/>
                  </a:schemeClr>
                </a:solidFill>
              </a:rPr>
              <a:t>Sub-</a:t>
            </a:r>
            <a:r>
              <a:rPr lang="it-IT" b="1" dirty="0" err="1" smtClean="0">
                <a:solidFill>
                  <a:schemeClr val="accent5">
                    <a:lumMod val="75000"/>
                  </a:schemeClr>
                </a:solidFill>
              </a:rPr>
              <a:t>cycle</a:t>
            </a:r>
            <a:r>
              <a:rPr lang="it-IT" b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it-IT" b="1" dirty="0" smtClean="0">
                <a:solidFill>
                  <a:schemeClr val="accent5">
                    <a:lumMod val="75000"/>
                  </a:schemeClr>
                </a:solidFill>
              </a:rPr>
              <a:t>- </a:t>
            </a:r>
            <a:r>
              <a:rPr lang="it-IT" b="1" dirty="0" err="1" smtClean="0">
                <a:solidFill>
                  <a:schemeClr val="accent5">
                    <a:lumMod val="75000"/>
                  </a:schemeClr>
                </a:solidFill>
              </a:rPr>
              <a:t>Algorithm</a:t>
            </a:r>
            <a:endParaRPr lang="it-IT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LOWBRASYS Meeting - Marcel Mathissen, FORD</a:t>
            </a:r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5094D-C9FF-45A5-896C-0AEBB7559CD5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4105" name="Gruppieren 4104"/>
          <p:cNvGrpSpPr/>
          <p:nvPr/>
        </p:nvGrpSpPr>
        <p:grpSpPr>
          <a:xfrm>
            <a:off x="323850" y="687348"/>
            <a:ext cx="10032618" cy="1849132"/>
            <a:chOff x="323850" y="687348"/>
            <a:chExt cx="10032618" cy="1849132"/>
          </a:xfrm>
        </p:grpSpPr>
        <p:sp>
          <p:nvSpPr>
            <p:cNvPr id="3" name="Textfeld 2"/>
            <p:cNvSpPr txBox="1"/>
            <p:nvPr/>
          </p:nvSpPr>
          <p:spPr>
            <a:xfrm>
              <a:off x="323850" y="687348"/>
              <a:ext cx="100326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>
                  <a:solidFill>
                    <a:prstClr val="black"/>
                  </a:solidFill>
                </a:rPr>
                <a:t>1. Start at </a:t>
              </a:r>
              <a:r>
                <a:rPr lang="de-DE" dirty="0" err="1" smtClean="0">
                  <a:solidFill>
                    <a:prstClr val="black"/>
                  </a:solidFill>
                </a:rPr>
                <a:t>stop</a:t>
              </a:r>
              <a:r>
                <a:rPr lang="de-DE" dirty="0" smtClean="0">
                  <a:solidFill>
                    <a:prstClr val="black"/>
                  </a:solidFill>
                </a:rPr>
                <a:t> 1. Add </a:t>
              </a:r>
              <a:r>
                <a:rPr lang="de-DE" dirty="0" err="1" smtClean="0">
                  <a:solidFill>
                    <a:prstClr val="black"/>
                  </a:solidFill>
                </a:rPr>
                <a:t>Stops</a:t>
              </a:r>
              <a:r>
                <a:rPr lang="de-DE" dirty="0" smtClean="0">
                  <a:solidFill>
                    <a:prstClr val="black"/>
                  </a:solidFill>
                </a:rPr>
                <a:t> </a:t>
              </a:r>
              <a:r>
                <a:rPr lang="de-DE" dirty="0" err="1" smtClean="0">
                  <a:solidFill>
                    <a:prstClr val="black"/>
                  </a:solidFill>
                </a:rPr>
                <a:t>until</a:t>
              </a:r>
              <a:r>
                <a:rPr lang="de-DE" dirty="0" smtClean="0">
                  <a:solidFill>
                    <a:prstClr val="black"/>
                  </a:solidFill>
                </a:rPr>
                <a:t> time </a:t>
              </a:r>
              <a:r>
                <a:rPr lang="de-DE" dirty="0" err="1" smtClean="0">
                  <a:solidFill>
                    <a:prstClr val="black"/>
                  </a:solidFill>
                </a:rPr>
                <a:t>restriction</a:t>
              </a:r>
              <a:r>
                <a:rPr lang="de-DE" dirty="0" smtClean="0">
                  <a:solidFill>
                    <a:prstClr val="black"/>
                  </a:solidFill>
                </a:rPr>
                <a:t> </a:t>
              </a:r>
              <a:r>
                <a:rPr lang="de-DE" dirty="0" err="1" smtClean="0">
                  <a:solidFill>
                    <a:prstClr val="black"/>
                  </a:solidFill>
                </a:rPr>
                <a:t>is</a:t>
              </a:r>
              <a:r>
                <a:rPr lang="de-DE" dirty="0" smtClean="0">
                  <a:solidFill>
                    <a:prstClr val="black"/>
                  </a:solidFill>
                </a:rPr>
                <a:t> </a:t>
              </a:r>
              <a:r>
                <a:rPr lang="de-DE" dirty="0" err="1" smtClean="0">
                  <a:solidFill>
                    <a:prstClr val="black"/>
                  </a:solidFill>
                </a:rPr>
                <a:t>met</a:t>
              </a:r>
              <a:r>
                <a:rPr lang="de-DE" dirty="0" smtClean="0">
                  <a:solidFill>
                    <a:prstClr val="black"/>
                  </a:solidFill>
                </a:rPr>
                <a:t> (e.g. 2h). Repeat </a:t>
              </a:r>
              <a:r>
                <a:rPr lang="de-DE" dirty="0" err="1" smtClean="0">
                  <a:solidFill>
                    <a:prstClr val="black"/>
                  </a:solidFill>
                </a:rPr>
                <a:t>for</a:t>
              </a:r>
              <a:r>
                <a:rPr lang="de-DE" dirty="0" smtClean="0">
                  <a:solidFill>
                    <a:prstClr val="black"/>
                  </a:solidFill>
                </a:rPr>
                <a:t> </a:t>
              </a:r>
              <a:r>
                <a:rPr lang="de-DE" dirty="0" err="1" smtClean="0">
                  <a:solidFill>
                    <a:prstClr val="black"/>
                  </a:solidFill>
                </a:rPr>
                <a:t>each</a:t>
              </a:r>
              <a:r>
                <a:rPr lang="de-DE" dirty="0" smtClean="0">
                  <a:solidFill>
                    <a:prstClr val="black"/>
                  </a:solidFill>
                </a:rPr>
                <a:t> </a:t>
              </a:r>
              <a:r>
                <a:rPr lang="de-DE" dirty="0" err="1" smtClean="0">
                  <a:solidFill>
                    <a:prstClr val="black"/>
                  </a:solidFill>
                </a:rPr>
                <a:t>remaining</a:t>
              </a:r>
              <a:r>
                <a:rPr lang="de-DE" dirty="0" smtClean="0">
                  <a:solidFill>
                    <a:prstClr val="black"/>
                  </a:solidFill>
                </a:rPr>
                <a:t> </a:t>
              </a:r>
              <a:r>
                <a:rPr lang="de-DE" dirty="0" err="1" smtClean="0">
                  <a:solidFill>
                    <a:prstClr val="black"/>
                  </a:solidFill>
                </a:rPr>
                <a:t>stop</a:t>
              </a:r>
              <a:r>
                <a:rPr lang="de-DE" dirty="0" smtClean="0">
                  <a:solidFill>
                    <a:prstClr val="black"/>
                  </a:solidFill>
                </a:rPr>
                <a:t> in LACT.</a:t>
              </a:r>
              <a:endParaRPr lang="de-DE" dirty="0">
                <a:solidFill>
                  <a:prstClr val="black"/>
                </a:solidFill>
              </a:endParaRPr>
            </a:p>
          </p:txBody>
        </p:sp>
        <p:grpSp>
          <p:nvGrpSpPr>
            <p:cNvPr id="13" name="Gruppieren 12"/>
            <p:cNvGrpSpPr/>
            <p:nvPr/>
          </p:nvGrpSpPr>
          <p:grpSpPr>
            <a:xfrm>
              <a:off x="323850" y="1124802"/>
              <a:ext cx="2078736" cy="1008798"/>
              <a:chOff x="6343649" y="2890835"/>
              <a:chExt cx="4059131" cy="1971675"/>
            </a:xfrm>
          </p:grpSpPr>
          <p:pic>
            <p:nvPicPr>
              <p:cNvPr id="15" name="Picture 4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343649" y="2890835"/>
                <a:ext cx="4059131" cy="19716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6" name="Rechteck 15"/>
              <p:cNvSpPr/>
              <p:nvPr/>
            </p:nvSpPr>
            <p:spPr>
              <a:xfrm>
                <a:off x="6873015" y="3039541"/>
                <a:ext cx="364332" cy="1590675"/>
              </a:xfrm>
              <a:prstGeom prst="rect">
                <a:avLst/>
              </a:prstGeom>
              <a:solidFill>
                <a:schemeClr val="accent6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solidFill>
                    <a:prstClr val="white"/>
                  </a:solidFill>
                </a:endParaRPr>
              </a:p>
            </p:txBody>
          </p:sp>
        </p:grpSp>
        <p:cxnSp>
          <p:nvCxnSpPr>
            <p:cNvPr id="9" name="Gerade Verbindung mit Pfeil 8"/>
            <p:cNvCxnSpPr/>
            <p:nvPr/>
          </p:nvCxnSpPr>
          <p:spPr>
            <a:xfrm>
              <a:off x="2264774" y="1619981"/>
              <a:ext cx="512064" cy="0"/>
            </a:xfrm>
            <a:prstGeom prst="straightConnector1">
              <a:avLst/>
            </a:prstGeom>
            <a:ln w="317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feld 24"/>
            <p:cNvSpPr txBox="1"/>
            <p:nvPr/>
          </p:nvSpPr>
          <p:spPr>
            <a:xfrm>
              <a:off x="594946" y="2154280"/>
              <a:ext cx="12698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 smtClean="0">
                  <a:solidFill>
                    <a:prstClr val="black"/>
                  </a:solidFill>
                </a:rPr>
                <a:t>Sequence</a:t>
              </a:r>
              <a:r>
                <a:rPr lang="de-DE" dirty="0" smtClean="0">
                  <a:solidFill>
                    <a:prstClr val="black"/>
                  </a:solidFill>
                </a:rPr>
                <a:t> 1</a:t>
              </a:r>
              <a:endParaRPr lang="de-DE" dirty="0">
                <a:solidFill>
                  <a:prstClr val="black"/>
                </a:solidFill>
              </a:endParaRPr>
            </a:p>
          </p:txBody>
        </p:sp>
        <p:sp>
          <p:nvSpPr>
            <p:cNvPr id="26" name="Textfeld 25"/>
            <p:cNvSpPr txBox="1"/>
            <p:nvPr/>
          </p:nvSpPr>
          <p:spPr>
            <a:xfrm>
              <a:off x="4687801" y="2140629"/>
              <a:ext cx="16209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 smtClean="0">
                  <a:solidFill>
                    <a:srgbClr val="00B050"/>
                  </a:solidFill>
                </a:rPr>
                <a:t>Sequence</a:t>
              </a:r>
              <a:r>
                <a:rPr lang="de-DE" dirty="0" smtClean="0">
                  <a:solidFill>
                    <a:srgbClr val="00B050"/>
                  </a:solidFill>
                </a:rPr>
                <a:t> 1480</a:t>
              </a:r>
              <a:endParaRPr lang="de-DE" dirty="0">
                <a:solidFill>
                  <a:srgbClr val="00B050"/>
                </a:solidFill>
              </a:endParaRPr>
            </a:p>
          </p:txBody>
        </p:sp>
        <p:sp>
          <p:nvSpPr>
            <p:cNvPr id="27" name="Textfeld 26"/>
            <p:cNvSpPr txBox="1"/>
            <p:nvPr/>
          </p:nvSpPr>
          <p:spPr>
            <a:xfrm>
              <a:off x="8471805" y="2167148"/>
              <a:ext cx="16209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 smtClean="0">
                  <a:solidFill>
                    <a:srgbClr val="FF0000"/>
                  </a:solidFill>
                </a:rPr>
                <a:t>Sequence</a:t>
              </a:r>
              <a:r>
                <a:rPr lang="de-DE" dirty="0" smtClean="0">
                  <a:solidFill>
                    <a:srgbClr val="FF0000"/>
                  </a:solidFill>
                </a:rPr>
                <a:t> 2500</a:t>
              </a:r>
              <a:endParaRPr lang="de-DE" dirty="0">
                <a:solidFill>
                  <a:srgbClr val="FF0000"/>
                </a:solidFill>
              </a:endParaRPr>
            </a:p>
          </p:txBody>
        </p:sp>
        <p:grpSp>
          <p:nvGrpSpPr>
            <p:cNvPr id="29" name="Gruppieren 28"/>
            <p:cNvGrpSpPr/>
            <p:nvPr/>
          </p:nvGrpSpPr>
          <p:grpSpPr>
            <a:xfrm>
              <a:off x="4283383" y="1158776"/>
              <a:ext cx="2078736" cy="1008798"/>
              <a:chOff x="6343649" y="2890835"/>
              <a:chExt cx="4059131" cy="1971675"/>
            </a:xfrm>
          </p:grpSpPr>
          <p:pic>
            <p:nvPicPr>
              <p:cNvPr id="30" name="Picture 4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343649" y="2890835"/>
                <a:ext cx="4059131" cy="19716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31" name="Rechteck 30"/>
              <p:cNvSpPr/>
              <p:nvPr/>
            </p:nvSpPr>
            <p:spPr>
              <a:xfrm>
                <a:off x="8555379" y="3062718"/>
                <a:ext cx="182165" cy="1590675"/>
              </a:xfrm>
              <a:prstGeom prst="rect">
                <a:avLst/>
              </a:prstGeom>
              <a:solidFill>
                <a:schemeClr val="accent6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35" name="Gruppieren 34"/>
            <p:cNvGrpSpPr/>
            <p:nvPr/>
          </p:nvGrpSpPr>
          <p:grpSpPr>
            <a:xfrm>
              <a:off x="8242916" y="1136966"/>
              <a:ext cx="2078736" cy="1008798"/>
              <a:chOff x="6343649" y="2890835"/>
              <a:chExt cx="4059131" cy="1971675"/>
            </a:xfrm>
          </p:grpSpPr>
          <p:pic>
            <p:nvPicPr>
              <p:cNvPr id="36" name="Picture 4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343649" y="2890835"/>
                <a:ext cx="4059131" cy="19716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37" name="Rechteck 36"/>
              <p:cNvSpPr/>
              <p:nvPr/>
            </p:nvSpPr>
            <p:spPr>
              <a:xfrm>
                <a:off x="9424372" y="3039542"/>
                <a:ext cx="587256" cy="1590675"/>
              </a:xfrm>
              <a:prstGeom prst="rect">
                <a:avLst/>
              </a:prstGeom>
              <a:solidFill>
                <a:schemeClr val="accent6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solidFill>
                    <a:prstClr val="white"/>
                  </a:solidFill>
                </a:endParaRPr>
              </a:p>
            </p:txBody>
          </p:sp>
        </p:grpSp>
        <p:cxnSp>
          <p:nvCxnSpPr>
            <p:cNvPr id="41" name="Gerade Verbindung mit Pfeil 40"/>
            <p:cNvCxnSpPr/>
            <p:nvPr/>
          </p:nvCxnSpPr>
          <p:spPr>
            <a:xfrm>
              <a:off x="3771319" y="1629201"/>
              <a:ext cx="512064" cy="0"/>
            </a:xfrm>
            <a:prstGeom prst="straightConnector1">
              <a:avLst/>
            </a:prstGeom>
            <a:ln w="317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feld 41"/>
            <p:cNvSpPr txBox="1"/>
            <p:nvPr/>
          </p:nvSpPr>
          <p:spPr>
            <a:xfrm>
              <a:off x="3038475" y="1435315"/>
              <a:ext cx="3433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>
                  <a:solidFill>
                    <a:prstClr val="black"/>
                  </a:solidFill>
                </a:rPr>
                <a:t>…</a:t>
              </a:r>
              <a:endParaRPr lang="de-DE" dirty="0">
                <a:solidFill>
                  <a:prstClr val="black"/>
                </a:solidFill>
              </a:endParaRPr>
            </a:p>
          </p:txBody>
        </p:sp>
        <p:cxnSp>
          <p:nvCxnSpPr>
            <p:cNvPr id="43" name="Gerade Verbindung mit Pfeil 42"/>
            <p:cNvCxnSpPr/>
            <p:nvPr/>
          </p:nvCxnSpPr>
          <p:spPr>
            <a:xfrm>
              <a:off x="6242363" y="1632571"/>
              <a:ext cx="512064" cy="0"/>
            </a:xfrm>
            <a:prstGeom prst="straightConnector1">
              <a:avLst/>
            </a:prstGeom>
            <a:ln w="317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Gerade Verbindung mit Pfeil 43"/>
            <p:cNvCxnSpPr/>
            <p:nvPr/>
          </p:nvCxnSpPr>
          <p:spPr>
            <a:xfrm>
              <a:off x="7748908" y="1641791"/>
              <a:ext cx="512064" cy="0"/>
            </a:xfrm>
            <a:prstGeom prst="straightConnector1">
              <a:avLst/>
            </a:prstGeom>
            <a:ln w="317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feld 44"/>
            <p:cNvSpPr txBox="1"/>
            <p:nvPr/>
          </p:nvSpPr>
          <p:spPr>
            <a:xfrm>
              <a:off x="7016064" y="1447905"/>
              <a:ext cx="3433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>
                  <a:solidFill>
                    <a:prstClr val="black"/>
                  </a:solidFill>
                </a:rPr>
                <a:t>…</a:t>
              </a:r>
              <a:endParaRPr lang="de-DE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4097" name="Gruppieren 4096"/>
          <p:cNvGrpSpPr/>
          <p:nvPr/>
        </p:nvGrpSpPr>
        <p:grpSpPr>
          <a:xfrm>
            <a:off x="203569" y="2700461"/>
            <a:ext cx="12144622" cy="3387383"/>
            <a:chOff x="203569" y="2700461"/>
            <a:chExt cx="12144622" cy="3387383"/>
          </a:xfrm>
        </p:grpSpPr>
        <p:pic>
          <p:nvPicPr>
            <p:cNvPr id="4100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42916" y="2944594"/>
              <a:ext cx="4105275" cy="3143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4096" name="Gruppieren 4095"/>
            <p:cNvGrpSpPr/>
            <p:nvPr/>
          </p:nvGrpSpPr>
          <p:grpSpPr>
            <a:xfrm>
              <a:off x="203569" y="2700461"/>
              <a:ext cx="7605977" cy="2144235"/>
              <a:chOff x="203569" y="2700461"/>
              <a:chExt cx="7605977" cy="2144235"/>
            </a:xfrm>
          </p:grpSpPr>
          <p:sp>
            <p:nvSpPr>
              <p:cNvPr id="46" name="Textfeld 45"/>
              <p:cNvSpPr txBox="1"/>
              <p:nvPr/>
            </p:nvSpPr>
            <p:spPr>
              <a:xfrm>
                <a:off x="323850" y="2700461"/>
                <a:ext cx="680122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2000" dirty="0" smtClean="0">
                    <a:solidFill>
                      <a:prstClr val="black"/>
                    </a:solidFill>
                  </a:rPr>
                  <a:t>2. </a:t>
                </a:r>
                <a:r>
                  <a:rPr lang="de-DE" sz="2000" dirty="0" err="1" smtClean="0">
                    <a:solidFill>
                      <a:prstClr val="black"/>
                    </a:solidFill>
                  </a:rPr>
                  <a:t>Calculate</a:t>
                </a:r>
                <a:r>
                  <a:rPr lang="de-DE" sz="2000" dirty="0" smtClean="0">
                    <a:solidFill>
                      <a:prstClr val="black"/>
                    </a:solidFill>
                  </a:rPr>
                  <a:t> </a:t>
                </a:r>
                <a:r>
                  <a:rPr lang="de-DE" sz="2000" dirty="0" err="1" smtClean="0">
                    <a:solidFill>
                      <a:prstClr val="black"/>
                    </a:solidFill>
                  </a:rPr>
                  <a:t>probability</a:t>
                </a:r>
                <a:r>
                  <a:rPr lang="de-DE" sz="2000" dirty="0" smtClean="0">
                    <a:solidFill>
                      <a:prstClr val="black"/>
                    </a:solidFill>
                  </a:rPr>
                  <a:t> </a:t>
                </a:r>
                <a:r>
                  <a:rPr lang="de-DE" sz="2000" dirty="0" err="1" smtClean="0">
                    <a:solidFill>
                      <a:prstClr val="black"/>
                    </a:solidFill>
                  </a:rPr>
                  <a:t>distributions</a:t>
                </a:r>
                <a:r>
                  <a:rPr lang="de-DE" sz="2000" dirty="0">
                    <a:solidFill>
                      <a:prstClr val="black"/>
                    </a:solidFill>
                  </a:rPr>
                  <a:t>;</a:t>
                </a:r>
                <a:r>
                  <a:rPr lang="de-DE" sz="2000" dirty="0" smtClean="0">
                    <a:solidFill>
                      <a:prstClr val="black"/>
                    </a:solidFill>
                  </a:rPr>
                  <a:t> </a:t>
                </a:r>
                <a:r>
                  <a:rPr lang="de-DE" sz="2000" dirty="0" err="1" smtClean="0">
                    <a:solidFill>
                      <a:prstClr val="black"/>
                    </a:solidFill>
                  </a:rPr>
                  <a:t>cummulative</a:t>
                </a:r>
                <a:r>
                  <a:rPr lang="de-DE" sz="2000" dirty="0" smtClean="0">
                    <a:solidFill>
                      <a:prstClr val="black"/>
                    </a:solidFill>
                  </a:rPr>
                  <a:t> </a:t>
                </a:r>
                <a:r>
                  <a:rPr lang="de-DE" sz="2000" dirty="0" err="1" smtClean="0">
                    <a:solidFill>
                      <a:prstClr val="black"/>
                    </a:solidFill>
                  </a:rPr>
                  <a:t>distributions</a:t>
                </a:r>
                <a:endParaRPr lang="de-DE" sz="2000" dirty="0">
                  <a:solidFill>
                    <a:prstClr val="black"/>
                  </a:solidFill>
                </a:endParaRPr>
              </a:p>
            </p:txBody>
          </p:sp>
          <p:pic>
            <p:nvPicPr>
              <p:cNvPr id="11" name="Grafik 10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3569" y="3022168"/>
                <a:ext cx="2261184" cy="1583275"/>
              </a:xfrm>
              <a:prstGeom prst="rect">
                <a:avLst/>
              </a:prstGeom>
            </p:spPr>
          </p:pic>
          <p:pic>
            <p:nvPicPr>
              <p:cNvPr id="4102" name="Picture 6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54132" y="3044719"/>
                <a:ext cx="2834374" cy="165110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4103" name="Picture 7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058138" y="3010424"/>
                <a:ext cx="2751408" cy="183427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</p:grpSp>
      <p:grpSp>
        <p:nvGrpSpPr>
          <p:cNvPr id="4104" name="Gruppieren 4103"/>
          <p:cNvGrpSpPr/>
          <p:nvPr/>
        </p:nvGrpSpPr>
        <p:grpSpPr>
          <a:xfrm>
            <a:off x="76199" y="3480434"/>
            <a:ext cx="11331066" cy="3002081"/>
            <a:chOff x="76199" y="3480434"/>
            <a:chExt cx="11331066" cy="3002081"/>
          </a:xfrm>
        </p:grpSpPr>
        <p:sp>
          <p:nvSpPr>
            <p:cNvPr id="47" name="Rechteck 46"/>
            <p:cNvSpPr/>
            <p:nvPr/>
          </p:nvSpPr>
          <p:spPr>
            <a:xfrm>
              <a:off x="76199" y="4844696"/>
              <a:ext cx="8395606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de-DE" sz="2000" dirty="0" smtClean="0">
                  <a:solidFill>
                    <a:prstClr val="black"/>
                  </a:solidFill>
                </a:rPr>
                <a:t>3. </a:t>
              </a:r>
              <a:r>
                <a:rPr lang="de-DE" sz="2000" dirty="0" err="1" smtClean="0">
                  <a:solidFill>
                    <a:prstClr val="black"/>
                  </a:solidFill>
                </a:rPr>
                <a:t>Compare</a:t>
              </a:r>
              <a:r>
                <a:rPr lang="de-DE" sz="2000" dirty="0" smtClean="0">
                  <a:solidFill>
                    <a:prstClr val="black"/>
                  </a:solidFill>
                </a:rPr>
                <a:t> </a:t>
              </a:r>
              <a:r>
                <a:rPr lang="de-DE" sz="2000" dirty="0" err="1">
                  <a:solidFill>
                    <a:prstClr val="black"/>
                  </a:solidFill>
                </a:rPr>
                <a:t>deviation</a:t>
              </a:r>
              <a:r>
                <a:rPr lang="de-DE" sz="2000" dirty="0">
                  <a:solidFill>
                    <a:prstClr val="black"/>
                  </a:solidFill>
                </a:rPr>
                <a:t> </a:t>
              </a:r>
              <a:r>
                <a:rPr lang="de-DE" sz="2000" dirty="0" err="1">
                  <a:solidFill>
                    <a:prstClr val="black"/>
                  </a:solidFill>
                </a:rPr>
                <a:t>between</a:t>
              </a:r>
              <a:r>
                <a:rPr lang="de-DE" sz="2000" dirty="0">
                  <a:solidFill>
                    <a:prstClr val="black"/>
                  </a:solidFill>
                </a:rPr>
                <a:t> </a:t>
              </a:r>
              <a:r>
                <a:rPr lang="de-DE" sz="2000" dirty="0" smtClean="0">
                  <a:solidFill>
                    <a:prstClr val="black"/>
                  </a:solidFill>
                </a:rPr>
                <a:t>sub-</a:t>
              </a:r>
              <a:r>
                <a:rPr lang="de-DE" sz="2000" dirty="0" err="1" smtClean="0">
                  <a:solidFill>
                    <a:prstClr val="black"/>
                  </a:solidFill>
                </a:rPr>
                <a:t>cycle</a:t>
              </a:r>
              <a:r>
                <a:rPr lang="de-DE" sz="2000" dirty="0" smtClean="0">
                  <a:solidFill>
                    <a:prstClr val="black"/>
                  </a:solidFill>
                </a:rPr>
                <a:t> </a:t>
              </a:r>
              <a:r>
                <a:rPr lang="de-DE" sz="2000" dirty="0" err="1">
                  <a:solidFill>
                    <a:prstClr val="black"/>
                  </a:solidFill>
                </a:rPr>
                <a:t>and</a:t>
              </a:r>
              <a:r>
                <a:rPr lang="de-DE" sz="2000" dirty="0">
                  <a:solidFill>
                    <a:prstClr val="black"/>
                  </a:solidFill>
                </a:rPr>
                <a:t> </a:t>
              </a:r>
              <a:r>
                <a:rPr lang="de-DE" sz="2000" dirty="0" err="1">
                  <a:solidFill>
                    <a:prstClr val="black"/>
                  </a:solidFill>
                </a:rPr>
                <a:t>full</a:t>
              </a:r>
              <a:r>
                <a:rPr lang="de-DE" sz="2000" dirty="0">
                  <a:solidFill>
                    <a:prstClr val="black"/>
                  </a:solidFill>
                </a:rPr>
                <a:t> LACT </a:t>
              </a:r>
              <a:r>
                <a:rPr lang="de-DE" sz="2000" dirty="0" err="1">
                  <a:solidFill>
                    <a:prstClr val="black"/>
                  </a:solidFill>
                </a:rPr>
                <a:t>based</a:t>
              </a:r>
              <a:r>
                <a:rPr lang="de-DE" sz="2000" dirty="0">
                  <a:solidFill>
                    <a:prstClr val="black"/>
                  </a:solidFill>
                </a:rPr>
                <a:t> on „least </a:t>
              </a:r>
              <a:r>
                <a:rPr lang="de-DE" sz="2000" dirty="0" err="1">
                  <a:solidFill>
                    <a:prstClr val="black"/>
                  </a:solidFill>
                </a:rPr>
                <a:t>squares</a:t>
              </a:r>
              <a:r>
                <a:rPr lang="de-DE" sz="2000" dirty="0">
                  <a:solidFill>
                    <a:prstClr val="black"/>
                  </a:solidFill>
                </a:rPr>
                <a:t>“</a:t>
              </a:r>
            </a:p>
          </p:txBody>
        </p:sp>
        <p:cxnSp>
          <p:nvCxnSpPr>
            <p:cNvPr id="51" name="Gerade Verbindung mit Pfeil 50"/>
            <p:cNvCxnSpPr/>
            <p:nvPr/>
          </p:nvCxnSpPr>
          <p:spPr>
            <a:xfrm>
              <a:off x="9196021" y="5244806"/>
              <a:ext cx="0" cy="233363"/>
            </a:xfrm>
            <a:prstGeom prst="straightConnector1">
              <a:avLst/>
            </a:prstGeom>
            <a:ln w="15875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Gerade Verbindung mit Pfeil 58"/>
            <p:cNvCxnSpPr/>
            <p:nvPr/>
          </p:nvCxnSpPr>
          <p:spPr>
            <a:xfrm>
              <a:off x="9577021" y="4152900"/>
              <a:ext cx="0" cy="482246"/>
            </a:xfrm>
            <a:prstGeom prst="straightConnector1">
              <a:avLst/>
            </a:prstGeom>
            <a:ln w="15875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Gerade Verbindung mit Pfeil 60"/>
            <p:cNvCxnSpPr/>
            <p:nvPr/>
          </p:nvCxnSpPr>
          <p:spPr>
            <a:xfrm>
              <a:off x="9970967" y="3480434"/>
              <a:ext cx="0" cy="255269"/>
            </a:xfrm>
            <a:prstGeom prst="straightConnector1">
              <a:avLst/>
            </a:prstGeom>
            <a:ln w="15875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5" name="Textfeld 54"/>
                <p:cNvSpPr txBox="1"/>
                <p:nvPr/>
              </p:nvSpPr>
              <p:spPr>
                <a:xfrm>
                  <a:off x="263051" y="5428120"/>
                  <a:ext cx="3764300" cy="76450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de-DE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de-DE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𝑑𝑒𝑣</m:t>
                            </m:r>
                          </m:e>
                          <m:sub>
                            <m:r>
                              <a:rPr lang="de-DE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r>
                          <a:rPr lang="de-DE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=</m:t>
                        </m:r>
                        <m:nary>
                          <m:naryPr>
                            <m:chr m:val="∑"/>
                            <m:supHide m:val="on"/>
                            <m:ctrlPr>
                              <a:rPr lang="de-DE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</m:ctrlPr>
                          </m:naryPr>
                          <m:sub>
                            <m:r>
                              <a:rPr lang="de-DE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𝑑𝑒𝑐𝑒𝑙</m:t>
                            </m:r>
                          </m:sub>
                          <m:sup/>
                          <m:e>
                            <m:sSup>
                              <m:sSupPr>
                                <m:ctrlPr>
                                  <a:rPr lang="de-DE" i="1" smtClean="0">
                                    <a:solidFill>
                                      <a:prstClr val="black"/>
                                    </a:solidFill>
                                    <a:latin typeface="Cambria Math"/>
                                  </a:rPr>
                                </m:ctrlPr>
                              </m:sSupPr>
                              <m:e>
                                <m:sSub>
                                  <m:sSubPr>
                                    <m:ctrlPr>
                                      <a:rPr lang="de-DE" i="1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nor/>
                                      </m:rPr>
                                      <a:rPr lang="de-DE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</a:rPr>
                                      <m:t>(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de-DE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</a:rPr>
                                      <m:t>cdf</m:t>
                                    </m:r>
                                  </m:e>
                                  <m:sub>
                                    <m:r>
                                      <a:rPr lang="de-DE" i="1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</a:rPr>
                                      <m:t>𝐿𝐴𝐶𝑇</m:t>
                                    </m:r>
                                  </m:sub>
                                </m:sSub>
                                <m:r>
                                  <a:rPr lang="de-DE" i="1">
                                    <a:solidFill>
                                      <a:prstClr val="black"/>
                                    </a:solidFill>
                                    <a:latin typeface="Cambria Math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de-DE" i="1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nor/>
                                      </m:rPr>
                                      <a:rPr lang="de-DE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</a:rPr>
                                      <m:t>cdf</m:t>
                                    </m:r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de-DE" i="1" smtClean="0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de-DE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  <m:t>𝑆𝑢𝑏𝑐𝑦𝑐𝑙𝑒</m:t>
                                        </m:r>
                                      </m:e>
                                      <m:sub>
                                        <m:r>
                                          <a:rPr lang="de-DE" i="1" smtClean="0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</m:sub>
                                </m:sSub>
                                <m:r>
                                  <a:rPr lang="de-DE" i="1">
                                    <a:solidFill>
                                      <a:prstClr val="black"/>
                                    </a:solidFill>
                                    <a:latin typeface="Cambria Math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de-DE" i="1" smtClean="0">
                                    <a:solidFill>
                                      <a:prstClr val="black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de-DE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 </m:t>
                            </m:r>
                          </m:e>
                        </m:nary>
                      </m:oMath>
                    </m:oMathPara>
                  </a14:m>
                  <a:endParaRPr lang="de-DE" dirty="0">
                    <a:solidFill>
                      <a:prstClr val="black"/>
                    </a:solidFill>
                  </a:endParaRPr>
                </a:p>
              </p:txBody>
            </p:sp>
          </mc:Choice>
          <mc:Fallback xmlns="">
            <p:sp>
              <p:nvSpPr>
                <p:cNvPr id="55" name="Textfeld 5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3051" y="5428120"/>
                  <a:ext cx="3764300" cy="764505"/>
                </a:xfrm>
                <a:prstGeom prst="rect">
                  <a:avLst/>
                </a:prstGeom>
                <a:blipFill rotWithShape="1"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4" name="Textfeld 63"/>
            <p:cNvSpPr txBox="1"/>
            <p:nvPr/>
          </p:nvSpPr>
          <p:spPr>
            <a:xfrm>
              <a:off x="4467225" y="5625706"/>
              <a:ext cx="43639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prstClr val="black"/>
                  </a:solidFill>
                </a:rPr>
                <a:t>“Best </a:t>
              </a:r>
              <a:r>
                <a:rPr lang="en-GB" dirty="0" smtClean="0">
                  <a:solidFill>
                    <a:prstClr val="black"/>
                  </a:solidFill>
                </a:rPr>
                <a:t>Sub-cycle</a:t>
              </a:r>
              <a:r>
                <a:rPr lang="en-GB" dirty="0" smtClean="0">
                  <a:solidFill>
                    <a:prstClr val="black"/>
                  </a:solidFill>
                </a:rPr>
                <a:t>”= min(dev)</a:t>
              </a:r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7" name="Textfeld 56"/>
            <p:cNvSpPr txBox="1"/>
            <p:nvPr/>
          </p:nvSpPr>
          <p:spPr>
            <a:xfrm>
              <a:off x="9577020" y="6113183"/>
              <a:ext cx="183024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>
                  <a:solidFill>
                    <a:srgbClr val="00B050"/>
                  </a:solidFill>
                </a:rPr>
                <a:t>dev</a:t>
              </a:r>
              <a:r>
                <a:rPr lang="de-DE" baseline="-25000" dirty="0" smtClean="0">
                  <a:solidFill>
                    <a:srgbClr val="00B050"/>
                  </a:solidFill>
                </a:rPr>
                <a:t>1480</a:t>
              </a:r>
              <a:r>
                <a:rPr lang="de-DE" dirty="0" smtClean="0">
                  <a:solidFill>
                    <a:srgbClr val="00B050"/>
                  </a:solidFill>
                </a:rPr>
                <a:t> </a:t>
              </a:r>
              <a:r>
                <a:rPr lang="de-DE" dirty="0" smtClean="0">
                  <a:solidFill>
                    <a:prstClr val="black"/>
                  </a:solidFill>
                </a:rPr>
                <a:t>&lt;&lt; </a:t>
              </a:r>
              <a:r>
                <a:rPr lang="de-DE" dirty="0" smtClean="0">
                  <a:solidFill>
                    <a:srgbClr val="FF0000"/>
                  </a:solidFill>
                </a:rPr>
                <a:t>dev</a:t>
              </a:r>
              <a:r>
                <a:rPr lang="de-DE" baseline="-25000" dirty="0" smtClean="0">
                  <a:solidFill>
                    <a:srgbClr val="FF0000"/>
                  </a:solidFill>
                </a:rPr>
                <a:t>2500</a:t>
              </a:r>
              <a:endParaRPr lang="de-DE" baseline="-2500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43970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3900" y="128642"/>
            <a:ext cx="10515600" cy="1325563"/>
          </a:xfrm>
        </p:spPr>
        <p:txBody>
          <a:bodyPr/>
          <a:lstStyle/>
          <a:p>
            <a:r>
              <a:rPr lang="it-IT" b="1" dirty="0" err="1" smtClean="0">
                <a:solidFill>
                  <a:schemeClr val="accent5">
                    <a:lumMod val="75000"/>
                  </a:schemeClr>
                </a:solidFill>
              </a:rPr>
              <a:t>Sequence</a:t>
            </a:r>
            <a:r>
              <a:rPr lang="it-IT" b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it-IT" b="1" dirty="0" smtClean="0">
                <a:solidFill>
                  <a:schemeClr val="accent5">
                    <a:lumMod val="75000"/>
                  </a:schemeClr>
                </a:solidFill>
              </a:rPr>
              <a:t>Sub-</a:t>
            </a:r>
            <a:r>
              <a:rPr lang="it-IT" b="1" dirty="0" err="1" smtClean="0">
                <a:solidFill>
                  <a:schemeClr val="accent5">
                    <a:lumMod val="75000"/>
                  </a:schemeClr>
                </a:solidFill>
              </a:rPr>
              <a:t>cycle</a:t>
            </a:r>
            <a:r>
              <a:rPr lang="it-IT" b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it-IT" b="1" dirty="0" smtClean="0">
                <a:solidFill>
                  <a:schemeClr val="accent5">
                    <a:lumMod val="75000"/>
                  </a:schemeClr>
                </a:solidFill>
              </a:rPr>
              <a:t>– Total </a:t>
            </a:r>
            <a:r>
              <a:rPr lang="it-IT" b="1" dirty="0" err="1" smtClean="0">
                <a:solidFill>
                  <a:schemeClr val="accent5">
                    <a:lumMod val="75000"/>
                  </a:schemeClr>
                </a:solidFill>
              </a:rPr>
              <a:t>deviation</a:t>
            </a:r>
            <a:endParaRPr lang="it-IT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LOWBRASYS Meeting - Marcel Mathissen, FORD</a:t>
            </a:r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5094D-C9FF-45A5-896C-0AEBB7559CD5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8" name="Rechteck 37"/>
          <p:cNvSpPr/>
          <p:nvPr/>
        </p:nvSpPr>
        <p:spPr>
          <a:xfrm>
            <a:off x="413238" y="1320446"/>
            <a:ext cx="9702312" cy="45037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smtClean="0">
                <a:solidFill>
                  <a:prstClr val="black"/>
                </a:solidFill>
              </a:rPr>
              <a:t>Problem: Deceleration is not the only factor that should be met</a:t>
            </a:r>
          </a:p>
          <a:p>
            <a:r>
              <a:rPr lang="en-GB" sz="2000" dirty="0" smtClean="0">
                <a:solidFill>
                  <a:prstClr val="black"/>
                </a:solidFill>
              </a:rPr>
              <a:t>Additional parameters needs to be preserved as well, e.g. </a:t>
            </a:r>
            <a:r>
              <a:rPr lang="en-GB" sz="2000" dirty="0" smtClean="0">
                <a:solidFill>
                  <a:prstClr val="black"/>
                </a:solidFill>
              </a:rPr>
              <a:t>Initial </a:t>
            </a:r>
            <a:r>
              <a:rPr lang="en-GB" sz="2000" dirty="0" smtClean="0">
                <a:solidFill>
                  <a:prstClr val="black"/>
                </a:solidFill>
              </a:rPr>
              <a:t>Velocity, Final velocity, Time between stops.</a:t>
            </a:r>
          </a:p>
          <a:p>
            <a:endParaRPr lang="en-GB" sz="2000" dirty="0" smtClean="0">
              <a:solidFill>
                <a:prstClr val="black"/>
              </a:solidFill>
            </a:endParaRPr>
          </a:p>
          <a:p>
            <a:r>
              <a:rPr lang="en-GB" sz="2000" dirty="0" smtClean="0">
                <a:solidFill>
                  <a:prstClr val="black"/>
                </a:solidFill>
              </a:rPr>
              <a:t>It is very likely, that a </a:t>
            </a:r>
            <a:r>
              <a:rPr lang="en-GB" sz="2000" dirty="0" smtClean="0">
                <a:solidFill>
                  <a:prstClr val="black"/>
                </a:solidFill>
              </a:rPr>
              <a:t>sub-cycle </a:t>
            </a:r>
            <a:r>
              <a:rPr lang="en-GB" sz="2000" dirty="0" smtClean="0">
                <a:solidFill>
                  <a:prstClr val="black"/>
                </a:solidFill>
              </a:rPr>
              <a:t>with minimum deviation for decelerations is not the best overall </a:t>
            </a:r>
            <a:r>
              <a:rPr lang="en-GB" sz="2000" dirty="0" smtClean="0">
                <a:solidFill>
                  <a:prstClr val="black"/>
                </a:solidFill>
              </a:rPr>
              <a:t>sub-cycle</a:t>
            </a:r>
            <a:r>
              <a:rPr lang="en-GB" sz="2000" dirty="0" smtClean="0">
                <a:solidFill>
                  <a:prstClr val="black"/>
                </a:solidFill>
              </a:rPr>
              <a:t>.</a:t>
            </a:r>
          </a:p>
          <a:p>
            <a:endParaRPr lang="en-GB" sz="2000" dirty="0" smtClean="0">
              <a:solidFill>
                <a:prstClr val="black"/>
              </a:solidFill>
            </a:endParaRPr>
          </a:p>
          <a:p>
            <a:endParaRPr lang="en-GB" sz="2000" dirty="0">
              <a:solidFill>
                <a:prstClr val="black"/>
              </a:solidFill>
            </a:endParaRPr>
          </a:p>
          <a:p>
            <a:r>
              <a:rPr lang="en-GB" sz="2000" dirty="0" smtClean="0">
                <a:solidFill>
                  <a:prstClr val="black"/>
                </a:solidFill>
              </a:rPr>
              <a:t>-&gt; Define Total Deviation as sum of all deviations (normalized):</a:t>
            </a:r>
          </a:p>
          <a:p>
            <a:endParaRPr lang="en-GB" sz="2000" dirty="0" smtClean="0">
              <a:solidFill>
                <a:prstClr val="black"/>
              </a:solidFill>
            </a:endParaRPr>
          </a:p>
          <a:p>
            <a:r>
              <a:rPr lang="en-GB" sz="2000" dirty="0" err="1" smtClean="0">
                <a:solidFill>
                  <a:prstClr val="black"/>
                </a:solidFill>
              </a:rPr>
              <a:t>Deviation</a:t>
            </a:r>
            <a:r>
              <a:rPr lang="en-GB" sz="2000" baseline="-25000" dirty="0" err="1" smtClean="0">
                <a:solidFill>
                  <a:prstClr val="black"/>
                </a:solidFill>
              </a:rPr>
              <a:t>Total</a:t>
            </a:r>
            <a:r>
              <a:rPr lang="en-GB" sz="2000" dirty="0" smtClean="0">
                <a:solidFill>
                  <a:prstClr val="black"/>
                </a:solidFill>
              </a:rPr>
              <a:t>= </a:t>
            </a:r>
            <a:r>
              <a:rPr lang="en-GB" sz="2000" dirty="0" err="1" smtClean="0">
                <a:solidFill>
                  <a:prstClr val="black"/>
                </a:solidFill>
              </a:rPr>
              <a:t>Dev</a:t>
            </a:r>
            <a:r>
              <a:rPr lang="en-GB" sz="2000" baseline="-25000" dirty="0" err="1" smtClean="0">
                <a:solidFill>
                  <a:prstClr val="black"/>
                </a:solidFill>
              </a:rPr>
              <a:t>decel</a:t>
            </a:r>
            <a:r>
              <a:rPr lang="en-GB" sz="2000" baseline="-25000" dirty="0" smtClean="0">
                <a:solidFill>
                  <a:prstClr val="black"/>
                </a:solidFill>
              </a:rPr>
              <a:t> </a:t>
            </a:r>
            <a:r>
              <a:rPr lang="en-GB" sz="2000" dirty="0" smtClean="0">
                <a:solidFill>
                  <a:prstClr val="black"/>
                </a:solidFill>
              </a:rPr>
              <a:t>+ </a:t>
            </a:r>
            <a:r>
              <a:rPr lang="en-GB" sz="2000" dirty="0" err="1" smtClean="0">
                <a:solidFill>
                  <a:prstClr val="black"/>
                </a:solidFill>
              </a:rPr>
              <a:t>Dev</a:t>
            </a:r>
            <a:r>
              <a:rPr lang="en-GB" sz="2000" baseline="-25000" dirty="0" err="1" smtClean="0">
                <a:solidFill>
                  <a:prstClr val="black"/>
                </a:solidFill>
              </a:rPr>
              <a:t>InitVel</a:t>
            </a:r>
            <a:r>
              <a:rPr lang="en-GB" sz="2000" baseline="-25000" dirty="0" smtClean="0">
                <a:solidFill>
                  <a:prstClr val="black"/>
                </a:solidFill>
              </a:rPr>
              <a:t> </a:t>
            </a:r>
            <a:r>
              <a:rPr lang="en-GB" sz="2000" dirty="0" smtClean="0">
                <a:solidFill>
                  <a:prstClr val="black"/>
                </a:solidFill>
              </a:rPr>
              <a:t>+ </a:t>
            </a:r>
            <a:r>
              <a:rPr lang="en-GB" sz="2000" dirty="0" err="1" smtClean="0">
                <a:solidFill>
                  <a:prstClr val="black"/>
                </a:solidFill>
              </a:rPr>
              <a:t>Dev</a:t>
            </a:r>
            <a:r>
              <a:rPr lang="en-GB" sz="2000" baseline="-25000" dirty="0" err="1" smtClean="0">
                <a:solidFill>
                  <a:prstClr val="black"/>
                </a:solidFill>
              </a:rPr>
              <a:t>FinalVel</a:t>
            </a:r>
            <a:r>
              <a:rPr lang="en-GB" sz="2000" baseline="-25000" dirty="0" smtClean="0">
                <a:solidFill>
                  <a:prstClr val="black"/>
                </a:solidFill>
              </a:rPr>
              <a:t> </a:t>
            </a:r>
            <a:r>
              <a:rPr lang="en-GB" sz="2000" dirty="0" smtClean="0">
                <a:solidFill>
                  <a:prstClr val="black"/>
                </a:solidFill>
              </a:rPr>
              <a:t>+ </a:t>
            </a:r>
            <a:r>
              <a:rPr lang="en-GB" sz="2000" dirty="0" err="1" smtClean="0">
                <a:solidFill>
                  <a:prstClr val="black"/>
                </a:solidFill>
              </a:rPr>
              <a:t>Dev</a:t>
            </a:r>
            <a:r>
              <a:rPr lang="en-GB" sz="2000" baseline="-25000" dirty="0" err="1" smtClean="0">
                <a:solidFill>
                  <a:prstClr val="black"/>
                </a:solidFill>
              </a:rPr>
              <a:t>TimeBetweenStops</a:t>
            </a:r>
            <a:endParaRPr lang="en-GB" sz="2000" baseline="-25000" dirty="0" smtClean="0">
              <a:solidFill>
                <a:prstClr val="black"/>
              </a:solidFill>
            </a:endParaRPr>
          </a:p>
          <a:p>
            <a:endParaRPr lang="en-GB" sz="2000" baseline="-25000" dirty="0">
              <a:solidFill>
                <a:prstClr val="black"/>
              </a:solidFill>
            </a:endParaRPr>
          </a:p>
          <a:p>
            <a:endParaRPr lang="en-GB" sz="2000" baseline="-25000" dirty="0" smtClean="0">
              <a:solidFill>
                <a:prstClr val="black"/>
              </a:solidFill>
            </a:endParaRPr>
          </a:p>
          <a:p>
            <a:endParaRPr lang="en-GB" sz="2000" dirty="0" smtClean="0">
              <a:solidFill>
                <a:prstClr val="black"/>
              </a:solidFill>
            </a:endParaRPr>
          </a:p>
          <a:p>
            <a:r>
              <a:rPr lang="en-GB" sz="2000" dirty="0" smtClean="0">
                <a:solidFill>
                  <a:prstClr val="black"/>
                </a:solidFill>
              </a:rPr>
              <a:t>Best </a:t>
            </a:r>
            <a:r>
              <a:rPr lang="en-GB" sz="2000" dirty="0" smtClean="0">
                <a:solidFill>
                  <a:prstClr val="black"/>
                </a:solidFill>
              </a:rPr>
              <a:t>Sub-cycle</a:t>
            </a:r>
            <a:r>
              <a:rPr lang="en-GB" sz="2000" dirty="0" smtClean="0">
                <a:solidFill>
                  <a:prstClr val="black"/>
                </a:solidFill>
              </a:rPr>
              <a:t>= min(</a:t>
            </a:r>
            <a:r>
              <a:rPr lang="en-GB" sz="2000" dirty="0" err="1" smtClean="0">
                <a:solidFill>
                  <a:prstClr val="black"/>
                </a:solidFill>
              </a:rPr>
              <a:t>Deviation</a:t>
            </a:r>
            <a:r>
              <a:rPr lang="en-GB" sz="2000" baseline="-25000" dirty="0" err="1" smtClean="0">
                <a:solidFill>
                  <a:prstClr val="black"/>
                </a:solidFill>
              </a:rPr>
              <a:t>Total</a:t>
            </a:r>
            <a:r>
              <a:rPr lang="en-GB" sz="2000" dirty="0" smtClean="0">
                <a:solidFill>
                  <a:prstClr val="black"/>
                </a:solidFill>
              </a:rPr>
              <a:t>)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7115863" y="3021825"/>
            <a:ext cx="4105275" cy="3143250"/>
            <a:chOff x="7748908" y="2929043"/>
            <a:chExt cx="4105275" cy="3143250"/>
          </a:xfrm>
        </p:grpSpPr>
        <p:pic>
          <p:nvPicPr>
            <p:cNvPr id="7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48908" y="2929043"/>
              <a:ext cx="4105275" cy="3143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8" name="Gerade Verbindung mit Pfeil 50"/>
            <p:cNvCxnSpPr/>
            <p:nvPr/>
          </p:nvCxnSpPr>
          <p:spPr>
            <a:xfrm>
              <a:off x="8677275" y="5291137"/>
              <a:ext cx="0" cy="233363"/>
            </a:xfrm>
            <a:prstGeom prst="straightConnector1">
              <a:avLst/>
            </a:prstGeom>
            <a:ln w="15875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Gerade Verbindung mit Pfeil 58"/>
            <p:cNvCxnSpPr/>
            <p:nvPr/>
          </p:nvCxnSpPr>
          <p:spPr>
            <a:xfrm>
              <a:off x="8991600" y="4362450"/>
              <a:ext cx="0" cy="482246"/>
            </a:xfrm>
            <a:prstGeom prst="straightConnector1">
              <a:avLst/>
            </a:prstGeom>
            <a:ln w="15875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Gerade Verbindung mit Pfeil 60"/>
            <p:cNvCxnSpPr/>
            <p:nvPr/>
          </p:nvCxnSpPr>
          <p:spPr>
            <a:xfrm>
              <a:off x="9553575" y="3352800"/>
              <a:ext cx="0" cy="255269"/>
            </a:xfrm>
            <a:prstGeom prst="straightConnector1">
              <a:avLst/>
            </a:prstGeom>
            <a:ln w="15875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81501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513</TotalTime>
  <Words>987</Words>
  <Application>Microsoft Office PowerPoint</Application>
  <PresentationFormat>Custom</PresentationFormat>
  <Paragraphs>177</Paragraphs>
  <Slides>15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Tema di Office</vt:lpstr>
      <vt:lpstr>1_Tema di Office</vt:lpstr>
      <vt:lpstr>43rd UNEC IWG PMP meeting Ispra, 16th  March 2017 </vt:lpstr>
      <vt:lpstr>Agenda</vt:lpstr>
      <vt:lpstr>PowerPoint Presentation</vt:lpstr>
      <vt:lpstr>Lowbrasys – Need for a test cycle </vt:lpstr>
      <vt:lpstr>Lowbrasys – Cycle comparison</vt:lpstr>
      <vt:lpstr>Ford -LACT </vt:lpstr>
      <vt:lpstr>LACT Sub-cycle selection</vt:lpstr>
      <vt:lpstr>Sequence Sub-cycle - Algorithm</vt:lpstr>
      <vt:lpstr>Sequence Sub-cycle – Total deviation</vt:lpstr>
      <vt:lpstr>Sequence Subcycle – 2h duration</vt:lpstr>
      <vt:lpstr>Sequence Subcycle –duration influence</vt:lpstr>
      <vt:lpstr>Lowbrasys cycle – Run-in procedure</vt:lpstr>
      <vt:lpstr>Lowbrasys cycle – Additional considerations</vt:lpstr>
      <vt:lpstr>Summary</vt:lpstr>
      <vt:lpstr>Outlook</vt:lpstr>
    </vt:vector>
  </TitlesOfParts>
  <Company>Project Informatica Srl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LOWBRASYS Cycle PMP</dc:title>
  <dc:creator>Marcel Mathissen</dc:creator>
  <cp:lastModifiedBy>Mathissen, Marcel (M.)</cp:lastModifiedBy>
  <cp:revision>200</cp:revision>
  <dcterms:created xsi:type="dcterms:W3CDTF">2015-07-06T15:27:03Z</dcterms:created>
  <dcterms:modified xsi:type="dcterms:W3CDTF">2017-03-03T13:02:37Z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_AdHocReviewCycleID">
    <vt:i4>-162260516</vt:i4>
  </property>
  <property fmtid="{D5CDD505-2E9C-101B-9397-08002B2CF9AE}" pid="4" name="_EmailSubject">
    <vt:lpwstr>43rd PMP meeting, presenatation draft</vt:lpwstr>
  </property>
  <property fmtid="{D5CDD505-2E9C-101B-9397-08002B2CF9AE}" pid="5" name="_AuthorEmail">
    <vt:lpwstr>mmathiss@ford.com</vt:lpwstr>
  </property>
  <property fmtid="{D5CDD505-2E9C-101B-9397-08002B2CF9AE}" pid="6" name="_AuthorEmailDisplayName">
    <vt:lpwstr>Mathissen, Marcel (M.)</vt:lpwstr>
  </property>
</Properties>
</file>