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6" r:id="rId4"/>
    <p:sldId id="261" r:id="rId5"/>
    <p:sldId id="268" r:id="rId6"/>
    <p:sldId id="263" r:id="rId7"/>
    <p:sldId id="267" r:id="rId8"/>
    <p:sldId id="259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3BC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2" d="100"/>
          <a:sy n="52" d="100"/>
        </p:scale>
        <p:origin x="-648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92EAA-DB9C-4CC8-804B-EBE97A3D17C4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536F6-A157-4E05-88DA-27CBDD34D1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81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EEEDE-34A4-41AB-B708-FE1E4D19815C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45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FDE46-4204-4DF9-A2C9-8C390946CEC6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31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D7DB0-0B76-4821-8C54-A011945BFFF2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3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A43A0-791F-4218-A526-99CA56CF586D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0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7ED5D-C11B-45CA-AC81-88E57D8809E0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368E-2AF3-4AAF-8C3A-F320A381113F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06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6A1E-4F88-4A9C-A0D1-BD4E031DBD3E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4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81D9-44D0-4E4C-A8FF-AF2B98BF0BAE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8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7F54-5678-435F-8392-6A0307589CC3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02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33F9-1BD4-4619-9185-ADFE430B634A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53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3B720-34AB-4238-8033-1D76CC6FBDEC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AF05B-BB6D-4A5A-8122-C2820FE56178}" type="datetime1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6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263" y="2323478"/>
            <a:ext cx="11115675" cy="1765557"/>
          </a:xfrm>
        </p:spPr>
        <p:txBody>
          <a:bodyPr>
            <a:normAutofit/>
          </a:bodyPr>
          <a:lstStyle/>
          <a:p>
            <a:r>
              <a:rPr lang="en-US" dirty="0" smtClean="0"/>
              <a:t>India’s </a:t>
            </a:r>
            <a:r>
              <a:rPr lang="en-US" sz="4900" b="1" dirty="0" smtClean="0"/>
              <a:t>Comments</a:t>
            </a:r>
            <a:r>
              <a:rPr lang="en-US" dirty="0" smtClean="0"/>
              <a:t>  on EPPR-19-26              (Part-B2)</a:t>
            </a:r>
            <a:endParaRPr lang="en-US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1"/>
            <a:ext cx="12192000" cy="6615114"/>
          </a:xfrm>
        </p:spPr>
        <p:txBody>
          <a:bodyPr>
            <a:noAutofit/>
          </a:bodyPr>
          <a:lstStyle/>
          <a:p>
            <a:pPr marL="465138" indent="-465138"/>
            <a:r>
              <a:rPr lang="en-US" sz="2400" b="1" dirty="0" smtClean="0"/>
              <a:t>Row no 14: Inclusion of Test cell humidity requirement.</a:t>
            </a:r>
          </a:p>
          <a:p>
            <a:pPr marL="974725" lvl="1" indent="-517525"/>
            <a:r>
              <a:rPr lang="en-US" dirty="0" smtClean="0"/>
              <a:t>Humidity requirement is already there in R83, R15 and GTR-15(WLTP) for 4 wheelers.</a:t>
            </a:r>
          </a:p>
          <a:p>
            <a:pPr marL="974725" lvl="1" indent="-517525"/>
            <a:r>
              <a:rPr lang="en-US" dirty="0" smtClean="0"/>
              <a:t>Indian regulation based on GTR2 also incorporated humidity requirement inline with R83.</a:t>
            </a:r>
          </a:p>
          <a:p>
            <a:pPr marL="974725" lvl="1" indent="-517525"/>
            <a:r>
              <a:rPr lang="en-US" dirty="0" smtClean="0"/>
              <a:t>The logic for exclusion for 2 wheelers is not known.</a:t>
            </a:r>
          </a:p>
          <a:p>
            <a:pPr marL="974725" lvl="1" indent="-517525"/>
            <a:r>
              <a:rPr lang="en-US" dirty="0" smtClean="0"/>
              <a:t>India feels that inclusion of this requirement will reduce the test variations and </a:t>
            </a:r>
            <a:r>
              <a:rPr lang="en-US" dirty="0"/>
              <a:t>improve repeatability</a:t>
            </a:r>
            <a:r>
              <a:rPr lang="en-US" dirty="0" smtClean="0"/>
              <a:t>.</a:t>
            </a:r>
          </a:p>
          <a:p>
            <a:r>
              <a:rPr lang="en-US" sz="2400" b="1" dirty="0" smtClean="0"/>
              <a:t>Row no 16 : Soak Room / test cell temperature</a:t>
            </a:r>
          </a:p>
          <a:p>
            <a:pPr lvl="1"/>
            <a:r>
              <a:rPr lang="en-US" dirty="0" smtClean="0"/>
              <a:t>Based on the presentation on 11</a:t>
            </a:r>
            <a:r>
              <a:rPr lang="en-US" baseline="30000" dirty="0" smtClean="0"/>
              <a:t>th</a:t>
            </a:r>
            <a:r>
              <a:rPr lang="en-US" dirty="0" smtClean="0"/>
              <a:t> May 2017 tele-con and comments from members, India agreed to keep same temperature for test cell and soak room as 23 +/- 3 Deg C.</a:t>
            </a:r>
          </a:p>
          <a:p>
            <a:r>
              <a:rPr lang="en-US" sz="2400" b="1" dirty="0" smtClean="0"/>
              <a:t>Row no 19 : Definition for RST25 &amp; RST45</a:t>
            </a:r>
          </a:p>
          <a:p>
            <a:pPr lvl="1"/>
            <a:r>
              <a:rPr lang="en-IN" dirty="0" smtClean="0"/>
              <a:t>RST25 means : Reduced speed test cycle of Part 1 cycle of WMTC with maximum cycle speed truncated to 25 km/h for Sub-class 0-1</a:t>
            </a:r>
          </a:p>
          <a:p>
            <a:pPr lvl="1"/>
            <a:r>
              <a:rPr lang="en-IN" dirty="0" smtClean="0"/>
              <a:t>RST45 means : Reduced speed test cycle of Part 1 cycle of WMTC with maximum cycle speed truncated to 45 km/h for Sub-class 0-2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5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92" y="314793"/>
            <a:ext cx="11857219" cy="6406682"/>
          </a:xfrm>
        </p:spPr>
        <p:txBody>
          <a:bodyPr>
            <a:noAutofit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Row no 24</a:t>
            </a:r>
            <a:r>
              <a:rPr lang="en-US" sz="2400" dirty="0" smtClean="0"/>
              <a:t>: </a:t>
            </a:r>
            <a:r>
              <a:rPr lang="en-US" sz="2400" b="1" dirty="0" smtClean="0"/>
              <a:t>Reference fuel specification: </a:t>
            </a:r>
          </a:p>
          <a:p>
            <a:pPr lvl="1"/>
            <a:r>
              <a:rPr lang="en-US" dirty="0" smtClean="0"/>
              <a:t>India propose the principal norms based on Euro 5 and its reference fuel. GTR shall also include alternate norms for regional application with regional reference fuels.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Row </a:t>
            </a:r>
            <a:r>
              <a:rPr lang="en-US" sz="2400" b="1" dirty="0"/>
              <a:t>no 40:  Exhaust  gas measurement </a:t>
            </a:r>
            <a:r>
              <a:rPr lang="en-US" sz="2400" b="1" dirty="0" smtClean="0"/>
              <a:t>system</a:t>
            </a:r>
          </a:p>
          <a:p>
            <a:pPr lvl="1"/>
            <a:r>
              <a:rPr lang="en-US" dirty="0"/>
              <a:t>During tele-con on 11th may 2017, closed type of CFV-CVS system was agreed by the members.  </a:t>
            </a:r>
          </a:p>
          <a:p>
            <a:pPr lvl="1"/>
            <a:r>
              <a:rPr lang="en-US" dirty="0"/>
              <a:t>India had suggested Open type CFV-CVS system need not be permitted, in absence of data.</a:t>
            </a:r>
          </a:p>
          <a:p>
            <a:pPr lvl="1"/>
            <a:r>
              <a:rPr lang="en-US" dirty="0"/>
              <a:t>India had requested IMMA to provide appropriate data showing no influence on the emissions in comparison to CFV-CVS closed type system for retaining Open type CFV-CVS system as an option.</a:t>
            </a:r>
          </a:p>
          <a:p>
            <a:pPr lvl="1"/>
            <a:r>
              <a:rPr lang="en-US" dirty="0"/>
              <a:t>Data from IMMA is awaited to conclude.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6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979"/>
            <a:ext cx="12192000" cy="6691495"/>
          </a:xfrm>
        </p:spPr>
        <p:txBody>
          <a:bodyPr>
            <a:noAutofit/>
          </a:bodyPr>
          <a:lstStyle/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Row </a:t>
            </a:r>
            <a:r>
              <a:rPr lang="en-US" sz="2400" b="1" dirty="0"/>
              <a:t>no </a:t>
            </a:r>
            <a:r>
              <a:rPr lang="en-US" sz="2400" b="1" dirty="0" smtClean="0"/>
              <a:t>59, 63, 71, 82 to 109 &amp; 115 </a:t>
            </a:r>
            <a:r>
              <a:rPr lang="en-US" sz="2400" b="1" dirty="0"/>
              <a:t>: </a:t>
            </a:r>
            <a:r>
              <a:rPr lang="en-US" sz="2400" b="1" dirty="0" smtClean="0"/>
              <a:t>Procedure for PM Measurement</a:t>
            </a:r>
            <a:endParaRPr lang="en-US" dirty="0" smtClean="0"/>
          </a:p>
          <a:p>
            <a:pPr lvl="1"/>
            <a:r>
              <a:rPr lang="en-US" dirty="0" smtClean="0"/>
              <a:t>EPPR group members have to decide on the fundamental requirement whether we should follow the route for PM measurement in line with </a:t>
            </a:r>
          </a:p>
          <a:p>
            <a:pPr lvl="2"/>
            <a:r>
              <a:rPr lang="en-US" sz="2400" dirty="0" smtClean="0"/>
              <a:t>R 83 ( Euro 5a / Euro 6 / WLTP) with pre-classifier to cut down particles above 2.5</a:t>
            </a:r>
            <a:r>
              <a:rPr lang="en-US" sz="2400" dirty="0"/>
              <a:t> µm</a:t>
            </a:r>
            <a:r>
              <a:rPr lang="en-US" sz="2400" dirty="0" smtClean="0"/>
              <a:t>  </a:t>
            </a:r>
          </a:p>
          <a:p>
            <a:pPr marL="914400" lvl="2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OR </a:t>
            </a:r>
          </a:p>
          <a:p>
            <a:pPr lvl="2"/>
            <a:r>
              <a:rPr lang="en-US" sz="2400" dirty="0" smtClean="0"/>
              <a:t>R83 up to Euro 5 ( Which doesn’t include pre-classifier to cut down the particles above 2.5 µm).</a:t>
            </a:r>
          </a:p>
          <a:p>
            <a:pPr lvl="1"/>
            <a:r>
              <a:rPr lang="en-US" dirty="0" smtClean="0"/>
              <a:t>The above decision will change the procedural part as well as test set up required. </a:t>
            </a:r>
          </a:p>
          <a:p>
            <a:pPr lvl="1"/>
            <a:r>
              <a:rPr lang="en-US" dirty="0" smtClean="0"/>
              <a:t>Hence group’s decision is required to take final route so that the concrete proposal on PM measurement can be made.</a:t>
            </a:r>
          </a:p>
          <a:p>
            <a:pPr lvl="1"/>
            <a:r>
              <a:rPr lang="en-US" dirty="0" smtClean="0"/>
              <a:t>India’s current proposal is based on WLTP text considering Euro 5a / Euro 6 requirement.</a:t>
            </a:r>
          </a:p>
          <a:p>
            <a:pPr lvl="1"/>
            <a:r>
              <a:rPr lang="en-US" dirty="0" smtClean="0"/>
              <a:t>This proposal will also address the future requirement of PN beyond Euro 5 for two wheelers.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5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9803"/>
            <a:ext cx="10515600" cy="5877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400" b="1" dirty="0" smtClean="0"/>
          </a:p>
          <a:p>
            <a:r>
              <a:rPr lang="en-US" sz="2400" b="1" dirty="0" smtClean="0"/>
              <a:t>Row no 67 : Provision for Regeneration </a:t>
            </a:r>
          </a:p>
          <a:p>
            <a:pPr lvl="1"/>
            <a:r>
              <a:rPr lang="en-US" dirty="0" smtClean="0"/>
              <a:t>India’s proposal on exhaust sampling is already agreed.</a:t>
            </a:r>
          </a:p>
          <a:p>
            <a:pPr lvl="1"/>
            <a:r>
              <a:rPr lang="en-US" dirty="0" smtClean="0"/>
              <a:t>India views on provision of regeneration in this clause need to be retained, to address the need of vehicles (Diesel and GDI)  fitted with DPF. </a:t>
            </a:r>
          </a:p>
          <a:p>
            <a:pPr lvl="1"/>
            <a:r>
              <a:rPr lang="en-US" dirty="0" smtClean="0"/>
              <a:t>To conclude, views from other members is requested.</a:t>
            </a:r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Row </a:t>
            </a:r>
            <a:r>
              <a:rPr lang="en-US" sz="2400" b="1" dirty="0"/>
              <a:t>no </a:t>
            </a:r>
            <a:r>
              <a:rPr lang="en-US" sz="2400" b="1" dirty="0" smtClean="0"/>
              <a:t>139 </a:t>
            </a:r>
            <a:r>
              <a:rPr lang="en-US" sz="2400" b="1" dirty="0"/>
              <a:t>: </a:t>
            </a:r>
            <a:r>
              <a:rPr lang="en-US" sz="2400" b="1" dirty="0" smtClean="0"/>
              <a:t>Procedure for vehicles having deceleration levels not matching the cycle speed :</a:t>
            </a:r>
            <a:endParaRPr lang="en-US" sz="2400" b="1" dirty="0"/>
          </a:p>
          <a:p>
            <a:pPr lvl="1"/>
            <a:r>
              <a:rPr lang="en-US" dirty="0" smtClean="0"/>
              <a:t>Faster deceleration can happen without using the brakes, because of vehicle characteristics</a:t>
            </a:r>
          </a:p>
          <a:p>
            <a:pPr lvl="2"/>
            <a:r>
              <a:rPr lang="en-US" dirty="0" smtClean="0"/>
              <a:t>E.g. vehicle with automatic transmission </a:t>
            </a:r>
          </a:p>
          <a:p>
            <a:pPr lvl="1"/>
            <a:r>
              <a:rPr lang="en-US" dirty="0" smtClean="0"/>
              <a:t>However faster deceleration should not be permitted by application of deliberate braking.</a:t>
            </a:r>
          </a:p>
          <a:p>
            <a:pPr lvl="1"/>
            <a:r>
              <a:rPr lang="en-US" dirty="0"/>
              <a:t>Hence the clause </a:t>
            </a:r>
            <a:r>
              <a:rPr lang="en-US" dirty="0" smtClean="0"/>
              <a:t>to be modified to cater to vehicles </a:t>
            </a:r>
            <a:r>
              <a:rPr lang="en-US" dirty="0"/>
              <a:t>having such characteristics.</a:t>
            </a:r>
          </a:p>
          <a:p>
            <a:pPr marL="457200" lvl="1" indent="0"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5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3" y="182880"/>
            <a:ext cx="11844338" cy="6291662"/>
          </a:xfrm>
          <a:noFill/>
        </p:spPr>
        <p:txBody>
          <a:bodyPr>
            <a:noAutofit/>
          </a:bodyPr>
          <a:lstStyle/>
          <a:p>
            <a:r>
              <a:rPr lang="en-US" sz="2400" b="1" dirty="0" smtClean="0"/>
              <a:t>Row no 146, 150 &amp; 240 : idle start stop</a:t>
            </a:r>
          </a:p>
          <a:p>
            <a:pPr lvl="1"/>
            <a:r>
              <a:rPr lang="en-US" b="1" dirty="0" smtClean="0"/>
              <a:t>Benefits of this system depends on the idling period of test cycle and manufacturer strategy therefore test should be done with start stop in OFF condition </a:t>
            </a:r>
            <a:r>
              <a:rPr lang="en-US" b="1" i="1" dirty="0" smtClean="0">
                <a:solidFill>
                  <a:srgbClr val="7030A0"/>
                </a:solidFill>
              </a:rPr>
              <a:t>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Row no  277 : Pollutants to be monitored</a:t>
            </a:r>
          </a:p>
          <a:p>
            <a:pPr lvl="1"/>
            <a:r>
              <a:rPr lang="en-US" dirty="0" smtClean="0"/>
              <a:t>India had proposed to change the (28.04.2017) title as:</a:t>
            </a:r>
          </a:p>
          <a:p>
            <a:pPr lvl="1"/>
            <a:r>
              <a:rPr lang="en-US" dirty="0" smtClean="0"/>
              <a:t>“Type I test (verifying the average emission of gaseous pollutants, </a:t>
            </a:r>
            <a:r>
              <a:rPr lang="en-US" b="1" dirty="0" smtClean="0">
                <a:solidFill>
                  <a:srgbClr val="453BCD"/>
                </a:solidFill>
              </a:rPr>
              <a:t>PM for GDI and diesel vehicle</a:t>
            </a:r>
            <a:r>
              <a:rPr lang="en-US" dirty="0" smtClean="0"/>
              <a:t>, CO2 emissions and fuel consumption in a characteristic driving cycle)”</a:t>
            </a:r>
          </a:p>
          <a:p>
            <a:pPr lvl="1"/>
            <a:r>
              <a:rPr lang="en-US" dirty="0" smtClean="0"/>
              <a:t>Based on the comments by Chairman that technology specific terms to be avoided, so India now makes the following proposal.</a:t>
            </a:r>
          </a:p>
          <a:p>
            <a:pPr lvl="1"/>
            <a:r>
              <a:rPr lang="en-US" dirty="0" smtClean="0"/>
              <a:t>“Type I test (verifying the average emission of </a:t>
            </a:r>
            <a:r>
              <a:rPr lang="en-US" strike="sngStrike" dirty="0" smtClean="0">
                <a:solidFill>
                  <a:srgbClr val="FF0000"/>
                </a:solidFill>
              </a:rPr>
              <a:t>gaseous</a:t>
            </a:r>
            <a:r>
              <a:rPr lang="en-US" strike="sngStrike" dirty="0" smtClean="0"/>
              <a:t> </a:t>
            </a:r>
            <a:r>
              <a:rPr lang="en-US" dirty="0" smtClean="0"/>
              <a:t>pollutants, </a:t>
            </a:r>
            <a:r>
              <a:rPr lang="en-US" b="1" dirty="0" smtClean="0">
                <a:solidFill>
                  <a:srgbClr val="453BCD"/>
                </a:solidFill>
              </a:rPr>
              <a:t>prescribed in applicable tables in  item 9.2 or 9.3 of  Section B.1,</a:t>
            </a:r>
            <a:r>
              <a:rPr lang="en-US" dirty="0" smtClean="0"/>
              <a:t> CO2 emissions and fuel consumption in a characteristic driving cycle)”</a:t>
            </a:r>
          </a:p>
          <a:p>
            <a:pPr lvl="2"/>
            <a:r>
              <a:rPr lang="en-US" sz="2400" dirty="0" smtClean="0"/>
              <a:t>This proposal will take care of requirements of Principal and Alternate norms.</a:t>
            </a:r>
          </a:p>
          <a:p>
            <a:pPr lvl="2"/>
            <a:r>
              <a:rPr lang="en-US" sz="2400" dirty="0" smtClean="0"/>
              <a:t>There will be no change required to modify this title if at a later stage any new pollutant is required to be added in the regulation.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5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734" y="329784"/>
            <a:ext cx="10949066" cy="5847179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/>
              <a:t>Row no 29, 242 &amp; 244 : Requirement of two roller for twinned wheel vehicle.</a:t>
            </a:r>
          </a:p>
          <a:p>
            <a:pPr lvl="1"/>
            <a:r>
              <a:rPr lang="en-US" dirty="0"/>
              <a:t>Indian proposal is </a:t>
            </a:r>
            <a:r>
              <a:rPr lang="en-US" dirty="0" smtClean="0"/>
              <a:t>only to </a:t>
            </a:r>
            <a:r>
              <a:rPr lang="en-US" dirty="0"/>
              <a:t>take care of the twinned wheel 2 wheelers, and not for 3 wheelers.</a:t>
            </a:r>
          </a:p>
          <a:p>
            <a:pPr lvl="2"/>
            <a:r>
              <a:rPr lang="en-US" sz="2400" dirty="0" smtClean="0"/>
              <a:t>Currently, </a:t>
            </a:r>
            <a:r>
              <a:rPr lang="en-US" sz="2400" dirty="0"/>
              <a:t>3 wheelers are not in the </a:t>
            </a:r>
            <a:r>
              <a:rPr lang="en-US" sz="2400" dirty="0" smtClean="0"/>
              <a:t>scope</a:t>
            </a:r>
            <a:endParaRPr lang="en-US" sz="2400" dirty="0"/>
          </a:p>
          <a:p>
            <a:endParaRPr lang="en-US" sz="2400" b="1" dirty="0" smtClean="0"/>
          </a:p>
          <a:p>
            <a:r>
              <a:rPr lang="en-US" sz="2400" b="1" dirty="0" smtClean="0"/>
              <a:t>Row </a:t>
            </a:r>
            <a:r>
              <a:rPr lang="en-US" sz="2400" b="1" dirty="0"/>
              <a:t>no 262</a:t>
            </a:r>
            <a:r>
              <a:rPr lang="en-US" sz="2400" dirty="0"/>
              <a:t>: </a:t>
            </a:r>
          </a:p>
          <a:p>
            <a:pPr lvl="1"/>
            <a:r>
              <a:rPr lang="en-US" dirty="0"/>
              <a:t>India proposed to change the title of paragraph as “Running resistance force derived from a running resistance table </a:t>
            </a:r>
            <a:r>
              <a:rPr lang="en-US" b="1" dirty="0">
                <a:solidFill>
                  <a:srgbClr val="453BCD"/>
                </a:solidFill>
              </a:rPr>
              <a:t>or on road coast down</a:t>
            </a:r>
            <a:r>
              <a:rPr lang="en-US" dirty="0"/>
              <a:t>”</a:t>
            </a:r>
          </a:p>
          <a:p>
            <a:pPr lvl="2"/>
            <a:r>
              <a:rPr lang="en-US" sz="2400" dirty="0"/>
              <a:t>The clause is applicable for both table method and road coast down method</a:t>
            </a:r>
          </a:p>
          <a:p>
            <a:pPr lvl="1"/>
            <a:endParaRPr lang="en-US" dirty="0"/>
          </a:p>
          <a:p>
            <a:r>
              <a:rPr lang="en-IN" sz="2400" b="1" dirty="0"/>
              <a:t>Row no. 326 </a:t>
            </a:r>
            <a:r>
              <a:rPr lang="en-IN" sz="2400" b="1" dirty="0" smtClean="0"/>
              <a:t>: Removal of Fixed load type chassis Dynamometer / CO2 measurement</a:t>
            </a:r>
          </a:p>
          <a:p>
            <a:pPr lvl="1"/>
            <a:r>
              <a:rPr lang="en-US" dirty="0"/>
              <a:t>India proposed to </a:t>
            </a:r>
            <a:r>
              <a:rPr lang="en-US" dirty="0" smtClean="0"/>
              <a:t>remove fixed load type chassis dynamometer.</a:t>
            </a:r>
          </a:p>
          <a:p>
            <a:pPr lvl="1"/>
            <a:r>
              <a:rPr lang="en-US" dirty="0" smtClean="0"/>
              <a:t>This means Row no. 328 (Clause no. 4.2.2.2.5.1) to be deleted</a:t>
            </a:r>
          </a:p>
          <a:p>
            <a:pPr lvl="1"/>
            <a:r>
              <a:rPr lang="en-US" dirty="0" smtClean="0"/>
              <a:t>This needs to be discussed in EPPR.</a:t>
            </a:r>
          </a:p>
          <a:p>
            <a:pPr lvl="1"/>
            <a:r>
              <a:rPr lang="en-US" dirty="0" smtClean="0"/>
              <a:t>IMMA proposal to add Fuel consumption and delete Electric vehicle parameters, is acceptable.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675" y="0"/>
            <a:ext cx="11212643" cy="6356350"/>
          </a:xfrm>
          <a:noFill/>
        </p:spPr>
        <p:txBody>
          <a:bodyPr>
            <a:noAutofit/>
          </a:bodyPr>
          <a:lstStyle/>
          <a:p>
            <a:r>
              <a:rPr lang="en-US" sz="2400" b="1" dirty="0" smtClean="0"/>
              <a:t>Row no 458: Monitoring of soak room temperature</a:t>
            </a:r>
          </a:p>
          <a:p>
            <a:pPr lvl="1"/>
            <a:r>
              <a:rPr lang="en-US" dirty="0" smtClean="0"/>
              <a:t>India had suggested monitoring temperature of soak room</a:t>
            </a:r>
          </a:p>
          <a:p>
            <a:pPr lvl="2"/>
            <a:r>
              <a:rPr lang="en-US" sz="2400" dirty="0" smtClean="0"/>
              <a:t>At 1Hz and 5 min average should not have systematic error</a:t>
            </a:r>
          </a:p>
          <a:p>
            <a:pPr lvl="1"/>
            <a:r>
              <a:rPr lang="en-US" dirty="0" smtClean="0"/>
              <a:t>Agreed to align the temperature with test cell condition</a:t>
            </a:r>
          </a:p>
          <a:p>
            <a:pPr lvl="1"/>
            <a:r>
              <a:rPr lang="en-US" dirty="0" smtClean="0"/>
              <a:t>India has agreed to keep the soak room temperature same as test cell temperature so the soak room temperature tolerance should now be changed to 23</a:t>
            </a:r>
            <a:r>
              <a:rPr lang="en-US" u="sng" dirty="0" smtClean="0"/>
              <a:t>+</a:t>
            </a:r>
            <a:r>
              <a:rPr lang="en-US" dirty="0" smtClean="0"/>
              <a:t>5°C, and remove the condition of 1 Hz and 5min </a:t>
            </a:r>
            <a:r>
              <a:rPr lang="en-US" dirty="0" err="1" smtClean="0"/>
              <a:t>avg</a:t>
            </a:r>
            <a:r>
              <a:rPr lang="en-US" dirty="0" smtClean="0"/>
              <a:t> temp measurement.</a:t>
            </a:r>
          </a:p>
          <a:p>
            <a:pPr marL="457200" lvl="1" indent="0">
              <a:buNone/>
            </a:pPr>
            <a:r>
              <a:rPr lang="en-US" dirty="0" smtClean="0"/>
              <a:t>India proposes following wording </a:t>
            </a:r>
            <a:r>
              <a:rPr lang="en-US" dirty="0" smtClean="0">
                <a:solidFill>
                  <a:srgbClr val="7030A0"/>
                </a:solidFill>
              </a:rPr>
              <a:t>:</a:t>
            </a:r>
          </a:p>
          <a:p>
            <a:pPr marL="457200" lvl="1" indent="0">
              <a:buNone/>
            </a:pPr>
            <a:endParaRPr lang="en-IN" dirty="0" smtClean="0"/>
          </a:p>
          <a:p>
            <a:pPr marL="457200" lvl="1" indent="0">
              <a:buNone/>
            </a:pPr>
            <a:r>
              <a:rPr lang="en-IN" dirty="0" smtClean="0"/>
              <a:t>“After </a:t>
            </a:r>
            <a:r>
              <a:rPr lang="en-IN" dirty="0"/>
              <a:t>this preconditioning, and before testing, vehicles shall be kept in a room in which the temperature remains relatively constant between</a:t>
            </a:r>
            <a:r>
              <a:rPr lang="en-IN" b="1" i="1" dirty="0"/>
              <a:t> </a:t>
            </a:r>
            <a:r>
              <a:rPr lang="en-IN" b="1" i="1" dirty="0">
                <a:solidFill>
                  <a:srgbClr val="453BCD"/>
                </a:solidFill>
              </a:rPr>
              <a:t>temperatures specified in clause number 6.1.1 </a:t>
            </a:r>
            <a:r>
              <a:rPr lang="en-IN" dirty="0">
                <a:solidFill>
                  <a:srgbClr val="453BCD"/>
                </a:solidFill>
              </a:rPr>
              <a:t> </a:t>
            </a:r>
            <a:r>
              <a:rPr lang="en-IN" strike="sngStrike" dirty="0">
                <a:solidFill>
                  <a:srgbClr val="FF0000"/>
                </a:solidFill>
              </a:rPr>
              <a:t>20 °C and 30 °C at 23± 3 °C .on a 5 minute running average and shall not show a systematic deviation from the set point.</a:t>
            </a:r>
            <a:r>
              <a:rPr lang="en-IN" dirty="0">
                <a:solidFill>
                  <a:srgbClr val="FF0000"/>
                </a:solidFill>
              </a:rPr>
              <a:t> </a:t>
            </a:r>
            <a:r>
              <a:rPr lang="en-IN" strike="sngStrike" dirty="0">
                <a:solidFill>
                  <a:srgbClr val="FF0000"/>
                </a:solidFill>
              </a:rPr>
              <a:t>The temperature shall be measured continuously at a minimum of 1 Hz. </a:t>
            </a:r>
            <a:r>
              <a:rPr lang="en-IN" dirty="0"/>
              <a:t>This conditioning shall be carried out for at least six hours and continue until the engine oil temperature and coolant, if any, are within ± 2.0 °C of the temperature of the room</a:t>
            </a:r>
            <a:r>
              <a:rPr lang="en-IN" dirty="0" smtClean="0"/>
              <a:t>.”</a:t>
            </a:r>
            <a:endParaRPr lang="en-IN" dirty="0"/>
          </a:p>
          <a:p>
            <a:pPr marL="457200" lvl="1" indent="0">
              <a:buNone/>
            </a:pPr>
            <a:endParaRPr lang="en-US" dirty="0" smtClean="0">
              <a:solidFill>
                <a:srgbClr val="7030A0"/>
              </a:solidFill>
            </a:endParaRP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8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1957</TotalTime>
  <Words>1104</Words>
  <Application>Microsoft Office PowerPoint</Application>
  <PresentationFormat>Custom</PresentationFormat>
  <Paragraphs>84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India’s Comments  on EPPR-19-26              (Part-B2)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 Proposal on EPPR 19-23</dc:title>
  <dc:creator>ABHAY  KUMAR</dc:creator>
  <cp:lastModifiedBy>H. A. Nakhawa</cp:lastModifiedBy>
  <cp:revision>51</cp:revision>
  <dcterms:created xsi:type="dcterms:W3CDTF">2017-05-16T11:05:00Z</dcterms:created>
  <dcterms:modified xsi:type="dcterms:W3CDTF">2017-05-25T11:40:23Z</dcterms:modified>
</cp:coreProperties>
</file>