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3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53B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724" y="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A3E40-785B-4816-9FB5-437C54D263D1}" type="datetimeFigureOut">
              <a:rPr lang="en-US" smtClean="0"/>
              <a:pPr/>
              <a:t>5/25/2017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D357-A545-4E67-ADE7-22E2378DD56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8454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A3E40-785B-4816-9FB5-437C54D263D1}" type="datetimeFigureOut">
              <a:rPr lang="en-US" smtClean="0"/>
              <a:pPr/>
              <a:t>5/25/2017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D357-A545-4E67-ADE7-22E2378DD56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2317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A3E40-785B-4816-9FB5-437C54D263D1}" type="datetimeFigureOut">
              <a:rPr lang="en-US" smtClean="0"/>
              <a:pPr/>
              <a:t>5/25/2017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D357-A545-4E67-ADE7-22E2378DD56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332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A3E40-785B-4816-9FB5-437C54D263D1}" type="datetimeFigureOut">
              <a:rPr lang="en-US" smtClean="0"/>
              <a:pPr/>
              <a:t>5/25/2017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D357-A545-4E67-ADE7-22E2378DD56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908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A3E40-785B-4816-9FB5-437C54D263D1}" type="datetimeFigureOut">
              <a:rPr lang="en-US" smtClean="0"/>
              <a:pPr/>
              <a:t>5/25/2017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D357-A545-4E67-ADE7-22E2378DD56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8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A3E40-785B-4816-9FB5-437C54D263D1}" type="datetimeFigureOut">
              <a:rPr lang="en-US" smtClean="0"/>
              <a:pPr/>
              <a:t>5/25/2017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D357-A545-4E67-ADE7-22E2378DD56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7060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A3E40-785B-4816-9FB5-437C54D263D1}" type="datetimeFigureOut">
              <a:rPr lang="en-US" smtClean="0"/>
              <a:pPr/>
              <a:t>5/25/2017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D357-A545-4E67-ADE7-22E2378DD56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041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A3E40-785B-4816-9FB5-437C54D263D1}" type="datetimeFigureOut">
              <a:rPr lang="en-US" smtClean="0"/>
              <a:pPr/>
              <a:t>5/25/2017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D357-A545-4E67-ADE7-22E2378DD56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385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A3E40-785B-4816-9FB5-437C54D263D1}" type="datetimeFigureOut">
              <a:rPr lang="en-US" smtClean="0"/>
              <a:pPr/>
              <a:t>5/25/2017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D357-A545-4E67-ADE7-22E2378DD56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6026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A3E40-785B-4816-9FB5-437C54D263D1}" type="datetimeFigureOut">
              <a:rPr lang="en-US" smtClean="0"/>
              <a:pPr/>
              <a:t>5/25/2017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D357-A545-4E67-ADE7-22E2378DD56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5345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A3E40-785B-4816-9FB5-437C54D263D1}" type="datetimeFigureOut">
              <a:rPr lang="en-US" smtClean="0"/>
              <a:pPr/>
              <a:t>5/25/2017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D357-A545-4E67-ADE7-22E2378DD56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50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1A3E40-785B-4816-9FB5-437C54D263D1}" type="datetimeFigureOut">
              <a:rPr lang="en-US" smtClean="0"/>
              <a:pPr/>
              <a:t>5/25/2017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CED357-A545-4E67-ADE7-22E2378DD56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269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2984" y="2096086"/>
            <a:ext cx="9838545" cy="3235569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India Proposal on EPPR-19-24 rev.1</a:t>
            </a:r>
            <a:br>
              <a:rPr lang="en-US" b="1" dirty="0"/>
            </a:br>
            <a:br>
              <a:rPr lang="en-US" b="1" dirty="0"/>
            </a:br>
            <a:r>
              <a:rPr lang="en-US" b="1" dirty="0"/>
              <a:t>(Part B3)</a:t>
            </a:r>
            <a:br>
              <a:rPr lang="en-US" b="1" dirty="0"/>
            </a:b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1199532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31405"/>
            <a:ext cx="12192000" cy="6298051"/>
          </a:xfrm>
        </p:spPr>
        <p:txBody>
          <a:bodyPr>
            <a:noAutofit/>
          </a:bodyPr>
          <a:lstStyle/>
          <a:p>
            <a:r>
              <a:rPr lang="en-US" sz="2400" b="1" dirty="0"/>
              <a:t>Row no 30 &amp; 66 : Compliance to limit values </a:t>
            </a:r>
          </a:p>
          <a:p>
            <a:pPr lvl="1"/>
            <a:r>
              <a:rPr lang="en-US" dirty="0"/>
              <a:t>The purpose of the requirements laid down in this section is to demonstrate that the [approved] / [certified] vehicle complies with the requirements of in use vehicles. </a:t>
            </a:r>
          </a:p>
          <a:p>
            <a:pPr lvl="1"/>
            <a:r>
              <a:rPr lang="en-US" dirty="0"/>
              <a:t>In use vehicle requirement cannot be harmonized in GTR since the subject is covered in 1997 agreement</a:t>
            </a:r>
          </a:p>
          <a:p>
            <a:pPr lvl="1"/>
            <a:r>
              <a:rPr lang="en-US" dirty="0"/>
              <a:t>This section covers harmonized test procedure for all pollutants known to be used by the CPs for Type II test.</a:t>
            </a:r>
          </a:p>
          <a:p>
            <a:pPr lvl="1"/>
            <a:r>
              <a:rPr lang="en-US" dirty="0"/>
              <a:t>REPPR requirements are based on the in-use vehicle regulation for Europe. Hence, compliance to the REPPR requirements may not be relevant for CPs having different in-use norms, considering regional needs.</a:t>
            </a:r>
          </a:p>
          <a:p>
            <a:pPr lvl="1"/>
            <a:r>
              <a:rPr lang="en-US" dirty="0"/>
              <a:t>India, therefore suggest that recording of the result is enough and the CPs can take their own decision of pass/fail </a:t>
            </a:r>
          </a:p>
          <a:p>
            <a:pPr lvl="1"/>
            <a:r>
              <a:rPr lang="en-US" dirty="0"/>
              <a:t>Alternatively, If EPPR can agree to discuss principal and alternate norms can be worked out.</a:t>
            </a:r>
          </a:p>
        </p:txBody>
      </p:sp>
    </p:spTree>
    <p:extLst>
      <p:ext uri="{BB962C8B-B14F-4D97-AF65-F5344CB8AC3E}">
        <p14:creationId xmlns:p14="http://schemas.microsoft.com/office/powerpoint/2010/main" val="19511572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59949"/>
            <a:ext cx="12192000" cy="6298051"/>
          </a:xfrm>
        </p:spPr>
        <p:txBody>
          <a:bodyPr>
            <a:normAutofit/>
          </a:bodyPr>
          <a:lstStyle/>
          <a:p>
            <a:r>
              <a:rPr lang="en-US" dirty="0"/>
              <a:t>Row no. 24 to 40 : Adjustments for Type II test</a:t>
            </a:r>
          </a:p>
          <a:p>
            <a:pPr marL="685800" lvl="2">
              <a:spcBef>
                <a:spcPts val="1000"/>
              </a:spcBef>
            </a:pPr>
            <a:r>
              <a:rPr lang="en-IN" dirty="0"/>
              <a:t>As the Type-II test is to be conducted with the same settings of Type-I test without any changes, there is no need to measure the characteristic at different positions. Hence, proposed to delete these clauses on the subject matter. </a:t>
            </a:r>
            <a:endParaRPr lang="en-US" dirty="0"/>
          </a:p>
          <a:p>
            <a:pPr marL="685800" lvl="2">
              <a:spcBef>
                <a:spcPts val="1000"/>
              </a:spcBef>
            </a:pPr>
            <a:r>
              <a:rPr lang="en-US" dirty="0"/>
              <a:t>Additionally India has also observed following : </a:t>
            </a:r>
          </a:p>
          <a:p>
            <a:pPr marL="1143000" lvl="3">
              <a:spcBef>
                <a:spcPts val="1000"/>
              </a:spcBef>
            </a:pPr>
            <a:r>
              <a:rPr lang="en-US" sz="2000" dirty="0"/>
              <a:t>The requirements given here are similar to what was in R15 historically.</a:t>
            </a:r>
          </a:p>
          <a:p>
            <a:pPr lvl="2"/>
            <a:r>
              <a:rPr lang="en-US" dirty="0"/>
              <a:t>More appropriate for carburetor vehicle.</a:t>
            </a:r>
          </a:p>
          <a:p>
            <a:pPr lvl="2"/>
            <a:r>
              <a:rPr lang="en-US" dirty="0"/>
              <a:t>No relevance for technology for EU 5 type of vehicles.</a:t>
            </a:r>
          </a:p>
          <a:p>
            <a:pPr lvl="1"/>
            <a:r>
              <a:rPr lang="en-US" dirty="0"/>
              <a:t>Request IMMA to reconsider suggestion of retaining the clause for aligning with REPPR.</a:t>
            </a:r>
          </a:p>
        </p:txBody>
      </p:sp>
    </p:spTree>
    <p:extLst>
      <p:ext uri="{BB962C8B-B14F-4D97-AF65-F5344CB8AC3E}">
        <p14:creationId xmlns:p14="http://schemas.microsoft.com/office/powerpoint/2010/main" val="30893374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14339"/>
            <a:ext cx="12192000" cy="6443662"/>
          </a:xfrm>
        </p:spPr>
        <p:txBody>
          <a:bodyPr>
            <a:normAutofit/>
          </a:bodyPr>
          <a:lstStyle/>
          <a:p>
            <a:r>
              <a:rPr lang="en-US" dirty="0"/>
              <a:t>Row no 58 , 59 &amp; 60: Correction factor for CO and HC </a:t>
            </a:r>
          </a:p>
          <a:p>
            <a:pPr lvl="1"/>
            <a:r>
              <a:rPr lang="en-US" dirty="0"/>
              <a:t>India proposes the following correction factors: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For any value of </a:t>
            </a:r>
            <a:r>
              <a:rPr lang="en-US" i="1" dirty="0"/>
              <a:t>correction factor </a:t>
            </a:r>
            <a:r>
              <a:rPr lang="en-US" dirty="0"/>
              <a:t>coming less than 1.It should be treated as 1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テキスト ボックス 6">
                <a:extLst>
                  <a:ext uri="{FF2B5EF4-FFF2-40B4-BE49-F238E27FC236}">
                    <a16:creationId xmlns:a16="http://schemas.microsoft.com/office/drawing/2014/main" id="{E3C46F02-B553-4B80-A565-38070511086D}"/>
                  </a:ext>
                </a:extLst>
              </p:cNvPr>
              <p:cNvSpPr txBox="1"/>
              <p:nvPr/>
            </p:nvSpPr>
            <p:spPr>
              <a:xfrm>
                <a:off x="1330666" y="1355600"/>
                <a:ext cx="6803400" cy="601831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wrap="square" rtlCol="0" anchor="t">
                <a:spAutoFit/>
              </a:bodyPr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1600" b="0" i="1" smtClean="0">
                          <a:latin typeface="Cambria Math" panose="02040503050406030204" pitchFamily="18" charset="0"/>
                        </a:rPr>
                        <m:t>𝐶𝑜𝑟𝑟𝑒𝑐𝑡𝑖𝑜𝑛</m:t>
                      </m:r>
                      <m:r>
                        <a:rPr kumimoji="1" lang="en-US" altLang="ja-JP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kumimoji="1" lang="en-US" altLang="ja-JP" sz="1600" b="0" i="1" smtClean="0">
                          <a:latin typeface="Cambria Math" panose="02040503050406030204" pitchFamily="18" charset="0"/>
                        </a:rPr>
                        <m:t>𝑓𝑎𝑐𝑡𝑜𝑟</m:t>
                      </m:r>
                      <m:r>
                        <a:rPr kumimoji="1" lang="en-US" altLang="ja-JP" sz="16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kumimoji="1" lang="en-US" altLang="ja-JP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1" lang="en-US" altLang="ja-JP" sz="1600" b="0" i="1">
                              <a:latin typeface="Cambria Math"/>
                            </a:rPr>
                            <m:t>14.5</m:t>
                          </m:r>
                        </m:num>
                        <m:den>
                          <m:r>
                            <a:rPr kumimoji="1" lang="en-US" altLang="ja-JP" sz="1600" b="0" i="1">
                              <a:latin typeface="Cambria Math"/>
                            </a:rPr>
                            <m:t>𝑎</m:t>
                          </m:r>
                          <m:r>
                            <a:rPr kumimoji="1" lang="en-US" altLang="ja-JP" sz="1600" b="0" i="1">
                              <a:latin typeface="Cambria Math"/>
                              <a:ea typeface="Cambria Math"/>
                            </a:rPr>
                            <m:t>×</m:t>
                          </m:r>
                          <m:r>
                            <a:rPr kumimoji="1" lang="en-US" altLang="ja-JP" sz="1600" b="0" i="1">
                              <a:latin typeface="Cambria Math"/>
                              <a:ea typeface="Cambria Math"/>
                            </a:rPr>
                            <m:t>𝑏</m:t>
                          </m:r>
                          <m:r>
                            <a:rPr kumimoji="1" lang="en-US" altLang="ja-JP" sz="1600" b="0" i="1">
                              <a:latin typeface="Cambria Math"/>
                              <a:ea typeface="Cambria Math"/>
                            </a:rPr>
                            <m:t>×</m:t>
                          </m:r>
                          <m:sSub>
                            <m:sSubPr>
                              <m:ctrlPr>
                                <a:rPr kumimoji="1" lang="en-US" altLang="ja-JP" sz="1600" b="0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1600" b="0" i="1">
                                  <a:latin typeface="Cambria Math"/>
                                  <a:ea typeface="Cambria Math"/>
                                </a:rPr>
                                <m:t>𝑐</m:t>
                              </m:r>
                            </m:e>
                            <m:sub>
                              <m:r>
                                <a:rPr kumimoji="1" lang="en-US" altLang="ja-JP" sz="1600" b="0" i="1">
                                  <a:latin typeface="Cambria Math"/>
                                  <a:ea typeface="Cambria Math"/>
                                </a:rPr>
                                <m:t>𝐻𝐶</m:t>
                              </m:r>
                            </m:sub>
                          </m:sSub>
                          <m:r>
                            <a:rPr kumimoji="1" lang="en-US" altLang="ja-JP" sz="1600" b="0" i="1">
                              <a:latin typeface="Cambria Math"/>
                              <a:ea typeface="Cambria Math"/>
                            </a:rPr>
                            <m:t>×</m:t>
                          </m:r>
                          <m:sSup>
                            <m:sSupPr>
                              <m:ctrlPr>
                                <a:rPr kumimoji="1" lang="en-US" altLang="ja-JP" sz="1600" b="0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kumimoji="1" lang="en-US" altLang="ja-JP" sz="1600" b="0" i="1">
                                  <a:latin typeface="Cambria Math"/>
                                  <a:ea typeface="Cambria Math"/>
                                </a:rPr>
                                <m:t>10</m:t>
                              </m:r>
                            </m:e>
                            <m:sup>
                              <m:r>
                                <a:rPr kumimoji="1" lang="en-US" altLang="ja-JP" sz="1600" b="0" i="1">
                                  <a:latin typeface="Cambria Math"/>
                                  <a:ea typeface="Cambria Math"/>
                                </a:rPr>
                                <m:t>−4</m:t>
                              </m:r>
                            </m:sup>
                          </m:sSup>
                          <m:r>
                            <a:rPr kumimoji="1" lang="en-US" altLang="ja-JP" sz="1600" b="0" i="1">
                              <a:latin typeface="Cambria Math"/>
                              <a:ea typeface="Cambria Math"/>
                            </a:rPr>
                            <m:t>+0.5</m:t>
                          </m:r>
                          <m:sSub>
                            <m:sSubPr>
                              <m:ctrlPr>
                                <a:rPr kumimoji="1" lang="en-US" altLang="ja-JP" sz="1600" b="0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1600" b="0" i="1">
                                  <a:latin typeface="Cambria Math"/>
                                  <a:ea typeface="Cambria Math"/>
                                </a:rPr>
                                <m:t>𝑐</m:t>
                              </m:r>
                            </m:e>
                            <m:sub>
                              <m:r>
                                <a:rPr kumimoji="1" lang="en-US" altLang="ja-JP" sz="1600" b="0" i="1">
                                  <a:latin typeface="Cambria Math"/>
                                  <a:ea typeface="Cambria Math"/>
                                </a:rPr>
                                <m:t>𝐶𝑂</m:t>
                              </m:r>
                            </m:sub>
                          </m:sSub>
                          <m:r>
                            <a:rPr kumimoji="1" lang="en-US" altLang="ja-JP" sz="1600" b="0" i="1">
                              <a:latin typeface="Cambria Math"/>
                              <a:ea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kumimoji="1" lang="en-US" altLang="ja-JP" sz="1600" b="0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1600" b="0" i="1">
                                  <a:latin typeface="Cambria Math"/>
                                  <a:ea typeface="Cambria Math"/>
                                </a:rPr>
                                <m:t>𝑐</m:t>
                              </m:r>
                            </m:e>
                            <m:sub>
                              <m:r>
                                <a:rPr kumimoji="1" lang="en-US" altLang="ja-JP" sz="1600" b="0" i="1">
                                  <a:latin typeface="Cambria Math"/>
                                  <a:ea typeface="Cambria Math"/>
                                </a:rPr>
                                <m:t>𝐶𝑂</m:t>
                              </m:r>
                              <m:r>
                                <a:rPr kumimoji="1" lang="en-US" altLang="ja-JP" sz="1600" b="0" i="1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kumimoji="1" lang="ja-JP" altLang="en-US" sz="1600" dirty="0"/>
              </a:p>
            </p:txBody>
          </p:sp>
        </mc:Choice>
        <mc:Fallback xmlns="">
          <p:sp>
            <p:nvSpPr>
              <p:cNvPr id="4" name="テキスト ボックス 6">
                <a:extLst>
                  <a:ext uri="{FF2B5EF4-FFF2-40B4-BE49-F238E27FC236}">
                    <a16:creationId xmlns:xdr="http://schemas.openxmlformats.org/drawingml/2006/spreadsheetDrawing" xmlns:a14="http://schemas.microsoft.com/office/drawing/2010/main" xmlns="" xmlns:a16="http://schemas.microsoft.com/office/drawing/2014/main" xmlns:lc="http://schemas.openxmlformats.org/drawingml/2006/lockedCanvas" id="{E3C46F02-B553-4B80-A565-3807051108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0666" y="1355600"/>
                <a:ext cx="6803400" cy="601831"/>
              </a:xfrm>
              <a:prstGeom prst="rect">
                <a:avLst/>
              </a:prstGeom>
              <a:blipFill rotWithShape="0">
                <a:blip r:embed="rId2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テキスト ボックス 9">
                <a:extLst>
                  <a:ext uri="{FF2B5EF4-FFF2-40B4-BE49-F238E27FC236}">
                    <a16:creationId xmlns:a16="http://schemas.microsoft.com/office/drawing/2014/main" id="{386D9829-AD5F-43BA-87BF-CE3DA62E3294}"/>
                  </a:ext>
                </a:extLst>
              </p:cNvPr>
              <p:cNvSpPr txBox="1"/>
              <p:nvPr/>
            </p:nvSpPr>
            <p:spPr>
              <a:xfrm>
                <a:off x="5386424" y="2231522"/>
                <a:ext cx="4278086" cy="338554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wrap="square" rtlCol="0" anchor="t">
                <a:spAutoFit/>
              </a:bodyPr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1600" b="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1600" b="0" i="1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kumimoji="1" lang="en-US" altLang="ja-JP" sz="1600" b="0" i="1">
                            <a:latin typeface="Cambria Math"/>
                          </a:rPr>
                          <m:t>𝐻𝐶𝑐𝑜𝑟𝑟</m:t>
                        </m:r>
                      </m:sub>
                    </m:sSub>
                    <m:r>
                      <a:rPr kumimoji="1" lang="en-US" altLang="ja-JP" sz="16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kumimoji="1" lang="en-US" altLang="ja-JP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1600" b="0" i="1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kumimoji="1" lang="en-US" altLang="ja-JP" sz="1600" b="0" i="1">
                            <a:latin typeface="Cambria Math"/>
                          </a:rPr>
                          <m:t>𝐻𝐶</m:t>
                        </m:r>
                      </m:sub>
                    </m:sSub>
                    <m:r>
                      <a:rPr kumimoji="1" lang="en-US" altLang="ja-JP" sz="1600" b="0" i="1">
                        <a:latin typeface="Cambria Math"/>
                        <a:ea typeface="Cambria Math"/>
                      </a:rPr>
                      <m:t>×</m:t>
                    </m:r>
                  </m:oMath>
                </a14:m>
                <a:r>
                  <a:rPr kumimoji="1" lang="en-US" altLang="ja-JP" sz="1600" dirty="0"/>
                  <a:t>Correction factor</a:t>
                </a:r>
                <a:endParaRPr kumimoji="1" lang="ja-JP" altLang="en-US" sz="1600" dirty="0"/>
              </a:p>
            </p:txBody>
          </p:sp>
        </mc:Choice>
        <mc:Fallback xmlns="">
          <p:sp>
            <p:nvSpPr>
              <p:cNvPr id="5" name="テキスト ボックス 9">
                <a:extLst>
                  <a:ext uri="{FF2B5EF4-FFF2-40B4-BE49-F238E27FC236}">
                    <a16:creationId xmlns:xdr="http://schemas.openxmlformats.org/drawingml/2006/spreadsheetDrawing" xmlns:a14="http://schemas.microsoft.com/office/drawing/2010/main" xmlns="" xmlns:a16="http://schemas.microsoft.com/office/drawing/2014/main" xmlns:lc="http://schemas.openxmlformats.org/drawingml/2006/lockedCanvas" id="{386D9829-AD5F-43BA-87BF-CE3DA62E32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86424" y="2231522"/>
                <a:ext cx="4278086" cy="338554"/>
              </a:xfrm>
              <a:prstGeom prst="rect">
                <a:avLst/>
              </a:prstGeom>
              <a:blipFill rotWithShape="0">
                <a:blip r:embed="rId3" cstate="print"/>
                <a:stretch>
                  <a:fillRect t="-5357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テキスト ボックス 7">
            <a:extLst>
              <a:ext uri="{FF2B5EF4-FFF2-40B4-BE49-F238E27FC236}">
                <a16:creationId xmlns:a16="http://schemas.microsoft.com/office/drawing/2014/main" id="{99A52A2E-4B91-4A1C-8B1A-7C3F1BB5AAA7}"/>
              </a:ext>
            </a:extLst>
          </p:cNvPr>
          <p:cNvSpPr txBox="1"/>
          <p:nvPr/>
        </p:nvSpPr>
        <p:spPr>
          <a:xfrm>
            <a:off x="603057" y="3372925"/>
            <a:ext cx="11174961" cy="3137057"/>
          </a:xfrm>
          <a:prstGeom prst="rect">
            <a:avLst/>
          </a:prstGeom>
          <a:solidFill>
            <a:schemeClr val="lt1"/>
          </a:solidFill>
          <a:ln w="9525" cmpd="sng">
            <a:solidFill>
              <a:schemeClr val="lt1">
                <a:shade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800" b="0" i="0" u="none" strike="noStrike" baseline="0" dirty="0" err="1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altLang="ja-JP" sz="1800" b="0" i="0" u="none" strike="noStrike" baseline="-25000" dirty="0" err="1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CO</a:t>
            </a:r>
            <a:r>
              <a:rPr lang="en-US" altLang="ja-JP" sz="1800" b="0" i="0" u="none" strike="noStrike" baseline="0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	is the measured concentration of carbon monoxide, in vol. %;</a:t>
            </a:r>
          </a:p>
          <a:p>
            <a:r>
              <a:rPr lang="en-US" altLang="ja-JP" sz="1800" b="0" i="0" u="none" strike="noStrike" baseline="0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altLang="ja-JP" sz="1800" b="0" i="0" u="none" strike="noStrike" baseline="-25000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CO2</a:t>
            </a:r>
            <a:r>
              <a:rPr lang="en-US" altLang="ja-JP" sz="1800" b="0" i="0" u="none" strike="noStrike" baseline="0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	is the measured concentration of carbon dioxide, in vol. %;</a:t>
            </a:r>
          </a:p>
          <a:p>
            <a:r>
              <a:rPr lang="en-US" altLang="ja-JP" sz="1800" b="0" i="0" u="none" strike="noStrike" baseline="0" dirty="0" err="1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altLang="ja-JP" sz="1800" b="0" i="0" u="none" strike="noStrike" baseline="-25000" dirty="0" err="1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COcorr</a:t>
            </a:r>
            <a:r>
              <a:rPr lang="en-US" altLang="ja-JP" sz="1800" b="0" i="0" u="none" strike="noStrike" baseline="0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 	is the corrected concentration for carbon monoxide, in vol. %;</a:t>
            </a:r>
          </a:p>
          <a:p>
            <a:r>
              <a:rPr lang="en-US" altLang="ja-JP" sz="1800" b="0" i="0" u="none" strike="noStrike" baseline="0" dirty="0" err="1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altLang="ja-JP" sz="1800" b="0" i="0" u="none" strike="noStrike" baseline="-25000" dirty="0" err="1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HC</a:t>
            </a:r>
            <a:r>
              <a:rPr lang="en-US" altLang="ja-JP" sz="1800" b="0" i="0" u="none" strike="noStrike" baseline="0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	is the measured concentration of hydrocarbon, in vol. ppm;</a:t>
            </a:r>
          </a:p>
          <a:p>
            <a:r>
              <a:rPr lang="en-US" altLang="ja-JP" sz="1800" b="0" i="0" u="none" strike="noStrike" baseline="0" dirty="0" err="1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altLang="ja-JP" sz="1800" b="0" i="0" u="none" strike="noStrike" baseline="-25000" dirty="0" err="1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HCcorr</a:t>
            </a:r>
            <a:r>
              <a:rPr lang="en-US" altLang="ja-JP" sz="1800" b="0" i="0" u="none" strike="noStrike" baseline="0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	is the corrected concentration for hydrocarbon, in vol. ppm, expressed by methane CH4 equivalent;</a:t>
            </a:r>
          </a:p>
          <a:p>
            <a:r>
              <a:rPr lang="en-US" altLang="ja-JP" sz="1800" b="0" i="0" u="none" strike="noStrike" baseline="0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a 	is 1,8 when concentration of hydrocarbon is measured by NDIR (Non-Dispersion Infra Red), and </a:t>
            </a:r>
            <a:r>
              <a:rPr lang="en-US" altLang="ja-JP" sz="1800" b="0" i="1" u="none" strike="noStrike" baseline="0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altLang="ja-JP" sz="1800" b="0" i="0" u="none" strike="noStrike" baseline="0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is 1 when the 	concentration of hydrocarbon is measured by FID (Flame Ionization Detector);</a:t>
            </a:r>
          </a:p>
          <a:p>
            <a:r>
              <a:rPr lang="en-US" altLang="ja-JP" sz="1800" b="0" i="0" u="none" strike="noStrike" baseline="0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b 	is </a:t>
            </a:r>
            <a:r>
              <a:rPr lang="en-US" altLang="ja-JP" sz="1800" b="0" i="1" u="none" strike="noStrike" baseline="0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m </a:t>
            </a:r>
            <a:r>
              <a:rPr lang="en-US" altLang="ja-JP" sz="1800" b="0" i="0" u="none" strike="noStrike" baseline="0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when the concentration of hydrocarbon is expressed by ppm Cm (for example </a:t>
            </a:r>
            <a:r>
              <a:rPr lang="en-US" altLang="ja-JP" sz="1800" b="0" i="1" u="none" strike="noStrike" baseline="0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b </a:t>
            </a:r>
            <a:r>
              <a:rPr lang="en-US" altLang="ja-JP" sz="1800" b="0" i="0" u="none" strike="noStrike" baseline="0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is 6 for n-hexane C6H14 equivalent 	</a:t>
            </a:r>
            <a:r>
              <a:rPr lang="en-US" altLang="ja-JP" sz="1800" b="0" i="1" u="none" strike="noStrike" baseline="0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or b </a:t>
            </a:r>
            <a:r>
              <a:rPr lang="en-US" altLang="ja-JP" sz="1800" b="0" i="0" u="none" strike="noStrike" baseline="0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is 1 for methane C1H4 equivalent).</a:t>
            </a:r>
            <a:endParaRPr lang="ja-JP" altLang="ja-JP" sz="1800" dirty="0">
              <a:effectLst/>
            </a:endParaRPr>
          </a:p>
          <a:p>
            <a:r>
              <a:rPr kumimoji="1" lang="en-US" altLang="ja-JP" sz="1800" dirty="0">
                <a:latin typeface="Times New Roman" pitchFamily="18" charset="0"/>
                <a:cs typeface="Times New Roman" pitchFamily="18" charset="0"/>
              </a:rPr>
              <a:t>r</a:t>
            </a:r>
            <a:endParaRPr kumimoji="1" lang="ja-JP" altLang="en-US" sz="1800" dirty="0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テキスト ボックス 9">
                <a:extLst>
                  <a:ext uri="{FF2B5EF4-FFF2-40B4-BE49-F238E27FC236}">
                    <a16:creationId xmlns:a16="http://schemas.microsoft.com/office/drawing/2014/main" id="{386D9829-AD5F-43BA-87BF-CE3DA62E3294}"/>
                  </a:ext>
                </a:extLst>
              </p:cNvPr>
              <p:cNvSpPr txBox="1"/>
              <p:nvPr/>
            </p:nvSpPr>
            <p:spPr>
              <a:xfrm>
                <a:off x="732430" y="2256867"/>
                <a:ext cx="4278086" cy="338554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wrap="square" rtlCol="0" anchor="t">
                <a:spAutoFit/>
              </a:bodyPr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1600" b="0" i="1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kumimoji="1" lang="en-US" altLang="ja-JP" sz="1600" b="0" i="1">
                            <a:latin typeface="Cambria Math"/>
                          </a:rPr>
                          <m:t>𝐶</m:t>
                        </m:r>
                        <m:r>
                          <a:rPr kumimoji="1" lang="en-US" altLang="ja-JP" sz="1600" b="0" i="1" smtClean="0">
                            <a:latin typeface="Cambria Math" panose="02040503050406030204" pitchFamily="18" charset="0"/>
                          </a:rPr>
                          <m:t>𝑂</m:t>
                        </m:r>
                        <m:r>
                          <a:rPr kumimoji="1" lang="en-US" altLang="ja-JP" sz="1600" b="0" i="1">
                            <a:latin typeface="Cambria Math"/>
                          </a:rPr>
                          <m:t>𝑐𝑜𝑟𝑟</m:t>
                        </m:r>
                      </m:sub>
                    </m:sSub>
                    <m:r>
                      <a:rPr kumimoji="1" lang="en-US" altLang="ja-JP" sz="16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kumimoji="1" lang="en-US" altLang="ja-JP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1600" b="0" i="1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kumimoji="1" lang="en-US" altLang="ja-JP" sz="1600" b="0" i="1">
                            <a:latin typeface="Cambria Math"/>
                          </a:rPr>
                          <m:t>𝐶</m:t>
                        </m:r>
                        <m:r>
                          <a:rPr kumimoji="1" lang="en-US" altLang="ja-JP" sz="1600" b="0" i="1" smtClean="0">
                            <a:latin typeface="Cambria Math" panose="02040503050406030204" pitchFamily="18" charset="0"/>
                          </a:rPr>
                          <m:t>𝑂</m:t>
                        </m:r>
                      </m:sub>
                    </m:sSub>
                    <m:r>
                      <a:rPr kumimoji="1" lang="en-US" altLang="ja-JP" sz="1600" b="0" i="1">
                        <a:latin typeface="Cambria Math"/>
                        <a:ea typeface="Cambria Math"/>
                      </a:rPr>
                      <m:t>×</m:t>
                    </m:r>
                  </m:oMath>
                </a14:m>
                <a:r>
                  <a:rPr kumimoji="1" lang="en-US" altLang="ja-JP" sz="1600" dirty="0"/>
                  <a:t>Correction factor</a:t>
                </a:r>
                <a:endParaRPr kumimoji="1" lang="ja-JP" altLang="en-US" sz="1600" dirty="0"/>
              </a:p>
            </p:txBody>
          </p:sp>
        </mc:Choice>
        <mc:Fallback xmlns="">
          <p:sp>
            <p:nvSpPr>
              <p:cNvPr id="7" name="テキスト ボックス 9">
                <a:extLst>
                  <a:ext uri="{FF2B5EF4-FFF2-40B4-BE49-F238E27FC236}">
                    <a16:creationId xmlns:xdr="http://schemas.openxmlformats.org/drawingml/2006/spreadsheetDrawing" xmlns:a14="http://schemas.microsoft.com/office/drawing/2010/main" xmlns="" xmlns:a16="http://schemas.microsoft.com/office/drawing/2014/main" xmlns:lc="http://schemas.openxmlformats.org/drawingml/2006/lockedCanvas" id="{386D9829-AD5F-43BA-87BF-CE3DA62E32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2430" y="2256867"/>
                <a:ext cx="4278086" cy="338554"/>
              </a:xfrm>
              <a:prstGeom prst="rect">
                <a:avLst/>
              </a:prstGeom>
              <a:blipFill rotWithShape="0">
                <a:blip r:embed="rId4" cstate="print"/>
                <a:stretch>
                  <a:fillRect t="-5357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722125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1928" y="655093"/>
            <a:ext cx="11709779" cy="4094329"/>
          </a:xfrm>
        </p:spPr>
        <p:txBody>
          <a:bodyPr>
            <a:normAutofit/>
          </a:bodyPr>
          <a:lstStyle/>
          <a:p>
            <a:pPr lvl="1"/>
            <a:r>
              <a:rPr lang="en-US" dirty="0"/>
              <a:t>This formula is taken from ISO 17479:2013</a:t>
            </a:r>
          </a:p>
          <a:p>
            <a:pPr lvl="1"/>
            <a:r>
              <a:rPr lang="en-US" dirty="0"/>
              <a:t>Even though ISO specifies that only for secondary air injection India feel this can be applied for air dilution</a:t>
            </a:r>
          </a:p>
          <a:p>
            <a:pPr lvl="1"/>
            <a:r>
              <a:rPr lang="en-US" dirty="0"/>
              <a:t>It appears this formula is applicable only for 4 stroke engines</a:t>
            </a:r>
          </a:p>
          <a:p>
            <a:pPr lvl="1"/>
            <a:r>
              <a:rPr lang="en-US" dirty="0"/>
              <a:t>Request EPPR secretory to consult ISO if this formula can be used for 2 stroke also.</a:t>
            </a:r>
          </a:p>
          <a:p>
            <a:pPr lvl="1"/>
            <a:r>
              <a:rPr lang="en-US" dirty="0"/>
              <a:t>In ISO 17479 the correction formula given is only for vehicle having secondary air injection system</a:t>
            </a:r>
          </a:p>
          <a:p>
            <a:pPr lvl="1"/>
            <a:r>
              <a:rPr lang="en-US" dirty="0"/>
              <a:t>In ISO 17479 two more formula are given, which are much older than proposed one.</a:t>
            </a:r>
          </a:p>
          <a:p>
            <a:pPr lvl="1"/>
            <a:r>
              <a:rPr lang="en-US" dirty="0"/>
              <a:t>In case of two stroke vehicles, correction factor is only available for CO and not for HC.</a:t>
            </a:r>
          </a:p>
        </p:txBody>
      </p:sp>
    </p:spTree>
    <p:extLst>
      <p:ext uri="{BB962C8B-B14F-4D97-AF65-F5344CB8AC3E}">
        <p14:creationId xmlns:p14="http://schemas.microsoft.com/office/powerpoint/2010/main" val="33776185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2235</TotalTime>
  <Words>428</Words>
  <Application>Microsoft Office PowerPoint</Application>
  <PresentationFormat>Widescreen</PresentationFormat>
  <Paragraphs>46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ＭＳ Ｐゴシック</vt:lpstr>
      <vt:lpstr>Arial</vt:lpstr>
      <vt:lpstr>Calibri</vt:lpstr>
      <vt:lpstr>Calibri Light</vt:lpstr>
      <vt:lpstr>Cambria Math</vt:lpstr>
      <vt:lpstr>Times New Roman</vt:lpstr>
      <vt:lpstr>Office Theme</vt:lpstr>
      <vt:lpstr>India Proposal on EPPR-19-24 rev.1  (Part B3) 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India Proposal on EPPR 19-23</dc:title>
  <dc:creator>ABHAY  KUMAR</dc:creator>
  <cp:lastModifiedBy>DL</cp:lastModifiedBy>
  <cp:revision>50</cp:revision>
  <dcterms:created xsi:type="dcterms:W3CDTF">2017-05-16T11:05:00Z</dcterms:created>
  <dcterms:modified xsi:type="dcterms:W3CDTF">2017-05-25T12:54:35Z</dcterms:modified>
</cp:coreProperties>
</file>