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4" r:id="rId3"/>
    <p:sldId id="272" r:id="rId4"/>
    <p:sldId id="266" r:id="rId5"/>
    <p:sldId id="268" r:id="rId6"/>
    <p:sldId id="269" r:id="rId7"/>
    <p:sldId id="270" r:id="rId8"/>
    <p:sldId id="273" r:id="rId9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0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D09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81" autoAdjust="0"/>
    <p:restoredTop sz="94660"/>
  </p:normalViewPr>
  <p:slideViewPr>
    <p:cSldViewPr showGuides="1">
      <p:cViewPr>
        <p:scale>
          <a:sx n="300" d="100"/>
          <a:sy n="300" d="100"/>
        </p:scale>
        <p:origin x="-9594" y="216"/>
      </p:cViewPr>
      <p:guideLst>
        <p:guide orient="horz" pos="2205"/>
        <p:guide pos="2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51452;&#54665;&#54217;&#44032;&#50672;&#44396;\&#44397;&#51228;&#51312;&#54868;\2016&#45380;\&#44397;&#51228;&#51312;&#54868;\ACSF\170426(NH%20Schiphol%20Airport%20Hotel)_ACSF%2011-12_Goverment%20Meering_&#48520;&#52280;\170406_TTC%20based%20detecting%20rang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ko-KR" sz="1800" b="1"/>
              <a:t>Monitoring distance by</a:t>
            </a:r>
            <a:r>
              <a:rPr lang="en-US" altLang="ko-KR" sz="1800" b="1" baseline="0"/>
              <a:t> operating range</a:t>
            </a:r>
            <a:endParaRPr lang="en-US" altLang="ko-KR" sz="1800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>
        <c:manualLayout>
          <c:layoutTarget val="inner"/>
          <c:xMode val="edge"/>
          <c:yMode val="edge"/>
          <c:x val="6.8910668002782505E-2"/>
          <c:y val="0.10034696429145852"/>
          <c:w val="0.88285204016480545"/>
          <c:h val="0.81189297390250958"/>
        </c:manualLayout>
      </c:layout>
      <c:lineChart>
        <c:grouping val="standard"/>
        <c:varyColors val="0"/>
        <c:ser>
          <c:idx val="1"/>
          <c:order val="1"/>
          <c:tx>
            <c:strRef>
              <c:f>'최소거리 3m'!$H$12</c:f>
              <c:strCache>
                <c:ptCount val="1"/>
                <c:pt idx="0">
                  <c:v>TTC=3.5(M1)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'최소거리 3m'!$E$3:$E$10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</c:numCache>
            </c:numRef>
          </c:cat>
          <c:val>
            <c:numRef>
              <c:f>'최소거리 3m'!$H$13:$H$20</c:f>
              <c:numCache>
                <c:formatCode>0.0_ </c:formatCode>
                <c:ptCount val="8"/>
                <c:pt idx="0">
                  <c:v>3.2</c:v>
                </c:pt>
                <c:pt idx="1">
                  <c:v>12.922222222222221</c:v>
                </c:pt>
                <c:pt idx="2">
                  <c:v>22.644444444444442</c:v>
                </c:pt>
                <c:pt idx="3">
                  <c:v>32.366666666666667</c:v>
                </c:pt>
                <c:pt idx="4">
                  <c:v>42.088888888888889</c:v>
                </c:pt>
                <c:pt idx="5">
                  <c:v>51.811111111111117</c:v>
                </c:pt>
                <c:pt idx="6">
                  <c:v>61.533333333333339</c:v>
                </c:pt>
                <c:pt idx="7">
                  <c:v>71.255555555555546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'최소거리 3m'!$P$12</c:f>
              <c:strCache>
                <c:ptCount val="1"/>
                <c:pt idx="0">
                  <c:v>TTC=3.5(N3)</c:v>
                </c:pt>
              </c:strCache>
            </c:strRef>
          </c:tx>
          <c:spPr>
            <a:ln w="28575" cap="rnd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'최소거리 3m'!$P$13:$P$20</c:f>
              <c:numCache>
                <c:formatCode>0.0_ </c:formatCode>
                <c:ptCount val="8"/>
                <c:pt idx="0">
                  <c:v>10.8</c:v>
                </c:pt>
                <c:pt idx="1">
                  <c:v>20.522222222222222</c:v>
                </c:pt>
                <c:pt idx="2">
                  <c:v>30.244444444444444</c:v>
                </c:pt>
                <c:pt idx="3">
                  <c:v>39.966666666666669</c:v>
                </c:pt>
                <c:pt idx="4">
                  <c:v>49.688888888888883</c:v>
                </c:pt>
                <c:pt idx="5">
                  <c:v>59.411111111111111</c:v>
                </c:pt>
                <c:pt idx="6">
                  <c:v>69.13333333333334</c:v>
                </c:pt>
                <c:pt idx="7">
                  <c:v>78.85555555555554</c:v>
                </c:pt>
              </c:numCache>
            </c:numRef>
          </c:val>
          <c:smooth val="1"/>
        </c:ser>
        <c:ser>
          <c:idx val="3"/>
          <c:order val="3"/>
          <c:tx>
            <c:strRef>
              <c:f>'최소거리 3m'!$X$12</c:f>
              <c:strCache>
                <c:ptCount val="1"/>
                <c:pt idx="0">
                  <c:v>TTC=2.5(M1)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'최소거리 3m'!$X$13:$X$20</c:f>
              <c:numCache>
                <c:formatCode>0.0_ </c:formatCode>
                <c:ptCount val="8"/>
                <c:pt idx="0">
                  <c:v>3.2</c:v>
                </c:pt>
                <c:pt idx="1">
                  <c:v>10.144444444444446</c:v>
                </c:pt>
                <c:pt idx="2">
                  <c:v>17.088888888888889</c:v>
                </c:pt>
                <c:pt idx="3">
                  <c:v>24.033333333333335</c:v>
                </c:pt>
                <c:pt idx="4">
                  <c:v>30.977777777777778</c:v>
                </c:pt>
                <c:pt idx="5">
                  <c:v>37.922222222222224</c:v>
                </c:pt>
                <c:pt idx="6">
                  <c:v>44.866666666666674</c:v>
                </c:pt>
                <c:pt idx="7">
                  <c:v>51.81111111111111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'최소거리 3m'!$AF$12</c:f>
              <c:strCache>
                <c:ptCount val="1"/>
                <c:pt idx="0">
                  <c:v>TTC=2.5(N3)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'최소거리 3m'!$AF$13:$AF$20</c:f>
              <c:numCache>
                <c:formatCode>0.0_ </c:formatCode>
                <c:ptCount val="8"/>
                <c:pt idx="0">
                  <c:v>10.8</c:v>
                </c:pt>
                <c:pt idx="1">
                  <c:v>17.744444444444447</c:v>
                </c:pt>
                <c:pt idx="2">
                  <c:v>24.68888888888889</c:v>
                </c:pt>
                <c:pt idx="3">
                  <c:v>31.633333333333336</c:v>
                </c:pt>
                <c:pt idx="4">
                  <c:v>38.577777777777783</c:v>
                </c:pt>
                <c:pt idx="5">
                  <c:v>45.522222222222226</c:v>
                </c:pt>
                <c:pt idx="6">
                  <c:v>52.466666666666669</c:v>
                </c:pt>
                <c:pt idx="7">
                  <c:v>59.411111111111111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3244736"/>
        <c:axId val="293245128"/>
        <c:extLst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'최소거리 3m'!$E$2</c15:sqref>
                        </c15:formulaRef>
                      </c:ext>
                    </c:extLst>
                    <c:strCache>
                      <c:ptCount val="1"/>
                      <c:pt idx="0">
                        <c:v>V2-V1</c:v>
                      </c:pt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none"/>
                </c:marker>
                <c:cat>
                  <c:numRef>
                    <c:extLst>
                      <c:ext uri="{02D57815-91ED-43cb-92C2-25804820EDAC}">
                        <c15:formulaRef>
                          <c15:sqref>'최소거리 3m'!$E$3:$E$10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</c:numCache>
                  </c:numRef>
                </c:cat>
                <c:val>
                  <c:numRef>
                    <c:extLst>
                      <c:ext uri="{02D57815-91ED-43cb-92C2-25804820EDAC}">
                        <c15:formulaRef>
                          <c15:sqref>'최소거리 3m'!$E$3:$E$10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0</c:v>
                      </c:pt>
                      <c:pt idx="1">
                        <c:v>10</c:v>
                      </c:pt>
                      <c:pt idx="2">
                        <c:v>20</c:v>
                      </c:pt>
                      <c:pt idx="3">
                        <c:v>30</c:v>
                      </c:pt>
                      <c:pt idx="4">
                        <c:v>40</c:v>
                      </c:pt>
                      <c:pt idx="5">
                        <c:v>50</c:v>
                      </c:pt>
                      <c:pt idx="6">
                        <c:v>60</c:v>
                      </c:pt>
                      <c:pt idx="7">
                        <c:v>70</c:v>
                      </c:pt>
                    </c:numCache>
                  </c:numRef>
                </c:val>
                <c:smooth val="0"/>
              </c15:ser>
            </c15:filteredLineSeries>
          </c:ext>
        </c:extLst>
      </c:lineChart>
      <c:catAx>
        <c:axId val="2932447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600" b="1"/>
                  <a:t>Speed</a:t>
                </a:r>
                <a:r>
                  <a:rPr lang="en-US" altLang="ko-KR" sz="1600" b="1" baseline="0"/>
                  <a:t> Difference(km/h)</a:t>
                </a:r>
                <a:endParaRPr lang="en-US" altLang="ko-KR" sz="1600" b="1"/>
              </a:p>
            </c:rich>
          </c:tx>
          <c:layout>
            <c:manualLayout>
              <c:xMode val="edge"/>
              <c:yMode val="edge"/>
              <c:x val="0.73261226894023035"/>
              <c:y val="0.849638503774855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#,##0.0_);[Red]\(#,##0.0\)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93245128"/>
        <c:crosses val="autoZero"/>
        <c:auto val="0"/>
        <c:lblAlgn val="ctr"/>
        <c:lblOffset val="100"/>
        <c:noMultiLvlLbl val="0"/>
      </c:catAx>
      <c:valAx>
        <c:axId val="293245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ko-KR" sz="1600" b="1"/>
                  <a:t>Monitoring</a:t>
                </a:r>
                <a:r>
                  <a:rPr lang="en-US" altLang="ko-KR" sz="1600" b="1" baseline="0"/>
                  <a:t> Distance(m)</a:t>
                </a:r>
                <a:endParaRPr lang="ko-KR" altLang="en-US" sz="1600" b="1"/>
              </a:p>
            </c:rich>
          </c:tx>
          <c:layout>
            <c:manualLayout>
              <c:xMode val="edge"/>
              <c:yMode val="edge"/>
              <c:x val="8.3906730790967166E-2"/>
              <c:y val="0.247647267765981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0_ " sourceLinked="0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93244736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alpha val="88000"/>
        </a:schemeClr>
      </a:solidFill>
      <a:round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44E4E-0C65-4823-9AE0-AC2EDC1FCD71}" type="datetimeFigureOut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06226-BFC3-4441-8AA3-5C73A13A2B5C}" type="slidenum">
              <a:rPr lang="ko-KR" altLang="en-US" smtClean="0"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2589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9" y="0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8DF25032-BE3F-4A48-A207-B7031FA5693E}" type="datetimeFigureOut">
              <a:rPr lang="ko-KR" altLang="en-US" smtClean="0"/>
              <a:pPr/>
              <a:t>2017-05-08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9" tIns="45779" rIns="91559" bIns="45779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1" y="4721186"/>
            <a:ext cx="5445760" cy="4472702"/>
          </a:xfrm>
          <a:prstGeom prst="rect">
            <a:avLst/>
          </a:prstGeom>
        </p:spPr>
        <p:txBody>
          <a:bodyPr vert="horz" lIns="91559" tIns="45779" rIns="91559" bIns="45779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9" y="9440646"/>
            <a:ext cx="2949786" cy="496967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72B1C53A-B40D-4453-92DD-912E48A6D8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68717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s2020.kr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F6D9CCB-8D47-4646-871A-2D246FCA10AD}" type="datetime1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7236296" y="6486379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>
                <a:hlinkClick r:id="rId2"/>
              </a:rPr>
              <a:t>www.ts2020.kr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6FF6C01-D56F-45AB-91F5-7D67FA8A315F}" type="datetime1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4AC0EEF-C7F7-4EA6-A3B1-67119C84BFB2}" type="datetime1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64FE2E6-F523-4C69-8D85-491969A5C7C8}" type="datetime1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51AEF0-B907-4FCF-90F9-22258FC40439}" type="datetime1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922D3A4-9365-4A2F-AAB7-66FEB9F255CD}" type="datetime1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4AA8AE0-2DC7-4B6E-8DEA-9906787714C5}" type="datetime1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DCD92C-CC3F-4535-A922-DBCD0CC23E9A}" type="datetime1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2ED5E54-1587-4B48-A66F-985BC5954CAC}" type="datetime1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11EFADA-99BC-4A37-A845-DDB7C22A2952}" type="datetime1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3DE6A1-E5BC-4397-A0F7-99599FB5550E}" type="datetime1">
              <a:rPr lang="ko-KR" altLang="en-US" smtClean="0"/>
              <a:t>2017-05-08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3DDC577-7AC2-4D53-A4CA-5405145BD7D2}" type="slidenum">
              <a:rPr lang="ko-KR" altLang="en-US" smtClean="0"/>
              <a:pPr/>
              <a:t>‹Nr.›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기본\Documents\1 기안\2017\03_법규관련\ACSF\5월_서울\안내_ppt\MI_signature\국토교통부_영_좌우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07505" y="302512"/>
            <a:ext cx="2950130" cy="576064"/>
          </a:xfrm>
          <a:prstGeom prst="rect">
            <a:avLst/>
          </a:prstGeom>
          <a:noFill/>
        </p:spPr>
      </p:pic>
      <p:grpSp>
        <p:nvGrpSpPr>
          <p:cNvPr id="10" name="그룹 9"/>
          <p:cNvGrpSpPr/>
          <p:nvPr/>
        </p:nvGrpSpPr>
        <p:grpSpPr>
          <a:xfrm>
            <a:off x="5652120" y="269543"/>
            <a:ext cx="3194640" cy="515257"/>
            <a:chOff x="5652120" y="269543"/>
            <a:chExt cx="3194640" cy="515257"/>
          </a:xfrm>
        </p:grpSpPr>
        <p:pic>
          <p:nvPicPr>
            <p:cNvPr id="8" name="Picture 14" descr="C:\Users\gauri\Desktop\Untitled-1.png"/>
            <p:cNvPicPr>
              <a:picLocks noChangeAspect="1" noChangeArrowheads="1"/>
            </p:cNvPicPr>
            <p:nvPr userDrawn="1"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652120" y="269543"/>
              <a:ext cx="2414786" cy="515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직사각형 8"/>
            <p:cNvSpPr/>
            <p:nvPr userDrawn="1"/>
          </p:nvSpPr>
          <p:spPr>
            <a:xfrm>
              <a:off x="6497864" y="343608"/>
              <a:ext cx="234889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en-US" altLang="ko-KR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ndara" pitchFamily="34" charset="0"/>
                </a:rPr>
                <a:t>Korea Automobile Testing &amp; Research Institute</a:t>
              </a:r>
              <a:endParaRPr lang="ko-KR" altLang="en-US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ndara" pitchFamily="34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251520" y="1628800"/>
            <a:ext cx="8640960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4500" dirty="0" smtClean="0">
                <a:latin typeface="Times New Roman" pitchFamily="18" charset="0"/>
              </a:rPr>
              <a:t>Detecting </a:t>
            </a:r>
            <a:r>
              <a:rPr lang="en-US" altLang="ko-KR" sz="4500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Range to the Rear</a:t>
            </a:r>
          </a:p>
          <a:p>
            <a:pPr algn="ctr"/>
            <a:endParaRPr lang="en-US" altLang="ko-KR" sz="2000" kern="1200" baseline="0" dirty="0" smtClean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  <a:p>
            <a:pPr algn="ctr"/>
            <a:r>
              <a:rPr lang="en-US" altLang="ko-KR" sz="4500" dirty="0" smtClean="0">
                <a:latin typeface="Times New Roman" pitchFamily="18" charset="0"/>
              </a:rPr>
              <a:t>by ACSF system of Category C</a:t>
            </a:r>
          </a:p>
          <a:p>
            <a:pPr algn="ctr"/>
            <a:endParaRPr lang="en-US" altLang="ko-KR" sz="4500" dirty="0">
              <a:latin typeface="Times New Roman" pitchFamily="18" charset="0"/>
            </a:endParaRPr>
          </a:p>
          <a:p>
            <a:pPr algn="ctr"/>
            <a:endParaRPr lang="en-US" altLang="ko-KR" sz="4000" dirty="0">
              <a:latin typeface="Times New Roman" pitchFamily="18" charset="0"/>
            </a:endParaRPr>
          </a:p>
          <a:p>
            <a:pPr algn="ctr"/>
            <a:r>
              <a:rPr lang="en-US" altLang="ko-KR" sz="3200" dirty="0" smtClean="0">
                <a:latin typeface="Times New Roman" pitchFamily="18" charset="0"/>
              </a:rPr>
              <a:t>Korea Automobile Testing &amp; Research Institute</a:t>
            </a:r>
          </a:p>
          <a:p>
            <a:pPr algn="ctr"/>
            <a:endParaRPr lang="ko-KR" altLang="en-US" sz="3200" dirty="0">
              <a:latin typeface="Times New Roman" pitchFamily="18" charset="0"/>
            </a:endParaRPr>
          </a:p>
        </p:txBody>
      </p:sp>
      <p:sp>
        <p:nvSpPr>
          <p:cNvPr id="5" name="Textfeld 5"/>
          <p:cNvSpPr txBox="1">
            <a:spLocks/>
          </p:cNvSpPr>
          <p:nvPr/>
        </p:nvSpPr>
        <p:spPr bwMode="auto">
          <a:xfrm>
            <a:off x="6372200" y="11995"/>
            <a:ext cx="2448272" cy="273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0" fontAlgn="base" latinLnBrk="0" hangingPunct="0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</a:pPr>
            <a:r>
              <a:rPr lang="fr-FR" altLang="de-DE" sz="1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Document - ACSF</a:t>
            </a:r>
            <a:r>
              <a:rPr lang="nl-BE" altLang="de-DE" sz="1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-12-04</a:t>
            </a:r>
            <a:endParaRPr lang="de-DE" altLang="de-DE" sz="1200" b="1" dirty="0" smtClean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455167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A detecting range to the rear by ACSF Cat. C based on TTC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636912"/>
            <a:ext cx="912475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/>
              <a:t>S </a:t>
            </a:r>
            <a:r>
              <a:rPr lang="en-US" altLang="ko-KR" sz="2400" b="1" dirty="0"/>
              <a:t>rear</a:t>
            </a:r>
            <a:r>
              <a:rPr lang="en-US" altLang="ko-KR" sz="2800" b="1" dirty="0"/>
              <a:t>(m)</a:t>
            </a:r>
            <a:r>
              <a:rPr lang="en-US" altLang="ko-KR" sz="3200" b="1" dirty="0"/>
              <a:t> = </a:t>
            </a:r>
            <a:r>
              <a:rPr lang="en-US" altLang="ko-KR" sz="3200" b="1" dirty="0" smtClean="0"/>
              <a:t>(TTC </a:t>
            </a:r>
            <a:r>
              <a:rPr lang="en-US" altLang="ko-KR" sz="3200" b="1" dirty="0"/>
              <a:t>ⅹ </a:t>
            </a:r>
            <a:r>
              <a:rPr lang="en-US" altLang="ko-KR" sz="3200" b="1" dirty="0" err="1" smtClean="0"/>
              <a:t>V</a:t>
            </a:r>
            <a:r>
              <a:rPr lang="en-US" altLang="ko-KR" sz="2400" b="1" dirty="0" err="1" smtClean="0"/>
              <a:t>sd</a:t>
            </a:r>
            <a:r>
              <a:rPr lang="en-US" altLang="ko-KR" sz="3200" b="1" dirty="0" smtClean="0"/>
              <a:t>) + </a:t>
            </a:r>
            <a:r>
              <a:rPr lang="en-US" altLang="ko-KR" sz="3200" b="1" dirty="0" err="1"/>
              <a:t>S</a:t>
            </a:r>
            <a:r>
              <a:rPr lang="en-US" altLang="ko-KR" sz="2400" b="1" dirty="0" err="1"/>
              <a:t>min</a:t>
            </a:r>
            <a:endParaRPr lang="en-US" altLang="ko-KR" sz="2400" b="1" dirty="0"/>
          </a:p>
          <a:p>
            <a:endParaRPr lang="en-US" altLang="ko-KR" sz="2400" b="1" dirty="0" smtClean="0"/>
          </a:p>
          <a:p>
            <a:r>
              <a:rPr lang="en-US" altLang="ko-KR" sz="2400" b="1" dirty="0" smtClean="0"/>
              <a:t>  where : </a:t>
            </a:r>
          </a:p>
          <a:p>
            <a:pPr>
              <a:lnSpc>
                <a:spcPct val="150000"/>
              </a:lnSpc>
            </a:pPr>
            <a:r>
              <a:rPr lang="en-US" altLang="ko-KR" sz="2400" b="1" dirty="0"/>
              <a:t> </a:t>
            </a:r>
            <a:r>
              <a:rPr lang="en-US" altLang="ko-KR" sz="2400" b="1" dirty="0" smtClean="0"/>
              <a:t> </a:t>
            </a:r>
            <a:r>
              <a:rPr lang="en-US" altLang="ko-KR" b="1" dirty="0" smtClean="0"/>
              <a:t>TTC(sec) = time to collision</a:t>
            </a:r>
          </a:p>
          <a:p>
            <a:pPr>
              <a:lnSpc>
                <a:spcPct val="150000"/>
              </a:lnSpc>
            </a:pPr>
            <a:r>
              <a:rPr lang="en-US" altLang="ko-KR" b="1" dirty="0"/>
              <a:t> </a:t>
            </a:r>
            <a:r>
              <a:rPr lang="en-US" altLang="ko-KR" b="1" dirty="0" smtClean="0"/>
              <a:t>  </a:t>
            </a:r>
            <a:r>
              <a:rPr lang="en-US" altLang="ko-KR" b="1" dirty="0" err="1" smtClean="0"/>
              <a:t>Vsd</a:t>
            </a:r>
            <a:r>
              <a:rPr lang="en-US" altLang="ko-KR" b="1" dirty="0" smtClean="0"/>
              <a:t> = Speed Difference = </a:t>
            </a:r>
            <a:r>
              <a:rPr lang="en-US" altLang="ko-KR" b="1" dirty="0" err="1" smtClean="0"/>
              <a:t>Vsmax</a:t>
            </a:r>
            <a:r>
              <a:rPr lang="en-US" altLang="ko-KR" b="1" dirty="0" smtClean="0"/>
              <a:t> - </a:t>
            </a:r>
            <a:r>
              <a:rPr lang="en-US" altLang="ko-KR" b="1" dirty="0" err="1" smtClean="0"/>
              <a:t>Vsmin</a:t>
            </a:r>
            <a:endParaRPr lang="en-US" altLang="ko-KR" b="1" dirty="0" smtClean="0"/>
          </a:p>
          <a:p>
            <a:pPr lvl="0">
              <a:lnSpc>
                <a:spcPct val="150000"/>
              </a:lnSpc>
            </a:pPr>
            <a:r>
              <a:rPr lang="en-US" altLang="ko-KR" sz="2400" b="1" dirty="0" smtClean="0"/>
              <a:t>    </a:t>
            </a:r>
            <a:r>
              <a:rPr lang="en-US" altLang="ko-KR" b="1" dirty="0" err="1" smtClean="0">
                <a:solidFill>
                  <a:prstClr val="black"/>
                </a:solidFill>
              </a:rPr>
              <a:t>Vsmax</a:t>
            </a:r>
            <a:r>
              <a:rPr lang="en-US" altLang="ko-KR" b="1" dirty="0" smtClean="0">
                <a:solidFill>
                  <a:prstClr val="black"/>
                </a:solidFill>
              </a:rPr>
              <a:t> </a:t>
            </a:r>
            <a:r>
              <a:rPr lang="en-US" altLang="ko-KR" b="1" dirty="0">
                <a:solidFill>
                  <a:prstClr val="black"/>
                </a:solidFill>
              </a:rPr>
              <a:t>= </a:t>
            </a:r>
            <a:r>
              <a:rPr lang="en-US" altLang="ko-KR" b="1" dirty="0" smtClean="0">
                <a:solidFill>
                  <a:prstClr val="black"/>
                </a:solidFill>
              </a:rPr>
              <a:t>the maximum speed up to which an ACSF is designed to operate</a:t>
            </a:r>
          </a:p>
          <a:p>
            <a:pPr lvl="0">
              <a:lnSpc>
                <a:spcPct val="150000"/>
              </a:lnSpc>
            </a:pPr>
            <a:r>
              <a:rPr lang="en-US" altLang="ko-KR" b="1" dirty="0">
                <a:solidFill>
                  <a:prstClr val="black"/>
                </a:solidFill>
              </a:rPr>
              <a:t> </a:t>
            </a:r>
            <a:r>
              <a:rPr lang="en-US" altLang="ko-KR" b="1" dirty="0" smtClean="0">
                <a:solidFill>
                  <a:prstClr val="black"/>
                </a:solidFill>
              </a:rPr>
              <a:t>     </a:t>
            </a:r>
            <a:r>
              <a:rPr lang="en-US" altLang="ko-KR" b="1" dirty="0" err="1" smtClean="0">
                <a:solidFill>
                  <a:prstClr val="black"/>
                </a:solidFill>
              </a:rPr>
              <a:t>Vsmin</a:t>
            </a:r>
            <a:r>
              <a:rPr lang="en-US" altLang="ko-KR" b="1" dirty="0" smtClean="0">
                <a:solidFill>
                  <a:prstClr val="black"/>
                </a:solidFill>
              </a:rPr>
              <a:t> = the minimum speed down to which an ACSF is designed to operate</a:t>
            </a:r>
            <a:endParaRPr lang="en-US" altLang="ko-KR" sz="800" b="1" dirty="0" smtClean="0"/>
          </a:p>
          <a:p>
            <a:pPr>
              <a:lnSpc>
                <a:spcPct val="150000"/>
              </a:lnSpc>
            </a:pPr>
            <a:r>
              <a:rPr lang="en-US" altLang="ko-KR" b="1" dirty="0" smtClean="0"/>
              <a:t>   </a:t>
            </a:r>
            <a:r>
              <a:rPr lang="en-US" altLang="ko-KR" b="1" dirty="0" err="1" smtClean="0"/>
              <a:t>Smin</a:t>
            </a:r>
            <a:r>
              <a:rPr lang="en-US" altLang="ko-KR" b="1" dirty="0" smtClean="0"/>
              <a:t>(m)= The length of main </a:t>
            </a:r>
            <a:r>
              <a:rPr lang="en-US" altLang="ko-KR" b="1" dirty="0"/>
              <a:t>view </a:t>
            </a:r>
            <a:r>
              <a:rPr lang="en-US" altLang="ko-KR" b="1" dirty="0" smtClean="0"/>
              <a:t>mirror(=device) ~ the trailing edge of</a:t>
            </a:r>
          </a:p>
          <a:p>
            <a:pPr>
              <a:lnSpc>
                <a:spcPct val="150000"/>
              </a:lnSpc>
            </a:pPr>
            <a:r>
              <a:rPr lang="en-US" altLang="ko-KR" b="1" dirty="0"/>
              <a:t> </a:t>
            </a:r>
            <a:r>
              <a:rPr lang="en-US" altLang="ko-KR" b="1" dirty="0" smtClean="0"/>
              <a:t>                 ACSF vehicle</a:t>
            </a:r>
            <a:endParaRPr lang="en-US" altLang="ko-KR" sz="300" b="1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455167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A detecting range to the rear by ACSF Cat. C based on TTC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647508"/>
            <a:ext cx="9124755" cy="1069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&lt;Option A&gt;</a:t>
            </a:r>
          </a:p>
          <a:p>
            <a:endParaRPr lang="en-US" altLang="ko-KR" sz="1050" b="1" dirty="0" smtClean="0"/>
          </a:p>
          <a:p>
            <a:pPr algn="ctr"/>
            <a:r>
              <a:rPr lang="en-US" altLang="ko-KR" sz="3200" b="1" dirty="0" smtClean="0"/>
              <a:t>S </a:t>
            </a:r>
            <a:r>
              <a:rPr lang="en-US" altLang="ko-KR" sz="2400" b="1" dirty="0"/>
              <a:t>rear</a:t>
            </a:r>
            <a:r>
              <a:rPr lang="en-US" altLang="ko-KR" sz="2800" b="1" dirty="0"/>
              <a:t>(m)</a:t>
            </a:r>
            <a:r>
              <a:rPr lang="en-US" altLang="ko-KR" sz="3200" b="1" dirty="0"/>
              <a:t> = </a:t>
            </a:r>
            <a:r>
              <a:rPr lang="en-US" altLang="ko-KR" sz="3200" b="1" dirty="0" smtClean="0"/>
              <a:t>(3.5 </a:t>
            </a:r>
            <a:r>
              <a:rPr lang="en-US" altLang="ko-KR" sz="3200" b="1" dirty="0"/>
              <a:t>ⅹ </a:t>
            </a:r>
            <a:r>
              <a:rPr lang="en-US" altLang="ko-KR" sz="3200" b="1" dirty="0" err="1" smtClean="0"/>
              <a:t>V</a:t>
            </a:r>
            <a:r>
              <a:rPr lang="en-US" altLang="ko-KR" sz="2400" b="1" dirty="0" err="1" smtClean="0"/>
              <a:t>sd</a:t>
            </a:r>
            <a:r>
              <a:rPr lang="en-US" altLang="ko-KR" sz="3200" b="1" dirty="0" smtClean="0"/>
              <a:t>) + </a:t>
            </a:r>
            <a:r>
              <a:rPr lang="en-US" altLang="ko-KR" sz="3200" b="1" dirty="0" err="1"/>
              <a:t>S</a:t>
            </a:r>
            <a:r>
              <a:rPr lang="en-US" altLang="ko-KR" sz="2400" b="1" dirty="0" err="1"/>
              <a:t>min</a:t>
            </a:r>
            <a:endParaRPr lang="en-US" altLang="ko-KR" sz="2400" b="1" dirty="0"/>
          </a:p>
          <a:p>
            <a:endParaRPr lang="en-US" altLang="ko-KR" sz="300" b="1" dirty="0" smtClean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6251" y="4005064"/>
            <a:ext cx="9124755" cy="10695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&lt;Option B&gt;</a:t>
            </a:r>
          </a:p>
          <a:p>
            <a:endParaRPr lang="en-US" altLang="ko-KR" sz="1050" b="1" dirty="0" smtClean="0"/>
          </a:p>
          <a:p>
            <a:pPr algn="ctr"/>
            <a:r>
              <a:rPr lang="en-US" altLang="ko-KR" sz="3200" b="1" dirty="0" smtClean="0"/>
              <a:t>S </a:t>
            </a:r>
            <a:r>
              <a:rPr lang="en-US" altLang="ko-KR" sz="2400" b="1" dirty="0"/>
              <a:t>rear</a:t>
            </a:r>
            <a:r>
              <a:rPr lang="en-US" altLang="ko-KR" sz="2800" b="1" dirty="0"/>
              <a:t>(m)</a:t>
            </a:r>
            <a:r>
              <a:rPr lang="en-US" altLang="ko-KR" sz="3200" b="1" dirty="0"/>
              <a:t> = </a:t>
            </a:r>
            <a:r>
              <a:rPr lang="en-US" altLang="ko-KR" sz="3200" b="1" dirty="0" smtClean="0"/>
              <a:t>(2.5 </a:t>
            </a:r>
            <a:r>
              <a:rPr lang="en-US" altLang="ko-KR" sz="3200" b="1" dirty="0"/>
              <a:t>ⅹ </a:t>
            </a:r>
            <a:r>
              <a:rPr lang="en-US" altLang="ko-KR" sz="3200" b="1" dirty="0" err="1" smtClean="0"/>
              <a:t>V</a:t>
            </a:r>
            <a:r>
              <a:rPr lang="en-US" altLang="ko-KR" sz="2400" b="1" dirty="0" err="1" smtClean="0"/>
              <a:t>sd</a:t>
            </a:r>
            <a:r>
              <a:rPr lang="en-US" altLang="ko-KR" sz="3200" b="1" dirty="0" smtClean="0"/>
              <a:t>) + </a:t>
            </a:r>
            <a:r>
              <a:rPr lang="en-US" altLang="ko-KR" sz="3200" b="1" dirty="0" err="1"/>
              <a:t>S</a:t>
            </a:r>
            <a:r>
              <a:rPr lang="en-US" altLang="ko-KR" sz="2400" b="1" dirty="0" err="1"/>
              <a:t>min</a:t>
            </a:r>
            <a:endParaRPr lang="en-US" altLang="ko-KR" sz="2400" b="1" dirty="0"/>
          </a:p>
          <a:p>
            <a:endParaRPr lang="en-US" altLang="ko-KR" sz="300" b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022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52736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Factor background for the formula to the rear detecting(1)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1730425"/>
            <a:ext cx="9036496" cy="2900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3200" b="1" dirty="0"/>
              <a:t>S </a:t>
            </a:r>
            <a:r>
              <a:rPr lang="en-US" altLang="ko-KR" sz="2400" b="1" dirty="0"/>
              <a:t>rear</a:t>
            </a:r>
            <a:r>
              <a:rPr lang="en-US" altLang="ko-KR" sz="2800" b="1" dirty="0"/>
              <a:t>(m)</a:t>
            </a:r>
            <a:r>
              <a:rPr lang="en-US" altLang="ko-KR" sz="3200" b="1" dirty="0"/>
              <a:t> = </a:t>
            </a:r>
            <a:r>
              <a:rPr lang="en-US" altLang="ko-KR" sz="3200" b="1" dirty="0" smtClean="0"/>
              <a:t>(TTC </a:t>
            </a:r>
            <a:r>
              <a:rPr lang="en-US" altLang="ko-KR" sz="3200" b="1" dirty="0"/>
              <a:t>ⅹ </a:t>
            </a:r>
            <a:r>
              <a:rPr lang="en-US" altLang="ko-KR" sz="3200" b="1" dirty="0" err="1" smtClean="0"/>
              <a:t>V</a:t>
            </a:r>
            <a:r>
              <a:rPr lang="en-US" altLang="ko-KR" sz="2400" b="1" dirty="0" err="1" smtClean="0"/>
              <a:t>sd</a:t>
            </a:r>
            <a:r>
              <a:rPr lang="en-US" altLang="ko-KR" sz="3200" b="1" dirty="0" smtClean="0"/>
              <a:t>) + </a:t>
            </a:r>
            <a:r>
              <a:rPr lang="en-US" altLang="ko-KR" sz="3200" b="1" dirty="0" err="1"/>
              <a:t>S</a:t>
            </a:r>
            <a:r>
              <a:rPr lang="en-US" altLang="ko-KR" sz="2400" b="1" dirty="0" err="1"/>
              <a:t>min</a:t>
            </a:r>
            <a:endParaRPr lang="en-US" altLang="ko-KR" sz="2400" b="1" dirty="0"/>
          </a:p>
          <a:p>
            <a:endParaRPr lang="en-US" altLang="ko-KR" sz="600" b="1" dirty="0" smtClean="0"/>
          </a:p>
          <a:p>
            <a:r>
              <a:rPr lang="en-US" altLang="ko-KR" sz="2400" b="1" dirty="0" smtClean="0"/>
              <a:t>where :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ko-KR" b="1" dirty="0" smtClean="0">
                <a:solidFill>
                  <a:srgbClr val="0000FF"/>
                </a:solidFill>
              </a:rPr>
              <a:t>TTC(sec</a:t>
            </a:r>
            <a:r>
              <a:rPr lang="en-US" altLang="ko-KR" b="1" dirty="0">
                <a:solidFill>
                  <a:srgbClr val="0000FF"/>
                </a:solidFill>
              </a:rPr>
              <a:t>) = </a:t>
            </a:r>
            <a:r>
              <a:rPr lang="en-US" altLang="ko-KR" b="1" dirty="0" smtClean="0">
                <a:solidFill>
                  <a:srgbClr val="0000FF"/>
                </a:solidFill>
              </a:rPr>
              <a:t>3.5* </a:t>
            </a:r>
            <a:r>
              <a:rPr lang="en-US" altLang="ko-KR" b="1" dirty="0">
                <a:solidFill>
                  <a:srgbClr val="0000FF"/>
                </a:solidFill>
              </a:rPr>
              <a:t>or </a:t>
            </a:r>
            <a:r>
              <a:rPr lang="en-US" altLang="ko-KR" b="1" dirty="0" smtClean="0">
                <a:solidFill>
                  <a:srgbClr val="0000FF"/>
                </a:solidFill>
              </a:rPr>
              <a:t>2.5**</a:t>
            </a:r>
          </a:p>
          <a:p>
            <a:endParaRPr lang="en-US" altLang="ko-KR" sz="1050" b="1" dirty="0" smtClean="0">
              <a:solidFill>
                <a:srgbClr val="0000FF"/>
              </a:solidFill>
            </a:endParaRPr>
          </a:p>
          <a:p>
            <a:r>
              <a:rPr lang="en-US" altLang="ko-KR" b="1" dirty="0" smtClean="0"/>
              <a:t> </a:t>
            </a:r>
            <a:r>
              <a:rPr lang="en-US" altLang="ko-KR" b="1" dirty="0" smtClean="0">
                <a:solidFill>
                  <a:srgbClr val="0000FF"/>
                </a:solidFill>
              </a:rPr>
              <a:t>* </a:t>
            </a:r>
            <a:r>
              <a:rPr lang="en-US" altLang="ko-KR" sz="1600" b="1" dirty="0" smtClean="0">
                <a:solidFill>
                  <a:srgbClr val="0000FF"/>
                </a:solidFill>
              </a:rPr>
              <a:t>TTC of the highest performance(Type C) of types by target vehicle closing speed        </a:t>
            </a:r>
          </a:p>
          <a:p>
            <a:r>
              <a:rPr lang="en-US" altLang="ko-KR" sz="1600" b="1" dirty="0">
                <a:solidFill>
                  <a:srgbClr val="0000FF"/>
                </a:solidFill>
              </a:rPr>
              <a:t> </a:t>
            </a:r>
            <a:r>
              <a:rPr lang="en-US" altLang="ko-KR" sz="1600" b="1" dirty="0" smtClean="0">
                <a:solidFill>
                  <a:srgbClr val="0000FF"/>
                </a:solidFill>
              </a:rPr>
              <a:t>  classification</a:t>
            </a:r>
          </a:p>
          <a:p>
            <a:endParaRPr lang="en-US" altLang="ko-KR" sz="800" b="1" dirty="0" smtClean="0">
              <a:solidFill>
                <a:srgbClr val="0000FF"/>
              </a:solidFill>
            </a:endParaRPr>
          </a:p>
          <a:p>
            <a:r>
              <a:rPr lang="en-US" altLang="ko-KR" b="1" dirty="0">
                <a:solidFill>
                  <a:srgbClr val="0000FF"/>
                </a:solidFill>
              </a:rPr>
              <a:t> </a:t>
            </a:r>
            <a:r>
              <a:rPr lang="en-US" altLang="ko-KR" b="1" dirty="0" smtClean="0">
                <a:solidFill>
                  <a:srgbClr val="0000FF"/>
                </a:solidFill>
              </a:rPr>
              <a:t>** </a:t>
            </a:r>
            <a:r>
              <a:rPr lang="en-US" altLang="ko-KR" sz="1600" b="1" dirty="0" smtClean="0">
                <a:solidFill>
                  <a:srgbClr val="0000FF"/>
                </a:solidFill>
              </a:rPr>
              <a:t>a half completed time of L.C as </a:t>
            </a:r>
            <a:r>
              <a:rPr lang="en-US" altLang="ko-KR" sz="1600" b="1" dirty="0">
                <a:solidFill>
                  <a:srgbClr val="0000FF"/>
                </a:solidFill>
              </a:rPr>
              <a:t>we </a:t>
            </a:r>
            <a:r>
              <a:rPr lang="en-US" altLang="ko-KR" sz="1600" b="1" dirty="0" smtClean="0">
                <a:solidFill>
                  <a:srgbClr val="0000FF"/>
                </a:solidFill>
              </a:rPr>
              <a:t>are agreed(ACSF-11-03-Rev.2 para. 5.6.4.1.6), </a:t>
            </a:r>
          </a:p>
          <a:p>
            <a:r>
              <a:rPr lang="en-US" altLang="ko-KR" sz="1600" b="1" dirty="0">
                <a:solidFill>
                  <a:srgbClr val="0000FF"/>
                </a:solidFill>
              </a:rPr>
              <a:t> </a:t>
            </a:r>
            <a:r>
              <a:rPr lang="en-US" altLang="ko-KR" sz="1600" b="1" dirty="0" smtClean="0">
                <a:solidFill>
                  <a:srgbClr val="0000FF"/>
                </a:solidFill>
              </a:rPr>
              <a:t>    whatever is lower</a:t>
            </a:r>
          </a:p>
          <a:p>
            <a:r>
              <a:rPr lang="en-US" altLang="ko-KR" sz="1600" b="1" dirty="0">
                <a:solidFill>
                  <a:srgbClr val="0000FF"/>
                </a:solidFill>
              </a:rPr>
              <a:t> </a:t>
            </a:r>
            <a:r>
              <a:rPr lang="en-US" altLang="ko-KR" sz="1600" b="1" dirty="0" smtClean="0">
                <a:solidFill>
                  <a:srgbClr val="0000FF"/>
                </a:solidFill>
              </a:rPr>
              <a:t>  - M1, N1 : 5sec,  M2, M3, N2, N2 : 10sec</a:t>
            </a:r>
            <a:endParaRPr lang="en-US" altLang="ko-KR" sz="1600" b="1" dirty="0">
              <a:solidFill>
                <a:srgbClr val="0000FF"/>
              </a:solidFill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71708" y="4653968"/>
            <a:ext cx="8928992" cy="1872208"/>
            <a:chOff x="116557" y="4509120"/>
            <a:chExt cx="8928992" cy="1872208"/>
          </a:xfrm>
        </p:grpSpPr>
        <p:sp>
          <p:nvSpPr>
            <p:cNvPr id="7" name="직사각형 6"/>
            <p:cNvSpPr/>
            <p:nvPr/>
          </p:nvSpPr>
          <p:spPr>
            <a:xfrm>
              <a:off x="179512" y="4509120"/>
              <a:ext cx="8856984" cy="187220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2" name="그룹 1"/>
            <p:cNvGrpSpPr/>
            <p:nvPr/>
          </p:nvGrpSpPr>
          <p:grpSpPr>
            <a:xfrm>
              <a:off x="116557" y="4609419"/>
              <a:ext cx="8928992" cy="1756144"/>
              <a:chOff x="0" y="4844584"/>
              <a:chExt cx="9144000" cy="1790832"/>
            </a:xfrm>
          </p:grpSpPr>
          <p:pic>
            <p:nvPicPr>
              <p:cNvPr id="6" name="그림 5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99592" y="4844584"/>
                <a:ext cx="7128792" cy="1582009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0" y="6352946"/>
                <a:ext cx="9144000" cy="2824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ko-KR" sz="1200" b="1" dirty="0" smtClean="0"/>
                  <a:t>[ ISO 17387 Lane change decision aid systems(LCDAS)-Performance Requirement and test procedures ]</a:t>
                </a:r>
                <a:endParaRPr lang="ko-KR" altLang="en-US" sz="1200" b="1" dirty="0"/>
              </a:p>
            </p:txBody>
          </p:sp>
        </p:grpSp>
      </p:grpSp>
      <p:sp>
        <p:nvSpPr>
          <p:cNvPr id="9" name="직사각형 8"/>
          <p:cNvSpPr/>
          <p:nvPr/>
        </p:nvSpPr>
        <p:spPr>
          <a:xfrm>
            <a:off x="5508104" y="6021288"/>
            <a:ext cx="2088232" cy="2121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626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52736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Factor </a:t>
            </a:r>
            <a:r>
              <a:rPr lang="en-US" altLang="ko-KR" sz="2400" b="1" dirty="0">
                <a:solidFill>
                  <a:schemeClr val="tx2"/>
                </a:solidFill>
                <a:latin typeface="Times New Roman" pitchFamily="18" charset="0"/>
              </a:rPr>
              <a:t>background </a:t>
            </a:r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for the formula to the rear detecting(2)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1946449"/>
            <a:ext cx="8928992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ko-KR" b="1" dirty="0" err="1" smtClean="0">
                <a:solidFill>
                  <a:srgbClr val="0000FF"/>
                </a:solidFill>
              </a:rPr>
              <a:t>Vsd</a:t>
            </a:r>
            <a:r>
              <a:rPr lang="en-US" altLang="ko-KR" b="1" dirty="0" smtClean="0">
                <a:solidFill>
                  <a:srgbClr val="0000FF"/>
                </a:solidFill>
              </a:rPr>
              <a:t>(=</a:t>
            </a:r>
            <a:r>
              <a:rPr lang="en-US" altLang="ko-KR" b="1" dirty="0" err="1" smtClean="0">
                <a:solidFill>
                  <a:srgbClr val="0000FF"/>
                </a:solidFill>
              </a:rPr>
              <a:t>Vsmax</a:t>
            </a:r>
            <a:r>
              <a:rPr lang="en-US" altLang="ko-KR" b="1" dirty="0" smtClean="0">
                <a:solidFill>
                  <a:srgbClr val="0000FF"/>
                </a:solidFill>
              </a:rPr>
              <a:t> – </a:t>
            </a:r>
            <a:r>
              <a:rPr lang="en-US" altLang="ko-KR" b="1" dirty="0" err="1" smtClean="0">
                <a:solidFill>
                  <a:srgbClr val="0000FF"/>
                </a:solidFill>
              </a:rPr>
              <a:t>Vsmin</a:t>
            </a:r>
            <a:r>
              <a:rPr lang="en-US" altLang="ko-KR" b="1" dirty="0" smtClean="0">
                <a:solidFill>
                  <a:srgbClr val="0000FF"/>
                </a:solidFill>
              </a:rPr>
              <a:t>) : speed range specified by the vehicle manufacturer </a:t>
            </a:r>
          </a:p>
          <a:p>
            <a:r>
              <a:rPr lang="en-US" altLang="ko-KR" b="1" dirty="0">
                <a:solidFill>
                  <a:srgbClr val="0000FF"/>
                </a:solidFill>
              </a:rPr>
              <a:t>	</a:t>
            </a:r>
            <a:r>
              <a:rPr lang="en-US" altLang="ko-KR" b="1" dirty="0" smtClean="0">
                <a:solidFill>
                  <a:srgbClr val="0000FF"/>
                </a:solidFill>
              </a:rPr>
              <a:t>		  of Cat. C. That is, the monitoring range should also 			  be increased if operating speed range increases</a:t>
            </a:r>
          </a:p>
          <a:p>
            <a:endParaRPr lang="en-US" altLang="ko-KR" b="1" dirty="0">
              <a:solidFill>
                <a:srgbClr val="0000FF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ko-KR" b="1" dirty="0" err="1" smtClean="0">
                <a:solidFill>
                  <a:srgbClr val="00B050"/>
                </a:solidFill>
              </a:rPr>
              <a:t>Smin</a:t>
            </a:r>
            <a:r>
              <a:rPr lang="en-US" altLang="ko-KR" b="1" dirty="0" smtClean="0">
                <a:solidFill>
                  <a:srgbClr val="00B050"/>
                </a:solidFill>
              </a:rPr>
              <a:t>(m</a:t>
            </a:r>
            <a:r>
              <a:rPr lang="en-US" altLang="ko-KR" b="1" dirty="0">
                <a:solidFill>
                  <a:srgbClr val="00B050"/>
                </a:solidFill>
              </a:rPr>
              <a:t>)= </a:t>
            </a:r>
            <a:r>
              <a:rPr lang="en-US" altLang="ko-KR" b="1" dirty="0" smtClean="0">
                <a:solidFill>
                  <a:srgbClr val="00B050"/>
                </a:solidFill>
              </a:rPr>
              <a:t>The </a:t>
            </a:r>
            <a:r>
              <a:rPr lang="en-US" altLang="ko-KR" b="1" dirty="0">
                <a:solidFill>
                  <a:srgbClr val="00B050"/>
                </a:solidFill>
              </a:rPr>
              <a:t>length of </a:t>
            </a:r>
            <a:r>
              <a:rPr lang="en-US" altLang="ko-KR" b="1" dirty="0" smtClean="0">
                <a:solidFill>
                  <a:srgbClr val="00B050"/>
                </a:solidFill>
              </a:rPr>
              <a:t>main </a:t>
            </a:r>
            <a:r>
              <a:rPr lang="en-US" altLang="ko-KR" b="1" dirty="0">
                <a:solidFill>
                  <a:srgbClr val="00B050"/>
                </a:solidFill>
              </a:rPr>
              <a:t>view mirror(=device) ~ </a:t>
            </a:r>
            <a:r>
              <a:rPr lang="en-US" altLang="ko-KR" b="1" dirty="0" smtClean="0">
                <a:solidFill>
                  <a:srgbClr val="00B050"/>
                </a:solidFill>
              </a:rPr>
              <a:t>the trailing edge of</a:t>
            </a:r>
          </a:p>
          <a:p>
            <a:r>
              <a:rPr lang="en-US" altLang="ko-KR" b="1" dirty="0" smtClean="0">
                <a:solidFill>
                  <a:srgbClr val="00B050"/>
                </a:solidFill>
              </a:rPr>
              <a:t>	       ACSF vehicle</a:t>
            </a:r>
            <a:r>
              <a:rPr lang="en-US" altLang="ko-KR" sz="300" b="1" dirty="0" smtClean="0">
                <a:solidFill>
                  <a:srgbClr val="00B050"/>
                </a:solidFill>
              </a:rPr>
              <a:t>*</a:t>
            </a:r>
          </a:p>
          <a:p>
            <a:r>
              <a:rPr lang="en-US" altLang="ko-KR" sz="300" b="1" dirty="0">
                <a:solidFill>
                  <a:schemeClr val="accent2"/>
                </a:solidFill>
              </a:rPr>
              <a:t> </a:t>
            </a:r>
            <a:endParaRPr lang="en-US" altLang="ko-KR" b="1" dirty="0" smtClean="0"/>
          </a:p>
        </p:txBody>
      </p:sp>
      <p:cxnSp>
        <p:nvCxnSpPr>
          <p:cNvPr id="8" name="Gerade Verbindung 12"/>
          <p:cNvCxnSpPr/>
          <p:nvPr/>
        </p:nvCxnSpPr>
        <p:spPr>
          <a:xfrm>
            <a:off x="507074" y="4345508"/>
            <a:ext cx="8461659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12_"/>
          <p:cNvCxnSpPr/>
          <p:nvPr/>
        </p:nvCxnSpPr>
        <p:spPr>
          <a:xfrm>
            <a:off x="507074" y="4293096"/>
            <a:ext cx="8461659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Gerade Verbindung 12__"/>
          <p:cNvCxnSpPr/>
          <p:nvPr/>
        </p:nvCxnSpPr>
        <p:spPr>
          <a:xfrm>
            <a:off x="507074" y="5831969"/>
            <a:ext cx="8461659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Isosceles Triangle 52"/>
          <p:cNvSpPr/>
          <p:nvPr/>
        </p:nvSpPr>
        <p:spPr>
          <a:xfrm rot="5400000">
            <a:off x="5799848" y="4700321"/>
            <a:ext cx="237619" cy="12559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6"/>
          <p:cNvSpPr/>
          <p:nvPr/>
        </p:nvSpPr>
        <p:spPr>
          <a:xfrm>
            <a:off x="507074" y="4095790"/>
            <a:ext cx="8461658" cy="172133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14" name="그룹 13"/>
          <p:cNvGrpSpPr/>
          <p:nvPr/>
        </p:nvGrpSpPr>
        <p:grpSpPr>
          <a:xfrm>
            <a:off x="5728710" y="5501846"/>
            <a:ext cx="1727854" cy="365332"/>
            <a:chOff x="7493580" y="2374713"/>
            <a:chExt cx="1383718" cy="531525"/>
          </a:xfrm>
        </p:grpSpPr>
        <p:pic>
          <p:nvPicPr>
            <p:cNvPr id="25" name="Picture 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8824" y1="50800" x2="8824" y2="50800"/>
                          <a14:foregroundMark x1="9804" y1="40800" x2="9804" y2="40800"/>
                          <a14:foregroundMark x1="88235" y1="40400" x2="88235" y2="40400"/>
                          <a14:foregroundMark x1="87255" y1="52800" x2="87255" y2="52800"/>
                          <a14:foregroundMark x1="87255" y1="77600" x2="87255" y2="77600"/>
                          <a14:foregroundMark x1="87255" y1="86800" x2="87255" y2="86800"/>
                          <a14:foregroundMark x1="10784" y1="87200" x2="10784" y2="87200"/>
                          <a14:foregroundMark x1="9804" y1="76800" x2="9804" y2="76800"/>
                          <a14:foregroundMark x1="42157" y1="18000" x2="42157" y2="18000"/>
                          <a14:foregroundMark x1="45098" y1="6000" x2="45098" y2="6000"/>
                          <a14:foregroundMark x1="32353" y1="6000" x2="32353" y2="6000"/>
                          <a14:foregroundMark x1="24510" y1="10000" x2="54902" y2="7600"/>
                          <a14:foregroundMark x1="21569" y1="6800" x2="28431" y2="5200"/>
                          <a14:foregroundMark x1="20588" y1="5200" x2="28431" y2="3600"/>
                          <a14:foregroundMark x1="81373" y1="16800" x2="81373" y2="16800"/>
                          <a14:foregroundMark x1="16667" y1="16800" x2="38235" y2="15200"/>
                          <a14:foregroundMark x1="76471" y1="15200" x2="71569" y2="9600"/>
                          <a14:foregroundMark x1="77451" y1="9200" x2="72549" y2="4800"/>
                          <a14:foregroundMark x1="74510" y1="5600" x2="67647" y2="3600"/>
                          <a14:foregroundMark x1="20588" y1="4800" x2="28431" y2="3200"/>
                          <a14:foregroundMark x1="21569" y1="4400" x2="21569" y2="4400"/>
                          <a14:backgroundMark x1="42157" y1="800" x2="42157" y2="800"/>
                        </a14:backgroundRemoval>
                      </a14:imgEffect>
                    </a14:imgLayer>
                  </a14:imgProps>
                </a:ext>
              </a:extLst>
            </a:blip>
            <a:srcRect l="3638" r="7462"/>
            <a:stretch>
              <a:fillRect/>
            </a:stretch>
          </p:blipFill>
          <p:spPr bwMode="auto">
            <a:xfrm rot="5400000">
              <a:off x="7934492" y="1933801"/>
              <a:ext cx="501893" cy="1383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7754112" y="2458450"/>
              <a:ext cx="772595" cy="447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VUT</a:t>
              </a:r>
              <a:endParaRPr lang="ko-KR" altLang="en-US" sz="1400" dirty="0"/>
            </a:p>
          </p:txBody>
        </p:sp>
      </p:grpSp>
      <p:sp>
        <p:nvSpPr>
          <p:cNvPr id="15" name="Rechteck 6_"/>
          <p:cNvSpPr/>
          <p:nvPr/>
        </p:nvSpPr>
        <p:spPr>
          <a:xfrm>
            <a:off x="2195736" y="4327060"/>
            <a:ext cx="3563016" cy="1202113"/>
          </a:xfrm>
          <a:prstGeom prst="rect">
            <a:avLst/>
          </a:prstGeom>
          <a:solidFill>
            <a:srgbClr val="00B0F0"/>
          </a:solidFill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2">
                    <a:lumMod val="10000"/>
                  </a:schemeClr>
                </a:solidFill>
              </a:rPr>
              <a:t>TTC*Vsd</a:t>
            </a:r>
          </a:p>
        </p:txBody>
      </p:sp>
      <p:sp>
        <p:nvSpPr>
          <p:cNvPr id="27" name="Rechteck 6__"/>
          <p:cNvSpPr/>
          <p:nvPr/>
        </p:nvSpPr>
        <p:spPr>
          <a:xfrm>
            <a:off x="5795687" y="4326184"/>
            <a:ext cx="1368601" cy="1202113"/>
          </a:xfrm>
          <a:prstGeom prst="rect">
            <a:avLst/>
          </a:prstGeom>
          <a:solidFill>
            <a:srgbClr val="00B050"/>
          </a:solidFill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bg2">
                    <a:lumMod val="10000"/>
                  </a:schemeClr>
                </a:solidFill>
              </a:rPr>
              <a:t>Smin</a:t>
            </a:r>
          </a:p>
        </p:txBody>
      </p:sp>
      <p:cxnSp>
        <p:nvCxnSpPr>
          <p:cNvPr id="17" name="Gerade Verbindung 12___"/>
          <p:cNvCxnSpPr/>
          <p:nvPr/>
        </p:nvCxnSpPr>
        <p:spPr>
          <a:xfrm>
            <a:off x="713752" y="4644306"/>
            <a:ext cx="826554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12____"/>
          <p:cNvCxnSpPr/>
          <p:nvPr/>
        </p:nvCxnSpPr>
        <p:spPr>
          <a:xfrm>
            <a:off x="713752" y="5240297"/>
            <a:ext cx="826554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40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52736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Calculation example 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504" y="2060848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■ </a:t>
            </a:r>
            <a:r>
              <a:rPr lang="en-US" altLang="ko-KR" b="1" dirty="0" smtClean="0"/>
              <a:t>TTC </a:t>
            </a:r>
            <a:r>
              <a:rPr lang="en-US" altLang="ko-KR" b="1" dirty="0"/>
              <a:t>= </a:t>
            </a:r>
            <a:r>
              <a:rPr lang="en-US" altLang="ko-KR" b="1" dirty="0" smtClean="0"/>
              <a:t>3.5/2.5sec</a:t>
            </a:r>
            <a:r>
              <a:rPr lang="en-US" altLang="ko-KR" b="1" dirty="0"/>
              <a:t>, </a:t>
            </a:r>
            <a:r>
              <a:rPr lang="en-US" altLang="ko-KR" b="1" dirty="0" err="1" smtClean="0"/>
              <a:t>Vsd</a:t>
            </a:r>
            <a:r>
              <a:rPr lang="en-US" altLang="ko-KR" b="1" dirty="0" smtClean="0"/>
              <a:t> = 70km/h(operating speed range)</a:t>
            </a:r>
            <a:r>
              <a:rPr lang="en-US" altLang="ko-KR" sz="300" b="1" dirty="0" smtClean="0">
                <a:solidFill>
                  <a:schemeClr val="accent2"/>
                </a:solidFill>
              </a:rPr>
              <a:t> </a:t>
            </a:r>
            <a:endParaRPr lang="en-US" altLang="ko-KR" b="1" dirty="0" smtClean="0"/>
          </a:p>
        </p:txBody>
      </p:sp>
      <p:sp>
        <p:nvSpPr>
          <p:cNvPr id="6" name="직사각형 5"/>
          <p:cNvSpPr/>
          <p:nvPr/>
        </p:nvSpPr>
        <p:spPr>
          <a:xfrm>
            <a:off x="36512" y="2564904"/>
            <a:ext cx="91074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400" b="1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☞</a:t>
            </a:r>
            <a:r>
              <a:rPr lang="en-US" altLang="ko-KR" sz="1400" b="1" dirty="0" smtClean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b="1" dirty="0" smtClean="0">
                <a:latin typeface="Calibri" panose="020F0502020204030204" pitchFamily="34" charset="0"/>
              </a:rPr>
              <a:t>Condition</a:t>
            </a:r>
            <a:endParaRPr lang="en-US" altLang="ko-KR" sz="1600" b="1" dirty="0" smtClean="0">
              <a:latin typeface="Calibri" panose="020F0502020204030204" pitchFamily="34" charset="0"/>
            </a:endParaRPr>
          </a:p>
          <a:p>
            <a:r>
              <a:rPr lang="en-US" altLang="ko-KR" b="1" dirty="0" smtClean="0">
                <a:latin typeface="Calibri" panose="020F0502020204030204" pitchFamily="34" charset="0"/>
              </a:rPr>
              <a:t>* In </a:t>
            </a:r>
            <a:r>
              <a:rPr lang="en-US" altLang="ko-KR" b="1" dirty="0">
                <a:latin typeface="Calibri" panose="020F0502020204030204" pitchFamily="34" charset="0"/>
              </a:rPr>
              <a:t>case of Germany, the recommended max. speed </a:t>
            </a:r>
            <a:r>
              <a:rPr lang="en-US" altLang="ko-KR" b="1" dirty="0" smtClean="0">
                <a:latin typeface="Calibri" panose="020F0502020204030204" pitchFamily="34" charset="0"/>
              </a:rPr>
              <a:t>limit = 130km/h, the </a:t>
            </a:r>
            <a:r>
              <a:rPr lang="en-US" altLang="ko-KR" b="1" dirty="0">
                <a:latin typeface="Calibri" panose="020F0502020204030204" pitchFamily="34" charset="0"/>
              </a:rPr>
              <a:t>min. speed </a:t>
            </a:r>
            <a:r>
              <a:rPr lang="en-US" altLang="ko-KR" b="1" dirty="0" smtClean="0">
                <a:latin typeface="Calibri" panose="020F0502020204030204" pitchFamily="34" charset="0"/>
              </a:rPr>
              <a:t>limit = 		     60km/h on highway</a:t>
            </a:r>
            <a:endParaRPr lang="en-US" altLang="ko-KR" sz="900" b="1" dirty="0" smtClean="0">
              <a:latin typeface="Calibri" panose="020F0502020204030204" pitchFamily="34" charset="0"/>
            </a:endParaRPr>
          </a:p>
          <a:p>
            <a:r>
              <a:rPr lang="en-US" altLang="ko-KR" b="1" dirty="0" smtClean="0">
                <a:latin typeface="Calibri" panose="020F0502020204030204" pitchFamily="34" charset="0"/>
              </a:rPr>
              <a:t>** if the </a:t>
            </a:r>
            <a:r>
              <a:rPr lang="en-US" altLang="ko-KR" b="1" dirty="0">
                <a:latin typeface="Calibri" panose="020F0502020204030204" pitchFamily="34" charset="0"/>
              </a:rPr>
              <a:t>length of Main view </a:t>
            </a:r>
            <a:r>
              <a:rPr lang="en-US" altLang="ko-KR" b="1" dirty="0" smtClean="0">
                <a:latin typeface="Calibri" panose="020F0502020204030204" pitchFamily="34" charset="0"/>
              </a:rPr>
              <a:t>mirror ~ the </a:t>
            </a:r>
            <a:r>
              <a:rPr lang="en-US" altLang="ko-KR" b="1" dirty="0">
                <a:latin typeface="Calibri" panose="020F0502020204030204" pitchFamily="34" charset="0"/>
              </a:rPr>
              <a:t>trailing edge </a:t>
            </a:r>
            <a:r>
              <a:rPr lang="en-US" altLang="ko-KR" b="1" dirty="0" smtClean="0">
                <a:latin typeface="Calibri" panose="020F0502020204030204" pitchFamily="34" charset="0"/>
              </a:rPr>
              <a:t>of ACSF vehicle : M1 = </a:t>
            </a:r>
            <a:r>
              <a:rPr lang="en-US" altLang="ko-KR" b="1" dirty="0" smtClean="0">
                <a:latin typeface="Calibri" panose="020F0502020204030204" pitchFamily="34" charset="0"/>
              </a:rPr>
              <a:t>3.2m(Chrysler    </a:t>
            </a:r>
            <a:endParaRPr lang="en-US" altLang="ko-KR" b="1" dirty="0" smtClean="0">
              <a:latin typeface="Calibri" panose="020F0502020204030204" pitchFamily="34" charset="0"/>
            </a:endParaRPr>
          </a:p>
          <a:p>
            <a:r>
              <a:rPr lang="en-US" altLang="ko-KR" b="1" dirty="0">
                <a:latin typeface="Calibri" panose="020F0502020204030204" pitchFamily="34" charset="0"/>
              </a:rPr>
              <a:t> </a:t>
            </a:r>
            <a:r>
              <a:rPr lang="en-US" altLang="ko-KR" b="1" dirty="0" smtClean="0">
                <a:latin typeface="Calibri" panose="020F0502020204030204" pitchFamily="34" charset="0"/>
              </a:rPr>
              <a:t>     300c), N3 = 10.8m(Volvo FM </a:t>
            </a:r>
            <a:r>
              <a:rPr lang="en-US" altLang="ko-KR" sz="1600" b="1" dirty="0" smtClean="0">
                <a:latin typeface="Calibri" panose="020F0502020204030204" pitchFamily="34" charset="0"/>
              </a:rPr>
              <a:t>cargo), </a:t>
            </a:r>
            <a:r>
              <a:rPr lang="en-US" altLang="ko-KR" b="1" dirty="0" err="1" smtClean="0">
                <a:latin typeface="Calibri" panose="020F0502020204030204" pitchFamily="34" charset="0"/>
              </a:rPr>
              <a:t>Smin</a:t>
            </a:r>
            <a:r>
              <a:rPr lang="en-US" altLang="ko-KR" b="1" dirty="0" smtClean="0">
                <a:latin typeface="Calibri" panose="020F0502020204030204" pitchFamily="34" charset="0"/>
              </a:rPr>
              <a:t>(m) = 3.2m(M1), 10.8m(N3)</a:t>
            </a:r>
            <a:endParaRPr lang="ko-KR" altLang="en-US" dirty="0"/>
          </a:p>
        </p:txBody>
      </p:sp>
      <p:cxnSp>
        <p:nvCxnSpPr>
          <p:cNvPr id="8" name="Gerade Verbindung 12"/>
          <p:cNvCxnSpPr/>
          <p:nvPr/>
        </p:nvCxnSpPr>
        <p:spPr>
          <a:xfrm>
            <a:off x="251520" y="4777556"/>
            <a:ext cx="8461659" cy="0"/>
          </a:xfrm>
          <a:prstGeom prst="line">
            <a:avLst/>
          </a:prstGeom>
          <a:ln w="19050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12_"/>
          <p:cNvCxnSpPr/>
          <p:nvPr/>
        </p:nvCxnSpPr>
        <p:spPr>
          <a:xfrm>
            <a:off x="251520" y="4509120"/>
            <a:ext cx="8461659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Gerade Verbindung 12__"/>
          <p:cNvCxnSpPr/>
          <p:nvPr/>
        </p:nvCxnSpPr>
        <p:spPr>
          <a:xfrm>
            <a:off x="251520" y="6264017"/>
            <a:ext cx="8461659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Isosceles Triangle 52"/>
          <p:cNvSpPr/>
          <p:nvPr/>
        </p:nvSpPr>
        <p:spPr>
          <a:xfrm rot="5400000">
            <a:off x="7056462" y="5132369"/>
            <a:ext cx="237619" cy="12559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6"/>
          <p:cNvSpPr/>
          <p:nvPr/>
        </p:nvSpPr>
        <p:spPr>
          <a:xfrm>
            <a:off x="251520" y="4527838"/>
            <a:ext cx="8461658" cy="1721337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15" name="직선 화살표 연결선 14"/>
          <p:cNvCxnSpPr/>
          <p:nvPr/>
        </p:nvCxnSpPr>
        <p:spPr>
          <a:xfrm>
            <a:off x="1109063" y="4645480"/>
            <a:ext cx="7301801" cy="0"/>
          </a:xfrm>
          <a:prstGeom prst="straightConnector1">
            <a:avLst/>
          </a:prstGeom>
          <a:ln w="25400">
            <a:headEnd type="triangle" w="med" len="med"/>
            <a:tailEnd type="stealth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20" name="그룹 19"/>
          <p:cNvGrpSpPr/>
          <p:nvPr/>
        </p:nvGrpSpPr>
        <p:grpSpPr>
          <a:xfrm>
            <a:off x="6985324" y="5933894"/>
            <a:ext cx="1727854" cy="365332"/>
            <a:chOff x="7493580" y="2374713"/>
            <a:chExt cx="1383718" cy="531525"/>
          </a:xfrm>
        </p:grpSpPr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>
                          <a14:foregroundMark x1="8824" y1="50800" x2="8824" y2="50800"/>
                          <a14:foregroundMark x1="9804" y1="40800" x2="9804" y2="40800"/>
                          <a14:foregroundMark x1="88235" y1="40400" x2="88235" y2="40400"/>
                          <a14:foregroundMark x1="87255" y1="52800" x2="87255" y2="52800"/>
                          <a14:foregroundMark x1="87255" y1="77600" x2="87255" y2="77600"/>
                          <a14:foregroundMark x1="87255" y1="86800" x2="87255" y2="86800"/>
                          <a14:foregroundMark x1="10784" y1="87200" x2="10784" y2="87200"/>
                          <a14:foregroundMark x1="9804" y1="76800" x2="9804" y2="76800"/>
                          <a14:foregroundMark x1="42157" y1="18000" x2="42157" y2="18000"/>
                          <a14:foregroundMark x1="45098" y1="6000" x2="45098" y2="6000"/>
                          <a14:foregroundMark x1="32353" y1="6000" x2="32353" y2="6000"/>
                          <a14:foregroundMark x1="24510" y1="10000" x2="54902" y2="7600"/>
                          <a14:foregroundMark x1="21569" y1="6800" x2="28431" y2="5200"/>
                          <a14:foregroundMark x1="20588" y1="5200" x2="28431" y2="3600"/>
                          <a14:foregroundMark x1="81373" y1="16800" x2="81373" y2="16800"/>
                          <a14:foregroundMark x1="16667" y1="16800" x2="38235" y2="15200"/>
                          <a14:foregroundMark x1="76471" y1="15200" x2="71569" y2="9600"/>
                          <a14:foregroundMark x1="77451" y1="9200" x2="72549" y2="4800"/>
                          <a14:foregroundMark x1="74510" y1="5600" x2="67647" y2="3600"/>
                          <a14:foregroundMark x1="20588" y1="4800" x2="28431" y2="3200"/>
                          <a14:foregroundMark x1="21569" y1="4400" x2="21569" y2="4400"/>
                          <a14:backgroundMark x1="42157" y1="800" x2="42157" y2="800"/>
                        </a14:backgroundRemoval>
                      </a14:imgEffect>
                    </a14:imgLayer>
                  </a14:imgProps>
                </a:ext>
              </a:extLst>
            </a:blip>
            <a:srcRect l="3638" r="7462"/>
            <a:stretch>
              <a:fillRect/>
            </a:stretch>
          </p:blipFill>
          <p:spPr bwMode="auto">
            <a:xfrm rot="5400000">
              <a:off x="7934492" y="1933801"/>
              <a:ext cx="501893" cy="1383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7754112" y="2458450"/>
              <a:ext cx="772595" cy="4477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400" dirty="0" smtClean="0"/>
                <a:t>VUT</a:t>
              </a:r>
              <a:endParaRPr lang="ko-KR" altLang="en-US" sz="1400" dirty="0"/>
            </a:p>
          </p:txBody>
        </p:sp>
      </p:grpSp>
      <p:sp>
        <p:nvSpPr>
          <p:cNvPr id="21" name="Rechteck 6_"/>
          <p:cNvSpPr/>
          <p:nvPr/>
        </p:nvSpPr>
        <p:spPr>
          <a:xfrm>
            <a:off x="1109063" y="4759108"/>
            <a:ext cx="7301801" cy="1202113"/>
          </a:xfrm>
          <a:prstGeom prst="rect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 sz="1400" dirty="0" err="1" smtClean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32270" y="4690011"/>
            <a:ext cx="567859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 smtClean="0">
                <a:solidFill>
                  <a:srgbClr val="0000FF"/>
                </a:solidFill>
              </a:rPr>
              <a:t>If TTC = 3.5sec, </a:t>
            </a:r>
            <a:r>
              <a:rPr lang="en-US" altLang="ko-KR" sz="1500" b="1" dirty="0" err="1" smtClean="0">
                <a:solidFill>
                  <a:srgbClr val="0000FF"/>
                </a:solidFill>
              </a:rPr>
              <a:t>Srear</a:t>
            </a:r>
            <a:r>
              <a:rPr lang="en-US" altLang="ko-KR" sz="1500" b="1" dirty="0" smtClean="0">
                <a:solidFill>
                  <a:srgbClr val="0000FF"/>
                </a:solidFill>
              </a:rPr>
              <a:t> = 71.3m(M1), </a:t>
            </a:r>
            <a:r>
              <a:rPr lang="en-US" altLang="ko-KR" sz="1500" b="1" dirty="0" err="1" smtClean="0">
                <a:solidFill>
                  <a:srgbClr val="0000FF"/>
                </a:solidFill>
              </a:rPr>
              <a:t>Srear</a:t>
            </a:r>
            <a:r>
              <a:rPr lang="en-US" altLang="ko-KR" sz="1500" b="1" dirty="0" smtClean="0">
                <a:solidFill>
                  <a:srgbClr val="0000FF"/>
                </a:solidFill>
              </a:rPr>
              <a:t> = 78.9m(N3)</a:t>
            </a:r>
          </a:p>
          <a:p>
            <a:r>
              <a:rPr lang="en-US" altLang="ko-KR" sz="1500" b="1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altLang="ko-KR" sz="1500" b="1" dirty="0" smtClean="0">
                <a:solidFill>
                  <a:srgbClr val="0000FF"/>
                </a:solidFill>
              </a:rPr>
              <a:t>If TTC = 2.5sec, </a:t>
            </a:r>
            <a:r>
              <a:rPr lang="en-US" altLang="ko-KR" sz="1500" b="1" dirty="0" err="1" smtClean="0">
                <a:solidFill>
                  <a:srgbClr val="0000FF"/>
                </a:solidFill>
              </a:rPr>
              <a:t>Srear</a:t>
            </a:r>
            <a:r>
              <a:rPr lang="en-US" altLang="ko-KR" sz="1500" b="1" dirty="0" smtClean="0">
                <a:solidFill>
                  <a:srgbClr val="0000FF"/>
                </a:solidFill>
              </a:rPr>
              <a:t> = 51.8m(M1), </a:t>
            </a:r>
            <a:r>
              <a:rPr lang="en-US" altLang="ko-KR" sz="1500" b="1" dirty="0" err="1" smtClean="0">
                <a:solidFill>
                  <a:srgbClr val="0000FF"/>
                </a:solidFill>
              </a:rPr>
              <a:t>Srear</a:t>
            </a:r>
            <a:r>
              <a:rPr lang="en-US" altLang="ko-KR" sz="1500" b="1" dirty="0" smtClean="0">
                <a:solidFill>
                  <a:srgbClr val="0000FF"/>
                </a:solidFill>
              </a:rPr>
              <a:t> = 59.4m(N3)</a:t>
            </a:r>
            <a:endParaRPr lang="ko-KR" altLang="en-US" sz="1500" b="1" dirty="0">
              <a:solidFill>
                <a:srgbClr val="0000FF"/>
              </a:solidFill>
            </a:endParaRPr>
          </a:p>
        </p:txBody>
      </p:sp>
      <p:cxnSp>
        <p:nvCxnSpPr>
          <p:cNvPr id="13" name="Gerade Verbindung 12___"/>
          <p:cNvCxnSpPr/>
          <p:nvPr/>
        </p:nvCxnSpPr>
        <p:spPr>
          <a:xfrm>
            <a:off x="458198" y="5076354"/>
            <a:ext cx="826554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Gerade Verbindung 12____"/>
          <p:cNvCxnSpPr/>
          <p:nvPr/>
        </p:nvCxnSpPr>
        <p:spPr>
          <a:xfrm>
            <a:off x="458198" y="5672345"/>
            <a:ext cx="826554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3" name="그룹 32"/>
          <p:cNvGrpSpPr/>
          <p:nvPr/>
        </p:nvGrpSpPr>
        <p:grpSpPr>
          <a:xfrm>
            <a:off x="337145" y="4787860"/>
            <a:ext cx="2467133" cy="400050"/>
            <a:chOff x="35496" y="3563724"/>
            <a:chExt cx="2467133" cy="400050"/>
          </a:xfrm>
        </p:grpSpPr>
        <p:pic>
          <p:nvPicPr>
            <p:cNvPr id="27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3563724"/>
              <a:ext cx="866775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TextBox 28"/>
            <p:cNvSpPr txBox="1"/>
            <p:nvPr/>
          </p:nvSpPr>
          <p:spPr>
            <a:xfrm>
              <a:off x="767530" y="3601916"/>
              <a:ext cx="17350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200" b="1" dirty="0" smtClean="0"/>
                <a:t>130km/h(200km/h)</a:t>
              </a:r>
              <a:endParaRPr lang="ko-KR" altLang="en-US" sz="1200" b="1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7238068" y="6248345"/>
            <a:ext cx="15722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/>
              <a:t>60km/h(130km/h)</a:t>
            </a:r>
            <a:endParaRPr lang="ko-KR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16602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052736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Detecting Range(m) by Speed difference(operating range)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grpSp>
        <p:nvGrpSpPr>
          <p:cNvPr id="13" name="그룹 12"/>
          <p:cNvGrpSpPr/>
          <p:nvPr/>
        </p:nvGrpSpPr>
        <p:grpSpPr>
          <a:xfrm>
            <a:off x="8028384" y="2476890"/>
            <a:ext cx="1143040" cy="230832"/>
            <a:chOff x="4370906" y="1648347"/>
            <a:chExt cx="1143040" cy="230832"/>
          </a:xfrm>
        </p:grpSpPr>
        <p:sp>
          <p:nvSpPr>
            <p:cNvPr id="4" name="직사각형 3"/>
            <p:cNvSpPr/>
            <p:nvPr/>
          </p:nvSpPr>
          <p:spPr>
            <a:xfrm>
              <a:off x="4370906" y="1680845"/>
              <a:ext cx="360040" cy="144016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673651" y="1648347"/>
              <a:ext cx="84029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 smtClean="0"/>
                <a:t>TTC 3.5(N3)</a:t>
              </a:r>
              <a:endParaRPr lang="ko-KR" altLang="en-US" sz="900" b="1" dirty="0"/>
            </a:p>
          </p:txBody>
        </p:sp>
      </p:grpSp>
      <p:grpSp>
        <p:nvGrpSpPr>
          <p:cNvPr id="17" name="그룹 16"/>
          <p:cNvGrpSpPr/>
          <p:nvPr/>
        </p:nvGrpSpPr>
        <p:grpSpPr>
          <a:xfrm>
            <a:off x="8036570" y="3299558"/>
            <a:ext cx="1143110" cy="230832"/>
            <a:chOff x="5441938" y="1666453"/>
            <a:chExt cx="1143110" cy="230832"/>
          </a:xfrm>
        </p:grpSpPr>
        <p:sp>
          <p:nvSpPr>
            <p:cNvPr id="9" name="직사각형 8"/>
            <p:cNvSpPr/>
            <p:nvPr/>
          </p:nvSpPr>
          <p:spPr>
            <a:xfrm>
              <a:off x="5441938" y="1698127"/>
              <a:ext cx="360040" cy="144016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44753" y="1666453"/>
              <a:ext cx="840295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 smtClean="0"/>
                <a:t>TTC 2.5(N3)</a:t>
              </a:r>
              <a:endParaRPr lang="ko-KR" altLang="en-US" sz="900" b="1" dirty="0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8028384" y="2780928"/>
            <a:ext cx="1180833" cy="230832"/>
            <a:chOff x="6539783" y="1666453"/>
            <a:chExt cx="1180833" cy="230832"/>
          </a:xfrm>
        </p:grpSpPr>
        <p:sp>
          <p:nvSpPr>
            <p:cNvPr id="11" name="직사각형 10"/>
            <p:cNvSpPr/>
            <p:nvPr/>
          </p:nvSpPr>
          <p:spPr>
            <a:xfrm>
              <a:off x="6539783" y="1699367"/>
              <a:ext cx="360040" cy="144016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61085" y="1666453"/>
              <a:ext cx="8595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 smtClean="0"/>
                <a:t>TTC 3.5(M1)</a:t>
              </a:r>
              <a:endParaRPr lang="ko-KR" altLang="en-US" sz="900" b="1" dirty="0"/>
            </a:p>
          </p:txBody>
        </p:sp>
      </p:grpSp>
      <p:grpSp>
        <p:nvGrpSpPr>
          <p:cNvPr id="19" name="그룹 18"/>
          <p:cNvGrpSpPr/>
          <p:nvPr/>
        </p:nvGrpSpPr>
        <p:grpSpPr>
          <a:xfrm>
            <a:off x="8036570" y="3557861"/>
            <a:ext cx="1152128" cy="230832"/>
            <a:chOff x="7683274" y="1663155"/>
            <a:chExt cx="1152128" cy="230832"/>
          </a:xfrm>
        </p:grpSpPr>
        <p:sp>
          <p:nvSpPr>
            <p:cNvPr id="12" name="직사각형 11"/>
            <p:cNvSpPr/>
            <p:nvPr/>
          </p:nvSpPr>
          <p:spPr>
            <a:xfrm>
              <a:off x="7683274" y="1699783"/>
              <a:ext cx="360040" cy="144016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975871" y="1663155"/>
              <a:ext cx="8595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900" b="1" dirty="0" smtClean="0"/>
                <a:t>TTC 2.5(M1)</a:t>
              </a:r>
              <a:endParaRPr lang="ko-KR" altLang="en-US" sz="900" b="1" dirty="0"/>
            </a:p>
          </p:txBody>
        </p:sp>
      </p:grpSp>
      <p:graphicFrame>
        <p:nvGraphicFramePr>
          <p:cNvPr id="22" name="차트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5950623"/>
              </p:ext>
            </p:extLst>
          </p:nvPr>
        </p:nvGraphicFramePr>
        <p:xfrm>
          <a:off x="-1" y="1700808"/>
          <a:ext cx="8028385" cy="4580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5964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323528" y="1455167"/>
            <a:ext cx="8496944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en-US" altLang="ko-KR" sz="2400" b="1" dirty="0" smtClean="0">
                <a:solidFill>
                  <a:schemeClr val="tx2"/>
                </a:solidFill>
                <a:latin typeface="Times New Roman" pitchFamily="18" charset="0"/>
              </a:rPr>
              <a:t>A detecting range to the rear by ACSF Cat. C based on TTC ?</a:t>
            </a:r>
            <a:endParaRPr lang="ko-KR" altLang="en-US" sz="24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545721"/>
            <a:ext cx="91247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2000" b="1" dirty="0" smtClean="0"/>
          </a:p>
          <a:p>
            <a:pPr algn="ctr"/>
            <a:r>
              <a:rPr lang="en-US" altLang="ko-KR" sz="6000" b="1" dirty="0" smtClean="0"/>
              <a:t>Option A ? Option B ?</a:t>
            </a:r>
            <a:endParaRPr lang="en-US" altLang="ko-KR" sz="900" b="1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26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408</Words>
  <Application>Microsoft Office PowerPoint</Application>
  <PresentationFormat>Bildschirmpräsentation (4:3)</PresentationFormat>
  <Paragraphs>70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6" baseType="lpstr">
      <vt:lpstr>맑은 고딕</vt:lpstr>
      <vt:lpstr>Arial</vt:lpstr>
      <vt:lpstr>Calibri</vt:lpstr>
      <vt:lpstr>Candara</vt:lpstr>
      <vt:lpstr>HY헤드라인M</vt:lpstr>
      <vt:lpstr>Times New Roman</vt:lpstr>
      <vt:lpstr>Wingdings</vt:lpstr>
      <vt:lpstr>Office 테마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기본</dc:creator>
  <cp:lastModifiedBy>Jochen Schäfer CC/PJ-RO</cp:lastModifiedBy>
  <cp:revision>245</cp:revision>
  <cp:lastPrinted>2017-04-21T04:07:24Z</cp:lastPrinted>
  <dcterms:created xsi:type="dcterms:W3CDTF">2017-02-13T08:36:42Z</dcterms:created>
  <dcterms:modified xsi:type="dcterms:W3CDTF">2017-05-08T07:16:55Z</dcterms:modified>
</cp:coreProperties>
</file>