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9" r:id="rId2"/>
    <p:sldId id="284" r:id="rId3"/>
    <p:sldId id="278" r:id="rId4"/>
    <p:sldId id="282" r:id="rId5"/>
    <p:sldId id="281" r:id="rId6"/>
    <p:sldId id="283" r:id="rId7"/>
    <p:sldId id="280" r:id="rId8"/>
    <p:sldId id="292" r:id="rId9"/>
    <p:sldId id="285" r:id="rId10"/>
    <p:sldId id="286" r:id="rId11"/>
    <p:sldId id="287" r:id="rId12"/>
    <p:sldId id="288" r:id="rId13"/>
    <p:sldId id="291" r:id="rId14"/>
    <p:sldId id="290" r:id="rId15"/>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5D8A"/>
    <a:srgbClr val="C00000"/>
    <a:srgbClr val="FFFFFF"/>
    <a:srgbClr val="00B0F0"/>
    <a:srgbClr val="FCD5B5"/>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00" d="100"/>
          <a:sy n="100" d="100"/>
        </p:scale>
        <p:origin x="-828" y="72"/>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C17061-29D0-42DA-837C-1ADC46FB4778}" type="datetimeFigureOut">
              <a:rPr lang="en-GB" smtClean="0"/>
              <a:pPr/>
              <a:t>22/01/2017</a:t>
            </a:fld>
            <a:endParaRPr lang="en-GB" dirty="0"/>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4E66AF-0F9C-4791-B29F-24A818E4221E}" type="slidenum">
              <a:rPr lang="en-GB" smtClean="0"/>
              <a:pPr/>
              <a:t>‹N›</a:t>
            </a:fld>
            <a:endParaRPr lang="en-GB" dirty="0"/>
          </a:p>
        </p:txBody>
      </p:sp>
    </p:spTree>
    <p:extLst>
      <p:ext uri="{BB962C8B-B14F-4D97-AF65-F5344CB8AC3E}">
        <p14:creationId xmlns:p14="http://schemas.microsoft.com/office/powerpoint/2010/main" val="16682755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651000-0D2F-4747-876F-2B8DD98237D6}" type="datetime1">
              <a:rPr lang="en-US" smtClean="0"/>
              <a:pPr/>
              <a:t>1/22/2017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B606F99-AF4C-43D3-8DA9-0FC98A7A07DC}" type="slidenum">
              <a:rPr lang="en-US" smtClean="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371076-A7FE-44E0-ABF0-8D9F627161D1}" type="datetime1">
              <a:rPr lang="en-US" smtClean="0"/>
              <a:pPr/>
              <a:t>1/22/2017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B606F99-AF4C-43D3-8DA9-0FC98A7A07DC}" type="slidenum">
              <a:rPr lang="en-US" smtClean="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1CDA68-BF02-4ED6-BAA8-B6B09522DCC1}" type="datetime1">
              <a:rPr lang="en-US" smtClean="0"/>
              <a:pPr/>
              <a:t>1/22/2017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B606F99-AF4C-43D3-8DA9-0FC98A7A07DC}" type="slidenum">
              <a:rPr lang="en-US" smtClean="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74B458-5AD8-4668-9712-5DA3B4E6BFE1}" type="datetime1">
              <a:rPr lang="en-US" smtClean="0"/>
              <a:pPr/>
              <a:t>1/22/2017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B606F99-AF4C-43D3-8DA9-0FC98A7A07DC}" type="slidenum">
              <a:rPr lang="en-US" smtClean="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88A8B9-22B4-4517-820B-1219E26D61BA}" type="datetime1">
              <a:rPr lang="en-US" smtClean="0"/>
              <a:pPr/>
              <a:t>1/22/2017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B606F99-AF4C-43D3-8DA9-0FC98A7A07DC}" type="slidenum">
              <a:rPr lang="en-US" smtClean="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2E2463-D64B-4C40-A841-150434F8DD3F}" type="datetime1">
              <a:rPr lang="en-US" smtClean="0"/>
              <a:pPr/>
              <a:t>1/22/2017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B606F99-AF4C-43D3-8DA9-0FC98A7A07DC}" type="slidenum">
              <a:rPr lang="en-US" smtClean="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C5A1F7D-8020-483F-8241-67B78E35A69A}" type="datetime1">
              <a:rPr lang="en-US" smtClean="0"/>
              <a:pPr/>
              <a:t>1/22/2017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B606F99-AF4C-43D3-8DA9-0FC98A7A07DC}" type="slidenum">
              <a:rPr lang="en-US" smtClean="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217B22-22E3-4D23-AE7D-115515516705}" type="datetime1">
              <a:rPr lang="en-US" smtClean="0"/>
              <a:pPr/>
              <a:t>1/22/2017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B606F99-AF4C-43D3-8DA9-0FC98A7A07DC}" type="slidenum">
              <a:rPr lang="en-US" smtClean="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619D4E-1B5D-4F55-9FB8-7C94F759C915}" type="datetime1">
              <a:rPr lang="en-US" smtClean="0"/>
              <a:pPr/>
              <a:t>1/22/2017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B606F99-AF4C-43D3-8DA9-0FC98A7A07DC}" type="slidenum">
              <a:rPr lang="en-US" smtClean="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D2FE68-B6EC-4F84-95DF-8802B7F93A72}" type="datetime1">
              <a:rPr lang="en-US" smtClean="0"/>
              <a:pPr/>
              <a:t>1/22/2017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B606F99-AF4C-43D3-8DA9-0FC98A7A07DC}" type="slidenum">
              <a:rPr lang="en-US" smtClean="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F5C7DB-AB9B-453A-B294-8A8D61A69988}" type="datetime1">
              <a:rPr lang="en-US" smtClean="0"/>
              <a:pPr/>
              <a:t>1/22/2017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B606F99-AF4C-43D3-8DA9-0FC98A7A07DC}" type="slidenum">
              <a:rPr lang="en-US" smtClean="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DC6AEE-4994-43B0-AD6E-693CE1BF9A69}" type="datetime1">
              <a:rPr lang="en-US" smtClean="0"/>
              <a:pPr/>
              <a:t>1/22/2017</a:t>
            </a:fld>
            <a:endParaRPr lang="en-US" dirty="0"/>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606F99-AF4C-43D3-8DA9-0FC98A7A07DC}" type="slidenum">
              <a:rPr lang="en-US" smtClean="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www2.unece.org/wiki/download/attachments/29885294/DETA-25-09e%20-%20GRE%20Simplification%20of%20Lighting%20and%20Light-Signalling%20Regs%20....pptx?api=v2" TargetMode="External"/><Relationship Id="rId2" Type="http://schemas.openxmlformats.org/officeDocument/2006/relationships/hyperlink" Target="http://www.unece.org/fileadmin/DAM/trans/doc/2004/wp29gre/TRANS-WP29-GRE-2004-24e.pdf"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2.unece.org/wiki/download/attachments/35356721/GRE-76-24e_IWG%20DETA.pdf?api=v2" TargetMode="External"/><Relationship Id="rId2" Type="http://schemas.openxmlformats.org/officeDocument/2006/relationships/hyperlink" Target="https://www2.unece.org/wiki/download/attachments/40829198/DETA-28-02e%20rev1.doc?api=v2" TargetMode="External"/><Relationship Id="rId1" Type="http://schemas.openxmlformats.org/officeDocument/2006/relationships/slideLayout" Target="../slideLayouts/slideLayout7.xml"/><Relationship Id="rId6" Type="http://schemas.openxmlformats.org/officeDocument/2006/relationships/hyperlink" Target="https://www2.unece.org/wiki/display/trans/DETA+27th+session" TargetMode="External"/><Relationship Id="rId5" Type="http://schemas.openxmlformats.org/officeDocument/2006/relationships/hyperlink" Target="https://www2.unece.org/wiki/download/attachments/35356721/DETA-27-03e.pdf?api=v2" TargetMode="External"/><Relationship Id="rId4" Type="http://schemas.openxmlformats.org/officeDocument/2006/relationships/hyperlink" Target="https://www2.unece.org/wiki/download/attachments/35356721/SG58-22-XX%20revised.docx?api=v2"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72480" y="1268760"/>
            <a:ext cx="9145016" cy="4462760"/>
          </a:xfrm>
          <a:prstGeom prst="rect">
            <a:avLst/>
          </a:prstGeom>
          <a:noFill/>
        </p:spPr>
        <p:txBody>
          <a:bodyPr wrap="square" rtlCol="0">
            <a:spAutoFit/>
          </a:bodyPr>
          <a:lstStyle/>
          <a:p>
            <a:pPr algn="ctr"/>
            <a:endParaRPr lang="en-GB" sz="3200" i="1" dirty="0" smtClean="0">
              <a:cs typeface="Arial" pitchFamily="34" charset="0"/>
            </a:endParaRPr>
          </a:p>
          <a:p>
            <a:pPr algn="ctr"/>
            <a:r>
              <a:rPr lang="en-GB" sz="2000" i="1" dirty="0" smtClean="0">
                <a:cs typeface="Arial" pitchFamily="34" charset="0"/>
              </a:rPr>
              <a:t>Application of the Unique Identifier (UI)</a:t>
            </a:r>
          </a:p>
          <a:p>
            <a:pPr algn="ctr"/>
            <a:r>
              <a:rPr lang="en-GB" sz="2000" i="1" dirty="0" smtClean="0">
                <a:cs typeface="Arial" pitchFamily="34" charset="0"/>
              </a:rPr>
              <a:t> and the UN secure internet database in accordance with Schedule 5 of the 1958 Agreement - Revision 3</a:t>
            </a:r>
          </a:p>
          <a:p>
            <a:pPr algn="ctr"/>
            <a:endParaRPr lang="en-GB" sz="2400" i="1" dirty="0" smtClean="0">
              <a:cs typeface="Arial" pitchFamily="34" charset="0"/>
            </a:endParaRPr>
          </a:p>
          <a:p>
            <a:pPr algn="ctr"/>
            <a:endParaRPr lang="en-GB" sz="2400" i="1" dirty="0" smtClean="0">
              <a:cs typeface="Arial" pitchFamily="34" charset="0"/>
            </a:endParaRPr>
          </a:p>
          <a:p>
            <a:pPr algn="ctr"/>
            <a:r>
              <a:rPr lang="en-GB" sz="2400" b="1" i="1" dirty="0" smtClean="0">
                <a:ea typeface="Tahoma" panose="020B0604030504040204" pitchFamily="34" charset="0"/>
                <a:cs typeface="Tahoma" panose="020B0604030504040204" pitchFamily="34" charset="0"/>
              </a:rPr>
              <a:t>Input from IWG-DETA received 16 November 2016 </a:t>
            </a:r>
          </a:p>
          <a:p>
            <a:pPr algn="ctr"/>
            <a:r>
              <a:rPr lang="en-GB" sz="2400" b="1" i="1" dirty="0" smtClean="0">
                <a:ea typeface="Tahoma" panose="020B0604030504040204" pitchFamily="34" charset="0"/>
                <a:cs typeface="Tahoma" panose="020B0604030504040204" pitchFamily="34" charset="0"/>
              </a:rPr>
              <a:t>and comment from 14</a:t>
            </a:r>
            <a:r>
              <a:rPr lang="en-GB" sz="2400" b="1" i="1" baseline="30000" dirty="0" smtClean="0">
                <a:ea typeface="Tahoma" panose="020B0604030504040204" pitchFamily="34" charset="0"/>
                <a:cs typeface="Tahoma" panose="020B0604030504040204" pitchFamily="34" charset="0"/>
              </a:rPr>
              <a:t>th</a:t>
            </a:r>
            <a:r>
              <a:rPr lang="en-GB" sz="2400" b="1" i="1" dirty="0" smtClean="0">
                <a:ea typeface="Tahoma" panose="020B0604030504040204" pitchFamily="34" charset="0"/>
                <a:cs typeface="Tahoma" panose="020B0604030504040204" pitchFamily="34" charset="0"/>
              </a:rPr>
              <a:t> GRE-IWG-SLR meeting – 05 December 2016</a:t>
            </a:r>
            <a:endParaRPr lang="en-GB" sz="2400" b="1" i="1" dirty="0" smtClean="0">
              <a:ea typeface="Tahoma" panose="020B0604030504040204" pitchFamily="34" charset="0"/>
              <a:cs typeface="Arial" pitchFamily="34" charset="0"/>
            </a:endParaRPr>
          </a:p>
          <a:p>
            <a:pPr algn="ctr"/>
            <a:endParaRPr lang="en-GB" sz="1200" dirty="0" smtClean="0">
              <a:solidFill>
                <a:srgbClr val="385D8A"/>
              </a:solidFill>
            </a:endParaRPr>
          </a:p>
          <a:p>
            <a:pPr algn="ctr"/>
            <a:endParaRPr lang="en-GB" sz="1200" dirty="0" smtClean="0">
              <a:solidFill>
                <a:srgbClr val="385D8A"/>
              </a:solidFill>
            </a:endParaRPr>
          </a:p>
          <a:p>
            <a:pPr algn="ctr"/>
            <a:endParaRPr lang="en-GB" sz="1200" dirty="0" smtClean="0">
              <a:solidFill>
                <a:srgbClr val="385D8A"/>
              </a:solidFill>
            </a:endParaRPr>
          </a:p>
          <a:p>
            <a:pPr algn="ctr"/>
            <a:r>
              <a:rPr lang="en-GB" sz="2000" i="1" dirty="0" smtClean="0"/>
              <a:t>Note: Input from IWG-DETA is based upon Informal Document No. GRE-76-24 Rev.1</a:t>
            </a:r>
          </a:p>
          <a:p>
            <a:pPr algn="ctr"/>
            <a:r>
              <a:rPr lang="en-GB" sz="2000" i="1" dirty="0" smtClean="0"/>
              <a:t> (76th GRE, 25-28 October 2016 - agenda item 4)</a:t>
            </a:r>
            <a:endParaRPr lang="en-GB" sz="2000" i="1" dirty="0" smtClean="0">
              <a:cs typeface="Arial" pitchFamily="34" charset="0"/>
            </a:endParaRPr>
          </a:p>
          <a:p>
            <a:pPr algn="ctr"/>
            <a:endParaRPr lang="en-GB" sz="2000" b="1" i="1" dirty="0" smtClean="0">
              <a:ea typeface="Tahoma" panose="020B0604030504040204" pitchFamily="34" charset="0"/>
              <a:cs typeface="Tahoma" panose="020B060403050404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2643034328"/>
              </p:ext>
            </p:extLst>
          </p:nvPr>
        </p:nvGraphicFramePr>
        <p:xfrm>
          <a:off x="200472" y="332656"/>
          <a:ext cx="9505056" cy="1008112"/>
        </p:xfrm>
        <a:graphic>
          <a:graphicData uri="http://schemas.openxmlformats.org/drawingml/2006/table">
            <a:tbl>
              <a:tblPr/>
              <a:tblGrid>
                <a:gridCol w="4989285"/>
                <a:gridCol w="4515771"/>
              </a:tblGrid>
              <a:tr h="1008112">
                <a:tc>
                  <a:txBody>
                    <a:bodyPr/>
                    <a:lstStyle/>
                    <a:p>
                      <a:pPr>
                        <a:lnSpc>
                          <a:spcPct val="100000"/>
                        </a:lnSpc>
                        <a:spcBef>
                          <a:spcPts val="600"/>
                        </a:spcBef>
                        <a:spcAft>
                          <a:spcPts val="600"/>
                        </a:spcAft>
                      </a:pPr>
                      <a:r>
                        <a:rPr lang="en-GB" sz="1200" dirty="0">
                          <a:latin typeface="Times New Roman"/>
                          <a:ea typeface="Times New Roman"/>
                          <a:cs typeface="Times New Roman"/>
                        </a:rPr>
                        <a:t>Transmitted by the expert from GTB</a:t>
                      </a:r>
                    </a:p>
                  </a:txBody>
                  <a:tcPr marL="68580" marR="68580" marT="0" marB="0">
                    <a:lnL>
                      <a:noFill/>
                    </a:lnL>
                    <a:lnR>
                      <a:noFill/>
                    </a:lnR>
                    <a:lnT>
                      <a:noFill/>
                    </a:lnT>
                    <a:lnB>
                      <a:noFill/>
                    </a:lnB>
                  </a:tcPr>
                </a:tc>
                <a:tc>
                  <a:txBody>
                    <a:bodyPr/>
                    <a:lstStyle/>
                    <a:p>
                      <a:pPr marL="3175" indent="0">
                        <a:lnSpc>
                          <a:spcPts val="1440"/>
                        </a:lnSpc>
                        <a:spcBef>
                          <a:spcPts val="0"/>
                        </a:spcBef>
                        <a:spcAft>
                          <a:spcPts val="600"/>
                        </a:spcAft>
                      </a:pPr>
                      <a:r>
                        <a:rPr lang="en-GB" sz="1200" u="none" dirty="0" smtClean="0">
                          <a:latin typeface="Times New Roman"/>
                          <a:ea typeface="Times New Roman"/>
                          <a:cs typeface="Times New Roman"/>
                        </a:rPr>
                        <a:t>GRE IWG “Simplification of the UN Lighting and Light-Signalling Regulations” (SLR)</a:t>
                      </a:r>
                    </a:p>
                    <a:p>
                      <a:pPr marL="3175" indent="0">
                        <a:lnSpc>
                          <a:spcPts val="1440"/>
                        </a:lnSpc>
                        <a:spcBef>
                          <a:spcPts val="0"/>
                        </a:spcBef>
                        <a:spcAft>
                          <a:spcPts val="600"/>
                        </a:spcAft>
                      </a:pPr>
                      <a:r>
                        <a:rPr lang="en-GB" sz="1200" u="none" dirty="0" smtClean="0">
                          <a:latin typeface="Times New Roman"/>
                          <a:ea typeface="Times New Roman"/>
                          <a:cs typeface="Times New Roman"/>
                        </a:rPr>
                        <a:t>Document: </a:t>
                      </a:r>
                      <a:r>
                        <a:rPr lang="en-GB" sz="1200" b="1" u="none" dirty="0" smtClean="0">
                          <a:latin typeface="Times New Roman"/>
                          <a:ea typeface="Times New Roman"/>
                          <a:cs typeface="Times New Roman"/>
                        </a:rPr>
                        <a:t>SLR-15-01</a:t>
                      </a:r>
                      <a:endParaRPr lang="en-GB" sz="1200" b="1" u="none" dirty="0" smtClean="0">
                        <a:latin typeface="Times New Roman"/>
                        <a:ea typeface="Times New Roman"/>
                        <a:cs typeface="Times New Roman"/>
                      </a:endParaRPr>
                    </a:p>
                    <a:p>
                      <a:pPr marL="3175" indent="0">
                        <a:lnSpc>
                          <a:spcPts val="1440"/>
                        </a:lnSpc>
                        <a:spcBef>
                          <a:spcPts val="0"/>
                        </a:spcBef>
                        <a:spcAft>
                          <a:spcPts val="600"/>
                        </a:spcAft>
                      </a:pPr>
                      <a:r>
                        <a:rPr lang="en-GB" sz="1200" u="none" dirty="0" smtClean="0">
                          <a:latin typeface="Times New Roman"/>
                          <a:ea typeface="Times New Roman"/>
                          <a:cs typeface="Times New Roman"/>
                        </a:rPr>
                        <a:t>Date: 2017-01-20</a:t>
                      </a:r>
                      <a:endParaRPr lang="en-GB" sz="1200" u="none" dirty="0">
                        <a:latin typeface="Times New Roman"/>
                        <a:ea typeface="Times New Roman"/>
                        <a:cs typeface="Times New Roman"/>
                      </a:endParaRPr>
                    </a:p>
                  </a:txBody>
                  <a:tcPr marL="68580" marR="68580" marT="0" marB="0">
                    <a:lnL>
                      <a:noFill/>
                    </a:lnL>
                    <a:lnR>
                      <a:noFill/>
                    </a:lnR>
                    <a:lnT>
                      <a:noFill/>
                    </a:lnT>
                    <a:lnB>
                      <a:noFill/>
                    </a:lnB>
                  </a:tcPr>
                </a:tc>
              </a:tr>
            </a:tbl>
          </a:graphicData>
        </a:graphic>
      </p:graphicFrame>
      <p:sp>
        <p:nvSpPr>
          <p:cNvPr id="4" name="Slide Number Placeholder 3"/>
          <p:cNvSpPr>
            <a:spLocks noGrp="1"/>
          </p:cNvSpPr>
          <p:nvPr>
            <p:ph type="sldNum" sz="quarter" idx="12"/>
          </p:nvPr>
        </p:nvSpPr>
        <p:spPr/>
        <p:txBody>
          <a:bodyPr/>
          <a:lstStyle/>
          <a:p>
            <a:fld id="{EB606F99-AF4C-43D3-8DA9-0FC98A7A07DC}" type="slidenum">
              <a:rPr lang="en-US" smtClean="0"/>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488504" y="2271350"/>
            <a:ext cx="9001000"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just" defTabSz="914400" rtl="0" eaLnBrk="1" fontAlgn="base" latinLnBrk="0" hangingPunct="1">
              <a:lnSpc>
                <a:spcPct val="100000"/>
              </a:lnSpc>
              <a:spcBef>
                <a:spcPct val="0"/>
              </a:spcBef>
              <a:spcAft>
                <a:spcPct val="0"/>
              </a:spcAft>
              <a:buClrTx/>
              <a:buSzTx/>
              <a:tabLst/>
            </a:pPr>
            <a:endParaRPr kumimoji="0" lang="en-GB" b="0" i="0" u="none" strike="noStrike" cap="none" normalizeH="0" baseline="0" dirty="0" smtClean="0">
              <a:ln>
                <a:noFill/>
              </a:ln>
              <a:effectLst/>
              <a:cs typeface="Arial" pitchFamily="34" charset="0"/>
            </a:endParaRPr>
          </a:p>
          <a:p>
            <a:pPr marL="342900" marR="0" lvl="0" indent="-342900" algn="just" defTabSz="914400" rtl="0" eaLnBrk="0" fontAlgn="base" latinLnBrk="0" hangingPunct="0">
              <a:lnSpc>
                <a:spcPct val="100000"/>
              </a:lnSpc>
              <a:spcBef>
                <a:spcPct val="0"/>
              </a:spcBef>
              <a:spcAft>
                <a:spcPct val="0"/>
              </a:spcAft>
              <a:buClrTx/>
              <a:buSzTx/>
              <a:buAutoNum type="arabicPeriod" startAt="2"/>
              <a:tabLst/>
            </a:pPr>
            <a:r>
              <a:rPr kumimoji="0" lang="en-GB" b="0" i="0" u="none" strike="noStrike" cap="none" normalizeH="0" baseline="0" dirty="0" smtClean="0">
                <a:ln>
                  <a:noFill/>
                </a:ln>
                <a:effectLst/>
                <a:ea typeface="Calibri" pitchFamily="34" charset="0"/>
                <a:cs typeface="Times New Roman" pitchFamily="18" charset="0"/>
              </a:rPr>
              <a:t>It seems that our original understanding that the use of the UI could be mandated at the recommendation of one of the WP29 subsidiary parties (e.g. GRE for Lighting and Signalling) was not correct.</a:t>
            </a:r>
          </a:p>
          <a:p>
            <a:pPr marL="342900" marR="0" lvl="0" indent="-342900" algn="just" defTabSz="914400" rtl="0" eaLnBrk="0" fontAlgn="base" latinLnBrk="0" hangingPunct="0">
              <a:lnSpc>
                <a:spcPct val="100000"/>
              </a:lnSpc>
              <a:spcBef>
                <a:spcPct val="0"/>
              </a:spcBef>
              <a:spcAft>
                <a:spcPct val="0"/>
              </a:spcAft>
              <a:buClrTx/>
              <a:buSzTx/>
              <a:buAutoNum type="arabicPeriod" startAt="2"/>
              <a:tabLst/>
            </a:pPr>
            <a:endParaRPr lang="en-GB" dirty="0" smtClean="0">
              <a:ea typeface="Calibri" pitchFamily="34" charset="0"/>
              <a:cs typeface="Times New Roman" pitchFamily="18" charset="0"/>
            </a:endParaRPr>
          </a:p>
          <a:p>
            <a:pPr marL="342900" marR="0" lvl="0" indent="-342900" algn="just" defTabSz="914400" rtl="0" eaLnBrk="0" fontAlgn="base" latinLnBrk="0" hangingPunct="0">
              <a:lnSpc>
                <a:spcPct val="100000"/>
              </a:lnSpc>
              <a:spcBef>
                <a:spcPct val="0"/>
              </a:spcBef>
              <a:spcAft>
                <a:spcPct val="0"/>
              </a:spcAft>
              <a:buClrTx/>
              <a:buSzTx/>
              <a:tabLst/>
            </a:pPr>
            <a:r>
              <a:rPr kumimoji="0" lang="en-GB" b="0" i="0" u="none" strike="noStrike" cap="none" normalizeH="0" baseline="0" dirty="0" smtClean="0">
                <a:ln>
                  <a:noFill/>
                </a:ln>
                <a:effectLst/>
                <a:ea typeface="Calibri" pitchFamily="34" charset="0"/>
                <a:cs typeface="Times New Roman" pitchFamily="18" charset="0"/>
              </a:rPr>
              <a:t>	This means that the original objective of being able to replace the currently type approval markings with the UI will not be realised and the problem of accommodating all the homologation makings for lighting and signalling devices will not be resolved.</a:t>
            </a:r>
          </a:p>
          <a:p>
            <a:pPr marL="342900" marR="0" lvl="0" indent="-342900" algn="just" defTabSz="914400" rtl="0" eaLnBrk="0" fontAlgn="base" latinLnBrk="0" hangingPunct="0">
              <a:lnSpc>
                <a:spcPct val="100000"/>
              </a:lnSpc>
              <a:spcBef>
                <a:spcPct val="0"/>
              </a:spcBef>
              <a:spcAft>
                <a:spcPct val="0"/>
              </a:spcAft>
              <a:buClrTx/>
              <a:buSzTx/>
              <a:buFont typeface="+mj-lt"/>
              <a:buAutoNum type="arabicPeriod"/>
              <a:tabLst/>
            </a:pPr>
            <a:endParaRPr kumimoji="0" lang="en-GB" b="0" i="0" u="none" strike="noStrike" cap="none" normalizeH="0" baseline="0" dirty="0" smtClean="0">
              <a:ln>
                <a:noFill/>
              </a:ln>
              <a:effectLst/>
              <a:cs typeface="Arial" pitchFamily="34" charset="0"/>
            </a:endParaRPr>
          </a:p>
        </p:txBody>
      </p:sp>
      <p:sp>
        <p:nvSpPr>
          <p:cNvPr id="5" name="Slide Number Placeholder 4"/>
          <p:cNvSpPr>
            <a:spLocks noGrp="1"/>
          </p:cNvSpPr>
          <p:nvPr>
            <p:ph type="sldNum" sz="quarter" idx="12"/>
          </p:nvPr>
        </p:nvSpPr>
        <p:spPr/>
        <p:txBody>
          <a:bodyPr/>
          <a:lstStyle/>
          <a:p>
            <a:fld id="{EB606F99-AF4C-43D3-8DA9-0FC98A7A07DC}" type="slidenum">
              <a:rPr lang="en-US" smtClean="0"/>
              <a:pPr/>
              <a:t>10</a:t>
            </a:fld>
            <a:endParaRPr lang="en-US" dirty="0"/>
          </a:p>
        </p:txBody>
      </p:sp>
      <p:sp>
        <p:nvSpPr>
          <p:cNvPr id="6" name="Rectangle 5"/>
          <p:cNvSpPr/>
          <p:nvPr/>
        </p:nvSpPr>
        <p:spPr>
          <a:xfrm>
            <a:off x="6969224" y="116632"/>
            <a:ext cx="2720752" cy="369332"/>
          </a:xfrm>
          <a:prstGeom prst="rect">
            <a:avLst/>
          </a:prstGeom>
          <a:ln>
            <a:solidFill>
              <a:schemeClr val="accent1"/>
            </a:solidFill>
          </a:ln>
        </p:spPr>
        <p:txBody>
          <a:bodyPr wrap="square">
            <a:spAutoFit/>
          </a:bodyPr>
          <a:lstStyle/>
          <a:p>
            <a:pPr algn="ctr"/>
            <a:r>
              <a:rPr lang="en-GB" dirty="0" smtClean="0">
                <a:solidFill>
                  <a:srgbClr val="C00000"/>
                </a:solidFill>
              </a:rPr>
              <a:t>GRE IWG-SLR Comments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488504" y="2686850"/>
            <a:ext cx="90010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just" defTabSz="914400" rtl="0" eaLnBrk="0" fontAlgn="base" latinLnBrk="0" hangingPunct="0">
              <a:lnSpc>
                <a:spcPct val="100000"/>
              </a:lnSpc>
              <a:spcBef>
                <a:spcPct val="0"/>
              </a:spcBef>
              <a:spcAft>
                <a:spcPct val="0"/>
              </a:spcAft>
              <a:buClrTx/>
              <a:buSzTx/>
              <a:tabLst/>
            </a:pPr>
            <a:endParaRPr kumimoji="0" lang="en-GB" b="0" i="0" u="none" strike="noStrike" cap="none" normalizeH="0" baseline="0" dirty="0" smtClean="0">
              <a:ln>
                <a:noFill/>
              </a:ln>
              <a:effectLst/>
              <a:cs typeface="Arial" pitchFamily="34" charset="0"/>
            </a:endParaRPr>
          </a:p>
          <a:p>
            <a:pPr marL="342900" marR="0" lvl="0" indent="-342900" algn="just" defTabSz="914400" rtl="0" eaLnBrk="0" fontAlgn="base" latinLnBrk="0" hangingPunct="0">
              <a:lnSpc>
                <a:spcPct val="100000"/>
              </a:lnSpc>
              <a:spcBef>
                <a:spcPct val="0"/>
              </a:spcBef>
              <a:spcAft>
                <a:spcPct val="0"/>
              </a:spcAft>
              <a:buClrTx/>
              <a:buSzTx/>
              <a:buAutoNum type="arabicPeriod" startAt="3"/>
              <a:tabLst/>
            </a:pPr>
            <a:r>
              <a:rPr kumimoji="0" lang="en-GB" b="0" i="0" u="none" strike="noStrike" cap="none" normalizeH="0" baseline="0" dirty="0" smtClean="0">
                <a:ln>
                  <a:noFill/>
                </a:ln>
                <a:effectLst/>
                <a:ea typeface="Calibri" pitchFamily="34" charset="0"/>
                <a:cs typeface="Times New Roman" pitchFamily="18" charset="0"/>
              </a:rPr>
              <a:t>Whilst we have concluded that it is necessary to follow a pragmatic approach, as outlined above, the original requirement to simplify the markings remains due to the growing complexity of the markings. </a:t>
            </a:r>
          </a:p>
          <a:p>
            <a:pPr marL="342900" marR="0" lvl="0" indent="-342900" algn="just" defTabSz="914400" rtl="0" eaLnBrk="0" fontAlgn="base" latinLnBrk="0" hangingPunct="0">
              <a:lnSpc>
                <a:spcPct val="100000"/>
              </a:lnSpc>
              <a:spcBef>
                <a:spcPct val="0"/>
              </a:spcBef>
              <a:spcAft>
                <a:spcPct val="0"/>
              </a:spcAft>
              <a:buClrTx/>
              <a:buSzTx/>
              <a:buAutoNum type="arabicPeriod" startAt="3"/>
              <a:tabLst/>
            </a:pPr>
            <a:endParaRPr lang="en-GB" dirty="0" smtClean="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tabLst/>
            </a:pPr>
            <a:r>
              <a:rPr kumimoji="0" lang="en-GB" b="0" i="0" u="none" strike="noStrike" cap="none" normalizeH="0" baseline="0" dirty="0" smtClean="0">
                <a:ln>
                  <a:noFill/>
                </a:ln>
                <a:effectLst/>
                <a:cs typeface="Times New Roman" pitchFamily="18" charset="0"/>
              </a:rPr>
              <a:t>Please refer to the following examples</a:t>
            </a:r>
            <a:endParaRPr kumimoji="0" lang="en-GB" b="0" i="0" u="none" strike="noStrike" cap="none" normalizeH="0" baseline="0" dirty="0" smtClean="0">
              <a:ln>
                <a:noFill/>
              </a:ln>
              <a:effectLst/>
              <a:cs typeface="Arial" pitchFamily="34" charset="0"/>
            </a:endParaRPr>
          </a:p>
        </p:txBody>
      </p:sp>
      <p:sp>
        <p:nvSpPr>
          <p:cNvPr id="5" name="Slide Number Placeholder 4"/>
          <p:cNvSpPr>
            <a:spLocks noGrp="1"/>
          </p:cNvSpPr>
          <p:nvPr>
            <p:ph type="sldNum" sz="quarter" idx="12"/>
          </p:nvPr>
        </p:nvSpPr>
        <p:spPr/>
        <p:txBody>
          <a:bodyPr/>
          <a:lstStyle/>
          <a:p>
            <a:fld id="{EB606F99-AF4C-43D3-8DA9-0FC98A7A07DC}" type="slidenum">
              <a:rPr lang="en-US" smtClean="0"/>
              <a:pPr/>
              <a:t>11</a:t>
            </a:fld>
            <a:endParaRPr lang="en-US" dirty="0"/>
          </a:p>
        </p:txBody>
      </p:sp>
      <p:sp>
        <p:nvSpPr>
          <p:cNvPr id="6" name="Rectangle 5"/>
          <p:cNvSpPr/>
          <p:nvPr/>
        </p:nvSpPr>
        <p:spPr>
          <a:xfrm>
            <a:off x="6969224" y="116632"/>
            <a:ext cx="2720752" cy="369332"/>
          </a:xfrm>
          <a:prstGeom prst="rect">
            <a:avLst/>
          </a:prstGeom>
          <a:ln>
            <a:solidFill>
              <a:schemeClr val="accent1"/>
            </a:solidFill>
          </a:ln>
        </p:spPr>
        <p:txBody>
          <a:bodyPr wrap="square">
            <a:spAutoFit/>
          </a:bodyPr>
          <a:lstStyle/>
          <a:p>
            <a:pPr algn="ctr"/>
            <a:r>
              <a:rPr lang="en-GB" dirty="0" smtClean="0">
                <a:solidFill>
                  <a:srgbClr val="C00000"/>
                </a:solidFill>
              </a:rPr>
              <a:t>GRE IWG-SLR Comments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cstate="print"/>
          <a:srcRect/>
          <a:stretch>
            <a:fillRect/>
          </a:stretch>
        </p:blipFill>
        <p:spPr bwMode="auto">
          <a:xfrm>
            <a:off x="776536" y="444347"/>
            <a:ext cx="8769424" cy="6413653"/>
          </a:xfrm>
          <a:prstGeom prst="rect">
            <a:avLst/>
          </a:prstGeom>
          <a:noFill/>
          <a:ln w="9525">
            <a:noFill/>
            <a:miter lim="800000"/>
            <a:headEnd/>
            <a:tailEnd/>
          </a:ln>
          <a:effectLst/>
        </p:spPr>
      </p:pic>
      <p:sp>
        <p:nvSpPr>
          <p:cNvPr id="6" name="Rectangle 5"/>
          <p:cNvSpPr/>
          <p:nvPr/>
        </p:nvSpPr>
        <p:spPr>
          <a:xfrm>
            <a:off x="5241032" y="6381328"/>
            <a:ext cx="3296816" cy="369332"/>
          </a:xfrm>
          <a:prstGeom prst="rect">
            <a:avLst/>
          </a:prstGeom>
          <a:solidFill>
            <a:schemeClr val="bg1"/>
          </a:solidFill>
          <a:ln>
            <a:solidFill>
              <a:schemeClr val="accent1"/>
            </a:solidFill>
          </a:ln>
        </p:spPr>
        <p:txBody>
          <a:bodyPr wrap="square">
            <a:spAutoFit/>
          </a:bodyPr>
          <a:lstStyle/>
          <a:p>
            <a:pPr algn="ctr"/>
            <a:r>
              <a:rPr lang="en-GB" dirty="0" smtClean="0">
                <a:solidFill>
                  <a:srgbClr val="C00000"/>
                </a:solidFill>
              </a:rPr>
              <a:t>Example of the marking problem</a:t>
            </a:r>
          </a:p>
        </p:txBody>
      </p:sp>
      <p:sp>
        <p:nvSpPr>
          <p:cNvPr id="9" name="Rectangular Callout 8"/>
          <p:cNvSpPr/>
          <p:nvPr/>
        </p:nvSpPr>
        <p:spPr>
          <a:xfrm>
            <a:off x="3368824" y="2780928"/>
            <a:ext cx="3240360" cy="1080120"/>
          </a:xfrm>
          <a:prstGeom prst="wedgeRectCallout">
            <a:avLst>
              <a:gd name="adj1" fmla="val -62709"/>
              <a:gd name="adj2" fmla="val -12718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This headlamp is part of an AFS system  and is required to carry all these AFS markings. In this example the only place to accommodate all the markings is under the bottom edge of the lens (markings visible when installed on the vehicle).</a:t>
            </a:r>
            <a:endParaRPr lang="en-GB" sz="1200" dirty="0">
              <a:solidFill>
                <a:schemeClr val="tx1"/>
              </a:solidFill>
            </a:endParaRPr>
          </a:p>
        </p:txBody>
      </p:sp>
      <p:sp>
        <p:nvSpPr>
          <p:cNvPr id="10" name="Rectangular Callout 9"/>
          <p:cNvSpPr/>
          <p:nvPr/>
        </p:nvSpPr>
        <p:spPr>
          <a:xfrm>
            <a:off x="7185248" y="4581128"/>
            <a:ext cx="2592288" cy="1584176"/>
          </a:xfrm>
          <a:prstGeom prst="wedgeRectCallout">
            <a:avLst>
              <a:gd name="adj1" fmla="val -19306"/>
              <a:gd name="adj2" fmla="val -21157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If this new device is installed as a part of the AFS system it is also required to carry all the AFS markings as shown on the left. In this case  the only possibility is to position the approval markings on the front optical surface with the risk of detracting from the optical performance.</a:t>
            </a:r>
            <a:endParaRPr lang="en-GB" sz="1200" dirty="0">
              <a:solidFill>
                <a:schemeClr val="tx1"/>
              </a:solidFill>
            </a:endParaRPr>
          </a:p>
        </p:txBody>
      </p:sp>
      <p:sp>
        <p:nvSpPr>
          <p:cNvPr id="8" name="Slide Number Placeholder 7"/>
          <p:cNvSpPr>
            <a:spLocks noGrp="1"/>
          </p:cNvSpPr>
          <p:nvPr>
            <p:ph type="sldNum" sz="quarter" idx="12"/>
          </p:nvPr>
        </p:nvSpPr>
        <p:spPr/>
        <p:txBody>
          <a:bodyPr/>
          <a:lstStyle/>
          <a:p>
            <a:fld id="{EB606F99-AF4C-43D3-8DA9-0FC98A7A07DC}" type="slidenum">
              <a:rPr lang="en-US" smtClean="0"/>
              <a:pPr/>
              <a:t>12</a:t>
            </a:fld>
            <a:endParaRPr lang="en-US" dirty="0"/>
          </a:p>
        </p:txBody>
      </p:sp>
      <p:sp>
        <p:nvSpPr>
          <p:cNvPr id="11" name="Rectangle 10"/>
          <p:cNvSpPr/>
          <p:nvPr/>
        </p:nvSpPr>
        <p:spPr>
          <a:xfrm>
            <a:off x="6969224" y="116632"/>
            <a:ext cx="2720752" cy="369332"/>
          </a:xfrm>
          <a:prstGeom prst="rect">
            <a:avLst/>
          </a:prstGeom>
          <a:ln>
            <a:solidFill>
              <a:schemeClr val="accent1"/>
            </a:solidFill>
          </a:ln>
        </p:spPr>
        <p:txBody>
          <a:bodyPr wrap="square">
            <a:spAutoFit/>
          </a:bodyPr>
          <a:lstStyle/>
          <a:p>
            <a:pPr algn="ctr"/>
            <a:r>
              <a:rPr lang="en-GB" dirty="0" smtClean="0">
                <a:solidFill>
                  <a:srgbClr val="C00000"/>
                </a:solidFill>
              </a:rPr>
              <a:t>GRE IWG-SLR Comments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srcRect l="1642" t="9486" r="58123" b="48973"/>
          <a:stretch>
            <a:fillRect/>
          </a:stretch>
        </p:blipFill>
        <p:spPr bwMode="auto">
          <a:xfrm>
            <a:off x="0" y="404664"/>
            <a:ext cx="8302099" cy="6268932"/>
          </a:xfrm>
          <a:prstGeom prst="rect">
            <a:avLst/>
          </a:prstGeom>
          <a:noFill/>
          <a:ln w="9525">
            <a:noFill/>
            <a:miter lim="800000"/>
            <a:headEnd/>
            <a:tailEnd/>
          </a:ln>
          <a:effectLst/>
        </p:spPr>
      </p:pic>
      <p:pic>
        <p:nvPicPr>
          <p:cNvPr id="11" name="Picture 2"/>
          <p:cNvPicPr>
            <a:picLocks noChangeAspect="1" noChangeArrowheads="1"/>
          </p:cNvPicPr>
          <p:nvPr/>
        </p:nvPicPr>
        <p:blipFill>
          <a:blip r:embed="rId2" cstate="print"/>
          <a:srcRect l="76919" t="8194" r="9820" b="73674"/>
          <a:stretch>
            <a:fillRect/>
          </a:stretch>
        </p:blipFill>
        <p:spPr bwMode="auto">
          <a:xfrm>
            <a:off x="6393160" y="3861048"/>
            <a:ext cx="2736304" cy="2736304"/>
          </a:xfrm>
          <a:prstGeom prst="rect">
            <a:avLst/>
          </a:prstGeom>
          <a:noFill/>
          <a:ln w="9525">
            <a:noFill/>
            <a:miter lim="800000"/>
            <a:headEnd/>
            <a:tailEnd/>
          </a:ln>
          <a:effectLst/>
        </p:spPr>
      </p:pic>
      <p:pic>
        <p:nvPicPr>
          <p:cNvPr id="12" name="Picture 2"/>
          <p:cNvPicPr>
            <a:picLocks noChangeAspect="1" noChangeArrowheads="1"/>
          </p:cNvPicPr>
          <p:nvPr/>
        </p:nvPicPr>
        <p:blipFill>
          <a:blip r:embed="rId2" cstate="print"/>
          <a:srcRect l="21417" t="16588" r="71952" b="74346"/>
          <a:stretch>
            <a:fillRect/>
          </a:stretch>
        </p:blipFill>
        <p:spPr bwMode="auto">
          <a:xfrm>
            <a:off x="4520952" y="5085184"/>
            <a:ext cx="1368152" cy="1368152"/>
          </a:xfrm>
          <a:prstGeom prst="rect">
            <a:avLst/>
          </a:prstGeom>
          <a:noFill/>
          <a:ln w="9525">
            <a:noFill/>
            <a:miter lim="800000"/>
            <a:headEnd/>
            <a:tailEnd/>
          </a:ln>
          <a:effectLst/>
        </p:spPr>
      </p:pic>
      <p:sp>
        <p:nvSpPr>
          <p:cNvPr id="14" name="Right Arrow 13"/>
          <p:cNvSpPr/>
          <p:nvPr/>
        </p:nvSpPr>
        <p:spPr>
          <a:xfrm rot="21064363">
            <a:off x="5730406" y="5228648"/>
            <a:ext cx="1685548" cy="2718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ight Arrow 14"/>
          <p:cNvSpPr/>
          <p:nvPr/>
        </p:nvSpPr>
        <p:spPr>
          <a:xfrm rot="15571609">
            <a:off x="3294778" y="3770839"/>
            <a:ext cx="2971858" cy="2718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1856656" y="6407206"/>
            <a:ext cx="7399572" cy="369332"/>
          </a:xfrm>
          <a:prstGeom prst="rect">
            <a:avLst/>
          </a:prstGeom>
          <a:solidFill>
            <a:schemeClr val="bg1"/>
          </a:solidFill>
        </p:spPr>
        <p:txBody>
          <a:bodyPr wrap="square" rtlCol="0">
            <a:spAutoFit/>
          </a:bodyPr>
          <a:lstStyle/>
          <a:p>
            <a:r>
              <a:rPr lang="en-GB" dirty="0" smtClean="0"/>
              <a:t>Note: Both devices and AFS approval marking are shown at the same scale</a:t>
            </a:r>
            <a:endParaRPr lang="en-GB" dirty="0"/>
          </a:p>
        </p:txBody>
      </p:sp>
      <p:sp>
        <p:nvSpPr>
          <p:cNvPr id="17" name="Rectangle 16"/>
          <p:cNvSpPr/>
          <p:nvPr/>
        </p:nvSpPr>
        <p:spPr>
          <a:xfrm>
            <a:off x="272480" y="467380"/>
            <a:ext cx="3296816" cy="369332"/>
          </a:xfrm>
          <a:prstGeom prst="rect">
            <a:avLst/>
          </a:prstGeom>
          <a:solidFill>
            <a:schemeClr val="bg1"/>
          </a:solidFill>
          <a:ln>
            <a:solidFill>
              <a:schemeClr val="accent1"/>
            </a:solidFill>
          </a:ln>
        </p:spPr>
        <p:txBody>
          <a:bodyPr wrap="square">
            <a:spAutoFit/>
          </a:bodyPr>
          <a:lstStyle/>
          <a:p>
            <a:pPr algn="ctr"/>
            <a:r>
              <a:rPr lang="en-GB" dirty="0" smtClean="0">
                <a:solidFill>
                  <a:srgbClr val="C00000"/>
                </a:solidFill>
              </a:rPr>
              <a:t>Example of the marking problem</a:t>
            </a:r>
          </a:p>
        </p:txBody>
      </p:sp>
      <p:sp>
        <p:nvSpPr>
          <p:cNvPr id="18" name="Rectangular Callout 17"/>
          <p:cNvSpPr/>
          <p:nvPr/>
        </p:nvSpPr>
        <p:spPr>
          <a:xfrm>
            <a:off x="7617296" y="2996952"/>
            <a:ext cx="2151856" cy="927720"/>
          </a:xfrm>
          <a:prstGeom prst="wedgeRectCallout">
            <a:avLst>
              <a:gd name="adj1" fmla="val -48657"/>
              <a:gd name="adj2" fmla="val 19494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Disturbance of the optical surfaces and resulting photometric performance is unavoidable  </a:t>
            </a:r>
            <a:endParaRPr lang="en-GB" sz="1200" dirty="0">
              <a:solidFill>
                <a:schemeClr val="tx1"/>
              </a:solidFill>
            </a:endParaRPr>
          </a:p>
        </p:txBody>
      </p:sp>
      <p:sp>
        <p:nvSpPr>
          <p:cNvPr id="13" name="Slide Number Placeholder 12"/>
          <p:cNvSpPr>
            <a:spLocks noGrp="1"/>
          </p:cNvSpPr>
          <p:nvPr>
            <p:ph type="sldNum" sz="quarter" idx="12"/>
          </p:nvPr>
        </p:nvSpPr>
        <p:spPr/>
        <p:txBody>
          <a:bodyPr/>
          <a:lstStyle/>
          <a:p>
            <a:fld id="{EB606F99-AF4C-43D3-8DA9-0FC98A7A07DC}" type="slidenum">
              <a:rPr lang="en-US" smtClean="0"/>
              <a:pPr/>
              <a:t>13</a:t>
            </a:fld>
            <a:endParaRPr lang="en-US" dirty="0"/>
          </a:p>
        </p:txBody>
      </p:sp>
      <p:sp>
        <p:nvSpPr>
          <p:cNvPr id="19" name="Rectangle 18"/>
          <p:cNvSpPr/>
          <p:nvPr/>
        </p:nvSpPr>
        <p:spPr>
          <a:xfrm>
            <a:off x="6969224" y="116632"/>
            <a:ext cx="2720752" cy="369332"/>
          </a:xfrm>
          <a:prstGeom prst="rect">
            <a:avLst/>
          </a:prstGeom>
          <a:ln>
            <a:solidFill>
              <a:schemeClr val="accent1"/>
            </a:solidFill>
          </a:ln>
        </p:spPr>
        <p:txBody>
          <a:bodyPr wrap="square">
            <a:spAutoFit/>
          </a:bodyPr>
          <a:lstStyle/>
          <a:p>
            <a:pPr algn="ctr"/>
            <a:r>
              <a:rPr lang="en-GB" dirty="0" smtClean="0">
                <a:solidFill>
                  <a:srgbClr val="C00000"/>
                </a:solidFill>
              </a:rPr>
              <a:t>GRE IWG-SLR Comments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0472" y="1340768"/>
            <a:ext cx="9505056" cy="5375831"/>
          </a:xfrm>
          <a:prstGeom prst="rect">
            <a:avLst/>
          </a:prstGeom>
        </p:spPr>
        <p:txBody>
          <a:bodyPr wrap="square">
            <a:spAutoFit/>
          </a:bodyPr>
          <a:lstStyle/>
          <a:p>
            <a:pPr marL="342900" indent="-342900" algn="just">
              <a:lnSpc>
                <a:spcPts val="2160"/>
              </a:lnSpc>
              <a:spcAft>
                <a:spcPts val="1200"/>
              </a:spcAft>
              <a:buFont typeface="+mj-lt"/>
              <a:buAutoNum type="arabicPeriod"/>
            </a:pPr>
            <a:r>
              <a:rPr lang="en-GB" dirty="0" smtClean="0"/>
              <a:t>The text of ECE/TRANS/WP.29/2017/53 – PAGE 12 (see page 8 of this document) is unclear regarding the question of mandating the use of the UI as a replacement for the approval markings. </a:t>
            </a:r>
          </a:p>
          <a:p>
            <a:pPr marL="342900" indent="-342900" algn="just">
              <a:lnSpc>
                <a:spcPts val="2160"/>
              </a:lnSpc>
              <a:spcAft>
                <a:spcPts val="1200"/>
              </a:spcAft>
              <a:buFont typeface="+mj-lt"/>
              <a:buAutoNum type="arabicPeriod"/>
            </a:pPr>
            <a:r>
              <a:rPr lang="en-GB" dirty="0" smtClean="0"/>
              <a:t>Despite all the discussions in the DETA group </a:t>
            </a:r>
            <a:r>
              <a:rPr lang="en-GB" u="sng" dirty="0" smtClean="0"/>
              <a:t>the original motivation to simplify the type approval markings remains</a:t>
            </a:r>
            <a:r>
              <a:rPr lang="en-GB" dirty="0" smtClean="0"/>
              <a:t> (See </a:t>
            </a:r>
            <a:r>
              <a:rPr lang="en-GB" dirty="0" smtClean="0">
                <a:hlinkClick r:id="rId2"/>
              </a:rPr>
              <a:t>TRANS-WP29-GRE-2004-24e</a:t>
            </a:r>
            <a:r>
              <a:rPr lang="en-GB" dirty="0" smtClean="0"/>
              <a:t>). It should also be noted as technology has become more complex and lighting and signalling devices have become smaller the problem of physically accommodating all the markings has become more demanding.</a:t>
            </a:r>
          </a:p>
          <a:p>
            <a:pPr marL="342900" indent="-342900" algn="just">
              <a:lnSpc>
                <a:spcPts val="2160"/>
              </a:lnSpc>
              <a:spcAft>
                <a:spcPts val="1200"/>
              </a:spcAft>
              <a:buFont typeface="+mj-lt"/>
              <a:buAutoNum type="arabicPeriod"/>
            </a:pPr>
            <a:r>
              <a:rPr lang="en-GB" dirty="0" smtClean="0"/>
              <a:t>The requirements of the enforcement authorities regarding markings and their accessibility should be reviewed and clarified.</a:t>
            </a:r>
          </a:p>
          <a:p>
            <a:pPr marL="342900" indent="-342900" algn="just">
              <a:lnSpc>
                <a:spcPts val="2160"/>
              </a:lnSpc>
              <a:spcAft>
                <a:spcPts val="1200"/>
              </a:spcAft>
              <a:buFont typeface="+mj-lt"/>
              <a:buAutoNum type="arabicPeriod"/>
            </a:pPr>
            <a:r>
              <a:rPr lang="en-GB" dirty="0" smtClean="0"/>
              <a:t>What is meant by the requirement for markings to be indelible? Would a modern permanent adhesive label be acceptable as an alternative to engraving tools or laser etching products?</a:t>
            </a:r>
          </a:p>
          <a:p>
            <a:pPr marL="342900" indent="-342900" algn="just">
              <a:lnSpc>
                <a:spcPts val="2160"/>
              </a:lnSpc>
              <a:spcAft>
                <a:spcPts val="1200"/>
              </a:spcAft>
              <a:buFont typeface="+mj-lt"/>
              <a:buAutoNum type="arabicPeriod"/>
            </a:pPr>
            <a:r>
              <a:rPr lang="en-GB" dirty="0" smtClean="0"/>
              <a:t>The “ideal” solution would be to remove all type approval markings and replace them with the secure electronic database with controlled access rights via the use of the Unique Identifier.</a:t>
            </a:r>
          </a:p>
          <a:p>
            <a:pPr marL="342900" indent="-342900" algn="just">
              <a:lnSpc>
                <a:spcPts val="2160"/>
              </a:lnSpc>
              <a:spcAft>
                <a:spcPts val="1200"/>
              </a:spcAft>
              <a:buFont typeface="+mj-lt"/>
              <a:buAutoNum type="arabicPeriod"/>
            </a:pPr>
            <a:r>
              <a:rPr lang="en-GB" dirty="0" smtClean="0"/>
              <a:t>Could enforcement authorities have access rights to the electronic database through the UI? If so would the GTB proposal (</a:t>
            </a:r>
            <a:r>
              <a:rPr lang="en-GB" dirty="0" smtClean="0">
                <a:hlinkClick r:id="rId3"/>
              </a:rPr>
              <a:t>DETA-25-09e</a:t>
            </a:r>
            <a:r>
              <a:rPr lang="en-GB" dirty="0" smtClean="0"/>
              <a:t>) form the basis for a suitable approach to realise simplification of markings whilst still providing the necessary information for enforcement?</a:t>
            </a:r>
          </a:p>
        </p:txBody>
      </p:sp>
      <p:sp>
        <p:nvSpPr>
          <p:cNvPr id="7" name="Rectangle 6"/>
          <p:cNvSpPr/>
          <p:nvPr/>
        </p:nvSpPr>
        <p:spPr>
          <a:xfrm>
            <a:off x="3224808" y="620688"/>
            <a:ext cx="3672408" cy="461665"/>
          </a:xfrm>
          <a:prstGeom prst="rect">
            <a:avLst/>
          </a:prstGeom>
        </p:spPr>
        <p:txBody>
          <a:bodyPr wrap="square">
            <a:spAutoFit/>
          </a:bodyPr>
          <a:lstStyle/>
          <a:p>
            <a:pPr lvl="0" algn="ctr"/>
            <a:r>
              <a:rPr lang="en-GB" sz="2400" dirty="0" smtClean="0">
                <a:solidFill>
                  <a:prstClr val="black"/>
                </a:solidFill>
              </a:rPr>
              <a:t>Issues to be addressed</a:t>
            </a:r>
          </a:p>
        </p:txBody>
      </p:sp>
      <p:sp>
        <p:nvSpPr>
          <p:cNvPr id="8" name="Slide Number Placeholder 7"/>
          <p:cNvSpPr>
            <a:spLocks noGrp="1"/>
          </p:cNvSpPr>
          <p:nvPr>
            <p:ph type="sldNum" sz="quarter" idx="12"/>
          </p:nvPr>
        </p:nvSpPr>
        <p:spPr/>
        <p:txBody>
          <a:bodyPr/>
          <a:lstStyle/>
          <a:p>
            <a:fld id="{EB606F99-AF4C-43D3-8DA9-0FC98A7A07DC}" type="slidenum">
              <a:rPr lang="en-US" smtClean="0"/>
              <a:pPr/>
              <a:t>14</a:t>
            </a:fld>
            <a:endParaRPr lang="en-US" dirty="0"/>
          </a:p>
        </p:txBody>
      </p:sp>
      <p:sp>
        <p:nvSpPr>
          <p:cNvPr id="9" name="Rectangle 8"/>
          <p:cNvSpPr/>
          <p:nvPr/>
        </p:nvSpPr>
        <p:spPr>
          <a:xfrm>
            <a:off x="6969224" y="116632"/>
            <a:ext cx="2720752" cy="369332"/>
          </a:xfrm>
          <a:prstGeom prst="rect">
            <a:avLst/>
          </a:prstGeom>
          <a:ln>
            <a:solidFill>
              <a:schemeClr val="accent1"/>
            </a:solidFill>
          </a:ln>
        </p:spPr>
        <p:txBody>
          <a:bodyPr wrap="square">
            <a:spAutoFit/>
          </a:bodyPr>
          <a:lstStyle/>
          <a:p>
            <a:pPr algn="ctr"/>
            <a:r>
              <a:rPr lang="en-GB" dirty="0" smtClean="0">
                <a:solidFill>
                  <a:srgbClr val="C00000"/>
                </a:solidFill>
              </a:rPr>
              <a:t>GRE IWG-SLR Comments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72480" y="620688"/>
            <a:ext cx="9505056" cy="6093976"/>
          </a:xfrm>
          <a:prstGeom prst="rect">
            <a:avLst/>
          </a:prstGeom>
          <a:noFill/>
          <a:ln>
            <a:solidFill>
              <a:schemeClr val="accent1"/>
            </a:solidFill>
          </a:ln>
        </p:spPr>
        <p:txBody>
          <a:bodyPr wrap="square" rtlCol="0">
            <a:spAutoFit/>
          </a:bodyPr>
          <a:lstStyle/>
          <a:p>
            <a:pPr marL="361950" indent="-361950"/>
            <a:r>
              <a:rPr lang="en-US" sz="1000" dirty="0" smtClean="0"/>
              <a:t>From: 	Guiting, Tim [mailto:TGuiting@rdw.nl] </a:t>
            </a:r>
          </a:p>
          <a:p>
            <a:pPr marL="361950" indent="-361950"/>
            <a:r>
              <a:rPr lang="en-US" sz="1000" dirty="0" smtClean="0"/>
              <a:t>Sent: 	16 November 2016 12:54</a:t>
            </a:r>
          </a:p>
          <a:p>
            <a:pPr marL="361950" indent="-361950"/>
            <a:r>
              <a:rPr lang="en-US" sz="1000" dirty="0" smtClean="0"/>
              <a:t>To:	 'GTB-Geoff Draper‘</a:t>
            </a:r>
          </a:p>
          <a:p>
            <a:pPr marL="361950" indent="-361950"/>
            <a:r>
              <a:rPr lang="en-US" sz="1000" dirty="0" smtClean="0"/>
              <a:t>Cc: 	'Sven.Paeslack@kba.de'; 'Michel Loccufier'; 'Konstantin Glukhenkiy'; 'GTB Secretary - Davide Puglisi'; Rovers, Derwin; RYUZO OSHITA (ryuzo_oshita@mail.toyota.co.jp); 'Margarida.TELES-ROMAO@ec.europa.eu'</a:t>
            </a:r>
            <a:endParaRPr lang="en-GB" sz="1000" dirty="0" smtClean="0"/>
          </a:p>
          <a:p>
            <a:r>
              <a:rPr lang="en-US" sz="1000" dirty="0" smtClean="0"/>
              <a:t/>
            </a:r>
            <a:br>
              <a:rPr lang="en-US" sz="1000" dirty="0" smtClean="0"/>
            </a:br>
            <a:r>
              <a:rPr lang="en-US" sz="1000" b="1" dirty="0" smtClean="0"/>
              <a:t>Subject:	 Info for GTB on DETA and Unique Identifier</a:t>
            </a:r>
          </a:p>
          <a:p>
            <a:endParaRPr lang="en-GB" sz="1000" dirty="0" smtClean="0"/>
          </a:p>
          <a:p>
            <a:r>
              <a:rPr lang="en-GB" sz="1000" dirty="0" smtClean="0"/>
              <a:t>Dear Geoff,</a:t>
            </a:r>
          </a:p>
          <a:p>
            <a:r>
              <a:rPr lang="en-GB" sz="1000" dirty="0" smtClean="0"/>
              <a:t>Herewith an update on last week’s DETA session:</a:t>
            </a:r>
          </a:p>
          <a:p>
            <a:endParaRPr lang="en-GB" sz="1000" dirty="0" smtClean="0"/>
          </a:p>
          <a:p>
            <a:r>
              <a:rPr lang="en-GB" sz="1000" dirty="0" smtClean="0"/>
              <a:t>First of all, at this moment </a:t>
            </a:r>
            <a:r>
              <a:rPr lang="en-GB" sz="1000" b="1" dirty="0" smtClean="0"/>
              <a:t>we are very uncertain when DETA will become available or when it can deliver a Unique Identifier</a:t>
            </a:r>
            <a:r>
              <a:rPr lang="en-GB" sz="1000" dirty="0" smtClean="0"/>
              <a:t>.</a:t>
            </a:r>
          </a:p>
          <a:p>
            <a:r>
              <a:rPr lang="en-GB" sz="1000" dirty="0" smtClean="0"/>
              <a:t>We discussed how to apply the UI, for example as a marking. Some of this could not be confirmed by the DETA meeting or by the subgroup 58 Agreement session. </a:t>
            </a:r>
            <a:r>
              <a:rPr lang="en-GB" sz="1000" b="1" dirty="0" smtClean="0"/>
              <a:t>Especially we are not sure whether it shall be allowed to obligate the UI marking. The intention has always been that a manufacturer may choose to use the UI marking instead of the ECE markings. </a:t>
            </a:r>
            <a:r>
              <a:rPr lang="en-GB" sz="1000" dirty="0" smtClean="0"/>
              <a:t>We will confirm this during next subgroup 58 Agreement session of 10 March 2017.</a:t>
            </a:r>
          </a:p>
          <a:p>
            <a:endParaRPr lang="en-GB" sz="1000" dirty="0" smtClean="0"/>
          </a:p>
          <a:p>
            <a:r>
              <a:rPr lang="en-GB" sz="1000" dirty="0" smtClean="0"/>
              <a:t>The report of the DETA meeting:  </a:t>
            </a:r>
            <a:r>
              <a:rPr lang="en-GB" sz="1000" u="sng" dirty="0" smtClean="0">
                <a:hlinkClick r:id="rId2"/>
              </a:rPr>
              <a:t>https://www2.unece.org/wiki/download/attachments/40829198/DETA-28-02e%20rev1.doc?api=v2</a:t>
            </a:r>
            <a:endParaRPr lang="en-GB" sz="1000" dirty="0" smtClean="0"/>
          </a:p>
          <a:p>
            <a:r>
              <a:rPr lang="en-GB" sz="1000" dirty="0" smtClean="0"/>
              <a:t>The answers from IWG DETA and SG58 to the GTB understanding of the UI: </a:t>
            </a:r>
            <a:r>
              <a:rPr lang="en-GB" sz="1000" u="sng" dirty="0" smtClean="0">
                <a:hlinkClick r:id="rId3"/>
              </a:rPr>
              <a:t>https://www2.unece.org/wiki/download/attachments/35356721/GRE-76-24e_IWG%20DETA.pdf?api=v2</a:t>
            </a:r>
            <a:endParaRPr lang="en-GB" sz="1000" dirty="0" smtClean="0"/>
          </a:p>
          <a:p>
            <a:r>
              <a:rPr lang="en-GB" sz="1000" dirty="0" smtClean="0"/>
              <a:t>The first draft for guidelines on the application of the UI (will be further discussed and confirmed next session):</a:t>
            </a:r>
          </a:p>
          <a:p>
            <a:r>
              <a:rPr lang="en-GB" sz="1000" u="sng" dirty="0" smtClean="0">
                <a:hlinkClick r:id="rId4"/>
              </a:rPr>
              <a:t>https://www2.unece.org/wiki/download/attachments/35356721/SG58-22-XX%20revised.docx?api=v2</a:t>
            </a:r>
            <a:endParaRPr lang="en-GB" sz="1000" u="sng" dirty="0" smtClean="0"/>
          </a:p>
          <a:p>
            <a:endParaRPr lang="en-GB" sz="1000" dirty="0" smtClean="0"/>
          </a:p>
          <a:p>
            <a:r>
              <a:rPr lang="en-GB" sz="1000" dirty="0" smtClean="0"/>
              <a:t>Then about the third bullet point of </a:t>
            </a:r>
            <a:r>
              <a:rPr lang="en-GB" sz="1000" b="1" u="sng" dirty="0" smtClean="0"/>
              <a:t>page 3 of doc GRE-76-24</a:t>
            </a:r>
            <a:r>
              <a:rPr lang="en-GB" sz="1000" dirty="0" smtClean="0"/>
              <a:t> where it reads that CP’s have the freedom to choose to adopt, or not to adopt, particular devices within the UN lighting Regulation: </a:t>
            </a:r>
            <a:r>
              <a:rPr lang="en-GB" sz="1000" b="1" dirty="0" smtClean="0"/>
              <a:t>This is not part on the DETA scope so we didn’t discuss it in detail but anyway comments had been received. There is real doubt whether this is a possibility within the 1958 Agreement. In the subgroup 58 Agreement we are already investigating other approaches</a:t>
            </a:r>
            <a:r>
              <a:rPr lang="en-GB" sz="1000" dirty="0" smtClean="0"/>
              <a:t>. Last week we discussed OICA’s suggestion for an “attestation concept”.  Several CP’s indicated being reluctant to accept such a concept. This is just for your information.</a:t>
            </a:r>
          </a:p>
          <a:p>
            <a:endParaRPr lang="en-GB" sz="1000" dirty="0" smtClean="0"/>
          </a:p>
          <a:p>
            <a:r>
              <a:rPr lang="en-GB" sz="1000" dirty="0" smtClean="0"/>
              <a:t>And finally about your proposal to incorporate the UI into R6:</a:t>
            </a:r>
          </a:p>
          <a:p>
            <a:r>
              <a:rPr lang="en-GB" sz="1000" dirty="0" smtClean="0"/>
              <a:t>(</a:t>
            </a:r>
            <a:r>
              <a:rPr lang="en-GB" sz="1000" u="sng" dirty="0" smtClean="0">
                <a:hlinkClick r:id="rId5"/>
              </a:rPr>
              <a:t>https://www2.unece.org/wiki/download/attachments/35356721/DETA-27-03e.pdf?api=v2</a:t>
            </a:r>
            <a:r>
              <a:rPr lang="en-GB" sz="1000" dirty="0" smtClean="0"/>
              <a:t>).</a:t>
            </a:r>
            <a:br>
              <a:rPr lang="en-GB" sz="1000" dirty="0" smtClean="0"/>
            </a:br>
            <a:r>
              <a:rPr lang="en-GB" sz="1000" dirty="0" smtClean="0"/>
              <a:t>Like mentioned </a:t>
            </a:r>
            <a:r>
              <a:rPr lang="en-GB" sz="1000" b="1" dirty="0" smtClean="0"/>
              <a:t>we are not sure whether it shall be allowed to obligate the UI marking. This should maybe be introduced just as an alternative (especially until DETA is ready)</a:t>
            </a:r>
            <a:r>
              <a:rPr lang="en-GB" sz="1000" dirty="0" smtClean="0"/>
              <a:t>. Also we are not sure yet whether all UN Regulations should specify all details (e.g. definition) about the UI marking as this is already part of the 1958 Agreement Revision 3. We have to confirm this during the SG58 session on 10 March 2017.</a:t>
            </a:r>
          </a:p>
          <a:p>
            <a:endParaRPr lang="en-GB" sz="1000" dirty="0" smtClean="0"/>
          </a:p>
          <a:p>
            <a:r>
              <a:rPr lang="en-GB" sz="1000" dirty="0" smtClean="0"/>
              <a:t>(Other DETA docs: </a:t>
            </a:r>
            <a:r>
              <a:rPr lang="en-GB" sz="1000" u="sng" dirty="0" smtClean="0">
                <a:hlinkClick r:id="rId6"/>
              </a:rPr>
              <a:t>https://www2.unece.org/wiki/display/trans/DETA+27th+session</a:t>
            </a:r>
            <a:r>
              <a:rPr lang="en-GB" sz="1000" dirty="0" smtClean="0"/>
              <a:t>).</a:t>
            </a:r>
          </a:p>
          <a:p>
            <a:endParaRPr lang="en-GB" sz="1000" dirty="0" smtClean="0"/>
          </a:p>
          <a:p>
            <a:r>
              <a:rPr lang="en-GB" sz="1000" dirty="0" smtClean="0"/>
              <a:t>Just let me know in case you have any more questions or remarks.</a:t>
            </a:r>
          </a:p>
          <a:p>
            <a:r>
              <a:rPr lang="en-GB" sz="1000" dirty="0" smtClean="0"/>
              <a:t>Met vriendelijke groet / Kind regards</a:t>
            </a:r>
          </a:p>
          <a:p>
            <a:r>
              <a:rPr lang="en-GB" sz="1000" b="1" dirty="0" smtClean="0"/>
              <a:t/>
            </a:r>
            <a:br>
              <a:rPr lang="en-GB" sz="1000" b="1" dirty="0" smtClean="0"/>
            </a:br>
            <a:r>
              <a:rPr lang="en-GB" sz="1000" dirty="0" smtClean="0"/>
              <a:t>Tim Guiting</a:t>
            </a:r>
            <a:br>
              <a:rPr lang="en-GB" sz="1000" dirty="0" smtClean="0"/>
            </a:br>
            <a:r>
              <a:rPr lang="en-GB" sz="1000" dirty="0" smtClean="0"/>
              <a:t>Secretary DETA</a:t>
            </a:r>
            <a:endParaRPr lang="en-GB" sz="1000" dirty="0"/>
          </a:p>
        </p:txBody>
      </p:sp>
      <p:sp>
        <p:nvSpPr>
          <p:cNvPr id="4" name="Rectangle 3"/>
          <p:cNvSpPr/>
          <p:nvPr/>
        </p:nvSpPr>
        <p:spPr>
          <a:xfrm>
            <a:off x="4953000" y="116632"/>
            <a:ext cx="4736976" cy="369332"/>
          </a:xfrm>
          <a:prstGeom prst="rect">
            <a:avLst/>
          </a:prstGeom>
          <a:ln>
            <a:solidFill>
              <a:schemeClr val="accent1"/>
            </a:solidFill>
          </a:ln>
        </p:spPr>
        <p:txBody>
          <a:bodyPr wrap="square">
            <a:spAutoFit/>
          </a:bodyPr>
          <a:lstStyle/>
          <a:p>
            <a:pPr algn="ctr"/>
            <a:r>
              <a:rPr lang="en-GB" dirty="0" smtClean="0">
                <a:solidFill>
                  <a:srgbClr val="C00000"/>
                </a:solidFill>
              </a:rPr>
              <a:t>Response from IWG-DETA - 16 November 2016</a:t>
            </a:r>
          </a:p>
        </p:txBody>
      </p:sp>
      <p:sp>
        <p:nvSpPr>
          <p:cNvPr id="6" name="Slide Number Placeholder 5"/>
          <p:cNvSpPr>
            <a:spLocks noGrp="1"/>
          </p:cNvSpPr>
          <p:nvPr>
            <p:ph type="sldNum" sz="quarter" idx="12"/>
          </p:nvPr>
        </p:nvSpPr>
        <p:spPr/>
        <p:txBody>
          <a:bodyPr/>
          <a:lstStyle/>
          <a:p>
            <a:fld id="{EB606F99-AF4C-43D3-8DA9-0FC98A7A07DC}" type="slidenum">
              <a:rPr lang="en-US" smtClean="0"/>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0" y="547896"/>
            <a:ext cx="9906000" cy="830997"/>
          </a:xfrm>
          <a:prstGeom prst="rect">
            <a:avLst/>
          </a:prstGeom>
        </p:spPr>
        <p:txBody>
          <a:bodyPr wrap="square">
            <a:spAutoFit/>
          </a:bodyPr>
          <a:lstStyle/>
          <a:p>
            <a:pPr algn="ctr"/>
            <a:r>
              <a:rPr lang="en-GB" sz="2400" b="1" dirty="0" smtClean="0"/>
              <a:t>Text of Revision 3 of the 1958 Agreement - Schedule 5 </a:t>
            </a:r>
          </a:p>
          <a:p>
            <a:pPr algn="ctr"/>
            <a:r>
              <a:rPr lang="en-GB" sz="2400" b="1" dirty="0" smtClean="0"/>
              <a:t>Circulation of approval documentation</a:t>
            </a:r>
          </a:p>
        </p:txBody>
      </p:sp>
      <p:sp>
        <p:nvSpPr>
          <p:cNvPr id="9" name="TextBox 8"/>
          <p:cNvSpPr txBox="1"/>
          <p:nvPr/>
        </p:nvSpPr>
        <p:spPr>
          <a:xfrm>
            <a:off x="704528" y="2145233"/>
            <a:ext cx="8424936" cy="1066959"/>
          </a:xfrm>
          <a:prstGeom prst="rect">
            <a:avLst/>
          </a:prstGeom>
          <a:noFill/>
        </p:spPr>
        <p:txBody>
          <a:bodyPr wrap="square" rtlCol="0">
            <a:spAutoFit/>
          </a:bodyPr>
          <a:lstStyle/>
          <a:p>
            <a:pPr marL="457200" indent="-457200" algn="just">
              <a:lnSpc>
                <a:spcPts val="1920"/>
              </a:lnSpc>
              <a:spcAft>
                <a:spcPts val="600"/>
              </a:spcAft>
              <a:buAutoNum type="arabicPeriod"/>
            </a:pPr>
            <a:r>
              <a:rPr lang="en-GB" dirty="0" smtClean="0"/>
              <a:t>Where an approval authority is required to or is requested to provide a copy of an approval and its attachments, it shall send the documents as paper copies, or by e-mail in electronic format, or by </a:t>
            </a:r>
            <a:r>
              <a:rPr lang="en-GB" b="1" dirty="0" smtClean="0"/>
              <a:t>utilizing the secure internet database established by the United Nations Economic Commission for Europe.</a:t>
            </a:r>
          </a:p>
        </p:txBody>
      </p:sp>
      <p:graphicFrame>
        <p:nvGraphicFramePr>
          <p:cNvPr id="11" name="Table 10"/>
          <p:cNvGraphicFramePr>
            <a:graphicFrameLocks noGrp="1"/>
          </p:cNvGraphicFramePr>
          <p:nvPr/>
        </p:nvGraphicFramePr>
        <p:xfrm>
          <a:off x="488504" y="3860264"/>
          <a:ext cx="8640960" cy="1584960"/>
        </p:xfrm>
        <a:graphic>
          <a:graphicData uri="http://schemas.openxmlformats.org/drawingml/2006/table">
            <a:tbl>
              <a:tblPr firstRow="1" bandRow="1">
                <a:tableStyleId>{5C22544A-7EE6-4342-B048-85BDC9FD1C3A}</a:tableStyleId>
              </a:tblPr>
              <a:tblGrid>
                <a:gridCol w="4320480"/>
                <a:gridCol w="4320480"/>
              </a:tblGrid>
              <a:tr h="370840">
                <a:tc>
                  <a:txBody>
                    <a:bodyPr/>
                    <a:lstStyle/>
                    <a:p>
                      <a:pPr algn="ctr"/>
                      <a:r>
                        <a:rPr lang="en-GB" sz="2000" b="0" dirty="0" smtClean="0">
                          <a:solidFill>
                            <a:schemeClr val="tx1"/>
                          </a:solidFill>
                        </a:rPr>
                        <a:t>GTB Understanding</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b="0" dirty="0" smtClean="0">
                          <a:solidFill>
                            <a:schemeClr val="tx1"/>
                          </a:solidFill>
                        </a:rPr>
                        <a:t>IWG-DETA Response</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GB" i="0" dirty="0" smtClean="0"/>
                        <a:t>The UN secure internet database will be in operation by January 2019 and in time for the entry into force of the simplified Regulations</a:t>
                      </a:r>
                      <a:endParaRPr lang="en-GB" b="0" i="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0" i="0" dirty="0" smtClean="0">
                          <a:solidFill>
                            <a:schemeClr val="tx1"/>
                          </a:solidFill>
                        </a:rPr>
                        <a:t> It can not be guaranteed when the internet database will be in operation nor if it will be in time for the entry into force of the simplified Regulations.</a:t>
                      </a:r>
                      <a:endParaRPr lang="en-GB" b="0" i="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2" name="Rectangle 11"/>
          <p:cNvSpPr/>
          <p:nvPr/>
        </p:nvSpPr>
        <p:spPr>
          <a:xfrm>
            <a:off x="4953000" y="116632"/>
            <a:ext cx="4736976" cy="369332"/>
          </a:xfrm>
          <a:prstGeom prst="rect">
            <a:avLst/>
          </a:prstGeom>
          <a:ln>
            <a:solidFill>
              <a:schemeClr val="accent1"/>
            </a:solidFill>
          </a:ln>
        </p:spPr>
        <p:txBody>
          <a:bodyPr wrap="square">
            <a:spAutoFit/>
          </a:bodyPr>
          <a:lstStyle/>
          <a:p>
            <a:pPr algn="ctr"/>
            <a:r>
              <a:rPr lang="en-GB" dirty="0" smtClean="0">
                <a:solidFill>
                  <a:srgbClr val="C00000"/>
                </a:solidFill>
              </a:rPr>
              <a:t>Response from IWG-DETA - 16 November 2016</a:t>
            </a:r>
          </a:p>
        </p:txBody>
      </p:sp>
      <p:sp>
        <p:nvSpPr>
          <p:cNvPr id="6" name="Slide Number Placeholder 5"/>
          <p:cNvSpPr>
            <a:spLocks noGrp="1"/>
          </p:cNvSpPr>
          <p:nvPr>
            <p:ph type="sldNum" sz="quarter" idx="12"/>
          </p:nvPr>
        </p:nvSpPr>
        <p:spPr/>
        <p:txBody>
          <a:bodyPr/>
          <a:lstStyle/>
          <a:p>
            <a:fld id="{EB606F99-AF4C-43D3-8DA9-0FC98A7A07DC}" type="slidenum">
              <a:rPr lang="en-US" smtClean="0"/>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0" y="561608"/>
            <a:ext cx="9906000" cy="830997"/>
          </a:xfrm>
          <a:prstGeom prst="rect">
            <a:avLst/>
          </a:prstGeom>
        </p:spPr>
        <p:txBody>
          <a:bodyPr wrap="square">
            <a:spAutoFit/>
          </a:bodyPr>
          <a:lstStyle/>
          <a:p>
            <a:pPr algn="ctr"/>
            <a:r>
              <a:rPr lang="en-GB" sz="2400" b="1" dirty="0" smtClean="0"/>
              <a:t>Text of Revision 3 of the 1958 Agreement - Schedule 5 </a:t>
            </a:r>
          </a:p>
          <a:p>
            <a:pPr algn="ctr"/>
            <a:r>
              <a:rPr lang="en-GB" sz="2400" b="1" dirty="0" smtClean="0"/>
              <a:t>Circulation of approval documentation</a:t>
            </a:r>
          </a:p>
        </p:txBody>
      </p:sp>
      <p:sp>
        <p:nvSpPr>
          <p:cNvPr id="9" name="TextBox 8"/>
          <p:cNvSpPr txBox="1"/>
          <p:nvPr/>
        </p:nvSpPr>
        <p:spPr>
          <a:xfrm>
            <a:off x="704528" y="1631027"/>
            <a:ext cx="8424936" cy="1631216"/>
          </a:xfrm>
          <a:prstGeom prst="rect">
            <a:avLst/>
          </a:prstGeom>
          <a:noFill/>
        </p:spPr>
        <p:txBody>
          <a:bodyPr wrap="square" rtlCol="0">
            <a:spAutoFit/>
          </a:bodyPr>
          <a:lstStyle/>
          <a:p>
            <a:pPr marL="457200" indent="-457200" algn="just">
              <a:lnSpc>
                <a:spcPts val="1920"/>
              </a:lnSpc>
              <a:spcAft>
                <a:spcPts val="600"/>
              </a:spcAft>
            </a:pPr>
            <a:endParaRPr lang="en-GB" b="1" dirty="0" smtClean="0">
              <a:solidFill>
                <a:srgbClr val="00B050"/>
              </a:solidFill>
            </a:endParaRPr>
          </a:p>
          <a:p>
            <a:pPr marL="457200" indent="-457200" algn="just">
              <a:lnSpc>
                <a:spcPts val="1920"/>
              </a:lnSpc>
              <a:spcAft>
                <a:spcPts val="600"/>
              </a:spcAft>
              <a:buAutoNum type="arabicPeriod" startAt="2"/>
            </a:pPr>
            <a:r>
              <a:rPr lang="en-GB" b="1" dirty="0" smtClean="0"/>
              <a:t>Documents stored on the UN secure internet database shall consist of at least the documents specified in each UN Regulation</a:t>
            </a:r>
            <a:r>
              <a:rPr lang="en-GB" dirty="0" smtClean="0">
                <a:solidFill>
                  <a:srgbClr val="FF0000"/>
                </a:solidFill>
              </a:rPr>
              <a:t>. </a:t>
            </a:r>
            <a:r>
              <a:rPr lang="en-GB" dirty="0" smtClean="0"/>
              <a:t>These shall include documentation communicating to Contracting Parties notice of approval, of extension, of refusal or withdrawal of approval or where production is definitely discontinued of a type of wheeled vehicles, equipment or parts pursuant to the UN Regulation.</a:t>
            </a:r>
          </a:p>
        </p:txBody>
      </p:sp>
      <p:graphicFrame>
        <p:nvGraphicFramePr>
          <p:cNvPr id="4" name="Table 3"/>
          <p:cNvGraphicFramePr>
            <a:graphicFrameLocks noGrp="1"/>
          </p:cNvGraphicFramePr>
          <p:nvPr/>
        </p:nvGraphicFramePr>
        <p:xfrm>
          <a:off x="560512" y="3801968"/>
          <a:ext cx="8640960" cy="1859280"/>
        </p:xfrm>
        <a:graphic>
          <a:graphicData uri="http://schemas.openxmlformats.org/drawingml/2006/table">
            <a:tbl>
              <a:tblPr firstRow="1" bandRow="1">
                <a:tableStyleId>{5C22544A-7EE6-4342-B048-85BDC9FD1C3A}</a:tableStyleId>
              </a:tblPr>
              <a:tblGrid>
                <a:gridCol w="4320480"/>
                <a:gridCol w="4320480"/>
              </a:tblGrid>
              <a:tr h="370840">
                <a:tc>
                  <a:txBody>
                    <a:bodyPr/>
                    <a:lstStyle/>
                    <a:p>
                      <a:pPr algn="ctr"/>
                      <a:r>
                        <a:rPr lang="en-GB" sz="2000" b="0" dirty="0" smtClean="0">
                          <a:solidFill>
                            <a:schemeClr val="tx1"/>
                          </a:solidFill>
                        </a:rPr>
                        <a:t>GTB Understanding</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b="0" dirty="0" smtClean="0">
                          <a:solidFill>
                            <a:schemeClr val="tx1"/>
                          </a:solidFill>
                        </a:rPr>
                        <a:t>IWG-DETA Response</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GB" i="1" dirty="0" smtClean="0"/>
                        <a:t>All the documents specified in the new simplified regulations will be stored in the UN secure internet database. These will be the ”usual” documents that are  currently required in the existing regulations.</a:t>
                      </a:r>
                      <a:endParaRPr lang="en-GB" b="0" i="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0" i="0" dirty="0" smtClean="0">
                          <a:solidFill>
                            <a:schemeClr val="tx1"/>
                          </a:solidFill>
                        </a:rPr>
                        <a:t>There is no obligation to store documents on the internet database unless the UN Regulation stipulates otherwise. If the documents are stored it must be the 'usual' documents.</a:t>
                      </a:r>
                      <a:endParaRPr lang="en-GB" b="0" i="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6" name="Rectangle 5"/>
          <p:cNvSpPr/>
          <p:nvPr/>
        </p:nvSpPr>
        <p:spPr>
          <a:xfrm>
            <a:off x="4953000" y="116632"/>
            <a:ext cx="4736976" cy="369332"/>
          </a:xfrm>
          <a:prstGeom prst="rect">
            <a:avLst/>
          </a:prstGeom>
          <a:ln>
            <a:solidFill>
              <a:schemeClr val="accent1"/>
            </a:solidFill>
          </a:ln>
        </p:spPr>
        <p:txBody>
          <a:bodyPr wrap="square">
            <a:spAutoFit/>
          </a:bodyPr>
          <a:lstStyle/>
          <a:p>
            <a:pPr algn="ctr"/>
            <a:r>
              <a:rPr lang="en-GB" dirty="0" smtClean="0">
                <a:solidFill>
                  <a:srgbClr val="C00000"/>
                </a:solidFill>
              </a:rPr>
              <a:t>Response from IWG-DETA - 16 November 2016</a:t>
            </a:r>
          </a:p>
        </p:txBody>
      </p:sp>
      <p:sp>
        <p:nvSpPr>
          <p:cNvPr id="7" name="Slide Number Placeholder 6"/>
          <p:cNvSpPr>
            <a:spLocks noGrp="1"/>
          </p:cNvSpPr>
          <p:nvPr>
            <p:ph type="sldNum" sz="quarter" idx="12"/>
          </p:nvPr>
        </p:nvSpPr>
        <p:spPr/>
        <p:txBody>
          <a:bodyPr/>
          <a:lstStyle/>
          <a:p>
            <a:fld id="{EB606F99-AF4C-43D3-8DA9-0FC98A7A07DC}"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0" y="476240"/>
            <a:ext cx="9906000" cy="1200329"/>
          </a:xfrm>
          <a:prstGeom prst="rect">
            <a:avLst/>
          </a:prstGeom>
        </p:spPr>
        <p:txBody>
          <a:bodyPr wrap="square">
            <a:spAutoFit/>
          </a:bodyPr>
          <a:lstStyle/>
          <a:p>
            <a:pPr algn="ctr"/>
            <a:r>
              <a:rPr lang="en-GB" sz="2400" b="1" dirty="0" smtClean="0"/>
              <a:t>Text of Revision 3 of the 1958 Agreement - Schedule 5 </a:t>
            </a:r>
          </a:p>
          <a:p>
            <a:pPr algn="ctr"/>
            <a:r>
              <a:rPr lang="en-GB" sz="2400" b="1" dirty="0" smtClean="0"/>
              <a:t>Circulation of approval documentation</a:t>
            </a:r>
          </a:p>
          <a:p>
            <a:pPr algn="ctr"/>
            <a:endParaRPr lang="en-GB" sz="2400" b="1" dirty="0" smtClean="0"/>
          </a:p>
        </p:txBody>
      </p:sp>
      <p:sp>
        <p:nvSpPr>
          <p:cNvPr id="9" name="TextBox 8"/>
          <p:cNvSpPr txBox="1"/>
          <p:nvPr/>
        </p:nvSpPr>
        <p:spPr>
          <a:xfrm>
            <a:off x="560512" y="1556360"/>
            <a:ext cx="8568952" cy="1310615"/>
          </a:xfrm>
          <a:prstGeom prst="rect">
            <a:avLst/>
          </a:prstGeom>
          <a:noFill/>
        </p:spPr>
        <p:txBody>
          <a:bodyPr wrap="square" rtlCol="0">
            <a:spAutoFit/>
          </a:bodyPr>
          <a:lstStyle/>
          <a:p>
            <a:pPr marL="355600" indent="-355600" algn="just">
              <a:lnSpc>
                <a:spcPts val="1920"/>
              </a:lnSpc>
              <a:buAutoNum type="arabicPeriod" startAt="3"/>
            </a:pPr>
            <a:r>
              <a:rPr lang="en-GB" dirty="0" smtClean="0"/>
              <a:t>If the type approvals applicable to a wheeled vehicles, equipment or parts are stored on the secure internet database, then </a:t>
            </a:r>
            <a:r>
              <a:rPr lang="en-GB" b="1" dirty="0" smtClean="0"/>
              <a:t>the approval markings required by UN Regulations may be replaced by a Unique Identifier (UI) </a:t>
            </a:r>
            <a:r>
              <a:rPr lang="en-GB" dirty="0" smtClean="0"/>
              <a:t>preceded by the symbol </a:t>
            </a:r>
            <a:r>
              <a:rPr lang="en-US" dirty="0" smtClean="0"/>
              <a:t>UI</a:t>
            </a:r>
            <a:r>
              <a:rPr lang="en-GB" dirty="0" smtClean="0"/>
              <a:t>, </a:t>
            </a:r>
            <a:r>
              <a:rPr lang="en-GB" b="1" u="sng" dirty="0" smtClean="0"/>
              <a:t>unless specified otherwise in the UN Regulations</a:t>
            </a:r>
            <a:r>
              <a:rPr lang="en-GB" u="sng" dirty="0" smtClean="0"/>
              <a:t>. </a:t>
            </a:r>
            <a:r>
              <a:rPr lang="en-GB" dirty="0" smtClean="0"/>
              <a:t>Such unique identifier shall be generated by the database automatically. </a:t>
            </a:r>
            <a:r>
              <a:rPr lang="en-GB" i="1" dirty="0" smtClean="0"/>
              <a:t>	</a:t>
            </a:r>
            <a:endParaRPr lang="en-GB" sz="800" b="1" dirty="0" smtClean="0">
              <a:solidFill>
                <a:srgbClr val="00B050"/>
              </a:solidFill>
            </a:endParaRPr>
          </a:p>
        </p:txBody>
      </p:sp>
      <p:graphicFrame>
        <p:nvGraphicFramePr>
          <p:cNvPr id="11" name="Table 10"/>
          <p:cNvGraphicFramePr>
            <a:graphicFrameLocks noGrp="1"/>
          </p:cNvGraphicFramePr>
          <p:nvPr/>
        </p:nvGraphicFramePr>
        <p:xfrm>
          <a:off x="560512" y="2996520"/>
          <a:ext cx="8640960" cy="3672840"/>
        </p:xfrm>
        <a:graphic>
          <a:graphicData uri="http://schemas.openxmlformats.org/drawingml/2006/table">
            <a:tbl>
              <a:tblPr firstRow="1" bandRow="1">
                <a:tableStyleId>{5C22544A-7EE6-4342-B048-85BDC9FD1C3A}</a:tableStyleId>
              </a:tblPr>
              <a:tblGrid>
                <a:gridCol w="4320480"/>
                <a:gridCol w="4320480"/>
              </a:tblGrid>
              <a:tr h="370840">
                <a:tc>
                  <a:txBody>
                    <a:bodyPr/>
                    <a:lstStyle/>
                    <a:p>
                      <a:pPr algn="ctr"/>
                      <a:r>
                        <a:rPr lang="en-GB" sz="2000" b="0" dirty="0" smtClean="0">
                          <a:solidFill>
                            <a:schemeClr val="tx1"/>
                          </a:solidFill>
                        </a:rPr>
                        <a:t>GTB Understanding</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b="0" dirty="0" smtClean="0">
                          <a:solidFill>
                            <a:schemeClr val="tx1"/>
                          </a:solidFill>
                        </a:rPr>
                        <a:t>IWG-DETA Response</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0" dirty="0" smtClean="0"/>
                        <a:t>GRE can decide that the Unique Identifier shall be used in place of the normal approval markings </a:t>
                      </a:r>
                    </a:p>
                    <a:p>
                      <a:endParaRPr lang="en-GB" b="0" i="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1" i="1" dirty="0" smtClean="0">
                          <a:solidFill>
                            <a:schemeClr val="tx1"/>
                          </a:solidFill>
                        </a:rPr>
                        <a:t>IWG-DETA and SG-58: </a:t>
                      </a:r>
                      <a:r>
                        <a:rPr lang="en-GB" b="0" i="0" dirty="0" smtClean="0">
                          <a:solidFill>
                            <a:schemeClr val="tx1"/>
                          </a:solidFill>
                        </a:rPr>
                        <a:t>the UI may be used as an alternative and there is no obligation to use the UI. During next SG-58 session (10/03/17) it will be confirmed whether it is allowed for a UN Regulation to obligate the UI marking.</a:t>
                      </a:r>
                      <a:endParaRPr lang="en-GB" b="0" i="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marL="179388" indent="9525" algn="just">
                        <a:lnSpc>
                          <a:spcPts val="1920"/>
                        </a:lnSpc>
                        <a:buNone/>
                      </a:pPr>
                      <a:r>
                        <a:rPr lang="en-GB" i="0" dirty="0" smtClean="0"/>
                        <a:t>The Unique Identifier will give access to the “usual” documents and it will only change for the same reasons that a new approval marking would be required, i.e. an extension to an approval would not trigger a change to the Unique Identifier.</a:t>
                      </a:r>
                      <a:endParaRPr lang="en-GB" b="0" i="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0" i="0" dirty="0" smtClean="0">
                          <a:solidFill>
                            <a:schemeClr val="tx1"/>
                          </a:solidFill>
                        </a:rPr>
                        <a:t>access: yes, to the 'usual' documents (depending on the access rights); </a:t>
                      </a:r>
                    </a:p>
                    <a:p>
                      <a:endParaRPr lang="en-GB" b="0" i="0" dirty="0" smtClean="0">
                        <a:solidFill>
                          <a:schemeClr val="tx1"/>
                        </a:solidFill>
                      </a:endParaRPr>
                    </a:p>
                    <a:p>
                      <a:r>
                        <a:rPr lang="en-GB" b="0" i="0" dirty="0" smtClean="0">
                          <a:solidFill>
                            <a:schemeClr val="tx1"/>
                          </a:solidFill>
                        </a:rPr>
                        <a:t>change: depends, see Annex I to the draft guidelines (SG58-22-XX revised).</a:t>
                      </a:r>
                      <a:endParaRPr lang="en-GB" b="0" i="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6" name="Rectangle 5"/>
          <p:cNvSpPr/>
          <p:nvPr/>
        </p:nvSpPr>
        <p:spPr>
          <a:xfrm>
            <a:off x="4953000" y="116632"/>
            <a:ext cx="4736976" cy="369332"/>
          </a:xfrm>
          <a:prstGeom prst="rect">
            <a:avLst/>
          </a:prstGeom>
          <a:ln>
            <a:solidFill>
              <a:schemeClr val="accent1"/>
            </a:solidFill>
          </a:ln>
        </p:spPr>
        <p:txBody>
          <a:bodyPr wrap="square">
            <a:spAutoFit/>
          </a:bodyPr>
          <a:lstStyle/>
          <a:p>
            <a:pPr algn="ctr"/>
            <a:r>
              <a:rPr lang="en-GB" dirty="0" smtClean="0">
                <a:solidFill>
                  <a:srgbClr val="C00000"/>
                </a:solidFill>
              </a:rPr>
              <a:t>Response from IWG-DETA - 16 November 2016</a:t>
            </a:r>
          </a:p>
        </p:txBody>
      </p:sp>
      <p:sp>
        <p:nvSpPr>
          <p:cNvPr id="7" name="Slide Number Placeholder 6"/>
          <p:cNvSpPr>
            <a:spLocks noGrp="1"/>
          </p:cNvSpPr>
          <p:nvPr>
            <p:ph type="sldNum" sz="quarter" idx="12"/>
          </p:nvPr>
        </p:nvSpPr>
        <p:spPr/>
        <p:txBody>
          <a:bodyPr/>
          <a:lstStyle/>
          <a:p>
            <a:fld id="{EB606F99-AF4C-43D3-8DA9-0FC98A7A07DC}"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0" y="606217"/>
            <a:ext cx="9906000" cy="830997"/>
          </a:xfrm>
          <a:prstGeom prst="rect">
            <a:avLst/>
          </a:prstGeom>
        </p:spPr>
        <p:txBody>
          <a:bodyPr wrap="square">
            <a:spAutoFit/>
          </a:bodyPr>
          <a:lstStyle/>
          <a:p>
            <a:pPr algn="ctr"/>
            <a:r>
              <a:rPr lang="en-GB" sz="2400" b="1" dirty="0" smtClean="0"/>
              <a:t>Text of Revision 3 of the 1958 Agreement - Schedule 5 </a:t>
            </a:r>
          </a:p>
          <a:p>
            <a:pPr algn="ctr"/>
            <a:r>
              <a:rPr lang="en-GB" sz="2400" b="1" dirty="0" smtClean="0"/>
              <a:t>Circulation of approval documentation</a:t>
            </a:r>
          </a:p>
        </p:txBody>
      </p:sp>
      <p:sp>
        <p:nvSpPr>
          <p:cNvPr id="9" name="TextBox 8"/>
          <p:cNvSpPr txBox="1"/>
          <p:nvPr/>
        </p:nvSpPr>
        <p:spPr>
          <a:xfrm>
            <a:off x="560512" y="1470313"/>
            <a:ext cx="8568952" cy="1310615"/>
          </a:xfrm>
          <a:prstGeom prst="rect">
            <a:avLst/>
          </a:prstGeom>
          <a:noFill/>
        </p:spPr>
        <p:txBody>
          <a:bodyPr wrap="square" rtlCol="0">
            <a:spAutoFit/>
          </a:bodyPr>
          <a:lstStyle/>
          <a:p>
            <a:pPr marL="355600" indent="-355600" algn="just">
              <a:lnSpc>
                <a:spcPts val="1920"/>
              </a:lnSpc>
            </a:pPr>
            <a:endParaRPr lang="en-GB" sz="800" b="1" dirty="0" smtClean="0">
              <a:solidFill>
                <a:srgbClr val="00B050"/>
              </a:solidFill>
            </a:endParaRPr>
          </a:p>
          <a:p>
            <a:pPr marL="355600" indent="-355600" algn="just">
              <a:lnSpc>
                <a:spcPts val="1920"/>
              </a:lnSpc>
              <a:buAutoNum type="arabicPeriod" startAt="4"/>
            </a:pPr>
            <a:r>
              <a:rPr lang="en-GB" dirty="0" smtClean="0"/>
              <a:t>All Contracting Parties applying a UN Regulation shall have access to the information for that UN Regulation contained in the database by using </a:t>
            </a:r>
            <a:r>
              <a:rPr lang="en-GB" b="1" dirty="0" smtClean="0"/>
              <a:t>the Unique Identifier and this will provide access to the relevant information relating to the specific approvals</a:t>
            </a:r>
            <a:r>
              <a:rPr lang="en-GB" i="1" dirty="0" smtClean="0"/>
              <a:t>	</a:t>
            </a:r>
          </a:p>
        </p:txBody>
      </p:sp>
      <p:graphicFrame>
        <p:nvGraphicFramePr>
          <p:cNvPr id="4" name="Table 3"/>
          <p:cNvGraphicFramePr>
            <a:graphicFrameLocks noGrp="1"/>
          </p:cNvGraphicFramePr>
          <p:nvPr/>
        </p:nvGraphicFramePr>
        <p:xfrm>
          <a:off x="560512" y="3193008"/>
          <a:ext cx="8640960" cy="2133600"/>
        </p:xfrm>
        <a:graphic>
          <a:graphicData uri="http://schemas.openxmlformats.org/drawingml/2006/table">
            <a:tbl>
              <a:tblPr firstRow="1" bandRow="1">
                <a:tableStyleId>{5C22544A-7EE6-4342-B048-85BDC9FD1C3A}</a:tableStyleId>
              </a:tblPr>
              <a:tblGrid>
                <a:gridCol w="4320480"/>
                <a:gridCol w="4320480"/>
              </a:tblGrid>
              <a:tr h="370840">
                <a:tc>
                  <a:txBody>
                    <a:bodyPr/>
                    <a:lstStyle/>
                    <a:p>
                      <a:pPr algn="ctr"/>
                      <a:r>
                        <a:rPr lang="en-GB" sz="2000" b="0" dirty="0" smtClean="0">
                          <a:solidFill>
                            <a:schemeClr val="tx1"/>
                          </a:solidFill>
                        </a:rPr>
                        <a:t>GTB Understanding</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b="0" dirty="0" smtClean="0">
                          <a:solidFill>
                            <a:schemeClr val="tx1"/>
                          </a:solidFill>
                        </a:rPr>
                        <a:t>IWG-DETA Response</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GB" i="0" dirty="0" smtClean="0"/>
                        <a:t>Access rights will be defined for certain other users of the UN secure internet database in addition to the Contracting Parties.</a:t>
                      </a:r>
                      <a:endParaRPr lang="en-GB" b="0" i="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r>
                        <a:rPr lang="en-GB" b="0" i="0" dirty="0" smtClean="0">
                          <a:solidFill>
                            <a:schemeClr val="tx1"/>
                          </a:solidFill>
                        </a:rPr>
                        <a:t>the access rights are under discussion. It is</a:t>
                      </a:r>
                      <a:r>
                        <a:rPr lang="en-GB" b="0" i="0" baseline="0" dirty="0" smtClean="0">
                          <a:solidFill>
                            <a:schemeClr val="tx1"/>
                          </a:solidFill>
                        </a:rPr>
                        <a:t> </a:t>
                      </a:r>
                      <a:r>
                        <a:rPr lang="en-GB" b="0" i="0" dirty="0" smtClean="0">
                          <a:solidFill>
                            <a:schemeClr val="tx1"/>
                          </a:solidFill>
                        </a:rPr>
                        <a:t>considered to give (limited) access also to 'other users'. E.g. information on the approval numbers as part of a UI may be made public. </a:t>
                      </a:r>
                    </a:p>
                    <a:p>
                      <a:pPr marL="0" indent="0"/>
                      <a:r>
                        <a:rPr lang="en-GB" b="0" i="0" dirty="0" smtClean="0">
                          <a:solidFill>
                            <a:schemeClr val="tx1"/>
                          </a:solidFill>
                        </a:rPr>
                        <a:t>(No final decisions are made yet).</a:t>
                      </a:r>
                      <a:endParaRPr lang="en-GB" b="0" i="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6" name="Rectangle 5"/>
          <p:cNvSpPr/>
          <p:nvPr/>
        </p:nvSpPr>
        <p:spPr>
          <a:xfrm>
            <a:off x="4953000" y="116632"/>
            <a:ext cx="4736976" cy="369332"/>
          </a:xfrm>
          <a:prstGeom prst="rect">
            <a:avLst/>
          </a:prstGeom>
          <a:ln>
            <a:solidFill>
              <a:schemeClr val="accent1"/>
            </a:solidFill>
          </a:ln>
        </p:spPr>
        <p:txBody>
          <a:bodyPr wrap="square">
            <a:spAutoFit/>
          </a:bodyPr>
          <a:lstStyle/>
          <a:p>
            <a:pPr algn="ctr"/>
            <a:r>
              <a:rPr lang="en-GB" dirty="0" smtClean="0">
                <a:solidFill>
                  <a:srgbClr val="C00000"/>
                </a:solidFill>
              </a:rPr>
              <a:t>Response from IWG-DETA - 16 November 2016</a:t>
            </a:r>
          </a:p>
        </p:txBody>
      </p:sp>
      <p:sp>
        <p:nvSpPr>
          <p:cNvPr id="7" name="Slide Number Placeholder 6"/>
          <p:cNvSpPr>
            <a:spLocks noGrp="1"/>
          </p:cNvSpPr>
          <p:nvPr>
            <p:ph type="sldNum" sz="quarter" idx="12"/>
          </p:nvPr>
        </p:nvSpPr>
        <p:spPr/>
        <p:txBody>
          <a:bodyPr/>
          <a:lstStyle/>
          <a:p>
            <a:fld id="{EB606F99-AF4C-43D3-8DA9-0FC98A7A07DC}"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560512" y="2051328"/>
            <a:ext cx="8568952" cy="1066959"/>
          </a:xfrm>
          <a:prstGeom prst="rect">
            <a:avLst/>
          </a:prstGeom>
          <a:noFill/>
        </p:spPr>
        <p:txBody>
          <a:bodyPr wrap="square" rtlCol="0">
            <a:spAutoFit/>
          </a:bodyPr>
          <a:lstStyle/>
          <a:p>
            <a:pPr marL="355600" indent="-355600" algn="just">
              <a:lnSpc>
                <a:spcPts val="1920"/>
              </a:lnSpc>
              <a:buAutoNum type="arabicPeriod" startAt="5"/>
            </a:pPr>
            <a:r>
              <a:rPr lang="en-GB" dirty="0" smtClean="0"/>
              <a:t>UN Regulations annexed to the 1958 Agreement may require the circulation of type approvals by electronic copies utilizing the secure internet database, where necessary for the efficient operation of the approval process, </a:t>
            </a:r>
            <a:r>
              <a:rPr lang="en-GB" b="1" dirty="0" smtClean="0"/>
              <a:t>subject to the access rights as defined by the Contracting Parties.</a:t>
            </a:r>
            <a:endParaRPr lang="en-GB" b="1" i="1" dirty="0"/>
          </a:p>
        </p:txBody>
      </p:sp>
      <p:sp>
        <p:nvSpPr>
          <p:cNvPr id="11" name="Rectangle 10"/>
          <p:cNvSpPr/>
          <p:nvPr/>
        </p:nvSpPr>
        <p:spPr>
          <a:xfrm>
            <a:off x="0" y="745024"/>
            <a:ext cx="9906000" cy="830997"/>
          </a:xfrm>
          <a:prstGeom prst="rect">
            <a:avLst/>
          </a:prstGeom>
        </p:spPr>
        <p:txBody>
          <a:bodyPr wrap="square">
            <a:spAutoFit/>
          </a:bodyPr>
          <a:lstStyle/>
          <a:p>
            <a:pPr algn="ctr"/>
            <a:r>
              <a:rPr lang="en-GB" sz="2400" b="1" dirty="0" smtClean="0"/>
              <a:t>Text of Revision 3 of the 1958 Agreement - Schedule 5 </a:t>
            </a:r>
          </a:p>
          <a:p>
            <a:pPr algn="ctr"/>
            <a:r>
              <a:rPr lang="en-GB" sz="2400" b="1" dirty="0" smtClean="0"/>
              <a:t>Circulation of approval documentation</a:t>
            </a:r>
          </a:p>
        </p:txBody>
      </p:sp>
      <p:graphicFrame>
        <p:nvGraphicFramePr>
          <p:cNvPr id="14" name="Table 13"/>
          <p:cNvGraphicFramePr>
            <a:graphicFrameLocks noGrp="1"/>
          </p:cNvGraphicFramePr>
          <p:nvPr/>
        </p:nvGraphicFramePr>
        <p:xfrm>
          <a:off x="560512" y="3372192"/>
          <a:ext cx="8640960" cy="2865120"/>
        </p:xfrm>
        <a:graphic>
          <a:graphicData uri="http://schemas.openxmlformats.org/drawingml/2006/table">
            <a:tbl>
              <a:tblPr firstRow="1" bandRow="1">
                <a:tableStyleId>{5C22544A-7EE6-4342-B048-85BDC9FD1C3A}</a:tableStyleId>
              </a:tblPr>
              <a:tblGrid>
                <a:gridCol w="4320480"/>
                <a:gridCol w="4320480"/>
              </a:tblGrid>
              <a:tr h="370840">
                <a:tc>
                  <a:txBody>
                    <a:bodyPr/>
                    <a:lstStyle/>
                    <a:p>
                      <a:pPr algn="ctr"/>
                      <a:r>
                        <a:rPr lang="en-GB" sz="2000" b="0" dirty="0" smtClean="0">
                          <a:solidFill>
                            <a:schemeClr val="tx1"/>
                          </a:solidFill>
                        </a:rPr>
                        <a:t>GTB Understanding</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b="0" dirty="0" smtClean="0">
                          <a:solidFill>
                            <a:schemeClr val="tx1"/>
                          </a:solidFill>
                        </a:rPr>
                        <a:t>IWG-DETA Response</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GB" i="0" dirty="0" smtClean="0"/>
                        <a:t>As the secure internet database will be necessary for the efficient operation of the Simplified Regulations GRE can decide that the Unique Identifier shall be used in place of the normal approval markings.</a:t>
                      </a:r>
                    </a:p>
                    <a:p>
                      <a:endParaRPr lang="en-GB" b="0" i="0" dirty="0" smtClean="0">
                        <a:solidFill>
                          <a:schemeClr val="tx1"/>
                        </a:solidFill>
                      </a:endParaRPr>
                    </a:p>
                    <a:p>
                      <a:r>
                        <a:rPr lang="en-GB" sz="1600" b="1" i="1" dirty="0" smtClean="0">
                          <a:solidFill>
                            <a:schemeClr val="tx1"/>
                          </a:solidFill>
                        </a:rPr>
                        <a:t>It is necessary to verify the GTB understanding of the operation of Schedule 5 in the context of the Regulations for which GRE is responsible</a:t>
                      </a:r>
                      <a:endParaRPr lang="en-GB" sz="1600" b="1"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1" i="1" dirty="0" smtClean="0">
                          <a:solidFill>
                            <a:schemeClr val="tx1"/>
                          </a:solidFill>
                        </a:rPr>
                        <a:t>IWG-DETA and SG-58</a:t>
                      </a:r>
                      <a:r>
                        <a:rPr lang="en-GB" sz="1800" b="0" i="1" dirty="0" smtClean="0">
                          <a:solidFill>
                            <a:schemeClr val="tx1"/>
                          </a:solidFill>
                        </a:rPr>
                        <a:t>: </a:t>
                      </a:r>
                      <a:r>
                        <a:rPr lang="en-GB" sz="1800" b="0" i="0" dirty="0" smtClean="0">
                          <a:solidFill>
                            <a:schemeClr val="tx1"/>
                          </a:solidFill>
                        </a:rPr>
                        <a:t>see 3a.</a:t>
                      </a:r>
                      <a:endParaRPr lang="en-GB" sz="1800" b="0" i="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6" name="Rectangle 5"/>
          <p:cNvSpPr/>
          <p:nvPr/>
        </p:nvSpPr>
        <p:spPr>
          <a:xfrm>
            <a:off x="4953000" y="116632"/>
            <a:ext cx="4736976" cy="369332"/>
          </a:xfrm>
          <a:prstGeom prst="rect">
            <a:avLst/>
          </a:prstGeom>
          <a:ln>
            <a:solidFill>
              <a:schemeClr val="accent1"/>
            </a:solidFill>
          </a:ln>
        </p:spPr>
        <p:txBody>
          <a:bodyPr wrap="square">
            <a:spAutoFit/>
          </a:bodyPr>
          <a:lstStyle/>
          <a:p>
            <a:pPr algn="ctr"/>
            <a:r>
              <a:rPr lang="en-GB" dirty="0" smtClean="0">
                <a:solidFill>
                  <a:srgbClr val="C00000"/>
                </a:solidFill>
              </a:rPr>
              <a:t>Response from IWG-DETA - 16 November 2016</a:t>
            </a:r>
          </a:p>
        </p:txBody>
      </p:sp>
      <p:sp>
        <p:nvSpPr>
          <p:cNvPr id="7" name="Slide Number Placeholder 6"/>
          <p:cNvSpPr>
            <a:spLocks noGrp="1"/>
          </p:cNvSpPr>
          <p:nvPr>
            <p:ph type="sldNum" sz="quarter" idx="12"/>
          </p:nvPr>
        </p:nvSpPr>
        <p:spPr/>
        <p:txBody>
          <a:bodyPr/>
          <a:lstStyle/>
          <a:p>
            <a:fld id="{EB606F99-AF4C-43D3-8DA9-0FC98A7A07DC}"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560512" y="1700808"/>
            <a:ext cx="8856984" cy="4490973"/>
          </a:xfrm>
          <a:prstGeom prst="rect">
            <a:avLst/>
          </a:prstGeom>
          <a:noFill/>
        </p:spPr>
        <p:txBody>
          <a:bodyPr wrap="square" rtlCol="0">
            <a:spAutoFit/>
          </a:bodyPr>
          <a:lstStyle/>
          <a:p>
            <a:pPr marL="900113" indent="-900113" algn="just">
              <a:lnSpc>
                <a:spcPts val="2500"/>
              </a:lnSpc>
              <a:spcAft>
                <a:spcPts val="600"/>
              </a:spcAft>
            </a:pPr>
            <a:r>
              <a:rPr lang="en-GB" dirty="0" smtClean="0"/>
              <a:t>50.	When drafting a new UN Regulation or an amendment of a UN Regulation, the subsidiary bodies of WP.29 shall bear in mind the general principle that the distribution of type-approval documentation can be performed by using the secure internet database established by UNECE and that, </a:t>
            </a:r>
            <a:r>
              <a:rPr lang="en-GB" b="1" dirty="0" smtClean="0"/>
              <a:t>in principle, the approval marking may be replaced by a Unique Identifier, </a:t>
            </a:r>
            <a:r>
              <a:rPr lang="en-GB" dirty="0" smtClean="0"/>
              <a:t>generated by that database application. </a:t>
            </a:r>
            <a:r>
              <a:rPr lang="en-GB" b="1" dirty="0" smtClean="0"/>
              <a:t>The subsidiary bodies shall make a reference to Schedule 5 of Revision 3 of the 1958 Agreement and may specify:</a:t>
            </a:r>
          </a:p>
          <a:p>
            <a:pPr marL="1792288" indent="-801688" algn="just">
              <a:lnSpc>
                <a:spcPts val="2500"/>
              </a:lnSpc>
              <a:spcAft>
                <a:spcPts val="600"/>
              </a:spcAft>
            </a:pPr>
            <a:r>
              <a:rPr lang="en-GB" dirty="0" smtClean="0"/>
              <a:t>(a)	that the circulation of type-approval documentation has to be performed by using the secure internet database and / or</a:t>
            </a:r>
          </a:p>
          <a:p>
            <a:pPr marL="982663" algn="just">
              <a:lnSpc>
                <a:spcPts val="2500"/>
              </a:lnSpc>
              <a:spcAft>
                <a:spcPts val="600"/>
              </a:spcAft>
            </a:pPr>
            <a:r>
              <a:rPr lang="en-GB" dirty="0" smtClean="0"/>
              <a:t>(</a:t>
            </a:r>
            <a:r>
              <a:rPr lang="en-GB" b="1" dirty="0" smtClean="0"/>
              <a:t>b)	that the approval marking may not be replaced by a Unique Identifier.</a:t>
            </a:r>
          </a:p>
          <a:p>
            <a:pPr marL="900113" indent="-900113" algn="just">
              <a:lnSpc>
                <a:spcPts val="2500"/>
              </a:lnSpc>
              <a:spcAft>
                <a:spcPts val="600"/>
              </a:spcAft>
            </a:pPr>
            <a:r>
              <a:rPr lang="en-GB" dirty="0" smtClean="0"/>
              <a:t>51.	In the absence of such specification, and where the approval documentation is stored on the secure internet database, the approval markings required by UN Regulations may be replaced by the Unique Identifier.</a:t>
            </a:r>
            <a:endParaRPr lang="en-GB" dirty="0"/>
          </a:p>
        </p:txBody>
      </p:sp>
      <p:sp>
        <p:nvSpPr>
          <p:cNvPr id="11" name="Rectangle 10"/>
          <p:cNvSpPr/>
          <p:nvPr/>
        </p:nvSpPr>
        <p:spPr>
          <a:xfrm>
            <a:off x="0" y="745024"/>
            <a:ext cx="9906000" cy="830997"/>
          </a:xfrm>
          <a:prstGeom prst="rect">
            <a:avLst/>
          </a:prstGeom>
        </p:spPr>
        <p:txBody>
          <a:bodyPr wrap="square">
            <a:spAutoFit/>
          </a:bodyPr>
          <a:lstStyle/>
          <a:p>
            <a:pPr algn="ctr"/>
            <a:r>
              <a:rPr lang="en-GB" sz="2400" b="1" dirty="0" smtClean="0"/>
              <a:t>VIII.	Circulation of type-approval documentation, use of the secure internet database and use of a Unique Identifier</a:t>
            </a:r>
          </a:p>
        </p:txBody>
      </p:sp>
      <p:sp>
        <p:nvSpPr>
          <p:cNvPr id="6" name="Rectangle 5"/>
          <p:cNvSpPr/>
          <p:nvPr/>
        </p:nvSpPr>
        <p:spPr>
          <a:xfrm>
            <a:off x="4953000" y="116632"/>
            <a:ext cx="4736976" cy="369332"/>
          </a:xfrm>
          <a:prstGeom prst="rect">
            <a:avLst/>
          </a:prstGeom>
          <a:ln>
            <a:solidFill>
              <a:schemeClr val="accent1"/>
            </a:solidFill>
          </a:ln>
        </p:spPr>
        <p:txBody>
          <a:bodyPr wrap="square">
            <a:spAutoFit/>
          </a:bodyPr>
          <a:lstStyle/>
          <a:p>
            <a:pPr algn="ctr"/>
            <a:r>
              <a:rPr lang="en-GB" dirty="0" smtClean="0">
                <a:solidFill>
                  <a:srgbClr val="C00000"/>
                </a:solidFill>
              </a:rPr>
              <a:t>Text of ECE/TRANS/WP.29/2017/53 – PAGE 12</a:t>
            </a:r>
          </a:p>
        </p:txBody>
      </p:sp>
      <p:sp>
        <p:nvSpPr>
          <p:cNvPr id="7" name="Slide Number Placeholder 6"/>
          <p:cNvSpPr>
            <a:spLocks noGrp="1"/>
          </p:cNvSpPr>
          <p:nvPr>
            <p:ph type="sldNum" sz="quarter" idx="12"/>
          </p:nvPr>
        </p:nvSpPr>
        <p:spPr/>
        <p:txBody>
          <a:bodyPr/>
          <a:lstStyle/>
          <a:p>
            <a:fld id="{EB606F99-AF4C-43D3-8DA9-0FC98A7A07DC}"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488504" y="747859"/>
            <a:ext cx="90010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lvl="0" indent="-342900" algn="just" fontAlgn="base">
              <a:spcBef>
                <a:spcPct val="0"/>
              </a:spcBef>
              <a:spcAft>
                <a:spcPct val="0"/>
              </a:spcAft>
              <a:buFont typeface="+mj-lt"/>
              <a:buAutoNum type="arabicPeriod"/>
            </a:pPr>
            <a:r>
              <a:rPr kumimoji="0" lang="en-GB" b="0" i="0" u="none" strike="noStrike" cap="none" normalizeH="0" baseline="0" dirty="0" smtClean="0">
                <a:ln>
                  <a:noFill/>
                </a:ln>
                <a:effectLst/>
                <a:ea typeface="Calibri" pitchFamily="34" charset="0"/>
                <a:cs typeface="Times New Roman" pitchFamily="18" charset="0"/>
              </a:rPr>
              <a:t>Although the IWG-SLR strongly preferred to mandate the use of the UI instead of the conventional type approval markings in the three new simplified lighting and light-signalling regulations it remains unclear whether the approval markings can be replaced by the Unique Identifier.</a:t>
            </a:r>
          </a:p>
          <a:p>
            <a:pPr marL="342900" lvl="0" indent="-342900" algn="just" fontAlgn="base">
              <a:spcBef>
                <a:spcPct val="0"/>
              </a:spcBef>
              <a:spcAft>
                <a:spcPct val="0"/>
              </a:spcAft>
            </a:pPr>
            <a:endParaRPr lang="en-GB" dirty="0" smtClean="0">
              <a:ea typeface="Calibri" pitchFamily="34" charset="0"/>
              <a:cs typeface="Times New Roman" pitchFamily="18" charset="0"/>
            </a:endParaRPr>
          </a:p>
          <a:p>
            <a:pPr marL="342900" lvl="0" indent="-342900" algn="just" fontAlgn="base">
              <a:spcBef>
                <a:spcPct val="0"/>
              </a:spcBef>
              <a:spcAft>
                <a:spcPct val="0"/>
              </a:spcAft>
            </a:pPr>
            <a:r>
              <a:rPr kumimoji="0" lang="en-GB" b="0" i="0" u="none" strike="noStrike" cap="none" normalizeH="0" baseline="0" dirty="0" smtClean="0">
                <a:ln>
                  <a:noFill/>
                </a:ln>
                <a:effectLst/>
                <a:ea typeface="Calibri" pitchFamily="34" charset="0"/>
                <a:cs typeface="Times New Roman" pitchFamily="18" charset="0"/>
              </a:rPr>
              <a:t>	</a:t>
            </a:r>
            <a:r>
              <a:rPr lang="en-GB" b="1" i="1" dirty="0" smtClean="0">
                <a:ea typeface="Calibri" pitchFamily="34" charset="0"/>
                <a:cs typeface="Times New Roman" pitchFamily="18" charset="0"/>
              </a:rPr>
              <a:t>A</a:t>
            </a:r>
            <a:r>
              <a:rPr kumimoji="0" lang="en-GB" b="1" i="1" u="none" strike="noStrike" cap="none" normalizeH="0" baseline="0" dirty="0" smtClean="0">
                <a:ln>
                  <a:noFill/>
                </a:ln>
                <a:effectLst/>
                <a:ea typeface="Calibri" pitchFamily="34" charset="0"/>
                <a:cs typeface="Times New Roman" pitchFamily="18" charset="0"/>
              </a:rPr>
              <a:t>ccording </a:t>
            </a:r>
            <a:r>
              <a:rPr lang="en-GB" b="1" i="1" dirty="0" smtClean="0">
                <a:ea typeface="Calibri" pitchFamily="34" charset="0"/>
                <a:cs typeface="Times New Roman" pitchFamily="18" charset="0"/>
              </a:rPr>
              <a:t>to text of ECE/TRANS/WP.29/2017/53 – PAGE 12 (see page 8 of this document), a subsidiary body  (GRE in this case) can specify that the circulation of type-approval documentation has to be performed by using the secure internet database BUT the approval marking may not be replaced by a Unique Identifier. However in the first part of paragraph 50 it states that “in principle, the approval marking may be replaced by a Unique Identifier”</a:t>
            </a:r>
          </a:p>
          <a:p>
            <a:pPr marL="342900" marR="0" lvl="0" indent="-342900" algn="just" defTabSz="914400" rtl="0" eaLnBrk="1" fontAlgn="base" latinLnBrk="0" hangingPunct="1">
              <a:lnSpc>
                <a:spcPct val="100000"/>
              </a:lnSpc>
              <a:spcBef>
                <a:spcPct val="0"/>
              </a:spcBef>
              <a:spcAft>
                <a:spcPct val="0"/>
              </a:spcAft>
              <a:buClrTx/>
              <a:buSzTx/>
              <a:buFont typeface="+mj-lt"/>
              <a:buAutoNum type="arabicPeriod"/>
              <a:tabLst/>
            </a:pPr>
            <a:endParaRPr kumimoji="0" lang="en-GB" b="0" i="0" u="none" strike="noStrike" cap="none" normalizeH="0" baseline="0" dirty="0" smtClean="0">
              <a:ln>
                <a:noFill/>
              </a:ln>
              <a:effectLst/>
              <a:ea typeface="Calibri" pitchFamily="34" charset="0"/>
              <a:cs typeface="Times New Roman" pitchFamily="18" charset="0"/>
            </a:endParaRPr>
          </a:p>
          <a:p>
            <a:pPr marL="342900" marR="0" lvl="0" indent="-342900" algn="just" defTabSz="914400" rtl="0" eaLnBrk="1" fontAlgn="base" latinLnBrk="0" hangingPunct="1">
              <a:lnSpc>
                <a:spcPct val="100000"/>
              </a:lnSpc>
              <a:spcBef>
                <a:spcPct val="0"/>
              </a:spcBef>
              <a:spcAft>
                <a:spcPct val="0"/>
              </a:spcAft>
              <a:buClrTx/>
              <a:buSzTx/>
              <a:tabLst/>
            </a:pPr>
            <a:r>
              <a:rPr kumimoji="0" lang="en-GB" b="0" i="0" u="none" strike="noStrike" cap="none" normalizeH="0" baseline="0" dirty="0" smtClean="0">
                <a:ln>
                  <a:noFill/>
                </a:ln>
                <a:effectLst/>
                <a:ea typeface="Calibri" pitchFamily="34" charset="0"/>
                <a:cs typeface="Times New Roman" pitchFamily="18" charset="0"/>
              </a:rPr>
              <a:t>	We remain concerned over the complications of maintaining the requirements for the conventional type approval markings in the new regulations that incorporate a multitude of devices having differing levels of amendment. However, we have found a way to draft these new regulations to continue to require the conventional approach to type approval marking without the need for the database and the UI. </a:t>
            </a:r>
          </a:p>
          <a:p>
            <a:pPr marL="342900" marR="0" lvl="0" indent="-342900" algn="just" defTabSz="914400" rtl="0" eaLnBrk="1" fontAlgn="base" latinLnBrk="0" hangingPunct="1">
              <a:lnSpc>
                <a:spcPct val="100000"/>
              </a:lnSpc>
              <a:spcBef>
                <a:spcPct val="0"/>
              </a:spcBef>
              <a:spcAft>
                <a:spcPct val="0"/>
              </a:spcAft>
              <a:buClrTx/>
              <a:buSzTx/>
              <a:tabLst/>
            </a:pPr>
            <a:endParaRPr lang="en-GB" dirty="0" smtClean="0">
              <a:ea typeface="Calibri" pitchFamily="34" charset="0"/>
              <a:cs typeface="Times New Roman" pitchFamily="18" charset="0"/>
            </a:endParaRPr>
          </a:p>
          <a:p>
            <a:pPr marL="342900" lvl="0" indent="-342900" algn="just" fontAlgn="base">
              <a:spcBef>
                <a:spcPct val="0"/>
              </a:spcBef>
              <a:spcAft>
                <a:spcPct val="0"/>
              </a:spcAft>
            </a:pPr>
            <a:r>
              <a:rPr kumimoji="0" lang="en-GB" b="0" i="0" u="none" strike="noStrike" cap="none" normalizeH="0" baseline="0" dirty="0" smtClean="0">
                <a:ln>
                  <a:noFill/>
                </a:ln>
                <a:effectLst/>
                <a:ea typeface="Calibri" pitchFamily="34" charset="0"/>
                <a:cs typeface="Times New Roman" pitchFamily="18" charset="0"/>
              </a:rPr>
              <a:t>	We have also concluded that we should “future proof” these new regulations by introducing  the use of the UI for when it may</a:t>
            </a:r>
            <a:r>
              <a:rPr lang="en-GB" dirty="0" smtClean="0">
                <a:ea typeface="Calibri" pitchFamily="34" charset="0"/>
                <a:cs typeface="Times New Roman" pitchFamily="18" charset="0"/>
              </a:rPr>
              <a:t> become operational.</a:t>
            </a:r>
            <a:endParaRPr kumimoji="0" lang="en-GB" b="0" i="0" u="none" strike="noStrike" cap="none" normalizeH="0" baseline="0" dirty="0" smtClean="0">
              <a:ln>
                <a:noFill/>
              </a:ln>
              <a:effectLst/>
              <a:ea typeface="Calibri" pitchFamily="34" charset="0"/>
              <a:cs typeface="Times New Roman" pitchFamily="18" charset="0"/>
            </a:endParaRPr>
          </a:p>
        </p:txBody>
      </p:sp>
      <p:sp>
        <p:nvSpPr>
          <p:cNvPr id="4" name="Rectangle 3"/>
          <p:cNvSpPr/>
          <p:nvPr/>
        </p:nvSpPr>
        <p:spPr>
          <a:xfrm>
            <a:off x="6969224" y="116632"/>
            <a:ext cx="2720752" cy="369332"/>
          </a:xfrm>
          <a:prstGeom prst="rect">
            <a:avLst/>
          </a:prstGeom>
          <a:ln>
            <a:solidFill>
              <a:schemeClr val="accent1"/>
            </a:solidFill>
          </a:ln>
        </p:spPr>
        <p:txBody>
          <a:bodyPr wrap="square">
            <a:spAutoFit/>
          </a:bodyPr>
          <a:lstStyle/>
          <a:p>
            <a:pPr algn="ctr"/>
            <a:r>
              <a:rPr lang="en-GB" dirty="0" smtClean="0">
                <a:solidFill>
                  <a:srgbClr val="C00000"/>
                </a:solidFill>
              </a:rPr>
              <a:t>GRE IWG-SLR Comments</a:t>
            </a:r>
          </a:p>
        </p:txBody>
      </p:sp>
      <p:sp>
        <p:nvSpPr>
          <p:cNvPr id="5" name="Slide Number Placeholder 4"/>
          <p:cNvSpPr>
            <a:spLocks noGrp="1"/>
          </p:cNvSpPr>
          <p:nvPr>
            <p:ph type="sldNum" sz="quarter" idx="12"/>
          </p:nvPr>
        </p:nvSpPr>
        <p:spPr/>
        <p:txBody>
          <a:bodyPr/>
          <a:lstStyle/>
          <a:p>
            <a:fld id="{EB606F99-AF4C-43D3-8DA9-0FC98A7A07DC}"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4543</TotalTime>
  <Words>1422</Words>
  <Application>Microsoft Office PowerPoint</Application>
  <PresentationFormat>A4 (21x29,7 cm)</PresentationFormat>
  <Paragraphs>147</Paragraphs>
  <Slides>14</Slides>
  <Notes>0</Notes>
  <HiddenSlides>0</HiddenSlides>
  <MMClips>0</MMClips>
  <ScaleCrop>false</ScaleCrop>
  <HeadingPairs>
    <vt:vector size="4" baseType="variant">
      <vt:variant>
        <vt:lpstr>Tema</vt:lpstr>
      </vt:variant>
      <vt:variant>
        <vt:i4>1</vt:i4>
      </vt:variant>
      <vt:variant>
        <vt:lpstr>Titoli diapositive</vt:lpstr>
      </vt:variant>
      <vt:variant>
        <vt:i4>14</vt:i4>
      </vt:variant>
    </vt:vector>
  </HeadingPairs>
  <TitlesOfParts>
    <vt:vector size="15" baseType="lpstr">
      <vt:lpstr>Office Theme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GTB Secretariat</dc:creator>
  <cp:lastModifiedBy>Davide Puglisi</cp:lastModifiedBy>
  <cp:revision>213</cp:revision>
  <dcterms:created xsi:type="dcterms:W3CDTF">2016-01-06T07:52:50Z</dcterms:created>
  <dcterms:modified xsi:type="dcterms:W3CDTF">2017-01-22T10:38:43Z</dcterms:modified>
</cp:coreProperties>
</file>