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  <p:sldId id="262" r:id="rId7"/>
    <p:sldId id="263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7EFF9"/>
    <a:srgbClr val="D7E5F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71" autoAdjust="0"/>
    <p:restoredTop sz="94660"/>
  </p:normalViewPr>
  <p:slideViewPr>
    <p:cSldViewPr>
      <p:cViewPr varScale="1">
        <p:scale>
          <a:sx n="94" d="100"/>
          <a:sy n="94" d="100"/>
        </p:scale>
        <p:origin x="984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</a:t>
            </a:r>
            <a:r>
              <a:rPr lang="en-US" dirty="0" err="1" smtClean="0"/>
              <a:t>gstyle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3724C-E7A2-4A6D-A4BD-CDB6C1C03172}" type="datetimeFigureOut">
              <a:rPr lang="en-US" smtClean="0"/>
              <a:t>6/13/2017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3A10D-7D5E-4932-A76F-CD1632FD3D96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3724C-E7A2-4A6D-A4BD-CDB6C1C03172}" type="datetimeFigureOut">
              <a:rPr lang="en-US" smtClean="0"/>
              <a:t>6/13/2017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3A10D-7D5E-4932-A76F-CD1632FD3D96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3724C-E7A2-4A6D-A4BD-CDB6C1C03172}" type="datetimeFigureOut">
              <a:rPr lang="en-US" smtClean="0"/>
              <a:t>6/13/2017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3A10D-7D5E-4932-A76F-CD1632FD3D96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3724C-E7A2-4A6D-A4BD-CDB6C1C03172}" type="datetimeFigureOut">
              <a:rPr lang="en-US" smtClean="0"/>
              <a:t>6/13/2017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3A10D-7D5E-4932-A76F-CD1632FD3D96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3724C-E7A2-4A6D-A4BD-CDB6C1C03172}" type="datetimeFigureOut">
              <a:rPr lang="en-US" smtClean="0"/>
              <a:t>6/13/2017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3A10D-7D5E-4932-A76F-CD1632FD3D96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3724C-E7A2-4A6D-A4BD-CDB6C1C03172}" type="datetimeFigureOut">
              <a:rPr lang="en-US" smtClean="0"/>
              <a:t>6/13/2017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3A10D-7D5E-4932-A76F-CD1632FD3D96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3724C-E7A2-4A6D-A4BD-CDB6C1C03172}" type="datetimeFigureOut">
              <a:rPr lang="en-US" smtClean="0"/>
              <a:t>6/13/2017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3A10D-7D5E-4932-A76F-CD1632FD3D96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3724C-E7A2-4A6D-A4BD-CDB6C1C03172}" type="datetimeFigureOut">
              <a:rPr lang="en-US" smtClean="0"/>
              <a:t>6/13/2017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3A10D-7D5E-4932-A76F-CD1632FD3D96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3724C-E7A2-4A6D-A4BD-CDB6C1C03172}" type="datetimeFigureOut">
              <a:rPr lang="en-US" smtClean="0"/>
              <a:t>6/13/2017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3A10D-7D5E-4932-A76F-CD1632FD3D96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3724C-E7A2-4A6D-A4BD-CDB6C1C03172}" type="datetimeFigureOut">
              <a:rPr lang="en-US" smtClean="0"/>
              <a:t>6/13/2017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3A10D-7D5E-4932-A76F-CD1632FD3D96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63724C-E7A2-4A6D-A4BD-CDB6C1C03172}" type="datetimeFigureOut">
              <a:rPr lang="en-US" smtClean="0"/>
              <a:t>6/13/2017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3A10D-7D5E-4932-A76F-CD1632FD3D96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63724C-E7A2-4A6D-A4BD-CDB6C1C03172}" type="datetimeFigureOut">
              <a:rPr lang="en-US" smtClean="0"/>
              <a:t>6/13/2017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A3A10D-7D5E-4932-A76F-CD1632FD3D96}" type="slidenum">
              <a:rPr lang="en-US" smtClean="0"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7EFF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1807159" y="1412776"/>
            <a:ext cx="5609677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6600" dirty="0" smtClean="0"/>
              <a:t>ACSF CAT C1</a:t>
            </a:r>
            <a:endParaRPr lang="de-DE" sz="6600" dirty="0"/>
          </a:p>
        </p:txBody>
      </p:sp>
      <p:sp>
        <p:nvSpPr>
          <p:cNvPr id="5" name="Textfeld 4"/>
          <p:cNvSpPr txBox="1"/>
          <p:nvPr/>
        </p:nvSpPr>
        <p:spPr>
          <a:xfrm>
            <a:off x="1638031" y="3501008"/>
            <a:ext cx="594793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4000" dirty="0" smtClean="0"/>
              <a:t>Sensor </a:t>
            </a:r>
            <a:r>
              <a:rPr lang="de-DE" sz="4000" dirty="0" err="1" smtClean="0"/>
              <a:t>performance</a:t>
            </a:r>
            <a:r>
              <a:rPr lang="de-DE" sz="4000" dirty="0" smtClean="0"/>
              <a:t> </a:t>
            </a:r>
            <a:r>
              <a:rPr lang="de-DE" sz="4000" dirty="0" err="1" smtClean="0"/>
              <a:t>requirements</a:t>
            </a:r>
            <a:r>
              <a:rPr lang="de-DE" sz="4000" dirty="0" smtClean="0"/>
              <a:t> </a:t>
            </a:r>
            <a:r>
              <a:rPr lang="de-DE" sz="4000" dirty="0" err="1" smtClean="0"/>
              <a:t>and</a:t>
            </a:r>
            <a:r>
              <a:rPr lang="de-DE" sz="4000" dirty="0" smtClean="0"/>
              <a:t> </a:t>
            </a:r>
            <a:r>
              <a:rPr lang="de-DE" sz="4000" dirty="0" err="1" smtClean="0"/>
              <a:t>testing</a:t>
            </a:r>
            <a:endParaRPr lang="de-DE" sz="4000" dirty="0"/>
          </a:p>
        </p:txBody>
      </p:sp>
      <p:sp>
        <p:nvSpPr>
          <p:cNvPr id="6" name="Textfeld 1073"/>
          <p:cNvSpPr txBox="1">
            <a:spLocks noChangeArrowheads="1"/>
          </p:cNvSpPr>
          <p:nvPr/>
        </p:nvSpPr>
        <p:spPr bwMode="auto">
          <a:xfrm>
            <a:off x="251520" y="242749"/>
            <a:ext cx="2736304" cy="28321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kumimoji="1" lang="en-US" sz="1100" dirty="0">
                <a:solidFill>
                  <a:prstClr val="black"/>
                </a:solidFill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S</a:t>
            </a:r>
            <a:r>
              <a:rPr kumimoji="1" lang="en-US" sz="1100" kern="100" dirty="0">
                <a:solidFill>
                  <a:prstClr val="black"/>
                </a:solidFill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ubmitted by the experts of </a:t>
            </a:r>
            <a:r>
              <a:rPr kumimoji="1" lang="en-US" sz="1100" kern="100" dirty="0" smtClean="0">
                <a:solidFill>
                  <a:prstClr val="black"/>
                </a:solidFill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OICA and CLEPA</a:t>
            </a:r>
            <a:endParaRPr kumimoji="1" lang="de-DE" sz="1100" dirty="0">
              <a:solidFill>
                <a:prstClr val="black"/>
              </a:solidFill>
              <a:latin typeface="Calibri" panose="020F050202020403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</p:txBody>
      </p:sp>
      <p:sp>
        <p:nvSpPr>
          <p:cNvPr id="7" name="Textfeld 1072"/>
          <p:cNvSpPr txBox="1">
            <a:spLocks noChangeArrowheads="1"/>
          </p:cNvSpPr>
          <p:nvPr/>
        </p:nvSpPr>
        <p:spPr bwMode="auto">
          <a:xfrm>
            <a:off x="6804248" y="251639"/>
            <a:ext cx="2208530" cy="28321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 upright="1"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kumimoji="1" lang="en-US" sz="1100" kern="100" dirty="0">
                <a:solidFill>
                  <a:prstClr val="black"/>
                </a:solidFill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Informal Document:  </a:t>
            </a:r>
            <a:r>
              <a:rPr kumimoji="1" lang="en-US" sz="1100" kern="100" dirty="0" smtClean="0">
                <a:solidFill>
                  <a:prstClr val="black"/>
                </a:solidFill>
                <a:latin typeface="Calibri" panose="020F050202020403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ACSF-13-15</a:t>
            </a:r>
            <a:endParaRPr kumimoji="1" lang="de-DE" sz="1100" dirty="0">
              <a:solidFill>
                <a:prstClr val="black"/>
              </a:solidFill>
              <a:latin typeface="Calibri" panose="020F050202020403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3707904" y="692696"/>
            <a:ext cx="1721946" cy="769441"/>
          </a:xfrm>
          <a:prstGeom prst="rect">
            <a:avLst/>
          </a:prstGeom>
          <a:solidFill>
            <a:srgbClr val="E7EFF9"/>
          </a:solidFill>
        </p:spPr>
        <p:txBody>
          <a:bodyPr wrap="none" rtlCol="0">
            <a:spAutoFit/>
          </a:bodyPr>
          <a:lstStyle/>
          <a:p>
            <a:r>
              <a:rPr lang="de-DE" sz="4400" dirty="0" smtClean="0"/>
              <a:t>Facts:</a:t>
            </a:r>
            <a:endParaRPr lang="de-DE" sz="4400" dirty="0"/>
          </a:p>
        </p:txBody>
      </p:sp>
      <p:sp>
        <p:nvSpPr>
          <p:cNvPr id="5" name="Textfeld 4"/>
          <p:cNvSpPr txBox="1"/>
          <p:nvPr/>
        </p:nvSpPr>
        <p:spPr>
          <a:xfrm>
            <a:off x="755576" y="1916832"/>
            <a:ext cx="7632847" cy="4031873"/>
          </a:xfrm>
          <a:prstGeom prst="rect">
            <a:avLst/>
          </a:prstGeom>
          <a:solidFill>
            <a:srgbClr val="E7EFF9"/>
          </a:solidFill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de-DE" sz="3200" dirty="0" smtClean="0"/>
              <a:t>The </a:t>
            </a:r>
            <a:r>
              <a:rPr lang="de-DE" sz="3200" dirty="0" err="1" smtClean="0"/>
              <a:t>technology</a:t>
            </a:r>
            <a:r>
              <a:rPr lang="de-DE" sz="3200" dirty="0" smtClean="0"/>
              <a:t> </a:t>
            </a:r>
            <a:r>
              <a:rPr lang="de-DE" sz="3200" dirty="0" err="1" smtClean="0"/>
              <a:t>to</a:t>
            </a:r>
            <a:r>
              <a:rPr lang="de-DE" sz="3200" dirty="0" smtClean="0"/>
              <a:t> </a:t>
            </a:r>
            <a:r>
              <a:rPr lang="de-DE" sz="3200" u="sng" dirty="0" err="1" smtClean="0"/>
              <a:t>promptly</a:t>
            </a:r>
            <a:r>
              <a:rPr lang="de-DE" sz="3200" dirty="0" smtClean="0"/>
              <a:t> </a:t>
            </a:r>
            <a:r>
              <a:rPr lang="de-DE" sz="3200" dirty="0" err="1" smtClean="0"/>
              <a:t>detect</a:t>
            </a:r>
            <a:r>
              <a:rPr lang="de-DE" sz="3200" dirty="0" smtClean="0"/>
              <a:t> </a:t>
            </a:r>
            <a:r>
              <a:rPr lang="de-DE" sz="3200" dirty="0" err="1" smtClean="0"/>
              <a:t>that</a:t>
            </a:r>
            <a:r>
              <a:rPr lang="de-DE" sz="3200" dirty="0" smtClean="0"/>
              <a:t> </a:t>
            </a:r>
            <a:r>
              <a:rPr lang="de-DE" sz="3200" dirty="0" err="1" smtClean="0"/>
              <a:t>the</a:t>
            </a:r>
            <a:r>
              <a:rPr lang="de-DE" sz="3200" dirty="0" smtClean="0"/>
              <a:t> </a:t>
            </a:r>
            <a:r>
              <a:rPr lang="de-DE" sz="3200" dirty="0" err="1" smtClean="0"/>
              <a:t>specified</a:t>
            </a:r>
            <a:r>
              <a:rPr lang="de-DE" sz="3200" dirty="0" smtClean="0"/>
              <a:t> </a:t>
            </a:r>
            <a:r>
              <a:rPr lang="de-DE" sz="3200" dirty="0" err="1" smtClean="0"/>
              <a:t>range</a:t>
            </a:r>
            <a:r>
              <a:rPr lang="de-DE" sz="3200" dirty="0" smtClean="0"/>
              <a:t> of a </a:t>
            </a:r>
            <a:r>
              <a:rPr lang="de-DE" sz="3200" dirty="0" err="1" smtClean="0"/>
              <a:t>single</a:t>
            </a:r>
            <a:r>
              <a:rPr lang="de-DE" sz="3200" dirty="0" smtClean="0"/>
              <a:t> (e.g. </a:t>
            </a:r>
            <a:r>
              <a:rPr lang="de-DE" sz="3200" dirty="0" err="1" smtClean="0"/>
              <a:t>radar</a:t>
            </a:r>
            <a:r>
              <a:rPr lang="de-DE" sz="3200" dirty="0" smtClean="0"/>
              <a:t>) </a:t>
            </a:r>
            <a:r>
              <a:rPr lang="de-DE" sz="3200" dirty="0" err="1" smtClean="0"/>
              <a:t>sensor</a:t>
            </a:r>
            <a:r>
              <a:rPr lang="de-DE" sz="3200" dirty="0" smtClean="0"/>
              <a:t> </a:t>
            </a:r>
            <a:r>
              <a:rPr lang="de-DE" sz="3200" dirty="0" err="1" smtClean="0"/>
              <a:t>can</a:t>
            </a:r>
            <a:r>
              <a:rPr lang="de-DE" sz="3200" dirty="0" smtClean="0"/>
              <a:t> </a:t>
            </a:r>
            <a:r>
              <a:rPr lang="de-DE" sz="3200" dirty="0" err="1" smtClean="0"/>
              <a:t>been</a:t>
            </a:r>
            <a:r>
              <a:rPr lang="de-DE" sz="3200" dirty="0" smtClean="0"/>
              <a:t> </a:t>
            </a:r>
            <a:r>
              <a:rPr lang="de-DE" sz="3200" dirty="0" err="1" smtClean="0"/>
              <a:t>met</a:t>
            </a:r>
            <a:r>
              <a:rPr lang="de-DE" sz="3200" dirty="0" smtClean="0"/>
              <a:t> </a:t>
            </a:r>
            <a:r>
              <a:rPr lang="de-DE" sz="3200" dirty="0" err="1" smtClean="0"/>
              <a:t>is</a:t>
            </a:r>
            <a:r>
              <a:rPr lang="de-DE" sz="3200" dirty="0" smtClean="0"/>
              <a:t> </a:t>
            </a:r>
            <a:r>
              <a:rPr lang="de-DE" sz="3200" dirty="0"/>
              <a:t>not </a:t>
            </a:r>
            <a:r>
              <a:rPr lang="de-DE" sz="3200" dirty="0" err="1"/>
              <a:t>available</a:t>
            </a:r>
            <a:r>
              <a:rPr lang="de-DE" sz="3200" dirty="0" smtClean="0"/>
              <a:t/>
            </a:r>
            <a:br>
              <a:rPr lang="de-DE" sz="3200" dirty="0" smtClean="0"/>
            </a:br>
            <a:endParaRPr lang="de-DE" sz="32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DE" sz="3200" dirty="0" smtClean="0"/>
              <a:t>Motorbikes </a:t>
            </a:r>
            <a:r>
              <a:rPr lang="de-DE" sz="3200" dirty="0" err="1" smtClean="0"/>
              <a:t>have</a:t>
            </a:r>
            <a:r>
              <a:rPr lang="de-DE" sz="3200" dirty="0" smtClean="0"/>
              <a:t> an extreme </a:t>
            </a:r>
            <a:r>
              <a:rPr lang="de-DE" sz="3200" dirty="0" err="1" smtClean="0"/>
              <a:t>variation</a:t>
            </a:r>
            <a:r>
              <a:rPr lang="de-DE" sz="3200" dirty="0" smtClean="0"/>
              <a:t> in </a:t>
            </a:r>
            <a:r>
              <a:rPr lang="de-DE" sz="3200" dirty="0" err="1" smtClean="0"/>
              <a:t>the</a:t>
            </a:r>
            <a:r>
              <a:rPr lang="de-DE" sz="3200" dirty="0" smtClean="0"/>
              <a:t> </a:t>
            </a:r>
            <a:r>
              <a:rPr lang="de-DE" sz="3200" dirty="0" err="1" smtClean="0"/>
              <a:t>reflection</a:t>
            </a:r>
            <a:r>
              <a:rPr lang="de-DE" sz="3200" dirty="0" smtClean="0"/>
              <a:t> </a:t>
            </a:r>
            <a:r>
              <a:rPr lang="de-DE" sz="3200" dirty="0" err="1" smtClean="0"/>
              <a:t>behavior</a:t>
            </a:r>
            <a:r>
              <a:rPr lang="de-DE" sz="3200" dirty="0" smtClean="0"/>
              <a:t> </a:t>
            </a:r>
            <a:r>
              <a:rPr lang="de-DE" sz="3200" dirty="0" err="1" smtClean="0"/>
              <a:t>of</a:t>
            </a:r>
            <a:r>
              <a:rPr lang="de-DE" sz="3200" dirty="0" smtClean="0"/>
              <a:t> a </a:t>
            </a:r>
            <a:r>
              <a:rPr lang="de-DE" sz="3200" dirty="0" err="1" smtClean="0"/>
              <a:t>radar</a:t>
            </a:r>
            <a:r>
              <a:rPr lang="de-DE" sz="3200" dirty="0" smtClean="0"/>
              <a:t> beam</a:t>
            </a:r>
            <a:endParaRPr lang="de-DE" sz="3200" dirty="0"/>
          </a:p>
        </p:txBody>
      </p:sp>
    </p:spTree>
    <p:extLst>
      <p:ext uri="{BB962C8B-B14F-4D97-AF65-F5344CB8AC3E}">
        <p14:creationId xmlns:p14="http://schemas.microsoft.com/office/powerpoint/2010/main" val="3209442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3059832" y="692696"/>
            <a:ext cx="2569934" cy="769441"/>
          </a:xfrm>
          <a:prstGeom prst="rect">
            <a:avLst/>
          </a:prstGeom>
          <a:solidFill>
            <a:srgbClr val="E7EFF9"/>
          </a:solidFill>
        </p:spPr>
        <p:txBody>
          <a:bodyPr wrap="none" rtlCol="0">
            <a:spAutoFit/>
          </a:bodyPr>
          <a:lstStyle/>
          <a:p>
            <a:pPr algn="ctr"/>
            <a:r>
              <a:rPr lang="de-DE" sz="4400" dirty="0" err="1" smtClean="0"/>
              <a:t>Proposal</a:t>
            </a:r>
            <a:r>
              <a:rPr lang="de-DE" sz="4400" dirty="0" smtClean="0"/>
              <a:t>:</a:t>
            </a:r>
            <a:endParaRPr lang="de-DE" sz="4400" dirty="0"/>
          </a:p>
        </p:txBody>
      </p:sp>
      <p:sp>
        <p:nvSpPr>
          <p:cNvPr id="5" name="Textfeld 4"/>
          <p:cNvSpPr txBox="1"/>
          <p:nvPr/>
        </p:nvSpPr>
        <p:spPr>
          <a:xfrm>
            <a:off x="683568" y="2204864"/>
            <a:ext cx="7776863" cy="3539430"/>
          </a:xfrm>
          <a:prstGeom prst="rect">
            <a:avLst/>
          </a:prstGeom>
          <a:solidFill>
            <a:srgbClr val="E7EFF9"/>
          </a:solidFill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de-DE" sz="3200" dirty="0" smtClean="0"/>
              <a:t>Test </a:t>
            </a:r>
            <a:r>
              <a:rPr lang="de-DE" sz="3200" dirty="0" err="1" smtClean="0"/>
              <a:t>the</a:t>
            </a:r>
            <a:r>
              <a:rPr lang="de-DE" sz="3200" dirty="0" smtClean="0"/>
              <a:t> </a:t>
            </a:r>
            <a:r>
              <a:rPr lang="de-DE" sz="3200" dirty="0" err="1" smtClean="0"/>
              <a:t>sensor</a:t>
            </a:r>
            <a:r>
              <a:rPr lang="de-DE" sz="3200" dirty="0" smtClean="0"/>
              <a:t> </a:t>
            </a:r>
            <a:r>
              <a:rPr lang="de-DE" sz="3200" dirty="0" err="1" smtClean="0"/>
              <a:t>range</a:t>
            </a:r>
            <a:r>
              <a:rPr lang="de-DE" sz="3200" dirty="0" smtClean="0"/>
              <a:t> at Type </a:t>
            </a:r>
            <a:r>
              <a:rPr lang="de-DE" sz="3200" dirty="0" err="1"/>
              <a:t>A</a:t>
            </a:r>
            <a:r>
              <a:rPr lang="de-DE" sz="3200" dirty="0" err="1" smtClean="0"/>
              <a:t>pproval</a:t>
            </a:r>
            <a:r>
              <a:rPr lang="de-DE" sz="3200" dirty="0" smtClean="0"/>
              <a:t> </a:t>
            </a:r>
            <a:r>
              <a:rPr lang="de-DE" sz="3200" dirty="0" err="1" smtClean="0"/>
              <a:t>under</a:t>
            </a:r>
            <a:r>
              <a:rPr lang="de-DE" sz="3200" dirty="0" smtClean="0"/>
              <a:t> „</a:t>
            </a:r>
            <a:r>
              <a:rPr lang="de-DE" sz="3200" dirty="0" err="1" smtClean="0"/>
              <a:t>good</a:t>
            </a:r>
            <a:r>
              <a:rPr lang="de-DE" sz="3200" dirty="0" smtClean="0"/>
              <a:t>“ </a:t>
            </a:r>
            <a:r>
              <a:rPr lang="de-DE" sz="3200" dirty="0" err="1" smtClean="0"/>
              <a:t>conditions</a:t>
            </a:r>
            <a:r>
              <a:rPr lang="de-DE" sz="3200" dirty="0" smtClean="0"/>
              <a:t> (</a:t>
            </a:r>
            <a:r>
              <a:rPr lang="de-DE" sz="3200" dirty="0" err="1" smtClean="0"/>
              <a:t>no</a:t>
            </a:r>
            <a:r>
              <a:rPr lang="de-DE" sz="3200" dirty="0" smtClean="0"/>
              <a:t> </a:t>
            </a:r>
            <a:r>
              <a:rPr lang="de-DE" sz="3200" dirty="0" err="1" smtClean="0"/>
              <a:t>ageing</a:t>
            </a:r>
            <a:r>
              <a:rPr lang="de-DE" sz="3200" dirty="0" smtClean="0"/>
              <a:t>- </a:t>
            </a:r>
            <a:r>
              <a:rPr lang="de-DE" sz="3200" dirty="0" err="1" smtClean="0"/>
              <a:t>and</a:t>
            </a:r>
            <a:r>
              <a:rPr lang="de-DE" sz="3200" dirty="0" smtClean="0"/>
              <a:t> environmental </a:t>
            </a:r>
            <a:r>
              <a:rPr lang="de-DE" sz="3200" dirty="0" err="1" smtClean="0"/>
              <a:t>impact</a:t>
            </a:r>
            <a:r>
              <a:rPr lang="de-DE" sz="3200" dirty="0" smtClean="0"/>
              <a:t>)</a:t>
            </a:r>
            <a:br>
              <a:rPr lang="de-DE" sz="3200" dirty="0" smtClean="0"/>
            </a:br>
            <a:endParaRPr lang="de-DE" sz="32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DE" sz="3200" dirty="0" smtClean="0"/>
              <a:t>Release </a:t>
            </a:r>
            <a:r>
              <a:rPr lang="de-DE" sz="3200" dirty="0" err="1" smtClean="0"/>
              <a:t>the</a:t>
            </a:r>
            <a:r>
              <a:rPr lang="de-DE" sz="3200" dirty="0" smtClean="0"/>
              <a:t> CAT C1 </a:t>
            </a:r>
            <a:r>
              <a:rPr lang="de-DE" sz="3200" dirty="0" err="1" smtClean="0"/>
              <a:t>system</a:t>
            </a:r>
            <a:r>
              <a:rPr lang="de-DE" sz="3200" dirty="0" smtClean="0"/>
              <a:t> </a:t>
            </a:r>
            <a:r>
              <a:rPr lang="de-DE" sz="3200" dirty="0" err="1" smtClean="0"/>
              <a:t>only</a:t>
            </a:r>
            <a:r>
              <a:rPr lang="de-DE" sz="3200" dirty="0" smtClean="0"/>
              <a:t> </a:t>
            </a:r>
            <a:r>
              <a:rPr lang="de-DE" sz="3200" dirty="0" err="1" smtClean="0"/>
              <a:t>if</a:t>
            </a:r>
            <a:r>
              <a:rPr lang="de-DE" sz="3200" dirty="0" smtClean="0"/>
              <a:t> </a:t>
            </a:r>
            <a:r>
              <a:rPr lang="de-DE" sz="3200" dirty="0" err="1" smtClean="0"/>
              <a:t>the</a:t>
            </a:r>
            <a:r>
              <a:rPr lang="de-DE" sz="3200" dirty="0" smtClean="0"/>
              <a:t> </a:t>
            </a:r>
            <a:r>
              <a:rPr lang="de-DE" sz="3200" dirty="0" err="1" smtClean="0"/>
              <a:t>system</a:t>
            </a:r>
            <a:r>
              <a:rPr lang="de-DE" sz="3200" dirty="0" smtClean="0"/>
              <a:t> </a:t>
            </a:r>
            <a:r>
              <a:rPr lang="de-DE" sz="3200" dirty="0" err="1" smtClean="0"/>
              <a:t>has</a:t>
            </a:r>
            <a:r>
              <a:rPr lang="de-DE" sz="3200" dirty="0" smtClean="0"/>
              <a:t> </a:t>
            </a:r>
            <a:r>
              <a:rPr lang="de-DE" sz="3200" dirty="0" err="1" smtClean="0"/>
              <a:t>positively</a:t>
            </a:r>
            <a:r>
              <a:rPr lang="de-DE" sz="3200" dirty="0" smtClean="0"/>
              <a:t> </a:t>
            </a:r>
            <a:r>
              <a:rPr lang="de-DE" sz="3200" dirty="0" err="1" smtClean="0"/>
              <a:t>tested</a:t>
            </a:r>
            <a:r>
              <a:rPr lang="de-DE" sz="3200" dirty="0" smtClean="0"/>
              <a:t> </a:t>
            </a:r>
            <a:r>
              <a:rPr lang="de-DE" sz="3200" dirty="0" err="1" smtClean="0"/>
              <a:t>the</a:t>
            </a:r>
            <a:r>
              <a:rPr lang="de-DE" sz="3200" dirty="0" smtClean="0"/>
              <a:t> </a:t>
            </a:r>
            <a:r>
              <a:rPr lang="de-DE" sz="3200" dirty="0" err="1" smtClean="0"/>
              <a:t>sensor</a:t>
            </a:r>
            <a:r>
              <a:rPr lang="de-DE" sz="3200" dirty="0" smtClean="0"/>
              <a:t> </a:t>
            </a:r>
            <a:r>
              <a:rPr lang="de-DE" sz="3200" dirty="0" err="1" smtClean="0"/>
              <a:t>range</a:t>
            </a:r>
            <a:r>
              <a:rPr lang="de-DE" sz="3200" dirty="0" smtClean="0"/>
              <a:t> at </a:t>
            </a:r>
            <a:r>
              <a:rPr lang="de-DE" sz="3200" dirty="0" err="1" smtClean="0"/>
              <a:t>ignition</a:t>
            </a:r>
            <a:r>
              <a:rPr lang="de-DE" sz="3200" dirty="0" smtClean="0"/>
              <a:t>/</a:t>
            </a:r>
            <a:r>
              <a:rPr lang="de-DE" sz="3200" dirty="0" err="1" smtClean="0"/>
              <a:t>system</a:t>
            </a:r>
            <a:r>
              <a:rPr lang="de-DE" sz="3200" dirty="0" smtClean="0"/>
              <a:t> on</a:t>
            </a:r>
            <a:endParaRPr lang="de-DE" sz="3200" dirty="0"/>
          </a:p>
        </p:txBody>
      </p:sp>
    </p:spTree>
    <p:extLst>
      <p:ext uri="{BB962C8B-B14F-4D97-AF65-F5344CB8AC3E}">
        <p14:creationId xmlns:p14="http://schemas.microsoft.com/office/powerpoint/2010/main" val="3546655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1889646" y="692696"/>
            <a:ext cx="4910319" cy="1631216"/>
          </a:xfrm>
          <a:prstGeom prst="rect">
            <a:avLst/>
          </a:prstGeom>
          <a:solidFill>
            <a:srgbClr val="E7EFF9"/>
          </a:solidFill>
        </p:spPr>
        <p:txBody>
          <a:bodyPr wrap="none" rtlCol="0">
            <a:spAutoFit/>
          </a:bodyPr>
          <a:lstStyle/>
          <a:p>
            <a:pPr algn="ctr"/>
            <a:r>
              <a:rPr lang="de-DE" sz="4400" dirty="0" smtClean="0"/>
              <a:t>Sensor </a:t>
            </a:r>
            <a:r>
              <a:rPr lang="de-DE" sz="4400" dirty="0" err="1" smtClean="0"/>
              <a:t>range</a:t>
            </a:r>
            <a:r>
              <a:rPr lang="de-DE" sz="4400" dirty="0" smtClean="0"/>
              <a:t/>
            </a:r>
            <a:br>
              <a:rPr lang="de-DE" sz="4400" dirty="0" smtClean="0"/>
            </a:br>
            <a:r>
              <a:rPr lang="de-DE" sz="3200" dirty="0" err="1" smtClean="0"/>
              <a:t>Discussion</a:t>
            </a:r>
            <a:r>
              <a:rPr lang="de-DE" sz="3200" dirty="0" smtClean="0"/>
              <a:t> in Amsterdam</a:t>
            </a:r>
            <a:br>
              <a:rPr lang="de-DE" sz="3200" dirty="0" smtClean="0"/>
            </a:br>
            <a:r>
              <a:rPr lang="de-DE" sz="2400" dirty="0" smtClean="0"/>
              <a:t>(</a:t>
            </a:r>
            <a:r>
              <a:rPr lang="de-DE" sz="2400" dirty="0" err="1" smtClean="0"/>
              <a:t>proposal</a:t>
            </a:r>
            <a:r>
              <a:rPr lang="de-DE" sz="2400" dirty="0" smtClean="0"/>
              <a:t> </a:t>
            </a:r>
            <a:r>
              <a:rPr lang="de-DE" sz="2400" dirty="0" err="1" smtClean="0"/>
              <a:t>for</a:t>
            </a:r>
            <a:r>
              <a:rPr lang="de-DE" sz="2400" dirty="0" smtClean="0"/>
              <a:t> L3 </a:t>
            </a:r>
            <a:r>
              <a:rPr lang="de-DE" sz="2400" dirty="0" err="1" smtClean="0"/>
              <a:t>test</a:t>
            </a:r>
            <a:r>
              <a:rPr lang="de-DE" sz="2400" dirty="0" smtClean="0"/>
              <a:t> </a:t>
            </a:r>
            <a:r>
              <a:rPr lang="de-DE" sz="2400" dirty="0" err="1" smtClean="0"/>
              <a:t>vehicles</a:t>
            </a:r>
            <a:r>
              <a:rPr lang="de-DE" sz="2400" dirty="0" smtClean="0"/>
              <a:t>)</a:t>
            </a:r>
            <a:endParaRPr lang="de-DE" sz="2400" dirty="0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1640" y="2708920"/>
            <a:ext cx="6343650" cy="2943225"/>
          </a:xfrm>
          <a:prstGeom prst="rect">
            <a:avLst/>
          </a:prstGeom>
          <a:solidFill>
            <a:srgbClr val="E7EFF9"/>
          </a:solidFill>
          <a:ln w="28575">
            <a:solidFill>
              <a:schemeClr val="tx1"/>
            </a:solidFill>
          </a:ln>
        </p:spPr>
      </p:pic>
      <p:sp>
        <p:nvSpPr>
          <p:cNvPr id="3" name="Rechteck 2"/>
          <p:cNvSpPr/>
          <p:nvPr/>
        </p:nvSpPr>
        <p:spPr>
          <a:xfrm>
            <a:off x="1475656" y="5252831"/>
            <a:ext cx="1723549" cy="3693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de-DE" dirty="0">
                <a:solidFill>
                  <a:schemeClr val="tx1"/>
                </a:solidFill>
              </a:rPr>
              <a:t>Not </a:t>
            </a:r>
            <a:r>
              <a:rPr lang="de-DE" dirty="0" err="1">
                <a:solidFill>
                  <a:schemeClr val="tx1"/>
                </a:solidFill>
              </a:rPr>
              <a:t>concluded</a:t>
            </a:r>
            <a:r>
              <a:rPr lang="de-DE" dirty="0">
                <a:solidFill>
                  <a:schemeClr val="tx1"/>
                </a:solidFill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1104514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491876" y="607077"/>
            <a:ext cx="3983783" cy="1138773"/>
          </a:xfrm>
          <a:prstGeom prst="rect">
            <a:avLst/>
          </a:prstGeom>
          <a:solidFill>
            <a:srgbClr val="E7EFF9"/>
          </a:solidFill>
        </p:spPr>
        <p:txBody>
          <a:bodyPr wrap="none" rtlCol="0">
            <a:spAutoFit/>
          </a:bodyPr>
          <a:lstStyle/>
          <a:p>
            <a:pPr algn="ctr"/>
            <a:r>
              <a:rPr lang="de-DE" sz="4400" dirty="0" smtClean="0"/>
              <a:t>Sensor </a:t>
            </a:r>
            <a:r>
              <a:rPr lang="de-DE" sz="4400" dirty="0" err="1" smtClean="0"/>
              <a:t>range</a:t>
            </a:r>
            <a:r>
              <a:rPr lang="de-DE" sz="4400" dirty="0" smtClean="0"/>
              <a:t/>
            </a:r>
            <a:br>
              <a:rPr lang="de-DE" sz="4400" dirty="0" smtClean="0"/>
            </a:br>
            <a:r>
              <a:rPr lang="de-DE" sz="2400" dirty="0" err="1" smtClean="0"/>
              <a:t>Proposal</a:t>
            </a:r>
            <a:r>
              <a:rPr lang="de-DE" sz="2400" dirty="0" smtClean="0"/>
              <a:t>: System </a:t>
            </a:r>
            <a:r>
              <a:rPr lang="de-DE" sz="2400" dirty="0" err="1" smtClean="0"/>
              <a:t>activation</a:t>
            </a:r>
            <a:endParaRPr lang="de-DE" sz="2400" dirty="0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1640" y="2708920"/>
            <a:ext cx="6343650" cy="2943225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sp>
        <p:nvSpPr>
          <p:cNvPr id="3" name="Ellipse 2"/>
          <p:cNvSpPr/>
          <p:nvPr/>
        </p:nvSpPr>
        <p:spPr>
          <a:xfrm>
            <a:off x="7906953" y="1705121"/>
            <a:ext cx="871042" cy="481026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Textfeld 6"/>
          <p:cNvSpPr txBox="1"/>
          <p:nvPr/>
        </p:nvSpPr>
        <p:spPr>
          <a:xfrm>
            <a:off x="491876" y="2276872"/>
            <a:ext cx="23262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3200" dirty="0" smtClean="0"/>
              <a:t>Basis:  41m</a:t>
            </a:r>
            <a:endParaRPr lang="de-DE" sz="3200" dirty="0"/>
          </a:p>
        </p:txBody>
      </p:sp>
      <p:sp>
        <p:nvSpPr>
          <p:cNvPr id="8" name="Textfeld 7"/>
          <p:cNvSpPr txBox="1"/>
          <p:nvPr/>
        </p:nvSpPr>
        <p:spPr>
          <a:xfrm>
            <a:off x="491876" y="4079974"/>
            <a:ext cx="6490879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3200" dirty="0" smtClean="0"/>
              <a:t>Sensor </a:t>
            </a:r>
            <a:r>
              <a:rPr lang="de-DE" sz="3200" dirty="0" err="1" smtClean="0"/>
              <a:t>range</a:t>
            </a:r>
            <a:r>
              <a:rPr lang="de-DE" sz="3200" dirty="0" smtClean="0"/>
              <a:t> </a:t>
            </a:r>
            <a:r>
              <a:rPr lang="de-DE" sz="3200" dirty="0" err="1" smtClean="0"/>
              <a:t>for</a:t>
            </a:r>
            <a:r>
              <a:rPr lang="de-DE" sz="3200" dirty="0" smtClean="0"/>
              <a:t> </a:t>
            </a:r>
            <a:r>
              <a:rPr lang="de-DE" sz="3200" dirty="0" err="1" smtClean="0"/>
              <a:t>system</a:t>
            </a:r>
            <a:r>
              <a:rPr lang="de-DE" sz="3200" dirty="0" smtClean="0"/>
              <a:t> „</a:t>
            </a:r>
            <a:r>
              <a:rPr lang="de-DE" sz="3200" dirty="0" err="1" smtClean="0"/>
              <a:t>release</a:t>
            </a:r>
            <a:r>
              <a:rPr lang="de-DE" sz="3200" dirty="0" smtClean="0"/>
              <a:t>“:</a:t>
            </a:r>
            <a:br>
              <a:rPr lang="de-DE" sz="3200" dirty="0" smtClean="0"/>
            </a:br>
            <a:r>
              <a:rPr lang="de-DE" sz="3200" dirty="0" smtClean="0"/>
              <a:t>            41m + 15%  = 48m</a:t>
            </a:r>
            <a:endParaRPr lang="de-DE" sz="3200" dirty="0"/>
          </a:p>
        </p:txBody>
      </p:sp>
      <p:sp>
        <p:nvSpPr>
          <p:cNvPr id="9" name="Textfeld 8"/>
          <p:cNvSpPr txBox="1"/>
          <p:nvPr/>
        </p:nvSpPr>
        <p:spPr>
          <a:xfrm>
            <a:off x="491875" y="5301208"/>
            <a:ext cx="828612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dirty="0" smtClean="0"/>
              <a:t>C1-system </a:t>
            </a:r>
            <a:r>
              <a:rPr lang="de-DE" sz="3200" dirty="0" err="1" smtClean="0"/>
              <a:t>can</a:t>
            </a:r>
            <a:r>
              <a:rPr lang="de-DE" sz="3200" dirty="0" smtClean="0"/>
              <a:t> </a:t>
            </a:r>
            <a:r>
              <a:rPr lang="de-DE" sz="3200" dirty="0" err="1" smtClean="0"/>
              <a:t>be</a:t>
            </a:r>
            <a:r>
              <a:rPr lang="de-DE" sz="3200" dirty="0" smtClean="0"/>
              <a:t> </a:t>
            </a:r>
            <a:r>
              <a:rPr lang="de-DE" sz="3200" dirty="0" err="1" smtClean="0"/>
              <a:t>activated</a:t>
            </a:r>
            <a:r>
              <a:rPr lang="de-DE" sz="3200" dirty="0" smtClean="0"/>
              <a:t> </a:t>
            </a:r>
            <a:r>
              <a:rPr lang="de-DE" sz="3200" dirty="0" err="1" smtClean="0"/>
              <a:t>if</a:t>
            </a:r>
            <a:r>
              <a:rPr lang="de-DE" sz="3200" dirty="0" smtClean="0"/>
              <a:t> </a:t>
            </a:r>
            <a:r>
              <a:rPr lang="de-DE" sz="3200" dirty="0"/>
              <a:t>an </a:t>
            </a:r>
            <a:r>
              <a:rPr lang="de-DE" sz="3200" dirty="0" err="1"/>
              <a:t>object</a:t>
            </a:r>
            <a:r>
              <a:rPr lang="de-DE" sz="3200" dirty="0"/>
              <a:t> (e.g. M1 </a:t>
            </a:r>
            <a:r>
              <a:rPr lang="de-DE" sz="3200" dirty="0" err="1" smtClean="0"/>
              <a:t>vehicle</a:t>
            </a:r>
            <a:r>
              <a:rPr lang="de-DE" sz="3200" dirty="0"/>
              <a:t>)</a:t>
            </a:r>
            <a:r>
              <a:rPr lang="de-DE" sz="3200" dirty="0" smtClean="0"/>
              <a:t> </a:t>
            </a:r>
            <a:r>
              <a:rPr lang="de-DE" sz="3200" dirty="0" err="1"/>
              <a:t>is</a:t>
            </a:r>
            <a:r>
              <a:rPr lang="de-DE" sz="3200" dirty="0"/>
              <a:t> </a:t>
            </a:r>
            <a:r>
              <a:rPr lang="de-DE" sz="3200" dirty="0" err="1" smtClean="0"/>
              <a:t>detected</a:t>
            </a:r>
            <a:r>
              <a:rPr lang="de-DE" sz="3200" dirty="0" smtClean="0"/>
              <a:t> in a </a:t>
            </a:r>
            <a:r>
              <a:rPr lang="de-DE" sz="3200" dirty="0" err="1" smtClean="0"/>
              <a:t>sensor</a:t>
            </a:r>
            <a:r>
              <a:rPr lang="de-DE" sz="3200" dirty="0" smtClean="0"/>
              <a:t> </a:t>
            </a:r>
            <a:r>
              <a:rPr lang="de-DE" sz="3200" dirty="0" err="1" smtClean="0"/>
              <a:t>range</a:t>
            </a:r>
            <a:r>
              <a:rPr lang="de-DE" sz="3200" dirty="0" smtClean="0"/>
              <a:t> </a:t>
            </a:r>
            <a:r>
              <a:rPr lang="de-DE" sz="3200" dirty="0" err="1" smtClean="0"/>
              <a:t>of</a:t>
            </a:r>
            <a:r>
              <a:rPr lang="de-DE" sz="3200" dirty="0" smtClean="0"/>
              <a:t> &gt; 48m</a:t>
            </a:r>
            <a:endParaRPr lang="de-DE" sz="3200" dirty="0"/>
          </a:p>
        </p:txBody>
      </p:sp>
      <p:sp>
        <p:nvSpPr>
          <p:cNvPr id="10" name="Textfeld 9"/>
          <p:cNvSpPr txBox="1"/>
          <p:nvPr/>
        </p:nvSpPr>
        <p:spPr>
          <a:xfrm>
            <a:off x="491876" y="2813994"/>
            <a:ext cx="7692106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3200" dirty="0" err="1" smtClean="0"/>
              <a:t>Asumption</a:t>
            </a:r>
            <a:r>
              <a:rPr lang="de-DE" sz="3200" dirty="0" smtClean="0"/>
              <a:t>:  </a:t>
            </a:r>
            <a:r>
              <a:rPr lang="de-DE" sz="3200" dirty="0" err="1" smtClean="0"/>
              <a:t>Difference</a:t>
            </a:r>
            <a:r>
              <a:rPr lang="de-DE" sz="3200" dirty="0" smtClean="0"/>
              <a:t> in </a:t>
            </a:r>
            <a:r>
              <a:rPr lang="de-DE" sz="3200" dirty="0" err="1" smtClean="0"/>
              <a:t>detection</a:t>
            </a:r>
            <a:r>
              <a:rPr lang="de-DE" sz="3200" dirty="0" smtClean="0"/>
              <a:t> </a:t>
            </a:r>
            <a:r>
              <a:rPr lang="de-DE" sz="3200" dirty="0" err="1" smtClean="0"/>
              <a:t>range</a:t>
            </a:r>
            <a:r>
              <a:rPr lang="de-DE" sz="3200" dirty="0" smtClean="0"/>
              <a:t/>
            </a:r>
            <a:br>
              <a:rPr lang="de-DE" sz="3200" dirty="0" smtClean="0"/>
            </a:br>
            <a:r>
              <a:rPr lang="de-DE" sz="3200" dirty="0" smtClean="0"/>
              <a:t>                        L3 vs. M1 </a:t>
            </a:r>
            <a:r>
              <a:rPr lang="de-DE" sz="3200" dirty="0" err="1" smtClean="0"/>
              <a:t>is</a:t>
            </a:r>
            <a:r>
              <a:rPr lang="de-DE" sz="3200" dirty="0" smtClean="0"/>
              <a:t> 15% </a:t>
            </a:r>
            <a:endParaRPr lang="de-DE" sz="3200" dirty="0"/>
          </a:p>
        </p:txBody>
      </p:sp>
    </p:spTree>
    <p:extLst>
      <p:ext uri="{BB962C8B-B14F-4D97-AF65-F5344CB8AC3E}">
        <p14:creationId xmlns:p14="http://schemas.microsoft.com/office/powerpoint/2010/main" val="11953443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60000" y="6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56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7.40741E-7 L 0.25157 -0.43495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69" y="-2175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/>
      <p:bldP spid="8" grpId="0"/>
      <p:bldP spid="9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1640" y="2708920"/>
            <a:ext cx="6343650" cy="2943225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sp>
        <p:nvSpPr>
          <p:cNvPr id="4" name="Textfeld 3"/>
          <p:cNvSpPr txBox="1"/>
          <p:nvPr/>
        </p:nvSpPr>
        <p:spPr>
          <a:xfrm>
            <a:off x="639095" y="607077"/>
            <a:ext cx="3689343" cy="1138773"/>
          </a:xfrm>
          <a:prstGeom prst="rect">
            <a:avLst/>
          </a:prstGeom>
          <a:solidFill>
            <a:srgbClr val="E7EFF9"/>
          </a:solidFill>
        </p:spPr>
        <p:txBody>
          <a:bodyPr wrap="none" rtlCol="0">
            <a:spAutoFit/>
          </a:bodyPr>
          <a:lstStyle/>
          <a:p>
            <a:pPr algn="ctr"/>
            <a:r>
              <a:rPr lang="de-DE" sz="4400" dirty="0" smtClean="0"/>
              <a:t>Sensor </a:t>
            </a:r>
            <a:r>
              <a:rPr lang="de-DE" sz="4400" dirty="0" err="1" smtClean="0"/>
              <a:t>range</a:t>
            </a:r>
            <a:r>
              <a:rPr lang="de-DE" sz="4400" dirty="0" smtClean="0"/>
              <a:t/>
            </a:r>
            <a:br>
              <a:rPr lang="de-DE" sz="4400" dirty="0" smtClean="0"/>
            </a:br>
            <a:r>
              <a:rPr lang="de-DE" sz="2400" dirty="0" err="1" smtClean="0"/>
              <a:t>Proposal</a:t>
            </a:r>
            <a:r>
              <a:rPr lang="de-DE" sz="2400" dirty="0" smtClean="0"/>
              <a:t>: Type </a:t>
            </a:r>
            <a:r>
              <a:rPr lang="de-DE" sz="2400" dirty="0" err="1" smtClean="0"/>
              <a:t>Approval</a:t>
            </a:r>
            <a:endParaRPr lang="de-DE" sz="2400" dirty="0"/>
          </a:p>
        </p:txBody>
      </p:sp>
      <p:sp>
        <p:nvSpPr>
          <p:cNvPr id="3" name="Ellipse 2"/>
          <p:cNvSpPr/>
          <p:nvPr/>
        </p:nvSpPr>
        <p:spPr>
          <a:xfrm>
            <a:off x="8100392" y="537802"/>
            <a:ext cx="677602" cy="370918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Textfeld 6"/>
          <p:cNvSpPr txBox="1"/>
          <p:nvPr/>
        </p:nvSpPr>
        <p:spPr>
          <a:xfrm>
            <a:off x="706582" y="2276872"/>
            <a:ext cx="610615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3200" dirty="0" smtClean="0"/>
              <a:t>Basis:  63m, but </a:t>
            </a:r>
            <a:r>
              <a:rPr lang="de-DE" sz="3200" dirty="0" err="1" smtClean="0"/>
              <a:t>for</a:t>
            </a:r>
            <a:r>
              <a:rPr lang="de-DE" sz="3200" dirty="0" smtClean="0"/>
              <a:t> M1 </a:t>
            </a:r>
            <a:r>
              <a:rPr lang="de-DE" sz="3200" dirty="0" err="1" smtClean="0"/>
              <a:t>vehicles</a:t>
            </a:r>
            <a:r>
              <a:rPr lang="de-DE" sz="3200" dirty="0" smtClean="0"/>
              <a:t>!</a:t>
            </a:r>
            <a:endParaRPr lang="de-DE" sz="3200" dirty="0"/>
          </a:p>
        </p:txBody>
      </p:sp>
      <p:sp>
        <p:nvSpPr>
          <p:cNvPr id="8" name="Textfeld 7"/>
          <p:cNvSpPr txBox="1"/>
          <p:nvPr/>
        </p:nvSpPr>
        <p:spPr>
          <a:xfrm>
            <a:off x="706582" y="4005064"/>
            <a:ext cx="7608173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3200" dirty="0" err="1" smtClean="0"/>
              <a:t>Calculated</a:t>
            </a:r>
            <a:r>
              <a:rPr lang="de-DE" sz="3200" dirty="0" smtClean="0"/>
              <a:t> Sensor </a:t>
            </a:r>
            <a:r>
              <a:rPr lang="de-DE" sz="3200" dirty="0" err="1" smtClean="0"/>
              <a:t>range</a:t>
            </a:r>
            <a:r>
              <a:rPr lang="de-DE" sz="3200" dirty="0" smtClean="0"/>
              <a:t> </a:t>
            </a:r>
            <a:r>
              <a:rPr lang="de-DE" sz="3200" dirty="0" err="1" smtClean="0"/>
              <a:t>for</a:t>
            </a:r>
            <a:r>
              <a:rPr lang="de-DE" sz="3200" dirty="0" smtClean="0"/>
              <a:t> L3 </a:t>
            </a:r>
            <a:r>
              <a:rPr lang="de-DE" sz="3200" dirty="0" err="1" smtClean="0"/>
              <a:t>vehicle</a:t>
            </a:r>
            <a:r>
              <a:rPr lang="de-DE" sz="3200" dirty="0" smtClean="0"/>
              <a:t>:</a:t>
            </a:r>
            <a:br>
              <a:rPr lang="de-DE" sz="3200" dirty="0" smtClean="0"/>
            </a:br>
            <a:r>
              <a:rPr lang="de-DE" sz="3200" dirty="0" smtClean="0"/>
              <a:t>            63m </a:t>
            </a:r>
            <a:r>
              <a:rPr lang="de-DE" sz="3200" dirty="0"/>
              <a:t>-</a:t>
            </a:r>
            <a:r>
              <a:rPr lang="de-DE" sz="3200" dirty="0" smtClean="0"/>
              <a:t> 15%  = 54m</a:t>
            </a:r>
            <a:endParaRPr lang="de-DE" sz="3200" dirty="0"/>
          </a:p>
        </p:txBody>
      </p:sp>
      <p:sp>
        <p:nvSpPr>
          <p:cNvPr id="9" name="Textfeld 8"/>
          <p:cNvSpPr txBox="1"/>
          <p:nvPr/>
        </p:nvSpPr>
        <p:spPr>
          <a:xfrm>
            <a:off x="706582" y="5301208"/>
            <a:ext cx="832991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dirty="0" smtClean="0"/>
              <a:t>C1-system </a:t>
            </a:r>
            <a:r>
              <a:rPr lang="de-DE" sz="3200" dirty="0" err="1" smtClean="0"/>
              <a:t>can</a:t>
            </a:r>
            <a:r>
              <a:rPr lang="de-DE" sz="3200" dirty="0" smtClean="0"/>
              <a:t> </a:t>
            </a:r>
            <a:r>
              <a:rPr lang="de-DE" sz="3200" dirty="0" err="1" smtClean="0"/>
              <a:t>be</a:t>
            </a:r>
            <a:r>
              <a:rPr lang="de-DE" sz="3200" dirty="0" smtClean="0"/>
              <a:t> </a:t>
            </a:r>
            <a:r>
              <a:rPr lang="de-DE" sz="3200" dirty="0" err="1" smtClean="0"/>
              <a:t>approved</a:t>
            </a:r>
            <a:r>
              <a:rPr lang="de-DE" sz="3200" dirty="0" smtClean="0"/>
              <a:t>, </a:t>
            </a:r>
            <a:r>
              <a:rPr lang="de-DE" sz="3200" dirty="0" err="1" smtClean="0"/>
              <a:t>if</a:t>
            </a:r>
            <a:r>
              <a:rPr lang="de-DE" sz="3200" dirty="0" smtClean="0"/>
              <a:t> </a:t>
            </a:r>
            <a:r>
              <a:rPr lang="de-DE" sz="3200" dirty="0"/>
              <a:t>an </a:t>
            </a:r>
            <a:r>
              <a:rPr lang="de-DE" sz="3200" dirty="0" err="1"/>
              <a:t>object</a:t>
            </a:r>
            <a:r>
              <a:rPr lang="de-DE" sz="3200" dirty="0"/>
              <a:t> (e.g. M1 </a:t>
            </a:r>
            <a:r>
              <a:rPr lang="de-DE" sz="3200" dirty="0" err="1" smtClean="0"/>
              <a:t>vehicle</a:t>
            </a:r>
            <a:r>
              <a:rPr lang="de-DE" sz="3200" dirty="0" smtClean="0"/>
              <a:t>) </a:t>
            </a:r>
            <a:r>
              <a:rPr lang="de-DE" sz="3200" dirty="0" err="1" smtClean="0"/>
              <a:t>is</a:t>
            </a:r>
            <a:r>
              <a:rPr lang="de-DE" sz="3200" dirty="0" smtClean="0"/>
              <a:t> </a:t>
            </a:r>
            <a:r>
              <a:rPr lang="de-DE" sz="3200" dirty="0" err="1" smtClean="0"/>
              <a:t>detected</a:t>
            </a:r>
            <a:r>
              <a:rPr lang="de-DE" sz="3200" dirty="0" smtClean="0"/>
              <a:t> in a </a:t>
            </a:r>
            <a:r>
              <a:rPr lang="de-DE" sz="3200" dirty="0" err="1" smtClean="0"/>
              <a:t>sensor</a:t>
            </a:r>
            <a:r>
              <a:rPr lang="de-DE" sz="3200" dirty="0" smtClean="0"/>
              <a:t> </a:t>
            </a:r>
            <a:r>
              <a:rPr lang="de-DE" sz="3200" dirty="0" err="1" smtClean="0"/>
              <a:t>range</a:t>
            </a:r>
            <a:r>
              <a:rPr lang="de-DE" sz="3200" dirty="0" smtClean="0"/>
              <a:t> </a:t>
            </a:r>
            <a:r>
              <a:rPr lang="de-DE" sz="3200" dirty="0" err="1" smtClean="0"/>
              <a:t>of</a:t>
            </a:r>
            <a:r>
              <a:rPr lang="de-DE" sz="3200" dirty="0" smtClean="0"/>
              <a:t> &gt; 63m</a:t>
            </a:r>
            <a:endParaRPr lang="de-DE" sz="3200" dirty="0"/>
          </a:p>
        </p:txBody>
      </p:sp>
      <p:sp>
        <p:nvSpPr>
          <p:cNvPr id="10" name="Textfeld 9"/>
          <p:cNvSpPr txBox="1"/>
          <p:nvPr/>
        </p:nvSpPr>
        <p:spPr>
          <a:xfrm>
            <a:off x="706582" y="2855838"/>
            <a:ext cx="7692106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3200" dirty="0" err="1" smtClean="0"/>
              <a:t>Asumption</a:t>
            </a:r>
            <a:r>
              <a:rPr lang="de-DE" sz="3200" dirty="0" smtClean="0"/>
              <a:t>:  </a:t>
            </a:r>
            <a:r>
              <a:rPr lang="de-DE" sz="3200" dirty="0" err="1" smtClean="0"/>
              <a:t>Difference</a:t>
            </a:r>
            <a:r>
              <a:rPr lang="de-DE" sz="3200" dirty="0" smtClean="0"/>
              <a:t> in </a:t>
            </a:r>
            <a:r>
              <a:rPr lang="de-DE" sz="3200" dirty="0" err="1" smtClean="0"/>
              <a:t>detection</a:t>
            </a:r>
            <a:r>
              <a:rPr lang="de-DE" sz="3200" dirty="0" smtClean="0"/>
              <a:t> </a:t>
            </a:r>
            <a:r>
              <a:rPr lang="de-DE" sz="3200" dirty="0" err="1" smtClean="0"/>
              <a:t>range</a:t>
            </a:r>
            <a:r>
              <a:rPr lang="de-DE" sz="3200" dirty="0" smtClean="0"/>
              <a:t/>
            </a:r>
            <a:br>
              <a:rPr lang="de-DE" sz="3200" dirty="0" smtClean="0"/>
            </a:br>
            <a:r>
              <a:rPr lang="de-DE" sz="3200" dirty="0" smtClean="0"/>
              <a:t>                        L3 vs. M1 </a:t>
            </a:r>
            <a:r>
              <a:rPr lang="de-DE" sz="3200" dirty="0" err="1" smtClean="0"/>
              <a:t>is</a:t>
            </a:r>
            <a:r>
              <a:rPr lang="de-DE" sz="3200" dirty="0" smtClean="0"/>
              <a:t> 15% </a:t>
            </a:r>
            <a:endParaRPr lang="de-DE" sz="3200" dirty="0"/>
          </a:p>
        </p:txBody>
      </p:sp>
    </p:spTree>
    <p:extLst>
      <p:ext uri="{BB962C8B-B14F-4D97-AF65-F5344CB8AC3E}">
        <p14:creationId xmlns:p14="http://schemas.microsoft.com/office/powerpoint/2010/main" val="16035719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60000" y="6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56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7.40741E-7 L 0.25157 -0.43495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69" y="-2175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5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/>
      <p:bldP spid="8" grpId="0"/>
      <p:bldP spid="9" grpId="0"/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feld 4"/>
          <p:cNvSpPr txBox="1"/>
          <p:nvPr/>
        </p:nvSpPr>
        <p:spPr>
          <a:xfrm>
            <a:off x="486467" y="1268760"/>
            <a:ext cx="813690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200" dirty="0" smtClean="0"/>
              <a:t>Due </a:t>
            </a:r>
            <a:r>
              <a:rPr lang="de-DE" sz="3200" dirty="0" err="1" smtClean="0"/>
              <a:t>to</a:t>
            </a:r>
            <a:r>
              <a:rPr lang="de-DE" sz="3200" dirty="0" smtClean="0"/>
              <a:t> </a:t>
            </a:r>
            <a:r>
              <a:rPr lang="de-DE" sz="3200" dirty="0" err="1" smtClean="0"/>
              <a:t>big</a:t>
            </a:r>
            <a:r>
              <a:rPr lang="de-DE" sz="3200" dirty="0" smtClean="0"/>
              <a:t> </a:t>
            </a:r>
            <a:r>
              <a:rPr lang="de-DE" sz="3200" dirty="0" err="1" smtClean="0"/>
              <a:t>differences</a:t>
            </a:r>
            <a:r>
              <a:rPr lang="de-DE" sz="3200" dirty="0" smtClean="0"/>
              <a:t> in </a:t>
            </a:r>
            <a:r>
              <a:rPr lang="de-DE" sz="3200" dirty="0" err="1" smtClean="0"/>
              <a:t>the</a:t>
            </a:r>
            <a:r>
              <a:rPr lang="de-DE" sz="3200" dirty="0" smtClean="0"/>
              <a:t> </a:t>
            </a:r>
            <a:r>
              <a:rPr lang="de-DE" sz="3200" dirty="0" err="1" smtClean="0"/>
              <a:t>radar</a:t>
            </a:r>
            <a:r>
              <a:rPr lang="de-DE" sz="3200" dirty="0" smtClean="0"/>
              <a:t> </a:t>
            </a:r>
            <a:r>
              <a:rPr lang="de-DE" sz="3200" dirty="0" err="1" smtClean="0"/>
              <a:t>reflection</a:t>
            </a:r>
            <a:r>
              <a:rPr lang="de-DE" sz="3200" dirty="0" smtClean="0"/>
              <a:t> </a:t>
            </a:r>
            <a:r>
              <a:rPr lang="de-DE" sz="3200" dirty="0" err="1" smtClean="0"/>
              <a:t>of</a:t>
            </a:r>
            <a:r>
              <a:rPr lang="de-DE" sz="3200" dirty="0" smtClean="0"/>
              <a:t> </a:t>
            </a:r>
            <a:r>
              <a:rPr lang="de-DE" sz="3200" dirty="0" err="1" smtClean="0"/>
              <a:t>motorbikes</a:t>
            </a:r>
            <a:r>
              <a:rPr lang="de-DE" sz="3200" dirty="0" smtClean="0"/>
              <a:t>, </a:t>
            </a:r>
            <a:r>
              <a:rPr lang="de-DE" sz="3200" dirty="0" err="1" smtClean="0"/>
              <a:t>industry</a:t>
            </a:r>
            <a:r>
              <a:rPr lang="de-DE" sz="3200" dirty="0" smtClean="0"/>
              <a:t> </a:t>
            </a:r>
            <a:r>
              <a:rPr lang="de-DE" sz="3200" dirty="0" err="1" smtClean="0"/>
              <a:t>proposes</a:t>
            </a:r>
            <a:r>
              <a:rPr lang="de-DE" sz="3200" dirty="0" smtClean="0"/>
              <a:t>:</a:t>
            </a:r>
            <a:endParaRPr lang="de-DE" sz="3200" dirty="0"/>
          </a:p>
        </p:txBody>
      </p:sp>
      <p:sp>
        <p:nvSpPr>
          <p:cNvPr id="6" name="Textfeld 5"/>
          <p:cNvSpPr txBox="1"/>
          <p:nvPr/>
        </p:nvSpPr>
        <p:spPr>
          <a:xfrm>
            <a:off x="539552" y="2795444"/>
            <a:ext cx="792088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55600" indent="-355600">
              <a:buFont typeface="Arial" panose="020B0604020202020204" pitchFamily="34" charset="0"/>
              <a:buChar char="•"/>
            </a:pPr>
            <a:r>
              <a:rPr lang="de-DE" sz="3200" dirty="0" err="1" smtClean="0"/>
              <a:t>To</a:t>
            </a:r>
            <a:r>
              <a:rPr lang="de-DE" sz="3200" dirty="0" smtClean="0"/>
              <a:t> </a:t>
            </a:r>
            <a:r>
              <a:rPr lang="de-DE" sz="3200" dirty="0" err="1"/>
              <a:t>approve</a:t>
            </a:r>
            <a:r>
              <a:rPr lang="de-DE" sz="3200" dirty="0"/>
              <a:t> </a:t>
            </a:r>
            <a:r>
              <a:rPr lang="de-DE" sz="3200" dirty="0" err="1"/>
              <a:t>the</a:t>
            </a:r>
            <a:r>
              <a:rPr lang="de-DE" sz="3200" dirty="0"/>
              <a:t> C1 </a:t>
            </a:r>
            <a:r>
              <a:rPr lang="de-DE" sz="3200" dirty="0" err="1"/>
              <a:t>system</a:t>
            </a:r>
            <a:r>
              <a:rPr lang="de-DE" sz="3200" dirty="0"/>
              <a:t> </a:t>
            </a:r>
            <a:r>
              <a:rPr lang="de-DE" sz="3200" dirty="0" err="1" smtClean="0"/>
              <a:t>if</a:t>
            </a:r>
            <a:r>
              <a:rPr lang="de-DE" sz="3200" dirty="0" smtClean="0"/>
              <a:t>, at </a:t>
            </a:r>
            <a:r>
              <a:rPr lang="de-DE" sz="3200" dirty="0" err="1" smtClean="0"/>
              <a:t>the</a:t>
            </a:r>
            <a:r>
              <a:rPr lang="de-DE" sz="3200" dirty="0" smtClean="0"/>
              <a:t> time </a:t>
            </a:r>
            <a:r>
              <a:rPr lang="de-DE" sz="3200" dirty="0" err="1" smtClean="0"/>
              <a:t>of</a:t>
            </a:r>
            <a:r>
              <a:rPr lang="de-DE" sz="3200" dirty="0" smtClean="0"/>
              <a:t> Type </a:t>
            </a:r>
            <a:r>
              <a:rPr lang="de-DE" sz="3200" dirty="0" err="1" smtClean="0"/>
              <a:t>Approval</a:t>
            </a:r>
            <a:r>
              <a:rPr lang="de-DE" sz="3200" dirty="0" smtClean="0"/>
              <a:t>, an </a:t>
            </a:r>
            <a:r>
              <a:rPr lang="de-DE" sz="3200" dirty="0" err="1" smtClean="0"/>
              <a:t>object</a:t>
            </a:r>
            <a:r>
              <a:rPr lang="de-DE" sz="3200" dirty="0" smtClean="0"/>
              <a:t> (e.g. M1 </a:t>
            </a:r>
            <a:r>
              <a:rPr lang="de-DE" sz="3200" dirty="0" err="1" smtClean="0"/>
              <a:t>vehicle</a:t>
            </a:r>
            <a:r>
              <a:rPr lang="de-DE" sz="3200" dirty="0" smtClean="0"/>
              <a:t>) </a:t>
            </a:r>
            <a:r>
              <a:rPr lang="de-DE" sz="3200" dirty="0" err="1" smtClean="0"/>
              <a:t>is</a:t>
            </a:r>
            <a:r>
              <a:rPr lang="de-DE" sz="3200" dirty="0" smtClean="0"/>
              <a:t> </a:t>
            </a:r>
            <a:r>
              <a:rPr lang="de-DE" sz="3200" dirty="0" err="1" smtClean="0"/>
              <a:t>detected</a:t>
            </a:r>
            <a:r>
              <a:rPr lang="de-DE" sz="3200" dirty="0" smtClean="0"/>
              <a:t> in a </a:t>
            </a:r>
            <a:r>
              <a:rPr lang="de-DE" sz="3200" dirty="0" err="1" smtClean="0"/>
              <a:t>distance</a:t>
            </a:r>
            <a:r>
              <a:rPr lang="de-DE" sz="3200" dirty="0" smtClean="0"/>
              <a:t> &gt; 63m</a:t>
            </a:r>
            <a:endParaRPr lang="de-DE" sz="3200" dirty="0"/>
          </a:p>
        </p:txBody>
      </p:sp>
      <p:sp>
        <p:nvSpPr>
          <p:cNvPr id="7" name="Textfeld 6"/>
          <p:cNvSpPr txBox="1"/>
          <p:nvPr/>
        </p:nvSpPr>
        <p:spPr>
          <a:xfrm>
            <a:off x="539552" y="4869160"/>
            <a:ext cx="835292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55600" indent="-355600">
              <a:buFont typeface="Arial" panose="020B0604020202020204" pitchFamily="34" charset="0"/>
              <a:buChar char="•"/>
            </a:pPr>
            <a:r>
              <a:rPr lang="de-DE" sz="3200" dirty="0" err="1" smtClean="0"/>
              <a:t>To</a:t>
            </a:r>
            <a:r>
              <a:rPr lang="de-DE" sz="3200" dirty="0" smtClean="0"/>
              <a:t> </a:t>
            </a:r>
            <a:r>
              <a:rPr lang="de-DE" sz="3200" dirty="0" err="1" smtClean="0"/>
              <a:t>release</a:t>
            </a:r>
            <a:r>
              <a:rPr lang="de-DE" sz="3200" dirty="0" smtClean="0"/>
              <a:t> </a:t>
            </a:r>
            <a:r>
              <a:rPr lang="de-DE" sz="3200" dirty="0" err="1" smtClean="0"/>
              <a:t>the</a:t>
            </a:r>
            <a:r>
              <a:rPr lang="de-DE" sz="3200" dirty="0" smtClean="0"/>
              <a:t> </a:t>
            </a:r>
            <a:r>
              <a:rPr lang="de-DE" sz="3200" dirty="0" err="1" smtClean="0"/>
              <a:t>system</a:t>
            </a:r>
            <a:r>
              <a:rPr lang="de-DE" sz="3200" dirty="0" smtClean="0"/>
              <a:t> </a:t>
            </a:r>
            <a:r>
              <a:rPr lang="de-DE" sz="3200" dirty="0" err="1" smtClean="0"/>
              <a:t>function</a:t>
            </a:r>
            <a:r>
              <a:rPr lang="de-DE" sz="3200" dirty="0" smtClean="0"/>
              <a:t> </a:t>
            </a:r>
            <a:r>
              <a:rPr lang="de-DE" sz="3200" dirty="0" err="1" smtClean="0"/>
              <a:t>of</a:t>
            </a:r>
            <a:r>
              <a:rPr lang="de-DE" sz="3200" dirty="0" smtClean="0"/>
              <a:t> C1, </a:t>
            </a:r>
            <a:r>
              <a:rPr lang="de-DE" sz="3200" dirty="0" err="1" smtClean="0"/>
              <a:t>once</a:t>
            </a:r>
            <a:r>
              <a:rPr lang="de-DE" sz="3200" dirty="0" smtClean="0"/>
              <a:t> per </a:t>
            </a:r>
            <a:r>
              <a:rPr lang="de-DE" sz="3200" dirty="0" err="1" smtClean="0"/>
              <a:t>ignition</a:t>
            </a:r>
            <a:r>
              <a:rPr lang="de-DE" sz="3200" dirty="0" smtClean="0"/>
              <a:t> </a:t>
            </a:r>
            <a:r>
              <a:rPr lang="de-DE" sz="3200" dirty="0" err="1" smtClean="0"/>
              <a:t>cycle</a:t>
            </a:r>
            <a:r>
              <a:rPr lang="de-DE" sz="3200" dirty="0" smtClean="0"/>
              <a:t>, </a:t>
            </a:r>
            <a:r>
              <a:rPr lang="de-DE" sz="3200" dirty="0" err="1" smtClean="0"/>
              <a:t>if</a:t>
            </a:r>
            <a:r>
              <a:rPr lang="de-DE" sz="3200" dirty="0" smtClean="0"/>
              <a:t> </a:t>
            </a:r>
            <a:r>
              <a:rPr lang="de-DE" sz="3200" dirty="0"/>
              <a:t>an </a:t>
            </a:r>
            <a:r>
              <a:rPr lang="de-DE" sz="3200" dirty="0" err="1"/>
              <a:t>object</a:t>
            </a:r>
            <a:r>
              <a:rPr lang="de-DE" sz="3200" dirty="0"/>
              <a:t> (e.g. M1 </a:t>
            </a:r>
            <a:r>
              <a:rPr lang="de-DE" sz="3200" dirty="0" err="1" smtClean="0"/>
              <a:t>vehicle</a:t>
            </a:r>
            <a:r>
              <a:rPr lang="de-DE" sz="3200" dirty="0" smtClean="0"/>
              <a:t>) </a:t>
            </a:r>
            <a:r>
              <a:rPr lang="de-DE" sz="3200" dirty="0" err="1" smtClean="0"/>
              <a:t>is</a:t>
            </a:r>
            <a:r>
              <a:rPr lang="de-DE" sz="3200" dirty="0" smtClean="0"/>
              <a:t> </a:t>
            </a:r>
            <a:r>
              <a:rPr lang="de-DE" sz="3200" dirty="0" err="1" smtClean="0"/>
              <a:t>detected</a:t>
            </a:r>
            <a:r>
              <a:rPr lang="de-DE" sz="3200" dirty="0" smtClean="0"/>
              <a:t> in a </a:t>
            </a:r>
            <a:r>
              <a:rPr lang="de-DE" sz="3200" dirty="0" err="1" smtClean="0"/>
              <a:t>distance</a:t>
            </a:r>
            <a:r>
              <a:rPr lang="de-DE" sz="3200" dirty="0" smtClean="0"/>
              <a:t> &gt; 48m</a:t>
            </a:r>
            <a:endParaRPr lang="de-DE" sz="3200" dirty="0"/>
          </a:p>
        </p:txBody>
      </p:sp>
      <p:sp>
        <p:nvSpPr>
          <p:cNvPr id="8" name="Textfeld 7"/>
          <p:cNvSpPr txBox="1"/>
          <p:nvPr/>
        </p:nvSpPr>
        <p:spPr>
          <a:xfrm>
            <a:off x="2987824" y="244336"/>
            <a:ext cx="3134191" cy="769441"/>
          </a:xfrm>
          <a:prstGeom prst="rect">
            <a:avLst/>
          </a:prstGeom>
          <a:solidFill>
            <a:srgbClr val="E7EFF9"/>
          </a:solidFill>
        </p:spPr>
        <p:txBody>
          <a:bodyPr wrap="none" rtlCol="0">
            <a:spAutoFit/>
          </a:bodyPr>
          <a:lstStyle/>
          <a:p>
            <a:r>
              <a:rPr lang="de-DE" sz="4400" dirty="0" err="1" smtClean="0"/>
              <a:t>Conclusion</a:t>
            </a:r>
            <a:r>
              <a:rPr lang="de-DE" sz="4400" dirty="0" smtClean="0"/>
              <a:t>:</a:t>
            </a:r>
            <a:endParaRPr lang="de-DE" sz="4400" dirty="0"/>
          </a:p>
        </p:txBody>
      </p:sp>
    </p:spTree>
    <p:extLst>
      <p:ext uri="{BB962C8B-B14F-4D97-AF65-F5344CB8AC3E}">
        <p14:creationId xmlns:p14="http://schemas.microsoft.com/office/powerpoint/2010/main" val="1742687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0</TotalTime>
  <Words>233</Words>
  <Application>Microsoft Office PowerPoint</Application>
  <PresentationFormat>Bildschirmpräsentation (4:3)</PresentationFormat>
  <Paragraphs>26</Paragraphs>
  <Slides>7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7</vt:i4>
      </vt:variant>
    </vt:vector>
  </HeadingPairs>
  <TitlesOfParts>
    <vt:vector size="12" baseType="lpstr">
      <vt:lpstr>MS Mincho</vt:lpstr>
      <vt:lpstr>Arial</vt:lpstr>
      <vt:lpstr>Calibri</vt:lpstr>
      <vt:lpstr>Times New Roman</vt:lpstr>
      <vt:lpstr>Office Theme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>BOSCH Group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Jochen Schäfer CC/PJ-RO</dc:creator>
  <cp:lastModifiedBy>Jochen Schäfer CC/PJ-RO</cp:lastModifiedBy>
  <cp:revision>21</cp:revision>
  <dcterms:created xsi:type="dcterms:W3CDTF">2017-06-09T08:40:00Z</dcterms:created>
  <dcterms:modified xsi:type="dcterms:W3CDTF">2017-06-13T07:04:52Z</dcterms:modified>
</cp:coreProperties>
</file>