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73" r:id="rId3"/>
    <p:sldId id="272" r:id="rId4"/>
    <p:sldId id="269" r:id="rId5"/>
    <p:sldId id="274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1675" autoAdjust="0"/>
    <p:restoredTop sz="94660"/>
  </p:normalViewPr>
  <p:slideViewPr>
    <p:cSldViewPr>
      <p:cViewPr varScale="1">
        <p:scale>
          <a:sx n="88" d="100"/>
          <a:sy n="88" d="100"/>
        </p:scale>
        <p:origin x="8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2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2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2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2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2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1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20000" y="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/>
              <a:t>ITS/AD-11-04</a:t>
            </a:r>
            <a:endParaRPr lang="en-US" sz="16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590800"/>
            <a:ext cx="7514406" cy="121919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Status report on the activities of 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TF-CS/OTA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38400" y="39624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/>
              <a:t>11</a:t>
            </a:r>
            <a:r>
              <a:rPr lang="en-US" sz="2400" baseline="30000" dirty="0"/>
              <a:t>th</a:t>
            </a:r>
            <a:r>
              <a:rPr lang="en-US" sz="2400" dirty="0"/>
              <a:t> session WP.29 IWG ITS/AD</a:t>
            </a:r>
            <a:br>
              <a:rPr lang="en-US" sz="2400" dirty="0"/>
            </a:br>
            <a:r>
              <a:rPr lang="en-US" sz="2400" dirty="0"/>
              <a:t>16 March 2017, UNECE, Geneva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0"/>
            <a:ext cx="3595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Transmitted from Secretary of </a:t>
            </a:r>
            <a:r>
              <a:rPr kumimoji="1" lang="en-US" altLang="ja-JP" sz="1600" dirty="0" smtClean="0"/>
              <a:t>TF-CS/OTA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51660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428806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 on Task Force – Cyber Security, Data Protection and Over-the-Air issues</a:t>
            </a:r>
          </a:p>
          <a:p>
            <a:endParaRPr lang="en-US" sz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628650">
              <a:tabLst>
                <a:tab pos="2114550" algn="l"/>
              </a:tabLst>
            </a:pP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Start of activity: 	21 December 2017	</a:t>
            </a:r>
            <a:b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(kickoff meeting at UK </a:t>
            </a:r>
            <a:r>
              <a:rPr lang="en-US" sz="24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DfT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London)</a:t>
            </a:r>
          </a:p>
          <a:p>
            <a:endParaRPr lang="en-US" sz="8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400050">
              <a:tabLst>
                <a:tab pos="2114550" algn="l"/>
              </a:tabLst>
            </a:pP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Co-Chair:	Mr. Darren Handley (UK/</a:t>
            </a:r>
            <a:r>
              <a:rPr lang="en-US" sz="24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DfT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defTabSz="457200">
              <a:tabLst>
                <a:tab pos="2114550" algn="l"/>
              </a:tabLst>
            </a:pP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Mr. T</a:t>
            </a:r>
            <a:r>
              <a:rPr lang="en-US" sz="24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etsuya </a:t>
            </a:r>
            <a:r>
              <a:rPr lang="en-US" sz="24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Niikuni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(Japan/NTSEL)</a:t>
            </a:r>
          </a:p>
          <a:p>
            <a:endParaRPr lang="en-US" sz="8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tabLst>
                <a:tab pos="2114550" algn="l"/>
              </a:tabLst>
            </a:pP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Secretary:	Mr. Jens Schenkenberger(OICA/Hyundai)</a:t>
            </a:r>
          </a:p>
          <a:p>
            <a:endParaRPr lang="en-US" sz="8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tabLst>
                <a:tab pos="2114550" algn="l"/>
              </a:tabLst>
            </a:pP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Participants:	Contracting Parties (AU, BE, CN, EC,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EG</a:t>
            </a:r>
            <a:r>
              <a:rPr lang="en-US" sz="2400" i="1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*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FR, 	DE, JP, KR, NL, NO,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RU</a:t>
            </a:r>
            <a:r>
              <a:rPr lang="en-US" sz="2400" i="1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*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ES, SE, CH, UK, U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</a:t>
            </a:r>
            <a:r>
              <a:rPr lang="en-US" sz="2400" i="1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*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 	NGO (ITU, FIA, CITA, </a:t>
            </a:r>
            <a:r>
              <a:rPr lang="en-US" sz="2400" i="1" dirty="0">
                <a:solidFill>
                  <a:schemeClr val="tx1"/>
                </a:solidFill>
              </a:rPr>
              <a:t>IRU</a:t>
            </a:r>
            <a:r>
              <a:rPr lang="en-US" sz="2400" i="1" baseline="30000" dirty="0">
                <a:solidFill>
                  <a:schemeClr val="tx1"/>
                </a:solidFill>
              </a:rPr>
              <a:t>*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ISO, SAE, OICA, CLEPA)</a:t>
            </a:r>
            <a:b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8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tabLst>
                <a:tab pos="2114550" algn="l"/>
              </a:tabLst>
            </a:pP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Participation:	Type approval and cyber security experts</a:t>
            </a:r>
            <a:b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approx. 30 people per meeting  </a:t>
            </a:r>
          </a:p>
          <a:p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endParaRPr lang="en-US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Status report on the activities of TF-CS/OTA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6705600" y="6564868"/>
            <a:ext cx="1942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baseline="30000" dirty="0"/>
              <a:t>* No active participation yet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24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428806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endParaRPr lang="de-DE" sz="800" dirty="0">
              <a:solidFill>
                <a:schemeClr val="tx1"/>
              </a:solidFill>
            </a:endParaRPr>
          </a:p>
          <a:p>
            <a:pPr marL="804863" lvl="1" indent="-457200"/>
            <a:r>
              <a:rPr lang="de-DE" sz="2400" dirty="0">
                <a:solidFill>
                  <a:schemeClr val="tx1"/>
                </a:solidFill>
              </a:rPr>
              <a:t>Cyber security:</a:t>
            </a:r>
            <a:r>
              <a:rPr lang="en-GB" sz="2400" dirty="0"/>
              <a:t> </a:t>
            </a:r>
            <a:br>
              <a:rPr lang="en-GB" sz="2400" dirty="0"/>
            </a:br>
            <a:endParaRPr lang="en-GB" sz="800" dirty="0"/>
          </a:p>
          <a:p>
            <a:pPr marL="804863" lvl="1" indent="-347663"/>
            <a:r>
              <a:rPr lang="en-GB" sz="2400" dirty="0">
                <a:solidFill>
                  <a:schemeClr val="tx1"/>
                </a:solidFill>
              </a:rPr>
              <a:t>-	Identify and consider key risks and threats: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Threat analysis </a:t>
            </a:r>
            <a:r>
              <a:rPr lang="en-US" sz="2400" dirty="0">
                <a:solidFill>
                  <a:schemeClr val="tx1"/>
                </a:solidFill>
              </a:rPr>
              <a:t>for all aspects (cyber security in general, data protection and software updates – incl. over the air updates) to be considered </a:t>
            </a:r>
            <a:r>
              <a:rPr lang="en-US" sz="2400" b="1" dirty="0">
                <a:solidFill>
                  <a:schemeClr val="tx1"/>
                </a:solidFill>
              </a:rPr>
              <a:t>in one common approach</a:t>
            </a: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endParaRPr lang="en-US" sz="800" dirty="0">
              <a:solidFill>
                <a:schemeClr val="tx1"/>
              </a:solidFill>
            </a:endParaRPr>
          </a:p>
          <a:p>
            <a:pPr marL="8001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Agree and </a:t>
            </a:r>
            <a:r>
              <a:rPr lang="en-GB" sz="2400" b="1" dirty="0">
                <a:solidFill>
                  <a:schemeClr val="tx1"/>
                </a:solidFill>
              </a:rPr>
              <a:t>define principles/objectives to mitigate cyber security risks</a:t>
            </a:r>
          </a:p>
          <a:p>
            <a:pPr marL="800100" lvl="1" indent="-342900">
              <a:buFontTx/>
              <a:buChar char="-"/>
            </a:pPr>
            <a:endParaRPr lang="en-GB" sz="1400" dirty="0">
              <a:solidFill>
                <a:schemeClr val="tx1"/>
              </a:solidFill>
            </a:endParaRPr>
          </a:p>
          <a:p>
            <a:pPr lvl="1"/>
            <a:r>
              <a:rPr lang="en-GB" sz="2400" dirty="0">
                <a:solidFill>
                  <a:schemeClr val="tx1"/>
                </a:solidFill>
              </a:rPr>
              <a:t>Data protection:</a:t>
            </a:r>
          </a:p>
          <a:p>
            <a:pPr lvl="1"/>
            <a:endParaRPr lang="en-GB" sz="800" dirty="0">
              <a:solidFill>
                <a:schemeClr val="tx1"/>
              </a:solidFill>
            </a:endParaRPr>
          </a:p>
          <a:p>
            <a:pPr marL="804863" lvl="1" indent="-347663"/>
            <a:r>
              <a:rPr lang="en-GB" sz="2400" dirty="0">
                <a:solidFill>
                  <a:schemeClr val="tx1"/>
                </a:solidFill>
              </a:rPr>
              <a:t>- 	</a:t>
            </a:r>
            <a:r>
              <a:rPr lang="en-GB" sz="2400" b="1" dirty="0">
                <a:solidFill>
                  <a:schemeClr val="tx1"/>
                </a:solidFill>
              </a:rPr>
              <a:t>Legal aspects </a:t>
            </a:r>
            <a:r>
              <a:rPr lang="en-GB" sz="2400" dirty="0">
                <a:solidFill>
                  <a:schemeClr val="tx1"/>
                </a:solidFill>
              </a:rPr>
              <a:t>of data protection are </a:t>
            </a:r>
            <a:r>
              <a:rPr lang="en-GB" sz="2400" b="1" dirty="0">
                <a:solidFill>
                  <a:schemeClr val="tx1"/>
                </a:solidFill>
              </a:rPr>
              <a:t>out of scope </a:t>
            </a:r>
            <a:r>
              <a:rPr lang="en-GB" sz="2400" dirty="0">
                <a:solidFill>
                  <a:schemeClr val="tx1"/>
                </a:solidFill>
              </a:rPr>
              <a:t>of TF-CS</a:t>
            </a:r>
            <a:br>
              <a:rPr lang="en-GB" sz="2400" dirty="0">
                <a:solidFill>
                  <a:schemeClr val="tx1"/>
                </a:solidFill>
              </a:rPr>
            </a:br>
            <a:endParaRPr lang="en-GB" sz="800" dirty="0">
              <a:solidFill>
                <a:schemeClr val="tx1"/>
              </a:solidFill>
            </a:endParaRPr>
          </a:p>
          <a:p>
            <a:pPr marL="804863" lvl="1" indent="-347663"/>
            <a:r>
              <a:rPr lang="en-GB" sz="2400" dirty="0">
                <a:solidFill>
                  <a:schemeClr val="tx1"/>
                </a:solidFill>
              </a:rPr>
              <a:t>- 	</a:t>
            </a:r>
            <a:r>
              <a:rPr lang="de-DE" sz="2400" dirty="0">
                <a:solidFill>
                  <a:schemeClr val="tx1"/>
                </a:solidFill>
              </a:rPr>
              <a:t>Data protection issues related to </a:t>
            </a:r>
            <a:r>
              <a:rPr lang="de-DE" sz="2400" b="1" dirty="0">
                <a:solidFill>
                  <a:schemeClr val="tx1"/>
                </a:solidFill>
              </a:rPr>
              <a:t>technical security issues </a:t>
            </a:r>
            <a:r>
              <a:rPr lang="de-DE" sz="2400" dirty="0">
                <a:solidFill>
                  <a:schemeClr val="tx1"/>
                </a:solidFill>
              </a:rPr>
              <a:t>(within general threat assessment for cyber security) </a:t>
            </a:r>
          </a:p>
          <a:p>
            <a:pPr lvl="1"/>
            <a:endParaRPr lang="en-GB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endParaRPr lang="en-US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Status report on the activities of TF-CS/OTA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223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428806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7663"/>
            <a:r>
              <a:rPr lang="de-DE" sz="800" dirty="0">
                <a:solidFill>
                  <a:schemeClr val="tx1"/>
                </a:solidFill>
              </a:rPr>
              <a:t/>
            </a:r>
            <a:br>
              <a:rPr lang="de-DE" sz="8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Software updates (incl. Over-the-Air issues)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1050" dirty="0">
              <a:solidFill>
                <a:schemeClr val="tx1"/>
              </a:solidFill>
            </a:endParaRPr>
          </a:p>
          <a:p>
            <a:pPr marL="804863" lvl="1" indent="-347663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The group confirmed considering </a:t>
            </a:r>
            <a:r>
              <a:rPr lang="en-US" sz="2400" b="1" dirty="0">
                <a:solidFill>
                  <a:schemeClr val="tx1"/>
                </a:solidFill>
              </a:rPr>
              <a:t>pre- and post registration </a:t>
            </a:r>
            <a:r>
              <a:rPr lang="en-US" sz="2400" dirty="0">
                <a:solidFill>
                  <a:schemeClr val="tx1"/>
                </a:solidFill>
              </a:rPr>
              <a:t>software update issues</a:t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  <a:p>
            <a:pPr marL="804863" lvl="1" indent="-347663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The group agreed to look at how to perform </a:t>
            </a:r>
            <a:r>
              <a:rPr lang="en-US" sz="2400" b="1" dirty="0">
                <a:solidFill>
                  <a:schemeClr val="tx1"/>
                </a:solidFill>
              </a:rPr>
              <a:t>post registration</a:t>
            </a:r>
            <a:r>
              <a:rPr lang="en-US" sz="2400" dirty="0">
                <a:solidFill>
                  <a:schemeClr val="tx1"/>
                </a:solidFill>
              </a:rPr>
              <a:t> software </a:t>
            </a:r>
            <a:r>
              <a:rPr lang="en-US" sz="2400" b="1" dirty="0">
                <a:solidFill>
                  <a:schemeClr val="tx1"/>
                </a:solidFill>
              </a:rPr>
              <a:t>updates</a:t>
            </a:r>
            <a:r>
              <a:rPr lang="en-US" sz="2400" dirty="0">
                <a:solidFill>
                  <a:schemeClr val="tx1"/>
                </a:solidFill>
              </a:rPr>
              <a:t>, incl. </a:t>
            </a:r>
            <a:r>
              <a:rPr lang="en-US" sz="2400" b="1" dirty="0">
                <a:solidFill>
                  <a:schemeClr val="tx1"/>
                </a:solidFill>
              </a:rPr>
              <a:t>responsibilities of stakeholders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marL="804863" lvl="1" indent="-347663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 marL="804863" lvl="1" indent="-347663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Further consideration shall be given to the 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the software status</a:t>
            </a:r>
            <a:r>
              <a:rPr lang="en-US" sz="2400" dirty="0">
                <a:solidFill>
                  <a:schemeClr val="tx1"/>
                </a:solidFill>
              </a:rPr>
              <a:t> (configuration control)</a:t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  <a:p>
            <a:pPr marL="804863" lvl="1" indent="-347663">
              <a:buFontTx/>
              <a:buChar char="-"/>
            </a:pPr>
            <a:r>
              <a:rPr lang="en-US" sz="2400" b="1" dirty="0">
                <a:solidFill>
                  <a:schemeClr val="tx1"/>
                </a:solidFill>
              </a:rPr>
              <a:t>Security</a:t>
            </a:r>
            <a:r>
              <a:rPr lang="en-US" sz="2400" dirty="0">
                <a:solidFill>
                  <a:schemeClr val="tx1"/>
                </a:solidFill>
              </a:rPr>
              <a:t> related issues of software updates are considered in the cyber security part</a:t>
            </a:r>
          </a:p>
          <a:p>
            <a:pPr lvl="1"/>
            <a:endParaRPr lang="en-GB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endParaRPr lang="en-US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Status report on the activities of TF-CS/OTA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6529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428806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de-DE" sz="2400" dirty="0">
                <a:solidFill>
                  <a:schemeClr val="tx1"/>
                </a:solidFill>
              </a:rPr>
              <a:t/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800" dirty="0">
              <a:solidFill>
                <a:schemeClr val="tx1"/>
              </a:solidFill>
            </a:endParaRPr>
          </a:p>
          <a:p>
            <a:pPr lvl="1"/>
            <a:endParaRPr lang="en-GB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endParaRPr lang="en-US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Status report on the activities of TF-CS/OTA 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447800" y="1219200"/>
            <a:ext cx="1371600" cy="49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Data protection</a:t>
            </a:r>
            <a:endParaRPr lang="en-US" sz="1600" b="1" dirty="0"/>
          </a:p>
        </p:txBody>
      </p:sp>
      <p:sp>
        <p:nvSpPr>
          <p:cNvPr id="7" name="Rectangle 6"/>
          <p:cNvSpPr/>
          <p:nvPr/>
        </p:nvSpPr>
        <p:spPr>
          <a:xfrm>
            <a:off x="5715000" y="1219200"/>
            <a:ext cx="1371600" cy="49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Software updates</a:t>
            </a:r>
            <a:endParaRPr lang="en-US" sz="1600" b="1" dirty="0"/>
          </a:p>
        </p:txBody>
      </p:sp>
      <p:sp>
        <p:nvSpPr>
          <p:cNvPr id="8" name="Rectangle 7"/>
          <p:cNvSpPr/>
          <p:nvPr/>
        </p:nvSpPr>
        <p:spPr>
          <a:xfrm>
            <a:off x="6553200" y="2057400"/>
            <a:ext cx="1371600" cy="49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Type approval aspects</a:t>
            </a:r>
            <a:endParaRPr lang="en-US" sz="1400" b="1" dirty="0"/>
          </a:p>
        </p:txBody>
      </p:sp>
      <p:sp>
        <p:nvSpPr>
          <p:cNvPr id="2" name="Rectangle 1"/>
          <p:cNvSpPr/>
          <p:nvPr/>
        </p:nvSpPr>
        <p:spPr>
          <a:xfrm>
            <a:off x="3657600" y="1219200"/>
            <a:ext cx="1371600" cy="49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Cyber Security</a:t>
            </a:r>
            <a:endParaRPr lang="en-US" sz="1600" b="1" dirty="0"/>
          </a:p>
        </p:txBody>
      </p:sp>
      <p:cxnSp>
        <p:nvCxnSpPr>
          <p:cNvPr id="13" name="Elbow Connector 12"/>
          <p:cNvCxnSpPr>
            <a:stCxn id="5" idx="2"/>
            <a:endCxn id="9" idx="0"/>
          </p:cNvCxnSpPr>
          <p:nvPr/>
        </p:nvCxnSpPr>
        <p:spPr>
          <a:xfrm rot="5400000">
            <a:off x="1580388" y="1504188"/>
            <a:ext cx="344424" cy="762000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5" idx="2"/>
            <a:endCxn id="11" idx="0"/>
          </p:cNvCxnSpPr>
          <p:nvPr/>
        </p:nvCxnSpPr>
        <p:spPr>
          <a:xfrm rot="16200000" flipH="1">
            <a:off x="2342388" y="1504188"/>
            <a:ext cx="344424" cy="762000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09800" y="2057400"/>
            <a:ext cx="1371600" cy="49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Security </a:t>
            </a:r>
            <a:br>
              <a:rPr lang="de-DE" sz="1400" b="1" dirty="0"/>
            </a:br>
            <a:r>
              <a:rPr lang="de-DE" sz="1400" b="1" dirty="0"/>
              <a:t>aspects</a:t>
            </a:r>
            <a:endParaRPr lang="en-US" sz="1400" b="1" dirty="0"/>
          </a:p>
        </p:txBody>
      </p:sp>
      <p:sp>
        <p:nvSpPr>
          <p:cNvPr id="10" name="Rectangle 9"/>
          <p:cNvSpPr/>
          <p:nvPr/>
        </p:nvSpPr>
        <p:spPr>
          <a:xfrm>
            <a:off x="5029200" y="2057400"/>
            <a:ext cx="1371600" cy="49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Security </a:t>
            </a:r>
            <a:br>
              <a:rPr lang="de-DE" sz="1400" b="1" dirty="0"/>
            </a:br>
            <a:r>
              <a:rPr lang="de-DE" sz="1400" b="1" dirty="0"/>
              <a:t>aspects</a:t>
            </a:r>
            <a:endParaRPr lang="en-US" sz="1400" b="1" dirty="0"/>
          </a:p>
        </p:txBody>
      </p:sp>
      <p:cxnSp>
        <p:nvCxnSpPr>
          <p:cNvPr id="19" name="Elbow Connector 18"/>
          <p:cNvCxnSpPr>
            <a:stCxn id="7" idx="2"/>
            <a:endCxn id="8" idx="0"/>
          </p:cNvCxnSpPr>
          <p:nvPr/>
        </p:nvCxnSpPr>
        <p:spPr>
          <a:xfrm rot="16200000" flipH="1">
            <a:off x="6647688" y="1466088"/>
            <a:ext cx="344424" cy="838200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7" idx="2"/>
            <a:endCxn id="10" idx="0"/>
          </p:cNvCxnSpPr>
          <p:nvPr/>
        </p:nvCxnSpPr>
        <p:spPr>
          <a:xfrm rot="5400000">
            <a:off x="5885688" y="1542288"/>
            <a:ext cx="344424" cy="685800"/>
          </a:xfrm>
          <a:prstGeom prst="bentConnector3">
            <a:avLst>
              <a:gd name="adj1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85800" y="2057400"/>
            <a:ext cx="1371600" cy="49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Legal </a:t>
            </a:r>
            <a:br>
              <a:rPr lang="de-DE" sz="1400" b="1" dirty="0"/>
            </a:br>
            <a:r>
              <a:rPr lang="de-DE" sz="1400" b="1" dirty="0"/>
              <a:t>aspects</a:t>
            </a:r>
            <a:endParaRPr lang="en-US" sz="1400" b="1" dirty="0"/>
          </a:p>
        </p:txBody>
      </p:sp>
      <p:sp>
        <p:nvSpPr>
          <p:cNvPr id="26" name="Rectangle 25"/>
          <p:cNvSpPr/>
          <p:nvPr/>
        </p:nvSpPr>
        <p:spPr>
          <a:xfrm>
            <a:off x="685800" y="3200400"/>
            <a:ext cx="1395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/>
              <a:t>out of scope</a:t>
            </a:r>
            <a:endParaRPr lang="en-US" b="1" dirty="0"/>
          </a:p>
        </p:txBody>
      </p:sp>
      <p:sp>
        <p:nvSpPr>
          <p:cNvPr id="27" name="Rectangle 26"/>
          <p:cNvSpPr/>
          <p:nvPr/>
        </p:nvSpPr>
        <p:spPr>
          <a:xfrm>
            <a:off x="3124200" y="3124200"/>
            <a:ext cx="2438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Threat analysis</a:t>
            </a:r>
            <a:endParaRPr lang="en-US" sz="1600" b="1" dirty="0"/>
          </a:p>
        </p:txBody>
      </p:sp>
      <p:sp>
        <p:nvSpPr>
          <p:cNvPr id="28" name="Down Arrow 27"/>
          <p:cNvSpPr/>
          <p:nvPr/>
        </p:nvSpPr>
        <p:spPr>
          <a:xfrm>
            <a:off x="6400800" y="3505200"/>
            <a:ext cx="381000" cy="38100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019800" y="2895600"/>
            <a:ext cx="1143000" cy="49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pre-</a:t>
            </a:r>
            <a:br>
              <a:rPr lang="de-DE" sz="1400" b="1" dirty="0"/>
            </a:br>
            <a:r>
              <a:rPr lang="de-DE" sz="1400" b="1" dirty="0"/>
              <a:t>registration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315200" y="2895600"/>
            <a:ext cx="1143000" cy="49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post-</a:t>
            </a:r>
            <a:br>
              <a:rPr lang="de-DE" sz="1400" b="1" dirty="0"/>
            </a:br>
            <a:r>
              <a:rPr lang="de-DE" sz="1400" b="1" dirty="0"/>
              <a:t>registration</a:t>
            </a:r>
          </a:p>
        </p:txBody>
      </p:sp>
      <p:cxnSp>
        <p:nvCxnSpPr>
          <p:cNvPr id="35" name="Elbow Connector 34"/>
          <p:cNvCxnSpPr>
            <a:stCxn id="8" idx="2"/>
            <a:endCxn id="32" idx="0"/>
          </p:cNvCxnSpPr>
          <p:nvPr/>
        </p:nvCxnSpPr>
        <p:spPr>
          <a:xfrm rot="5400000">
            <a:off x="6742938" y="2399538"/>
            <a:ext cx="344424" cy="647700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8" idx="2"/>
            <a:endCxn id="34" idx="0"/>
          </p:cNvCxnSpPr>
          <p:nvPr/>
        </p:nvCxnSpPr>
        <p:spPr>
          <a:xfrm rot="16200000" flipH="1">
            <a:off x="7390638" y="2399538"/>
            <a:ext cx="344424" cy="647700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wn Arrow 38"/>
          <p:cNvSpPr/>
          <p:nvPr/>
        </p:nvSpPr>
        <p:spPr>
          <a:xfrm>
            <a:off x="7696200" y="3505200"/>
            <a:ext cx="381000" cy="38100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19800" y="3962400"/>
            <a:ext cx="2438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Develop flow diagram</a:t>
            </a:r>
            <a:endParaRPr lang="en-US" sz="1600" b="1" dirty="0"/>
          </a:p>
        </p:txBody>
      </p:sp>
      <p:sp>
        <p:nvSpPr>
          <p:cNvPr id="41" name="Rectangle 40"/>
          <p:cNvSpPr/>
          <p:nvPr/>
        </p:nvSpPr>
        <p:spPr>
          <a:xfrm>
            <a:off x="3124200" y="4876800"/>
            <a:ext cx="2438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Define mitigation principles</a:t>
            </a:r>
            <a:endParaRPr lang="en-US" sz="1600" b="1" dirty="0"/>
          </a:p>
        </p:txBody>
      </p:sp>
      <p:sp>
        <p:nvSpPr>
          <p:cNvPr id="36" name="Down Arrow 35"/>
          <p:cNvSpPr/>
          <p:nvPr/>
        </p:nvSpPr>
        <p:spPr>
          <a:xfrm>
            <a:off x="7086600" y="4495800"/>
            <a:ext cx="381000" cy="45720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019800" y="5029200"/>
            <a:ext cx="2438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Define approval method</a:t>
            </a:r>
            <a:endParaRPr lang="en-US" sz="1600" b="1" dirty="0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" t="16757" r="41216" b="26306"/>
          <a:stretch/>
        </p:blipFill>
        <p:spPr bwMode="auto">
          <a:xfrm>
            <a:off x="3657600" y="3657600"/>
            <a:ext cx="1382852" cy="6594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/>
          <p:cNvSpPr/>
          <p:nvPr/>
        </p:nvSpPr>
        <p:spPr>
          <a:xfrm rot="20336246">
            <a:off x="3589544" y="3777326"/>
            <a:ext cx="15773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b="1" dirty="0"/>
              <a:t>Table of treats</a:t>
            </a:r>
            <a:endParaRPr lang="en-US" sz="1600" b="1" dirty="0"/>
          </a:p>
        </p:txBody>
      </p:sp>
      <p:sp>
        <p:nvSpPr>
          <p:cNvPr id="46" name="Rectangle 45"/>
          <p:cNvSpPr/>
          <p:nvPr/>
        </p:nvSpPr>
        <p:spPr>
          <a:xfrm>
            <a:off x="3505200" y="5943600"/>
            <a:ext cx="4495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Develop guidance/recommendation for ITS/AD</a:t>
            </a:r>
            <a:endParaRPr lang="en-US" sz="1600" b="1" dirty="0"/>
          </a:p>
        </p:txBody>
      </p:sp>
      <p:sp>
        <p:nvSpPr>
          <p:cNvPr id="47" name="Down Arrow 46"/>
          <p:cNvSpPr/>
          <p:nvPr/>
        </p:nvSpPr>
        <p:spPr>
          <a:xfrm rot="19363540">
            <a:off x="3201428" y="2673961"/>
            <a:ext cx="384815" cy="384815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own Arrow 47"/>
          <p:cNvSpPr/>
          <p:nvPr/>
        </p:nvSpPr>
        <p:spPr>
          <a:xfrm rot="2236460" flipH="1">
            <a:off x="5028772" y="2669995"/>
            <a:ext cx="394614" cy="394614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Down Arrow 48"/>
          <p:cNvSpPr/>
          <p:nvPr/>
        </p:nvSpPr>
        <p:spPr>
          <a:xfrm>
            <a:off x="4191000" y="4419600"/>
            <a:ext cx="381000" cy="38100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Down Arrow 49"/>
          <p:cNvSpPr/>
          <p:nvPr/>
        </p:nvSpPr>
        <p:spPr>
          <a:xfrm>
            <a:off x="4191000" y="5486400"/>
            <a:ext cx="381000" cy="38100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Down Arrow 50"/>
          <p:cNvSpPr/>
          <p:nvPr/>
        </p:nvSpPr>
        <p:spPr>
          <a:xfrm>
            <a:off x="7086600" y="5486400"/>
            <a:ext cx="381000" cy="38100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own Arrow 51"/>
          <p:cNvSpPr/>
          <p:nvPr/>
        </p:nvSpPr>
        <p:spPr>
          <a:xfrm>
            <a:off x="4114800" y="1828800"/>
            <a:ext cx="381000" cy="114300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own Arrow 52"/>
          <p:cNvSpPr/>
          <p:nvPr/>
        </p:nvSpPr>
        <p:spPr>
          <a:xfrm>
            <a:off x="1219200" y="2743200"/>
            <a:ext cx="381000" cy="38100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0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1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7663"/>
            <a:r>
              <a:rPr lang="de-DE" sz="800" dirty="0">
                <a:solidFill>
                  <a:schemeClr val="tx1"/>
                </a:solidFill>
              </a:rPr>
              <a:t/>
            </a:r>
            <a:br>
              <a:rPr lang="de-DE" sz="800" dirty="0">
                <a:solidFill>
                  <a:schemeClr val="tx1"/>
                </a:solidFill>
              </a:rPr>
            </a:br>
            <a:r>
              <a:rPr lang="de-DE" sz="2400" dirty="0">
                <a:solidFill>
                  <a:schemeClr val="tx1"/>
                </a:solidFill>
              </a:rPr>
              <a:t>Timeline</a:t>
            </a:r>
            <a:br>
              <a:rPr lang="de-DE" sz="2400" dirty="0">
                <a:solidFill>
                  <a:schemeClr val="tx1"/>
                </a:solidFill>
              </a:rPr>
            </a:br>
            <a:endParaRPr lang="de-DE" sz="1050" dirty="0">
              <a:solidFill>
                <a:schemeClr val="tx1"/>
              </a:solidFill>
            </a:endParaRPr>
          </a:p>
          <a:p>
            <a:pPr marL="804863" lvl="1" indent="-347663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The group aims at delivering guidance to WP.29 IWG ITS/AD after first full year of work (Dec 2017)</a:t>
            </a:r>
          </a:p>
          <a:p>
            <a:pPr marL="804863" lvl="1" indent="-347663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After this first year TF-CS will suggest whether further activities are necessary</a:t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  <a:p>
            <a:pPr lvl="1"/>
            <a:endParaRPr lang="en-GB" sz="2400" dirty="0">
              <a:solidFill>
                <a:schemeClr val="tx1"/>
              </a:solidFill>
            </a:endParaRPr>
          </a:p>
          <a:p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</a:p>
          <a:p>
            <a:endParaRPr lang="en-US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Down Arrow 4"/>
          <p:cNvSpPr/>
          <p:nvPr/>
        </p:nvSpPr>
        <p:spPr>
          <a:xfrm rot="16200000">
            <a:off x="4533900" y="1028700"/>
            <a:ext cx="228600" cy="7772400"/>
          </a:xfrm>
          <a:prstGeom prst="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Status report on the activities of TF-CS/OTA  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39624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TFCS-01</a:t>
            </a:r>
            <a:br>
              <a:rPr lang="de-DE" sz="1200" b="1" dirty="0"/>
            </a:br>
            <a:r>
              <a:rPr lang="de-DE" sz="1200" b="1" dirty="0"/>
              <a:t>21.12.2016</a:t>
            </a:r>
            <a:br>
              <a:rPr lang="de-DE" sz="1200" b="1" dirty="0"/>
            </a:br>
            <a:r>
              <a:rPr lang="de-DE" sz="1200" b="1" dirty="0"/>
              <a:t>London</a:t>
            </a:r>
            <a:endParaRPr lang="en-US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1371600" y="51816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TFCS-02</a:t>
            </a:r>
            <a:br>
              <a:rPr lang="de-DE" sz="1200" b="1" dirty="0"/>
            </a:br>
            <a:r>
              <a:rPr lang="de-DE" sz="1200" b="1" dirty="0"/>
              <a:t>21.12.2017</a:t>
            </a:r>
            <a:br>
              <a:rPr lang="de-DE" sz="1200" b="1" dirty="0"/>
            </a:br>
            <a:r>
              <a:rPr lang="de-DE" sz="1200" b="1" dirty="0"/>
              <a:t>Webmeeting</a:t>
            </a:r>
            <a:endParaRPr lang="en-US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2057400" y="39624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TFCS-03</a:t>
            </a:r>
            <a:br>
              <a:rPr lang="de-DE" sz="1200" b="1" dirty="0"/>
            </a:br>
            <a:r>
              <a:rPr lang="de-DE" sz="1200" b="1" dirty="0"/>
              <a:t>16.-17.02.2017</a:t>
            </a:r>
            <a:br>
              <a:rPr lang="de-DE" sz="1200" b="1" dirty="0"/>
            </a:br>
            <a:r>
              <a:rPr lang="de-DE" sz="1200" b="1" dirty="0"/>
              <a:t>Paris</a:t>
            </a:r>
            <a:endParaRPr lang="en-US" sz="1200" b="1" dirty="0"/>
          </a:p>
        </p:txBody>
      </p:sp>
      <p:cxnSp>
        <p:nvCxnSpPr>
          <p:cNvPr id="3" name="Straight Connector 2"/>
          <p:cNvCxnSpPr>
            <a:stCxn id="7" idx="2"/>
          </p:cNvCxnSpPr>
          <p:nvPr/>
        </p:nvCxnSpPr>
        <p:spPr>
          <a:xfrm>
            <a:off x="1371600" y="45720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981200" y="4800600"/>
            <a:ext cx="0" cy="381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667000" y="45720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667000" y="51816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ad hoc Threats</a:t>
            </a:r>
            <a:br>
              <a:rPr lang="de-DE" sz="1200" b="1" dirty="0"/>
            </a:br>
            <a:r>
              <a:rPr lang="de-DE" sz="1200" b="1" dirty="0"/>
              <a:t>08.02.2017</a:t>
            </a:r>
            <a:br>
              <a:rPr lang="de-DE" sz="1200" b="1" dirty="0"/>
            </a:br>
            <a:r>
              <a:rPr lang="de-DE" sz="1200" b="1" dirty="0"/>
              <a:t>Webmeeting</a:t>
            </a:r>
            <a:endParaRPr lang="en-US" sz="1200" b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276600" y="47244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352800" y="39624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TFCS-04</a:t>
            </a:r>
            <a:br>
              <a:rPr lang="de-DE" sz="1200" b="1" dirty="0"/>
            </a:br>
            <a:r>
              <a:rPr lang="de-DE" sz="1200" b="1" dirty="0"/>
              <a:t>13.-14.03.2017</a:t>
            </a:r>
            <a:br>
              <a:rPr lang="de-DE" sz="1200" b="1" dirty="0"/>
            </a:br>
            <a:r>
              <a:rPr lang="de-DE" sz="1200" b="1" dirty="0"/>
              <a:t>Geneva</a:t>
            </a:r>
            <a:endParaRPr lang="en-US" sz="1200" b="1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962400" y="45720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962400" y="51816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ad hoc Threats2</a:t>
            </a:r>
            <a:br>
              <a:rPr lang="de-DE" sz="1200" b="1" dirty="0"/>
            </a:br>
            <a:r>
              <a:rPr lang="de-DE" sz="1200" b="1" dirty="0"/>
              <a:t>April 2017</a:t>
            </a:r>
            <a:br>
              <a:rPr lang="de-DE" sz="1200" b="1" dirty="0"/>
            </a:br>
            <a:r>
              <a:rPr lang="de-DE" sz="1200" b="1" dirty="0"/>
              <a:t>Webmeeting</a:t>
            </a:r>
            <a:endParaRPr lang="en-US" sz="1200" b="1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4572000" y="47244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648200" y="39624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TFCS-05</a:t>
            </a:r>
            <a:br>
              <a:rPr lang="de-DE" sz="1200" b="1" dirty="0"/>
            </a:br>
            <a:r>
              <a:rPr lang="de-DE" sz="1200" b="1" dirty="0"/>
              <a:t>10.-11.05.2017</a:t>
            </a:r>
            <a:br>
              <a:rPr lang="de-DE" sz="1200" b="1" dirty="0"/>
            </a:br>
            <a:r>
              <a:rPr lang="de-DE" sz="1200" b="1" dirty="0"/>
              <a:t>Paris</a:t>
            </a:r>
            <a:endParaRPr lang="en-US" sz="1200" b="1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5257800" y="45720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257800" y="51816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TFCS-06</a:t>
            </a:r>
            <a:br>
              <a:rPr lang="de-DE" sz="1200" b="1" dirty="0"/>
            </a:br>
            <a:r>
              <a:rPr lang="de-DE" sz="1200" b="1" dirty="0"/>
              <a:t>13.-14.06.2017</a:t>
            </a:r>
            <a:br>
              <a:rPr lang="de-DE" sz="1200" b="1" dirty="0"/>
            </a:br>
            <a:r>
              <a:rPr lang="de-DE" sz="1200" b="1" dirty="0"/>
              <a:t>Washington</a:t>
            </a:r>
            <a:endParaRPr lang="en-US" sz="12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5867400" y="47244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943600" y="39624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TFCS-07</a:t>
            </a:r>
            <a:br>
              <a:rPr lang="de-DE" sz="1200" b="1" dirty="0"/>
            </a:br>
            <a:r>
              <a:rPr lang="de-DE" sz="1200" b="1" dirty="0"/>
              <a:t>Aug/Sept 2017 Europe</a:t>
            </a:r>
            <a:endParaRPr lang="en-US" sz="12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6553200" y="45720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6553200" y="51816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TFCS-08</a:t>
            </a:r>
            <a:br>
              <a:rPr lang="de-DE" sz="1200" b="1" dirty="0"/>
            </a:br>
            <a:r>
              <a:rPr lang="de-DE" sz="1200" b="1" dirty="0"/>
              <a:t>October 2017</a:t>
            </a:r>
            <a:br>
              <a:rPr lang="de-DE" sz="1200" b="1" dirty="0"/>
            </a:br>
            <a:r>
              <a:rPr lang="de-DE" sz="1200" b="1" dirty="0"/>
              <a:t>Tokyo</a:t>
            </a:r>
            <a:endParaRPr lang="en-US" sz="1200" b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7162800" y="47244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096000" y="4876800"/>
            <a:ext cx="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172200" y="4876800"/>
            <a:ext cx="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248400" y="4876800"/>
            <a:ext cx="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391400" y="4876800"/>
            <a:ext cx="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467600" y="4876800"/>
            <a:ext cx="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543800" y="4876800"/>
            <a:ext cx="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239000" y="3962400"/>
            <a:ext cx="1219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/>
              <a:t>TFCS-09</a:t>
            </a:r>
            <a:br>
              <a:rPr lang="de-DE" sz="1200" b="1" dirty="0"/>
            </a:br>
            <a:r>
              <a:rPr lang="de-DE" sz="1200" b="1" dirty="0"/>
              <a:t>...</a:t>
            </a:r>
            <a:endParaRPr lang="en-US" sz="1200" b="1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7848600" y="4572000"/>
            <a:ext cx="0" cy="457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781800" y="4876800"/>
            <a:ext cx="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858000" y="4876800"/>
            <a:ext cx="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934200" y="4876800"/>
            <a:ext cx="0" cy="76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36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132</Words>
  <Application>Microsoft Office PowerPoint</Application>
  <PresentationFormat>画面に合わせる (4:3)</PresentationFormat>
  <Paragraphs>86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HMETC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Michiaki Sekine</cp:lastModifiedBy>
  <cp:revision>62</cp:revision>
  <dcterms:created xsi:type="dcterms:W3CDTF">2017-02-17T12:02:37Z</dcterms:created>
  <dcterms:modified xsi:type="dcterms:W3CDTF">2017-03-15T13:14:16Z</dcterms:modified>
</cp:coreProperties>
</file>