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2"/>
  </p:notesMasterIdLst>
  <p:handoutMasterIdLst>
    <p:handoutMasterId r:id="rId23"/>
  </p:handoutMasterIdLst>
  <p:sldIdLst>
    <p:sldId id="256" r:id="rId2"/>
    <p:sldId id="283" r:id="rId3"/>
    <p:sldId id="299" r:id="rId4"/>
    <p:sldId id="285" r:id="rId5"/>
    <p:sldId id="286" r:id="rId6"/>
    <p:sldId id="300" r:id="rId7"/>
    <p:sldId id="302" r:id="rId8"/>
    <p:sldId id="303" r:id="rId9"/>
    <p:sldId id="304" r:id="rId10"/>
    <p:sldId id="305" r:id="rId11"/>
    <p:sldId id="307" r:id="rId12"/>
    <p:sldId id="306" r:id="rId13"/>
    <p:sldId id="308" r:id="rId14"/>
    <p:sldId id="298" r:id="rId15"/>
    <p:sldId id="309" r:id="rId16"/>
    <p:sldId id="294" r:id="rId17"/>
    <p:sldId id="295" r:id="rId18"/>
    <p:sldId id="296" r:id="rId19"/>
    <p:sldId id="297" r:id="rId20"/>
    <p:sldId id="264" r:id="rId21"/>
  </p:sldIdLst>
  <p:sldSz cx="9144000" cy="6858000" type="screen4x3"/>
  <p:notesSz cx="6797675" cy="9926638"/>
  <p:defaultTextStyle>
    <a:lvl1pPr defTabSz="457200">
      <a:defRPr>
        <a:latin typeface="Calibri"/>
        <a:ea typeface="Calibri"/>
        <a:cs typeface="Calibri"/>
        <a:sym typeface="Calibri"/>
      </a:defRPr>
    </a:lvl1pPr>
    <a:lvl2pPr indent="457200" defTabSz="457200">
      <a:defRPr>
        <a:latin typeface="Calibri"/>
        <a:ea typeface="Calibri"/>
        <a:cs typeface="Calibri"/>
        <a:sym typeface="Calibri"/>
      </a:defRPr>
    </a:lvl2pPr>
    <a:lvl3pPr indent="914400" defTabSz="457200">
      <a:defRPr>
        <a:latin typeface="Calibri"/>
        <a:ea typeface="Calibri"/>
        <a:cs typeface="Calibri"/>
        <a:sym typeface="Calibri"/>
      </a:defRPr>
    </a:lvl3pPr>
    <a:lvl4pPr indent="1371600" defTabSz="457200">
      <a:defRPr>
        <a:latin typeface="Calibri"/>
        <a:ea typeface="Calibri"/>
        <a:cs typeface="Calibri"/>
        <a:sym typeface="Calibri"/>
      </a:defRPr>
    </a:lvl4pPr>
    <a:lvl5pPr indent="1828800" defTabSz="457200">
      <a:defRPr>
        <a:latin typeface="Calibri"/>
        <a:ea typeface="Calibri"/>
        <a:cs typeface="Calibri"/>
        <a:sym typeface="Calibri"/>
      </a:defRPr>
    </a:lvl5pPr>
    <a:lvl6pPr indent="2286000" defTabSz="457200">
      <a:defRPr>
        <a:latin typeface="Calibri"/>
        <a:ea typeface="Calibri"/>
        <a:cs typeface="Calibri"/>
        <a:sym typeface="Calibri"/>
      </a:defRPr>
    </a:lvl6pPr>
    <a:lvl7pPr indent="2743200" defTabSz="457200">
      <a:defRPr>
        <a:latin typeface="Calibri"/>
        <a:ea typeface="Calibri"/>
        <a:cs typeface="Calibri"/>
        <a:sym typeface="Calibri"/>
      </a:defRPr>
    </a:lvl7pPr>
    <a:lvl8pPr indent="3200400" defTabSz="457200">
      <a:defRPr>
        <a:latin typeface="Calibri"/>
        <a:ea typeface="Calibri"/>
        <a:cs typeface="Calibri"/>
        <a:sym typeface="Calibri"/>
      </a:defRPr>
    </a:lvl8pPr>
    <a:lvl9pPr indent="3657600" defTabSz="457200">
      <a:defRPr>
        <a:latin typeface="Calibri"/>
        <a:ea typeface="Calibri"/>
        <a:cs typeface="Calibri"/>
        <a:sym typeface="Calibri"/>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CA PASCOTTO" initials="LP" lastIdx="9" clrIdx="0"/>
  <p:cmAuthor id="1" name="Preuß, Gerd" initials="PG" lastIdx="8" clrIdx="1">
    <p:extLst/>
  </p:cmAuthor>
  <p:cmAuthor id="2" name="GuidoG@FIABRUSSELS.local" initials="G" lastIdx="15" clrIdx="2">
    <p:extLst/>
  </p:cmAuthor>
  <p:cmAuthor id="3" name="Drambarean, Dana" initials="DD" lastIdx="10"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81" autoAdjust="0"/>
    <p:restoredTop sz="86375" autoAdjust="0"/>
  </p:normalViewPr>
  <p:slideViewPr>
    <p:cSldViewPr>
      <p:cViewPr varScale="1">
        <p:scale>
          <a:sx n="97" d="100"/>
          <a:sy n="97" d="100"/>
        </p:scale>
        <p:origin x="-216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6332"/>
          </a:xfrm>
          <a:prstGeom prst="rect">
            <a:avLst/>
          </a:prstGeom>
        </p:spPr>
        <p:txBody>
          <a:bodyPr vert="horz" lIns="91266" tIns="45633" rIns="91266" bIns="45633" rtlCol="0"/>
          <a:lstStyle>
            <a:lvl1pPr algn="l">
              <a:defRPr sz="1200"/>
            </a:lvl1pPr>
          </a:lstStyle>
          <a:p>
            <a:endParaRPr lang="en-GB"/>
          </a:p>
        </p:txBody>
      </p:sp>
      <p:sp>
        <p:nvSpPr>
          <p:cNvPr id="3" name="Date Placeholder 2"/>
          <p:cNvSpPr>
            <a:spLocks noGrp="1"/>
          </p:cNvSpPr>
          <p:nvPr>
            <p:ph type="dt" sz="quarter" idx="1"/>
          </p:nvPr>
        </p:nvSpPr>
        <p:spPr>
          <a:xfrm>
            <a:off x="3850443" y="0"/>
            <a:ext cx="2945660" cy="496332"/>
          </a:xfrm>
          <a:prstGeom prst="rect">
            <a:avLst/>
          </a:prstGeom>
        </p:spPr>
        <p:txBody>
          <a:bodyPr vert="horz" lIns="91266" tIns="45633" rIns="91266" bIns="45633" rtlCol="0"/>
          <a:lstStyle>
            <a:lvl1pPr algn="r">
              <a:defRPr sz="1200"/>
            </a:lvl1pPr>
          </a:lstStyle>
          <a:p>
            <a:fld id="{8860999C-C32B-4469-B9CC-8A0AD7FAEE1C}" type="datetimeFigureOut">
              <a:rPr lang="en-GB" smtClean="0"/>
              <a:t>09/05/2017</a:t>
            </a:fld>
            <a:endParaRPr lang="en-GB"/>
          </a:p>
        </p:txBody>
      </p:sp>
      <p:sp>
        <p:nvSpPr>
          <p:cNvPr id="4" name="Footer Placeholder 3"/>
          <p:cNvSpPr>
            <a:spLocks noGrp="1"/>
          </p:cNvSpPr>
          <p:nvPr>
            <p:ph type="ftr" sz="quarter" idx="2"/>
          </p:nvPr>
        </p:nvSpPr>
        <p:spPr>
          <a:xfrm>
            <a:off x="0" y="9428584"/>
            <a:ext cx="2945660" cy="496332"/>
          </a:xfrm>
          <a:prstGeom prst="rect">
            <a:avLst/>
          </a:prstGeom>
        </p:spPr>
        <p:txBody>
          <a:bodyPr vert="horz" lIns="91266" tIns="45633" rIns="91266" bIns="45633"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60" cy="496332"/>
          </a:xfrm>
          <a:prstGeom prst="rect">
            <a:avLst/>
          </a:prstGeom>
        </p:spPr>
        <p:txBody>
          <a:bodyPr vert="horz" lIns="91266" tIns="45633" rIns="91266" bIns="45633" rtlCol="0" anchor="b"/>
          <a:lstStyle>
            <a:lvl1pPr algn="r">
              <a:defRPr sz="1200"/>
            </a:lvl1pPr>
          </a:lstStyle>
          <a:p>
            <a:fld id="{A960B0DC-5C83-4098-8F72-2265AA5A5D32}" type="slidenum">
              <a:rPr lang="en-GB" smtClean="0"/>
              <a:t>‹#›</a:t>
            </a:fld>
            <a:endParaRPr lang="en-GB"/>
          </a:p>
        </p:txBody>
      </p:sp>
    </p:spTree>
    <p:extLst>
      <p:ext uri="{BB962C8B-B14F-4D97-AF65-F5344CB8AC3E}">
        <p14:creationId xmlns:p14="http://schemas.microsoft.com/office/powerpoint/2010/main" val="28925118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917575" y="744538"/>
            <a:ext cx="4962525" cy="3722687"/>
          </a:xfrm>
          <a:prstGeom prst="rect">
            <a:avLst/>
          </a:prstGeom>
        </p:spPr>
        <p:txBody>
          <a:bodyPr lIns="91266" tIns="45633" rIns="91266" bIns="45633"/>
          <a:lstStyle/>
          <a:p>
            <a:pPr lvl="0"/>
            <a:endParaRPr/>
          </a:p>
        </p:txBody>
      </p:sp>
      <p:sp>
        <p:nvSpPr>
          <p:cNvPr id="47" name="Shape 47"/>
          <p:cNvSpPr>
            <a:spLocks noGrp="1"/>
          </p:cNvSpPr>
          <p:nvPr>
            <p:ph type="body" sz="quarter" idx="1"/>
          </p:nvPr>
        </p:nvSpPr>
        <p:spPr>
          <a:xfrm>
            <a:off x="906357" y="4715154"/>
            <a:ext cx="4984962" cy="4466987"/>
          </a:xfrm>
          <a:prstGeom prst="rect">
            <a:avLst/>
          </a:prstGeom>
        </p:spPr>
        <p:txBody>
          <a:bodyPr lIns="91266" tIns="45633" rIns="91266" bIns="45633"/>
          <a:lstStyle/>
          <a:p>
            <a:pPr lvl="0"/>
            <a:endParaRPr/>
          </a:p>
        </p:txBody>
      </p:sp>
    </p:spTree>
    <p:extLst>
      <p:ext uri="{BB962C8B-B14F-4D97-AF65-F5344CB8AC3E}">
        <p14:creationId xmlns:p14="http://schemas.microsoft.com/office/powerpoint/2010/main" val="1017932119"/>
      </p:ext>
    </p:extLst>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Book"/>
      </a:defRPr>
    </a:lvl1pPr>
    <a:lvl2pPr indent="228600" defTabSz="457200">
      <a:lnSpc>
        <a:spcPct val="125000"/>
      </a:lnSpc>
      <a:defRPr sz="2400">
        <a:latin typeface="+mj-lt"/>
        <a:ea typeface="+mj-ea"/>
        <a:cs typeface="+mj-cs"/>
        <a:sym typeface="Avenir Book"/>
      </a:defRPr>
    </a:lvl2pPr>
    <a:lvl3pPr indent="457200" defTabSz="457200">
      <a:lnSpc>
        <a:spcPct val="125000"/>
      </a:lnSpc>
      <a:defRPr sz="2400">
        <a:latin typeface="+mj-lt"/>
        <a:ea typeface="+mj-ea"/>
        <a:cs typeface="+mj-cs"/>
        <a:sym typeface="Avenir Book"/>
      </a:defRPr>
    </a:lvl3pPr>
    <a:lvl4pPr indent="685800" defTabSz="457200">
      <a:lnSpc>
        <a:spcPct val="125000"/>
      </a:lnSpc>
      <a:defRPr sz="2400">
        <a:latin typeface="+mj-lt"/>
        <a:ea typeface="+mj-ea"/>
        <a:cs typeface="+mj-cs"/>
        <a:sym typeface="Avenir Book"/>
      </a:defRPr>
    </a:lvl4pPr>
    <a:lvl5pPr indent="914400" defTabSz="457200">
      <a:lnSpc>
        <a:spcPct val="125000"/>
      </a:lnSpc>
      <a:defRPr sz="2400">
        <a:latin typeface="+mj-lt"/>
        <a:ea typeface="+mj-ea"/>
        <a:cs typeface="+mj-cs"/>
        <a:sym typeface="Avenir Book"/>
      </a:defRPr>
    </a:lvl5pPr>
    <a:lvl6pPr indent="1143000" defTabSz="457200">
      <a:lnSpc>
        <a:spcPct val="125000"/>
      </a:lnSpc>
      <a:defRPr sz="2400">
        <a:latin typeface="+mj-lt"/>
        <a:ea typeface="+mj-ea"/>
        <a:cs typeface="+mj-cs"/>
        <a:sym typeface="Avenir Book"/>
      </a:defRPr>
    </a:lvl6pPr>
    <a:lvl7pPr indent="1371600" defTabSz="457200">
      <a:lnSpc>
        <a:spcPct val="125000"/>
      </a:lnSpc>
      <a:defRPr sz="2400">
        <a:latin typeface="+mj-lt"/>
        <a:ea typeface="+mj-ea"/>
        <a:cs typeface="+mj-cs"/>
        <a:sym typeface="Avenir Book"/>
      </a:defRPr>
    </a:lvl7pPr>
    <a:lvl8pPr indent="1600200" defTabSz="457200">
      <a:lnSpc>
        <a:spcPct val="125000"/>
      </a:lnSpc>
      <a:defRPr sz="2400">
        <a:latin typeface="+mj-lt"/>
        <a:ea typeface="+mj-ea"/>
        <a:cs typeface="+mj-cs"/>
        <a:sym typeface="Avenir Book"/>
      </a:defRPr>
    </a:lvl8pPr>
    <a:lvl9pPr indent="1828800" defTabSz="457200">
      <a:lnSpc>
        <a:spcPct val="125000"/>
      </a:lnSpc>
      <a:defRPr sz="2400">
        <a:latin typeface="+mj-lt"/>
        <a:ea typeface="+mj-ea"/>
        <a:cs typeface="+mj-cs"/>
        <a:sym typeface="Avenir Book"/>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86324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618645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3914021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1367718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4027327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7892744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2200749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1885865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1269560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24212684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solidFill>
                <a:srgbClr val="FF0000"/>
              </a:solidFill>
            </a:endParaRPr>
          </a:p>
        </p:txBody>
      </p:sp>
    </p:spTree>
    <p:extLst>
      <p:ext uri="{BB962C8B-B14F-4D97-AF65-F5344CB8AC3E}">
        <p14:creationId xmlns:p14="http://schemas.microsoft.com/office/powerpoint/2010/main" val="683261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12958219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904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786266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041258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692644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860961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80748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2022957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Tree>
    <p:extLst>
      <p:ext uri="{BB962C8B-B14F-4D97-AF65-F5344CB8AC3E}">
        <p14:creationId xmlns:p14="http://schemas.microsoft.com/office/powerpoint/2010/main" val="15774789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re de section">
    <p:spTree>
      <p:nvGrpSpPr>
        <p:cNvPr id="1" name=""/>
        <p:cNvGrpSpPr/>
        <p:nvPr/>
      </p:nvGrpSpPr>
      <p:grpSpPr>
        <a:xfrm>
          <a:off x="0" y="0"/>
          <a:ext cx="0" cy="0"/>
          <a:chOff x="0" y="0"/>
          <a:chExt cx="0" cy="0"/>
        </a:xfrm>
      </p:grpSpPr>
      <p:pic>
        <p:nvPicPr>
          <p:cNvPr id="9" name="image1.jpg"/>
          <p:cNvPicPr/>
          <p:nvPr/>
        </p:nvPicPr>
        <p:blipFill>
          <a:blip r:embed="rId2">
            <a:extLst/>
          </a:blip>
          <a:stretch>
            <a:fillRect/>
          </a:stretch>
        </p:blipFill>
        <p:spPr>
          <a:xfrm>
            <a:off x="4900148" y="-482"/>
            <a:ext cx="4319366" cy="6858001"/>
          </a:xfrm>
          <a:prstGeom prst="rect">
            <a:avLst/>
          </a:prstGeom>
          <a:ln w="12700">
            <a:miter lim="400000"/>
          </a:ln>
        </p:spPr>
      </p:pic>
      <p:pic>
        <p:nvPicPr>
          <p:cNvPr id="10" name="image2.png"/>
          <p:cNvPicPr/>
          <p:nvPr/>
        </p:nvPicPr>
        <p:blipFill>
          <a:blip r:embed="rId3">
            <a:extLst/>
          </a:blip>
          <a:srcRect l="4758" t="4174" b="1883"/>
          <a:stretch>
            <a:fillRect/>
          </a:stretch>
        </p:blipFill>
        <p:spPr>
          <a:xfrm>
            <a:off x="-1" y="-481"/>
            <a:ext cx="6775383" cy="6858482"/>
          </a:xfrm>
          <a:prstGeom prst="rect">
            <a:avLst/>
          </a:prstGeom>
          <a:ln w="12700">
            <a:miter lim="400000"/>
          </a:ln>
        </p:spPr>
      </p:pic>
      <p:pic>
        <p:nvPicPr>
          <p:cNvPr id="11" name="image3.png"/>
          <p:cNvPicPr/>
          <p:nvPr/>
        </p:nvPicPr>
        <p:blipFill>
          <a:blip r:embed="rId4">
            <a:extLst/>
          </a:blip>
          <a:stretch>
            <a:fillRect/>
          </a:stretch>
        </p:blipFill>
        <p:spPr>
          <a:xfrm>
            <a:off x="465182" y="5744979"/>
            <a:ext cx="1028701" cy="685801"/>
          </a:xfrm>
          <a:prstGeom prst="rect">
            <a:avLst/>
          </a:prstGeom>
          <a:ln w="12700">
            <a:miter lim="400000"/>
          </a:ln>
        </p:spPr>
      </p:pic>
      <p:pic>
        <p:nvPicPr>
          <p:cNvPr id="12" name="image4.png"/>
          <p:cNvPicPr/>
          <p:nvPr/>
        </p:nvPicPr>
        <p:blipFill>
          <a:blip r:embed="rId5">
            <a:extLst/>
          </a:blip>
          <a:stretch>
            <a:fillRect/>
          </a:stretch>
        </p:blipFill>
        <p:spPr>
          <a:xfrm>
            <a:off x="465057" y="402347"/>
            <a:ext cx="757379" cy="514406"/>
          </a:xfrm>
          <a:prstGeom prst="rect">
            <a:avLst/>
          </a:prstGeom>
          <a:ln w="12700">
            <a:miter lim="400000"/>
          </a:ln>
        </p:spPr>
      </p:pic>
      <p:pic>
        <p:nvPicPr>
          <p:cNvPr id="13" name="image5.png"/>
          <p:cNvPicPr/>
          <p:nvPr/>
        </p:nvPicPr>
        <p:blipFill>
          <a:blip r:embed="rId6">
            <a:extLst/>
          </a:blip>
          <a:stretch>
            <a:fillRect/>
          </a:stretch>
        </p:blipFill>
        <p:spPr>
          <a:xfrm>
            <a:off x="3439159" y="-482"/>
            <a:ext cx="4105028" cy="6858001"/>
          </a:xfrm>
          <a:prstGeom prst="rect">
            <a:avLst/>
          </a:prstGeom>
          <a:ln w="12700">
            <a:miter lim="400000"/>
          </a:ln>
        </p:spPr>
      </p:pic>
      <p:sp>
        <p:nvSpPr>
          <p:cNvPr id="14" name="Shape 14"/>
          <p:cNvSpPr>
            <a:spLocks noGrp="1"/>
          </p:cNvSpPr>
          <p:nvPr>
            <p:ph type="title"/>
          </p:nvPr>
        </p:nvSpPr>
        <p:spPr>
          <a:xfrm>
            <a:off x="375350" y="1109887"/>
            <a:ext cx="3271442" cy="978730"/>
          </a:xfrm>
          <a:prstGeom prst="rect">
            <a:avLst/>
          </a:prstGeom>
        </p:spPr>
        <p:txBody>
          <a:bodyPr/>
          <a:lstStyle>
            <a:lvl1pPr algn="l" defTabSz="914400"/>
          </a:lstStyle>
          <a:p>
            <a:pPr lvl="0">
              <a:defRPr sz="1800" spc="0">
                <a:solidFill>
                  <a:srgbClr val="000000"/>
                </a:solidFill>
              </a:defRPr>
            </a:pPr>
            <a:r>
              <a:rPr sz="1600" spc="130">
                <a:solidFill>
                  <a:srgbClr val="FFFFFF"/>
                </a:solidFill>
              </a:rPr>
              <a:t>Title Text</a:t>
            </a:r>
          </a:p>
        </p:txBody>
      </p:sp>
      <p:sp>
        <p:nvSpPr>
          <p:cNvPr id="2" name="Espace réservé du numéro de diapositive 1"/>
          <p:cNvSpPr>
            <a:spLocks noGrp="1"/>
          </p:cNvSpPr>
          <p:nvPr>
            <p:ph type="sldNum" sz="quarter" idx="10"/>
          </p:nvPr>
        </p:nvSpPr>
        <p:spPr/>
        <p:txBody>
          <a:bodyPr/>
          <a:lstStyle/>
          <a:p>
            <a:pPr lvl="0"/>
            <a:fld id="{86CB4B4D-7CA3-9044-876B-883B54F8677D}" type="slidenum">
              <a:rPr lang="fr-FR" smtClean="0"/>
              <a:t>‹#›</a:t>
            </a:fld>
            <a:endParaRPr lang="fr-F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apositive de titre">
    <p:spTree>
      <p:nvGrpSpPr>
        <p:cNvPr id="1" name=""/>
        <p:cNvGrpSpPr/>
        <p:nvPr/>
      </p:nvGrpSpPr>
      <p:grpSpPr>
        <a:xfrm>
          <a:off x="0" y="0"/>
          <a:ext cx="0" cy="0"/>
          <a:chOff x="0" y="0"/>
          <a:chExt cx="0" cy="0"/>
        </a:xfrm>
      </p:grpSpPr>
      <p:sp>
        <p:nvSpPr>
          <p:cNvPr id="16" name="Shape 16"/>
          <p:cNvSpPr>
            <a:spLocks noGrp="1"/>
          </p:cNvSpPr>
          <p:nvPr>
            <p:ph type="sldNum" sz="quarter" idx="2"/>
          </p:nvPr>
        </p:nvSpPr>
        <p:spPr>
          <a:xfrm>
            <a:off x="8271164" y="6356350"/>
            <a:ext cx="798021" cy="370840"/>
          </a:xfrm>
          <a:prstGeom prst="rect">
            <a:avLst/>
          </a:prstGeom>
        </p:spPr>
        <p:txBody>
          <a:bodyPr anchor="t"/>
          <a:lstStyle>
            <a:lvl1pPr algn="l">
              <a:defRPr sz="1800">
                <a:solidFill>
                  <a:srgbClr val="000000"/>
                </a:solidFill>
              </a:defRPr>
            </a:lvl1pPr>
          </a:lstStyle>
          <a:p>
            <a:pPr lvl="0"/>
            <a:fld id="{86CB4B4D-7CA3-9044-876B-883B54F8677D}" type="slidenum">
              <a:t>‹#›</a:t>
            </a:fld>
            <a:endParaRPr/>
          </a:p>
        </p:txBody>
      </p:sp>
      <p:pic>
        <p:nvPicPr>
          <p:cNvPr id="17" name="image2.png"/>
          <p:cNvPicPr/>
          <p:nvPr/>
        </p:nvPicPr>
        <p:blipFill>
          <a:blip r:embed="rId2">
            <a:extLst/>
          </a:blip>
          <a:srcRect l="4758" t="4174" b="1883"/>
          <a:stretch>
            <a:fillRect/>
          </a:stretch>
        </p:blipFill>
        <p:spPr>
          <a:xfrm>
            <a:off x="-1" y="0"/>
            <a:ext cx="6775383" cy="6858482"/>
          </a:xfrm>
          <a:prstGeom prst="rect">
            <a:avLst/>
          </a:prstGeom>
          <a:ln w="12700">
            <a:miter lim="400000"/>
          </a:ln>
        </p:spPr>
      </p:pic>
      <p:pic>
        <p:nvPicPr>
          <p:cNvPr id="18" name="image4.png"/>
          <p:cNvPicPr/>
          <p:nvPr/>
        </p:nvPicPr>
        <p:blipFill>
          <a:blip r:embed="rId3">
            <a:extLst/>
          </a:blip>
          <a:stretch>
            <a:fillRect/>
          </a:stretch>
        </p:blipFill>
        <p:spPr>
          <a:xfrm>
            <a:off x="465057" y="402828"/>
            <a:ext cx="757379" cy="514406"/>
          </a:xfrm>
          <a:prstGeom prst="rect">
            <a:avLst/>
          </a:prstGeom>
          <a:ln w="12700">
            <a:miter lim="400000"/>
          </a:ln>
        </p:spPr>
      </p:pic>
      <p:sp>
        <p:nvSpPr>
          <p:cNvPr id="19" name="Shape 19"/>
          <p:cNvSpPr>
            <a:spLocks noGrp="1"/>
          </p:cNvSpPr>
          <p:nvPr>
            <p:ph type="title"/>
          </p:nvPr>
        </p:nvSpPr>
        <p:spPr>
          <a:xfrm>
            <a:off x="457200" y="1094439"/>
            <a:ext cx="4979324" cy="1134473"/>
          </a:xfrm>
          <a:prstGeom prst="rect">
            <a:avLst/>
          </a:prstGeom>
        </p:spPr>
        <p:txBody>
          <a:bodyPr/>
          <a:lstStyle>
            <a:lvl1pPr algn="l" defTabSz="914400">
              <a:spcBef>
                <a:spcPts val="300"/>
              </a:spcBef>
              <a:defRPr spc="140"/>
            </a:lvl1pPr>
          </a:lstStyle>
          <a:p>
            <a:pPr lvl="0">
              <a:defRPr sz="1800" spc="0">
                <a:solidFill>
                  <a:srgbClr val="000000"/>
                </a:solidFill>
              </a:defRPr>
            </a:pPr>
            <a:r>
              <a:rPr sz="1600" spc="140">
                <a:solidFill>
                  <a:srgbClr val="FFFFFF"/>
                </a:solidFill>
              </a:rPr>
              <a:t>Title Text</a:t>
            </a:r>
          </a:p>
        </p:txBody>
      </p:sp>
      <p:sp>
        <p:nvSpPr>
          <p:cNvPr id="20" name="Shape 20"/>
          <p:cNvSpPr>
            <a:spLocks noGrp="1"/>
          </p:cNvSpPr>
          <p:nvPr>
            <p:ph type="body" idx="1"/>
          </p:nvPr>
        </p:nvSpPr>
        <p:spPr>
          <a:xfrm>
            <a:off x="465057" y="2228911"/>
            <a:ext cx="4231635" cy="3468827"/>
          </a:xfrm>
          <a:prstGeom prst="rect">
            <a:avLst/>
          </a:prstGeom>
        </p:spPr>
        <p:txBody>
          <a:bodyPr>
            <a:noAutofit/>
          </a:bodyPr>
          <a:lstStyle>
            <a:lvl1pPr marL="0" indent="0" defTabSz="914400">
              <a:spcBef>
                <a:spcPts val="800"/>
              </a:spcBef>
              <a:buSzTx/>
              <a:buFontTx/>
              <a:buNone/>
              <a:defRPr sz="3600" spc="139">
                <a:solidFill>
                  <a:srgbClr val="FFFFFF"/>
                </a:solidFill>
                <a:latin typeface="Futura Std Light"/>
                <a:ea typeface="Futura Std Light"/>
                <a:cs typeface="Futura Std Light"/>
                <a:sym typeface="Futura Std Light"/>
              </a:defRPr>
            </a:lvl1pPr>
            <a:lvl2pPr marL="824592" indent="-367392" defTabSz="914400">
              <a:spcBef>
                <a:spcPts val="800"/>
              </a:spcBef>
              <a:buFontTx/>
              <a:defRPr sz="3600" spc="139">
                <a:solidFill>
                  <a:srgbClr val="FFFFFF"/>
                </a:solidFill>
                <a:latin typeface="Futura Std Light"/>
                <a:ea typeface="Futura Std Light"/>
                <a:cs typeface="Futura Std Light"/>
                <a:sym typeface="Futura Std Light"/>
              </a:defRPr>
            </a:lvl2pPr>
            <a:lvl3pPr marL="1257300" indent="-342900" defTabSz="914400">
              <a:spcBef>
                <a:spcPts val="800"/>
              </a:spcBef>
              <a:buFontTx/>
              <a:defRPr sz="3600" spc="139">
                <a:solidFill>
                  <a:srgbClr val="FFFFFF"/>
                </a:solidFill>
                <a:latin typeface="Futura Std Light"/>
                <a:ea typeface="Futura Std Light"/>
                <a:cs typeface="Futura Std Light"/>
                <a:sym typeface="Futura Std Light"/>
              </a:defRPr>
            </a:lvl3pPr>
            <a:lvl4pPr marL="1783079" indent="-411479" defTabSz="914400">
              <a:spcBef>
                <a:spcPts val="800"/>
              </a:spcBef>
              <a:buFontTx/>
              <a:defRPr sz="3600" spc="139">
                <a:solidFill>
                  <a:srgbClr val="FFFFFF"/>
                </a:solidFill>
                <a:latin typeface="Futura Std Light"/>
                <a:ea typeface="Futura Std Light"/>
                <a:cs typeface="Futura Std Light"/>
                <a:sym typeface="Futura Std Light"/>
              </a:defRPr>
            </a:lvl4pPr>
            <a:lvl5pPr marL="2240279" indent="-411479" defTabSz="914400">
              <a:spcBef>
                <a:spcPts val="800"/>
              </a:spcBef>
              <a:buFontTx/>
              <a:defRPr sz="3600" spc="139">
                <a:solidFill>
                  <a:srgbClr val="FFFFFF"/>
                </a:solidFill>
                <a:latin typeface="Futura Std Light"/>
                <a:ea typeface="Futura Std Light"/>
                <a:cs typeface="Futura Std Light"/>
                <a:sym typeface="Futura Std Light"/>
              </a:defRPr>
            </a:lvl5pPr>
          </a:lstStyle>
          <a:p>
            <a:pPr lvl="0">
              <a:defRPr sz="1800" spc="0">
                <a:solidFill>
                  <a:srgbClr val="000000"/>
                </a:solidFill>
              </a:defRPr>
            </a:pPr>
            <a:r>
              <a:rPr sz="3600" spc="139">
                <a:solidFill>
                  <a:srgbClr val="FFFFFF"/>
                </a:solidFill>
              </a:rPr>
              <a:t>Body Level One</a:t>
            </a:r>
          </a:p>
          <a:p>
            <a:pPr lvl="1">
              <a:defRPr sz="1800" spc="0">
                <a:solidFill>
                  <a:srgbClr val="000000"/>
                </a:solidFill>
              </a:defRPr>
            </a:pPr>
            <a:r>
              <a:rPr sz="3600" spc="139">
                <a:solidFill>
                  <a:srgbClr val="FFFFFF"/>
                </a:solidFill>
              </a:rPr>
              <a:t>Body Level Two</a:t>
            </a:r>
          </a:p>
          <a:p>
            <a:pPr lvl="2">
              <a:defRPr sz="1800" spc="0">
                <a:solidFill>
                  <a:srgbClr val="000000"/>
                </a:solidFill>
              </a:defRPr>
            </a:pPr>
            <a:r>
              <a:rPr sz="3600" spc="139">
                <a:solidFill>
                  <a:srgbClr val="FFFFFF"/>
                </a:solidFill>
              </a:rPr>
              <a:t>Body Level Three</a:t>
            </a:r>
          </a:p>
          <a:p>
            <a:pPr lvl="3">
              <a:defRPr sz="1800" spc="0">
                <a:solidFill>
                  <a:srgbClr val="000000"/>
                </a:solidFill>
              </a:defRPr>
            </a:pPr>
            <a:r>
              <a:rPr sz="3600" spc="139">
                <a:solidFill>
                  <a:srgbClr val="FFFFFF"/>
                </a:solidFill>
              </a:rPr>
              <a:t>Body Level Four</a:t>
            </a:r>
          </a:p>
          <a:p>
            <a:pPr lvl="4">
              <a:defRPr sz="1800" spc="0">
                <a:solidFill>
                  <a:srgbClr val="000000"/>
                </a:solidFill>
              </a:defRPr>
            </a:pPr>
            <a:r>
              <a:rPr sz="3600" spc="139">
                <a:solidFill>
                  <a:srgbClr val="FFFFFF"/>
                </a:solidFill>
              </a:rPr>
              <a:t>Body Level Five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2" name="Shape 22"/>
          <p:cNvSpPr>
            <a:spLocks noGrp="1"/>
          </p:cNvSpPr>
          <p:nvPr>
            <p:ph type="title"/>
          </p:nvPr>
        </p:nvSpPr>
        <p:spPr>
          <a:prstGeom prst="rect">
            <a:avLst/>
          </a:prstGeom>
        </p:spPr>
        <p:txBody>
          <a:bodyPr/>
          <a:lstStyle/>
          <a:p>
            <a:pPr lvl="0">
              <a:defRPr sz="1800" spc="0">
                <a:solidFill>
                  <a:srgbClr val="000000"/>
                </a:solidFill>
              </a:defRPr>
            </a:pPr>
            <a:r>
              <a:rPr sz="1600" spc="130">
                <a:solidFill>
                  <a:srgbClr val="FFFFFF"/>
                </a:solidFill>
              </a:rPr>
              <a:t>Title Text</a:t>
            </a:r>
          </a:p>
        </p:txBody>
      </p:sp>
      <p:sp>
        <p:nvSpPr>
          <p:cNvPr id="23" name="Shape 23"/>
          <p:cNvSpPr>
            <a:spLocks noGrp="1"/>
          </p:cNvSpPr>
          <p:nvPr>
            <p:ph type="body" idx="1"/>
          </p:nvPr>
        </p:nvSpPr>
        <p:spPr>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30" name="Shape 30"/>
          <p:cNvSpPr>
            <a:spLocks noGrp="1"/>
          </p:cNvSpPr>
          <p:nvPr>
            <p:ph type="title"/>
          </p:nvPr>
        </p:nvSpPr>
        <p:spPr>
          <a:xfrm>
            <a:off x="5544587" y="122685"/>
            <a:ext cx="3183776" cy="2299275"/>
          </a:xfrm>
          <a:prstGeom prst="rect">
            <a:avLst/>
          </a:prstGeom>
        </p:spPr>
        <p:txBody>
          <a:bodyPr/>
          <a:lstStyle/>
          <a:p>
            <a:pPr lvl="0">
              <a:defRPr sz="1800" spc="0">
                <a:solidFill>
                  <a:srgbClr val="000000"/>
                </a:solidFill>
              </a:defRPr>
            </a:pPr>
            <a:r>
              <a:rPr sz="1600" spc="130">
                <a:solidFill>
                  <a:srgbClr val="FFFFFF"/>
                </a:solidFill>
              </a:rPr>
              <a:t>Title Text</a:t>
            </a:r>
          </a:p>
        </p:txBody>
      </p:sp>
      <p:sp>
        <p:nvSpPr>
          <p:cNvPr id="31" name="Shape 31"/>
          <p:cNvSpPr>
            <a:spLocks noGrp="1"/>
          </p:cNvSpPr>
          <p:nvPr>
            <p:ph type="body" idx="1"/>
          </p:nvPr>
        </p:nvSpPr>
        <p:spPr>
          <a:xfrm>
            <a:off x="457200" y="0"/>
            <a:ext cx="4040188" cy="2174875"/>
          </a:xfrm>
          <a:prstGeom prst="rect">
            <a:avLst/>
          </a:prstGeom>
        </p:spPr>
        <p:txBody>
          <a:bodyPr anchor="b"/>
          <a:lstStyle>
            <a:lvl1pPr marL="0" indent="0">
              <a:spcBef>
                <a:spcPts val="500"/>
              </a:spcBef>
              <a:buSzTx/>
              <a:buFontTx/>
              <a:buNone/>
              <a:defRPr sz="2400"/>
            </a:lvl1pPr>
            <a:lvl2pPr marL="0" indent="457200">
              <a:spcBef>
                <a:spcPts val="500"/>
              </a:spcBef>
              <a:buSzTx/>
              <a:buFontTx/>
              <a:buNone/>
              <a:defRPr sz="2400"/>
            </a:lvl2pPr>
            <a:lvl3pPr marL="0" indent="914400">
              <a:spcBef>
                <a:spcPts val="500"/>
              </a:spcBef>
              <a:buSzTx/>
              <a:buFontTx/>
              <a:buNone/>
              <a:defRPr sz="2400"/>
            </a:lvl3pPr>
            <a:lvl4pPr marL="0" indent="1371600">
              <a:spcBef>
                <a:spcPts val="500"/>
              </a:spcBef>
              <a:buSzTx/>
              <a:buFontTx/>
              <a:buNone/>
              <a:defRPr sz="2400"/>
            </a:lvl4pPr>
            <a:lvl5pPr marL="0" indent="1828800">
              <a:spcBef>
                <a:spcPts val="500"/>
              </a:spcBef>
              <a:buSzTx/>
              <a:buFontTx/>
              <a:buNone/>
              <a:defRPr sz="2400"/>
            </a:lvl5pPr>
          </a:lstStyle>
          <a:p>
            <a:pPr lvl="0">
              <a:defRPr sz="1800"/>
            </a:pPr>
            <a:r>
              <a:rPr sz="2400"/>
              <a:t>Body Level One</a:t>
            </a:r>
          </a:p>
          <a:p>
            <a:pPr lvl="1">
              <a:defRPr sz="1800"/>
            </a:pPr>
            <a:r>
              <a:rPr sz="2400"/>
              <a:t>Body Level Two</a:t>
            </a:r>
          </a:p>
          <a:p>
            <a:pPr lvl="2">
              <a:defRPr sz="1800"/>
            </a:pPr>
            <a:r>
              <a:rPr sz="2400"/>
              <a:t>Body Level Three</a:t>
            </a:r>
          </a:p>
          <a:p>
            <a:pPr lvl="3">
              <a:defRPr sz="1800"/>
            </a:pPr>
            <a:r>
              <a:rPr sz="2400"/>
              <a:t>Body Level Four</a:t>
            </a:r>
          </a:p>
          <a:p>
            <a:pPr lvl="4">
              <a:defRPr sz="1800"/>
            </a:pPr>
            <a:r>
              <a:rPr sz="2400"/>
              <a:t>Body Level Five</a:t>
            </a:r>
          </a:p>
        </p:txBody>
      </p:sp>
      <p:sp>
        <p:nvSpPr>
          <p:cNvPr id="32" name="Shape 32"/>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39" name="Shape 39"/>
          <p:cNvSpPr>
            <a:spLocks noGrp="1"/>
          </p:cNvSpPr>
          <p:nvPr>
            <p:ph type="title"/>
          </p:nvPr>
        </p:nvSpPr>
        <p:spPr>
          <a:xfrm>
            <a:off x="457200" y="0"/>
            <a:ext cx="3008314" cy="2091807"/>
          </a:xfrm>
          <a:prstGeom prst="rect">
            <a:avLst/>
          </a:prstGeom>
        </p:spPr>
        <p:txBody>
          <a:bodyPr anchor="b"/>
          <a:lstStyle>
            <a:lvl1pPr algn="l">
              <a:defRPr sz="2000" b="1"/>
            </a:lvl1pPr>
          </a:lstStyle>
          <a:p>
            <a:pPr lvl="0">
              <a:defRPr sz="1800" b="0" spc="0">
                <a:solidFill>
                  <a:srgbClr val="000000"/>
                </a:solidFill>
              </a:defRPr>
            </a:pPr>
            <a:r>
              <a:rPr sz="2000" b="1" spc="130">
                <a:solidFill>
                  <a:srgbClr val="FFFFFF"/>
                </a:solidFill>
              </a:rPr>
              <a:t>Title Text</a:t>
            </a:r>
          </a:p>
        </p:txBody>
      </p:sp>
      <p:sp>
        <p:nvSpPr>
          <p:cNvPr id="40" name="Shape 40"/>
          <p:cNvSpPr>
            <a:spLocks noGrp="1"/>
          </p:cNvSpPr>
          <p:nvPr>
            <p:ph type="body" idx="1"/>
          </p:nvPr>
        </p:nvSpPr>
        <p:spPr>
          <a:xfrm>
            <a:off x="3575050" y="929756"/>
            <a:ext cx="5111750" cy="5928244"/>
          </a:xfrm>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41" name="Shape 4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43" name="Shape 43"/>
          <p:cNvSpPr>
            <a:spLocks noGrp="1"/>
          </p:cNvSpPr>
          <p:nvPr>
            <p:ph type="title"/>
          </p:nvPr>
        </p:nvSpPr>
        <p:spPr>
          <a:xfrm>
            <a:off x="1792288" y="4800600"/>
            <a:ext cx="5486401" cy="566738"/>
          </a:xfrm>
          <a:prstGeom prst="rect">
            <a:avLst/>
          </a:prstGeom>
        </p:spPr>
        <p:txBody>
          <a:bodyPr anchor="b"/>
          <a:lstStyle>
            <a:lvl1pPr algn="l">
              <a:defRPr sz="2000" b="1"/>
            </a:lvl1pPr>
          </a:lstStyle>
          <a:p>
            <a:pPr lvl="0">
              <a:defRPr sz="1800" b="0" spc="0">
                <a:solidFill>
                  <a:srgbClr val="000000"/>
                </a:solidFill>
              </a:defRPr>
            </a:pPr>
            <a:r>
              <a:rPr sz="2000" b="1" spc="130">
                <a:solidFill>
                  <a:srgbClr val="FFFFFF"/>
                </a:solidFill>
              </a:rPr>
              <a:t>Title Text</a:t>
            </a:r>
          </a:p>
        </p:txBody>
      </p:sp>
      <p:sp>
        <p:nvSpPr>
          <p:cNvPr id="44" name="Shape 44"/>
          <p:cNvSpPr>
            <a:spLocks noGrp="1"/>
          </p:cNvSpPr>
          <p:nvPr>
            <p:ph type="body"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lvl="0">
              <a:defRPr sz="1800"/>
            </a:pPr>
            <a:r>
              <a:rPr sz="1400"/>
              <a:t>Body Level One</a:t>
            </a:r>
          </a:p>
          <a:p>
            <a:pPr lvl="1">
              <a:defRPr sz="1800"/>
            </a:pPr>
            <a:r>
              <a:rPr sz="1400"/>
              <a:t>Body Level Two</a:t>
            </a:r>
          </a:p>
          <a:p>
            <a:pPr lvl="2">
              <a:defRPr sz="1800"/>
            </a:pPr>
            <a:r>
              <a:rPr sz="1400"/>
              <a:t>Body Level Three</a:t>
            </a:r>
          </a:p>
          <a:p>
            <a:pPr lvl="3">
              <a:defRPr sz="1800"/>
            </a:pPr>
            <a:r>
              <a:rPr sz="1400"/>
              <a:t>Body Level Four</a:t>
            </a:r>
          </a:p>
          <a:p>
            <a:pPr lvl="4">
              <a:defRPr sz="1800"/>
            </a:pPr>
            <a:r>
              <a:rPr sz="1400"/>
              <a:t>Body Level Five</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6.png"/>
          <p:cNvPicPr/>
          <p:nvPr/>
        </p:nvPicPr>
        <p:blipFill>
          <a:blip r:embed="rId9">
            <a:extLst/>
          </a:blip>
          <a:srcRect t="26306" b="1403"/>
          <a:stretch>
            <a:fillRect/>
          </a:stretch>
        </p:blipFill>
        <p:spPr>
          <a:xfrm>
            <a:off x="7071249" y="840201"/>
            <a:ext cx="2466329" cy="6017799"/>
          </a:xfrm>
          <a:prstGeom prst="rect">
            <a:avLst/>
          </a:prstGeom>
          <a:ln w="12700">
            <a:miter lim="400000"/>
          </a:ln>
        </p:spPr>
      </p:pic>
      <p:pic>
        <p:nvPicPr>
          <p:cNvPr id="3" name="image7.png"/>
          <p:cNvPicPr/>
          <p:nvPr/>
        </p:nvPicPr>
        <p:blipFill>
          <a:blip r:embed="rId10">
            <a:extLst/>
          </a:blip>
          <a:stretch>
            <a:fillRect/>
          </a:stretch>
        </p:blipFill>
        <p:spPr>
          <a:xfrm>
            <a:off x="0" y="446"/>
            <a:ext cx="9144000" cy="839756"/>
          </a:xfrm>
          <a:prstGeom prst="rect">
            <a:avLst/>
          </a:prstGeom>
          <a:ln w="12700">
            <a:miter lim="400000"/>
          </a:ln>
        </p:spPr>
      </p:pic>
      <p:pic>
        <p:nvPicPr>
          <p:cNvPr id="4" name="image4.png"/>
          <p:cNvPicPr/>
          <p:nvPr/>
        </p:nvPicPr>
        <p:blipFill>
          <a:blip r:embed="rId11">
            <a:extLst/>
          </a:blip>
          <a:stretch>
            <a:fillRect/>
          </a:stretch>
        </p:blipFill>
        <p:spPr>
          <a:xfrm>
            <a:off x="465057" y="173844"/>
            <a:ext cx="757379" cy="514405"/>
          </a:xfrm>
          <a:prstGeom prst="rect">
            <a:avLst/>
          </a:prstGeom>
          <a:ln w="12700">
            <a:miter lim="400000"/>
          </a:ln>
        </p:spPr>
      </p:pic>
      <p:sp>
        <p:nvSpPr>
          <p:cNvPr id="5" name="Shape 5"/>
          <p:cNvSpPr>
            <a:spLocks noGrp="1"/>
          </p:cNvSpPr>
          <p:nvPr>
            <p:ph type="title"/>
          </p:nvPr>
        </p:nvSpPr>
        <p:spPr>
          <a:xfrm>
            <a:off x="5544587" y="122685"/>
            <a:ext cx="3183776" cy="1477516"/>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pPr lvl="0">
              <a:defRPr sz="1800" spc="0">
                <a:solidFill>
                  <a:srgbClr val="000000"/>
                </a:solidFill>
              </a:defRPr>
            </a:pPr>
            <a:r>
              <a:rPr sz="1600" spc="130">
                <a:solidFill>
                  <a:srgbClr val="FFFFFF"/>
                </a:solidFill>
              </a:rPr>
              <a:t>Title Text</a:t>
            </a:r>
          </a:p>
        </p:txBody>
      </p:sp>
      <p:sp>
        <p:nvSpPr>
          <p:cNvPr id="6" name="Shape 6"/>
          <p:cNvSpPr>
            <a:spLocks noGrp="1"/>
          </p:cNvSpPr>
          <p:nvPr>
            <p:ph type="body" idx="1"/>
          </p:nvPr>
        </p:nvSpPr>
        <p:spPr>
          <a:xfrm>
            <a:off x="457200" y="1600200"/>
            <a:ext cx="8229600" cy="4804093"/>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
        <p:nvSpPr>
          <p:cNvPr id="7" name="Shape 7"/>
          <p:cNvSpPr>
            <a:spLocks noGrp="1"/>
          </p:cNvSpPr>
          <p:nvPr>
            <p:ph type="sldNum" sz="quarter" idx="2"/>
          </p:nvPr>
        </p:nvSpPr>
        <p:spPr>
          <a:xfrm>
            <a:off x="8304414" y="6404292"/>
            <a:ext cx="382386" cy="269241"/>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Lst>
  <p:transition spd="med"/>
  <p:hf hdr="0" ftr="0" dt="0"/>
  <p:txStyles>
    <p:titleStyle>
      <a:lvl1pPr algn="r" defTabSz="457200">
        <a:defRPr sz="1600" spc="130">
          <a:solidFill>
            <a:srgbClr val="FFFFFF"/>
          </a:solidFill>
          <a:latin typeface="Futura Std Light"/>
          <a:ea typeface="Futura Std Light"/>
          <a:cs typeface="Futura Std Light"/>
          <a:sym typeface="Futura Std Light"/>
        </a:defRPr>
      </a:lvl1pPr>
      <a:lvl2pPr algn="r" defTabSz="457200">
        <a:defRPr sz="1600" spc="130">
          <a:solidFill>
            <a:srgbClr val="FFFFFF"/>
          </a:solidFill>
          <a:latin typeface="Futura Std Light"/>
          <a:ea typeface="Futura Std Light"/>
          <a:cs typeface="Futura Std Light"/>
          <a:sym typeface="Futura Std Light"/>
        </a:defRPr>
      </a:lvl2pPr>
      <a:lvl3pPr algn="r" defTabSz="457200">
        <a:defRPr sz="1600" spc="130">
          <a:solidFill>
            <a:srgbClr val="FFFFFF"/>
          </a:solidFill>
          <a:latin typeface="Futura Std Light"/>
          <a:ea typeface="Futura Std Light"/>
          <a:cs typeface="Futura Std Light"/>
          <a:sym typeface="Futura Std Light"/>
        </a:defRPr>
      </a:lvl3pPr>
      <a:lvl4pPr algn="r" defTabSz="457200">
        <a:defRPr sz="1600" spc="130">
          <a:solidFill>
            <a:srgbClr val="FFFFFF"/>
          </a:solidFill>
          <a:latin typeface="Futura Std Light"/>
          <a:ea typeface="Futura Std Light"/>
          <a:cs typeface="Futura Std Light"/>
          <a:sym typeface="Futura Std Light"/>
        </a:defRPr>
      </a:lvl4pPr>
      <a:lvl5pPr algn="r" defTabSz="457200">
        <a:defRPr sz="1600" spc="130">
          <a:solidFill>
            <a:srgbClr val="FFFFFF"/>
          </a:solidFill>
          <a:latin typeface="Futura Std Light"/>
          <a:ea typeface="Futura Std Light"/>
          <a:cs typeface="Futura Std Light"/>
          <a:sym typeface="Futura Std Light"/>
        </a:defRPr>
      </a:lvl5pPr>
      <a:lvl6pPr algn="r" defTabSz="457200">
        <a:defRPr sz="1600" spc="130">
          <a:solidFill>
            <a:srgbClr val="FFFFFF"/>
          </a:solidFill>
          <a:latin typeface="Futura Std Light"/>
          <a:ea typeface="Futura Std Light"/>
          <a:cs typeface="Futura Std Light"/>
          <a:sym typeface="Futura Std Light"/>
        </a:defRPr>
      </a:lvl6pPr>
      <a:lvl7pPr algn="r" defTabSz="457200">
        <a:defRPr sz="1600" spc="130">
          <a:solidFill>
            <a:srgbClr val="FFFFFF"/>
          </a:solidFill>
          <a:latin typeface="Futura Std Light"/>
          <a:ea typeface="Futura Std Light"/>
          <a:cs typeface="Futura Std Light"/>
          <a:sym typeface="Futura Std Light"/>
        </a:defRPr>
      </a:lvl7pPr>
      <a:lvl8pPr algn="r" defTabSz="457200">
        <a:defRPr sz="1600" spc="130">
          <a:solidFill>
            <a:srgbClr val="FFFFFF"/>
          </a:solidFill>
          <a:latin typeface="Futura Std Light"/>
          <a:ea typeface="Futura Std Light"/>
          <a:cs typeface="Futura Std Light"/>
          <a:sym typeface="Futura Std Light"/>
        </a:defRPr>
      </a:lvl8pPr>
      <a:lvl9pPr algn="r" defTabSz="457200">
        <a:defRPr sz="1600" spc="130">
          <a:solidFill>
            <a:srgbClr val="FFFFFF"/>
          </a:solidFill>
          <a:latin typeface="Futura Std Light"/>
          <a:ea typeface="Futura Std Light"/>
          <a:cs typeface="Futura Std Light"/>
          <a:sym typeface="Futura Std Light"/>
        </a:defRPr>
      </a:lvl9pPr>
    </p:titleStyle>
    <p:bodyStyle>
      <a:lvl1pPr marL="342900" indent="-342900" defTabSz="457200">
        <a:spcBef>
          <a:spcPts val="700"/>
        </a:spcBef>
        <a:buSzPct val="100000"/>
        <a:buFont typeface="Arial"/>
        <a:buChar char="•"/>
        <a:defRPr sz="3200">
          <a:latin typeface="Calibri"/>
          <a:ea typeface="Calibri"/>
          <a:cs typeface="Calibri"/>
          <a:sym typeface="Calibri"/>
        </a:defRPr>
      </a:lvl1pPr>
      <a:lvl2pPr marL="783771" indent="-326571" defTabSz="457200">
        <a:spcBef>
          <a:spcPts val="700"/>
        </a:spcBef>
        <a:buSzPct val="100000"/>
        <a:buFont typeface="Arial"/>
        <a:buChar char="–"/>
        <a:defRPr sz="3200">
          <a:latin typeface="Calibri"/>
          <a:ea typeface="Calibri"/>
          <a:cs typeface="Calibri"/>
          <a:sym typeface="Calibri"/>
        </a:defRPr>
      </a:lvl2pPr>
      <a:lvl3pPr marL="1219200" indent="-304800" defTabSz="457200">
        <a:spcBef>
          <a:spcPts val="700"/>
        </a:spcBef>
        <a:buSzPct val="100000"/>
        <a:buFont typeface="Arial"/>
        <a:buChar char="•"/>
        <a:defRPr sz="3200">
          <a:latin typeface="Calibri"/>
          <a:ea typeface="Calibri"/>
          <a:cs typeface="Calibri"/>
          <a:sym typeface="Calibri"/>
        </a:defRPr>
      </a:lvl3pPr>
      <a:lvl4pPr marL="1737360" indent="-365760" defTabSz="457200">
        <a:spcBef>
          <a:spcPts val="700"/>
        </a:spcBef>
        <a:buSzPct val="100000"/>
        <a:buFont typeface="Arial"/>
        <a:buChar char="–"/>
        <a:defRPr sz="3200">
          <a:latin typeface="Calibri"/>
          <a:ea typeface="Calibri"/>
          <a:cs typeface="Calibri"/>
          <a:sym typeface="Calibri"/>
        </a:defRPr>
      </a:lvl4pPr>
      <a:lvl5pPr marL="2194560" indent="-365760" defTabSz="457200">
        <a:spcBef>
          <a:spcPts val="700"/>
        </a:spcBef>
        <a:buSzPct val="100000"/>
        <a:buFont typeface="Arial"/>
        <a:buChar char="»"/>
        <a:defRPr sz="3200">
          <a:latin typeface="Calibri"/>
          <a:ea typeface="Calibri"/>
          <a:cs typeface="Calibri"/>
          <a:sym typeface="Calibri"/>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p:bodyStyle>
    <p:otherStyle>
      <a:lvl1pPr algn="r" defTabSz="457200">
        <a:defRPr sz="1200">
          <a:solidFill>
            <a:schemeClr val="tx1"/>
          </a:solidFill>
          <a:latin typeface="+mn-lt"/>
          <a:ea typeface="+mn-ea"/>
          <a:cs typeface="+mn-cs"/>
          <a:sym typeface="Calibri"/>
        </a:defRPr>
      </a:lvl1pPr>
      <a:lvl2pPr indent="457200" algn="r" defTabSz="457200">
        <a:defRPr sz="1200">
          <a:solidFill>
            <a:schemeClr val="tx1"/>
          </a:solidFill>
          <a:latin typeface="+mn-lt"/>
          <a:ea typeface="+mn-ea"/>
          <a:cs typeface="+mn-cs"/>
          <a:sym typeface="Calibri"/>
        </a:defRPr>
      </a:lvl2pPr>
      <a:lvl3pPr indent="914400" algn="r" defTabSz="457200">
        <a:defRPr sz="1200">
          <a:solidFill>
            <a:schemeClr val="tx1"/>
          </a:solidFill>
          <a:latin typeface="+mn-lt"/>
          <a:ea typeface="+mn-ea"/>
          <a:cs typeface="+mn-cs"/>
          <a:sym typeface="Calibri"/>
        </a:defRPr>
      </a:lvl3pPr>
      <a:lvl4pPr indent="1371600" algn="r" defTabSz="457200">
        <a:defRPr sz="1200">
          <a:solidFill>
            <a:schemeClr val="tx1"/>
          </a:solidFill>
          <a:latin typeface="+mn-lt"/>
          <a:ea typeface="+mn-ea"/>
          <a:cs typeface="+mn-cs"/>
          <a:sym typeface="Calibri"/>
        </a:defRPr>
      </a:lvl4pPr>
      <a:lvl5pPr indent="1828800" algn="r" defTabSz="457200">
        <a:defRPr sz="1200">
          <a:solidFill>
            <a:schemeClr val="tx1"/>
          </a:solidFill>
          <a:latin typeface="+mn-lt"/>
          <a:ea typeface="+mn-ea"/>
          <a:cs typeface="+mn-cs"/>
          <a:sym typeface="Calibri"/>
        </a:defRPr>
      </a:lvl5pPr>
      <a:lvl6pPr indent="2286000" algn="r" defTabSz="457200">
        <a:defRPr sz="1200">
          <a:solidFill>
            <a:schemeClr val="tx1"/>
          </a:solidFill>
          <a:latin typeface="+mn-lt"/>
          <a:ea typeface="+mn-ea"/>
          <a:cs typeface="+mn-cs"/>
          <a:sym typeface="Calibri"/>
        </a:defRPr>
      </a:lvl6pPr>
      <a:lvl7pPr indent="2743200" algn="r" defTabSz="457200">
        <a:defRPr sz="1200">
          <a:solidFill>
            <a:schemeClr val="tx1"/>
          </a:solidFill>
          <a:latin typeface="+mn-lt"/>
          <a:ea typeface="+mn-ea"/>
          <a:cs typeface="+mn-cs"/>
          <a:sym typeface="Calibri"/>
        </a:defRPr>
      </a:lvl7pPr>
      <a:lvl8pPr indent="3200400" algn="r" defTabSz="457200">
        <a:defRPr sz="1200">
          <a:solidFill>
            <a:schemeClr val="tx1"/>
          </a:solidFill>
          <a:latin typeface="+mn-lt"/>
          <a:ea typeface="+mn-ea"/>
          <a:cs typeface="+mn-cs"/>
          <a:sym typeface="Calibri"/>
        </a:defRPr>
      </a:lvl8pPr>
      <a:lvl9pPr indent="3657600" algn="r" defTabSz="457200">
        <a:defRPr sz="1200">
          <a:solidFill>
            <a:schemeClr val="tx1"/>
          </a:solidFill>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0.jp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p:nvPr>
        </p:nvSpPr>
        <p:spPr>
          <a:xfrm>
            <a:off x="375350" y="1109886"/>
            <a:ext cx="4412674" cy="1238993"/>
          </a:xfrm>
          <a:prstGeom prst="rect">
            <a:avLst/>
          </a:prstGeom>
        </p:spPr>
        <p:txBody>
          <a:bodyPr/>
          <a:lstStyle/>
          <a:p>
            <a:pPr lvl="0">
              <a:defRPr sz="1800" spc="0">
                <a:solidFill>
                  <a:srgbClr val="000000"/>
                </a:solidFill>
              </a:defRPr>
            </a:pPr>
            <a:r>
              <a:rPr sz="2000" b="1" spc="130" dirty="0">
                <a:solidFill>
                  <a:srgbClr val="FFFFFF"/>
                </a:solidFill>
                <a:latin typeface="Calibri" panose="020F0502020204030204" pitchFamily="34" charset="0"/>
              </a:rPr>
              <a:t>FIA MOBILITY</a:t>
            </a:r>
            <a:r>
              <a:rPr lang="fr-FR" sz="2000" b="1" spc="0" dirty="0">
                <a:solidFill>
                  <a:srgbClr val="000000"/>
                </a:solidFill>
                <a:latin typeface="Calibri" panose="020F0502020204030204" pitchFamily="34" charset="0"/>
              </a:rPr>
              <a:t> </a:t>
            </a:r>
            <a:r>
              <a:rPr lang="fr-FR" sz="2000" b="1" spc="0" dirty="0">
                <a:solidFill>
                  <a:schemeClr val="bg1"/>
                </a:solidFill>
                <a:latin typeface="Calibri" panose="020F0502020204030204" pitchFamily="34" charset="0"/>
              </a:rPr>
              <a:t>&amp; TOURISM</a:t>
            </a:r>
            <a:endParaRPr sz="2000" b="1" spc="130" dirty="0">
              <a:solidFill>
                <a:schemeClr val="bg1"/>
              </a:solidFill>
              <a:latin typeface="Calibri" panose="020F0502020204030204" pitchFamily="34" charset="0"/>
            </a:endParaRPr>
          </a:p>
          <a:p>
            <a:pPr lvl="0">
              <a:defRPr sz="1800" spc="0">
                <a:solidFill>
                  <a:srgbClr val="000000"/>
                </a:solidFill>
              </a:defRPr>
            </a:pPr>
            <a:r>
              <a:rPr lang="fr-FR" sz="2000" spc="130" dirty="0">
                <a:solidFill>
                  <a:srgbClr val="FFFFFF"/>
                </a:solidFill>
                <a:latin typeface="Calibri" panose="020F0502020204030204" pitchFamily="34" charset="0"/>
              </a:rPr>
              <a:t/>
            </a:r>
            <a:br>
              <a:rPr lang="fr-FR" sz="2000" spc="130" dirty="0">
                <a:solidFill>
                  <a:srgbClr val="FFFFFF"/>
                </a:solidFill>
                <a:latin typeface="Calibri" panose="020F0502020204030204" pitchFamily="34" charset="0"/>
              </a:rPr>
            </a:br>
            <a:r>
              <a:rPr lang="fr-FR" sz="2000" spc="0" dirty="0">
                <a:solidFill>
                  <a:schemeClr val="bg1"/>
                </a:solidFill>
                <a:latin typeface="Calibri" panose="020F0502020204030204" pitchFamily="34" charset="0"/>
              </a:rPr>
              <a:t>Gerd</a:t>
            </a:r>
            <a:r>
              <a:rPr lang="fr-FR" sz="2000" spc="130" dirty="0">
                <a:solidFill>
                  <a:schemeClr val="bg1"/>
                </a:solidFill>
                <a:latin typeface="Calibri" panose="020F0502020204030204" pitchFamily="34" charset="0"/>
              </a:rPr>
              <a:t> Preuss</a:t>
            </a:r>
            <a:r>
              <a:rPr lang="fr-FR" sz="2000" spc="130" dirty="0">
                <a:solidFill>
                  <a:srgbClr val="FFFFFF"/>
                </a:solidFill>
                <a:latin typeface="Calibri" panose="020F0502020204030204" pitchFamily="34" charset="0"/>
              </a:rPr>
              <a:t>,</a:t>
            </a:r>
            <a:br>
              <a:rPr lang="fr-FR" sz="2000" spc="130" dirty="0">
                <a:solidFill>
                  <a:srgbClr val="FFFFFF"/>
                </a:solidFill>
                <a:latin typeface="Calibri" panose="020F0502020204030204" pitchFamily="34" charset="0"/>
              </a:rPr>
            </a:br>
            <a:r>
              <a:rPr lang="en-US" sz="2000" dirty="0">
                <a:solidFill>
                  <a:schemeClr val="bg1"/>
                </a:solidFill>
                <a:latin typeface="Calibri" panose="020F0502020204030204" pitchFamily="34" charset="0"/>
              </a:rPr>
              <a:t>FIA Representative at</a:t>
            </a:r>
            <a:br>
              <a:rPr lang="en-US" sz="2000" dirty="0">
                <a:solidFill>
                  <a:schemeClr val="bg1"/>
                </a:solidFill>
                <a:latin typeface="Calibri" panose="020F0502020204030204" pitchFamily="34" charset="0"/>
              </a:rPr>
            </a:br>
            <a:r>
              <a:rPr lang="en-US" sz="2000" dirty="0">
                <a:solidFill>
                  <a:schemeClr val="bg1"/>
                </a:solidFill>
                <a:latin typeface="Calibri" panose="020F0502020204030204" pitchFamily="34" charset="0"/>
              </a:rPr>
              <a:t>UNECE, WP 29</a:t>
            </a:r>
            <a:r>
              <a:rPr lang="en-US" dirty="0">
                <a:solidFill>
                  <a:schemeClr val="bg1"/>
                </a:solidFill>
                <a:latin typeface="Calibri" panose="020F0502020204030204" pitchFamily="34" charset="0"/>
              </a:rPr>
              <a:t/>
            </a:r>
            <a:br>
              <a:rPr lang="en-US" dirty="0">
                <a:solidFill>
                  <a:schemeClr val="bg1"/>
                </a:solidFill>
                <a:latin typeface="Calibri" panose="020F0502020204030204" pitchFamily="34" charset="0"/>
              </a:rPr>
            </a:br>
            <a:r>
              <a:rPr lang="en-US" dirty="0">
                <a:solidFill>
                  <a:schemeClr val="bg1"/>
                </a:solidFill>
                <a:latin typeface="Calibri" panose="020F0502020204030204" pitchFamily="34" charset="0"/>
              </a:rPr>
              <a:t/>
            </a:r>
            <a:br>
              <a:rPr lang="en-US" dirty="0">
                <a:solidFill>
                  <a:schemeClr val="bg1"/>
                </a:solidFill>
                <a:latin typeface="Calibri" panose="020F0502020204030204" pitchFamily="34" charset="0"/>
              </a:rPr>
            </a:br>
            <a:r>
              <a:rPr lang="en-US" dirty="0">
                <a:solidFill>
                  <a:schemeClr val="bg1"/>
                </a:solidFill>
              </a:rPr>
              <a:t/>
            </a:r>
            <a:br>
              <a:rPr lang="en-US" dirty="0">
                <a:solidFill>
                  <a:schemeClr val="bg1"/>
                </a:solidFill>
              </a:rPr>
            </a:br>
            <a:r>
              <a:rPr lang="en-US" dirty="0">
                <a:solidFill>
                  <a:schemeClr val="bg1"/>
                </a:solidFill>
              </a:rPr>
              <a:t/>
            </a:r>
            <a:br>
              <a:rPr lang="en-US" dirty="0">
                <a:solidFill>
                  <a:schemeClr val="bg1"/>
                </a:solidFill>
              </a:rPr>
            </a:br>
            <a:r>
              <a:rPr lang="en-US" dirty="0">
                <a:solidFill>
                  <a:schemeClr val="bg1"/>
                </a:solidFill>
              </a:rPr>
              <a:t/>
            </a:r>
            <a:br>
              <a:rPr lang="en-US" dirty="0">
                <a:solidFill>
                  <a:schemeClr val="bg1"/>
                </a:solidFill>
              </a:rPr>
            </a:br>
            <a:r>
              <a:rPr lang="en-US" sz="2400" dirty="0" smtClean="0">
                <a:solidFill>
                  <a:schemeClr val="bg1"/>
                </a:solidFill>
                <a:latin typeface="Calibri" panose="020F0502020204030204" pitchFamily="34" charset="0"/>
              </a:rPr>
              <a:t>FIA </a:t>
            </a:r>
            <a:r>
              <a:rPr lang="en-US" sz="2400" dirty="0">
                <a:solidFill>
                  <a:schemeClr val="bg1"/>
                </a:solidFill>
                <a:latin typeface="Calibri" panose="020F0502020204030204" pitchFamily="34" charset="0"/>
              </a:rPr>
              <a:t>Definitions </a:t>
            </a:r>
            <a:r>
              <a:rPr lang="en-US" sz="2400" dirty="0" smtClean="0">
                <a:solidFill>
                  <a:schemeClr val="bg1"/>
                </a:solidFill>
                <a:latin typeface="Calibri" panose="020F0502020204030204" pitchFamily="34" charset="0"/>
              </a:rPr>
              <a:t>on</a:t>
            </a:r>
            <a:br>
              <a:rPr lang="en-US" sz="2400" dirty="0" smtClean="0">
                <a:solidFill>
                  <a:schemeClr val="bg1"/>
                </a:solidFill>
                <a:latin typeface="Calibri" panose="020F0502020204030204" pitchFamily="34" charset="0"/>
              </a:rPr>
            </a:br>
            <a:r>
              <a:rPr lang="en-US" sz="2400" dirty="0" smtClean="0">
                <a:solidFill>
                  <a:schemeClr val="bg1"/>
                </a:solidFill>
                <a:latin typeface="Calibri" panose="020F0502020204030204" pitchFamily="34" charset="0"/>
              </a:rPr>
              <a:t>Data Protection </a:t>
            </a:r>
            <a:r>
              <a:rPr lang="en-US" sz="2400" dirty="0">
                <a:solidFill>
                  <a:schemeClr val="bg1"/>
                </a:solidFill>
                <a:latin typeface="Calibri" panose="020F0502020204030204" pitchFamily="34" charset="0"/>
              </a:rPr>
              <a:t>and </a:t>
            </a:r>
            <a:r>
              <a:rPr lang="en-US" sz="2400" dirty="0" smtClean="0">
                <a:solidFill>
                  <a:schemeClr val="bg1"/>
                </a:solidFill>
                <a:latin typeface="Calibri" panose="020F0502020204030204" pitchFamily="34" charset="0"/>
              </a:rPr>
              <a:t>Authorisation</a:t>
            </a:r>
            <a:br>
              <a:rPr lang="en-US" sz="2400" dirty="0" smtClean="0">
                <a:solidFill>
                  <a:schemeClr val="bg1"/>
                </a:solidFill>
                <a:latin typeface="Calibri" panose="020F0502020204030204" pitchFamily="34" charset="0"/>
              </a:rPr>
            </a:br>
            <a:r>
              <a:rPr lang="en-US" sz="2400" dirty="0" smtClean="0">
                <a:solidFill>
                  <a:schemeClr val="bg1"/>
                </a:solidFill>
                <a:latin typeface="Calibri" panose="020F0502020204030204" pitchFamily="34" charset="0"/>
              </a:rPr>
              <a:t>ITS-AD Task Force CS and OTA</a:t>
            </a:r>
            <a:br>
              <a:rPr lang="en-US" sz="2400" dirty="0" smtClean="0">
                <a:solidFill>
                  <a:schemeClr val="bg1"/>
                </a:solidFill>
                <a:latin typeface="Calibri" panose="020F0502020204030204" pitchFamily="34" charset="0"/>
              </a:rPr>
            </a:br>
            <a:r>
              <a:rPr lang="en-US" sz="2400" dirty="0" smtClean="0">
                <a:solidFill>
                  <a:schemeClr val="bg1"/>
                </a:solidFill>
                <a:latin typeface="Calibri" panose="020F0502020204030204" pitchFamily="34" charset="0"/>
              </a:rPr>
              <a:t>2017-05-10</a:t>
            </a:r>
            <a:r>
              <a:rPr lang="en-US" dirty="0">
                <a:solidFill>
                  <a:schemeClr val="bg1"/>
                </a:solidFill>
              </a:rPr>
              <a:t/>
            </a:r>
            <a:br>
              <a:rPr lang="en-US" dirty="0">
                <a:solidFill>
                  <a:schemeClr val="bg1"/>
                </a:solidFill>
              </a:rPr>
            </a:br>
            <a:r>
              <a:rPr lang="en-US" dirty="0"/>
              <a:t/>
            </a:r>
            <a:br>
              <a:rPr lang="en-US" dirty="0"/>
            </a:br>
            <a:r>
              <a:rPr lang="fr-FR" dirty="0">
                <a:solidFill>
                  <a:schemeClr val="bg1"/>
                </a:solidFill>
              </a:rPr>
              <a:t> </a:t>
            </a:r>
            <a:endParaRPr sz="1600" spc="130" dirty="0">
              <a:solidFill>
                <a:schemeClr val="bg1"/>
              </a:solidFill>
            </a:endParaRPr>
          </a:p>
        </p:txBody>
      </p:sp>
      <p:sp>
        <p:nvSpPr>
          <p:cNvPr id="3" name="テキスト ボックス 2"/>
          <p:cNvSpPr txBox="1"/>
          <p:nvPr/>
        </p:nvSpPr>
        <p:spPr>
          <a:xfrm>
            <a:off x="107504" y="0"/>
            <a:ext cx="3951129" cy="30777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r" latinLnBrk="1">
              <a:tabLst>
                <a:tab pos="4748213" algn="r"/>
              </a:tabLst>
            </a:pPr>
            <a:r>
              <a:rPr lang="en-US" altLang="ja-JP" sz="1400" dirty="0">
                <a:solidFill>
                  <a:schemeClr val="bg1"/>
                </a:solidFill>
              </a:rPr>
              <a:t>Submitted by </a:t>
            </a:r>
            <a:r>
              <a:rPr lang="en-US" altLang="ja-JP" sz="1400" dirty="0" smtClean="0">
                <a:solidFill>
                  <a:schemeClr val="bg1"/>
                </a:solidFill>
              </a:rPr>
              <a:t>FIA</a:t>
            </a:r>
            <a:r>
              <a:rPr lang="en-US" altLang="ja-JP" sz="1400" dirty="0">
                <a:solidFill>
                  <a:schemeClr val="bg1"/>
                </a:solidFill>
              </a:rPr>
              <a:t>	Document No. </a:t>
            </a:r>
            <a:r>
              <a:rPr lang="de-DE" altLang="ja-JP" sz="1400" dirty="0" smtClean="0">
                <a:solidFill>
                  <a:schemeClr val="bg1"/>
                </a:solidFill>
              </a:rPr>
              <a:t>TFCS-05-11</a:t>
            </a:r>
            <a:endParaRPr lang="ja-JP" altLang="ja-JP" sz="1400" dirty="0">
              <a:solidFill>
                <a:schemeClr val="bg1"/>
              </a:solidFill>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10</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Definitions for Authorised Access (2/4)</a:t>
            </a:r>
            <a:endParaRPr lang="en-US" sz="2000" b="1" dirty="0">
              <a:solidFill>
                <a:srgbClr val="404040"/>
              </a:solidFill>
              <a:latin typeface="Calibri"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381315716"/>
              </p:ext>
            </p:extLst>
          </p:nvPr>
        </p:nvGraphicFramePr>
        <p:xfrm>
          <a:off x="467543" y="1700806"/>
          <a:ext cx="8064896" cy="4457200"/>
        </p:xfrm>
        <a:graphic>
          <a:graphicData uri="http://schemas.openxmlformats.org/drawingml/2006/table">
            <a:tbl>
              <a:tblPr firstRow="1" firstCol="1" bandRow="1">
                <a:tableStyleId>{5940675A-B579-460E-94D1-54222C63F5DA}</a:tableStyleId>
              </a:tblPr>
              <a:tblGrid>
                <a:gridCol w="4032448"/>
                <a:gridCol w="4032448"/>
              </a:tblGrid>
              <a:tr h="282456">
                <a:tc>
                  <a:txBody>
                    <a:bodyPr/>
                    <a:lstStyle/>
                    <a:p>
                      <a:pPr algn="l">
                        <a:lnSpc>
                          <a:spcPct val="107000"/>
                        </a:lnSpc>
                        <a:spcAft>
                          <a:spcPts val="0"/>
                        </a:spcAft>
                      </a:pPr>
                      <a:r>
                        <a:rPr lang="en-US" sz="1600" b="1" dirty="0">
                          <a:effectLst/>
                        </a:rPr>
                        <a:t>Definition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0"/>
                        </a:spcAft>
                      </a:pPr>
                      <a:r>
                        <a:rPr lang="en-US" sz="1600" b="1" dirty="0">
                          <a:effectLst/>
                        </a:rPr>
                        <a:t>Justification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r>
              <a:tr h="3256503">
                <a:tc>
                  <a:txBody>
                    <a:bodyPr/>
                    <a:lstStyle/>
                    <a:p>
                      <a:pPr algn="l"/>
                      <a:endParaRPr lang="en-US" sz="1600" dirty="0" smtClean="0">
                        <a:solidFill>
                          <a:schemeClr val="tx1"/>
                        </a:solidFill>
                        <a:effectLst/>
                        <a:latin typeface="+mn-lt"/>
                        <a:ea typeface="+mn-ea"/>
                        <a:cs typeface="+mn-cs"/>
                        <a:sym typeface="Calibri"/>
                      </a:endParaRPr>
                    </a:p>
                    <a:p>
                      <a:pPr algn="l"/>
                      <a:r>
                        <a:rPr lang="en-US" sz="1600" b="1" dirty="0" smtClean="0">
                          <a:solidFill>
                            <a:schemeClr val="tx1"/>
                          </a:solidFill>
                          <a:effectLst/>
                          <a:latin typeface="+mn-lt"/>
                          <a:ea typeface="+mn-ea"/>
                          <a:cs typeface="+mn-cs"/>
                          <a:sym typeface="Calibri"/>
                        </a:rPr>
                        <a:t>“Authorised Access” </a:t>
                      </a:r>
                      <a:r>
                        <a:rPr lang="en-US" sz="1600" dirty="0" smtClean="0">
                          <a:solidFill>
                            <a:schemeClr val="tx1"/>
                          </a:solidFill>
                          <a:effectLst/>
                          <a:latin typeface="+mn-lt"/>
                          <a:ea typeface="+mn-ea"/>
                          <a:cs typeface="+mn-cs"/>
                          <a:sym typeface="Calibri"/>
                        </a:rPr>
                        <a:t>….</a:t>
                      </a:r>
                    </a:p>
                    <a:p>
                      <a:pPr algn="l"/>
                      <a:endParaRPr lang="en-US" sz="1600" dirty="0" smtClean="0">
                        <a:solidFill>
                          <a:schemeClr val="tx1"/>
                        </a:solidFill>
                        <a:effectLst/>
                        <a:latin typeface="+mn-lt"/>
                        <a:ea typeface="+mn-ea"/>
                        <a:cs typeface="+mn-cs"/>
                        <a:sym typeface="Calibri"/>
                      </a:endParaRPr>
                    </a:p>
                  </a:txBody>
                  <a:tcPr marL="68580" marR="68580" marT="0" marB="0"/>
                </a:tc>
                <a:tc>
                  <a:txBody>
                    <a:bodyPr/>
                    <a:lstStyle/>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The level of access to in-vehicle-data and functions is differentiated between “Reading” and “Writing”</a:t>
                      </a:r>
                    </a:p>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Furthermore there are three categories of data and functions (A, B and C)</a:t>
                      </a:r>
                    </a:p>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A) All data and functions that are necessary for the operation of the vehicle (Highest IT - Security)</a:t>
                      </a:r>
                    </a:p>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B) Theft relevant data and functions, e.g. Anti-Theft Systems or Keyless Entry (High IT-Security)</a:t>
                      </a:r>
                    </a:p>
                    <a:p>
                      <a:pPr algn="l">
                        <a:lnSpc>
                          <a:spcPct val="107000"/>
                        </a:lnSpc>
                        <a:spcAft>
                          <a:spcPts val="0"/>
                        </a:spcAft>
                      </a:pPr>
                      <a:endParaRPr lang="en-US" sz="1600" dirty="0" smtClean="0">
                        <a:effectLst/>
                      </a:endParaRPr>
                    </a:p>
                  </a:txBody>
                  <a:tcPr marL="68580" marR="68580" marT="0" marB="0"/>
                </a:tc>
              </a:tr>
            </a:tbl>
          </a:graphicData>
        </a:graphic>
      </p:graphicFrame>
    </p:spTree>
    <p:extLst>
      <p:ext uri="{BB962C8B-B14F-4D97-AF65-F5344CB8AC3E}">
        <p14:creationId xmlns:p14="http://schemas.microsoft.com/office/powerpoint/2010/main" val="277511542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11</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Definitions for Authorised Access (3/4)</a:t>
            </a:r>
            <a:endParaRPr lang="en-US" sz="2000" b="1" dirty="0">
              <a:solidFill>
                <a:srgbClr val="404040"/>
              </a:solidFill>
              <a:latin typeface="Calibri"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473172585"/>
              </p:ext>
            </p:extLst>
          </p:nvPr>
        </p:nvGraphicFramePr>
        <p:xfrm>
          <a:off x="467543" y="1700806"/>
          <a:ext cx="8064896" cy="4932498"/>
        </p:xfrm>
        <a:graphic>
          <a:graphicData uri="http://schemas.openxmlformats.org/drawingml/2006/table">
            <a:tbl>
              <a:tblPr firstRow="1" firstCol="1" bandRow="1">
                <a:tableStyleId>{5940675A-B579-460E-94D1-54222C63F5DA}</a:tableStyleId>
              </a:tblPr>
              <a:tblGrid>
                <a:gridCol w="4032448"/>
                <a:gridCol w="4032448"/>
              </a:tblGrid>
              <a:tr h="282456">
                <a:tc>
                  <a:txBody>
                    <a:bodyPr/>
                    <a:lstStyle/>
                    <a:p>
                      <a:pPr algn="l">
                        <a:lnSpc>
                          <a:spcPct val="107000"/>
                        </a:lnSpc>
                        <a:spcAft>
                          <a:spcPts val="0"/>
                        </a:spcAft>
                      </a:pPr>
                      <a:r>
                        <a:rPr lang="en-US" sz="1600" b="1" dirty="0">
                          <a:effectLst/>
                        </a:rPr>
                        <a:t>Definition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0"/>
                        </a:spcAft>
                      </a:pPr>
                      <a:r>
                        <a:rPr lang="en-US" sz="1600" b="1" dirty="0">
                          <a:effectLst/>
                        </a:rPr>
                        <a:t>Justification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r>
              <a:tr h="3256503">
                <a:tc>
                  <a:txBody>
                    <a:bodyPr/>
                    <a:lstStyle/>
                    <a:p>
                      <a:pPr algn="l"/>
                      <a:endParaRPr lang="en-US" sz="1600" dirty="0" smtClean="0">
                        <a:solidFill>
                          <a:schemeClr val="tx1"/>
                        </a:solidFill>
                        <a:effectLst/>
                        <a:latin typeface="+mn-lt"/>
                        <a:ea typeface="+mn-ea"/>
                        <a:cs typeface="+mn-cs"/>
                        <a:sym typeface="Calibri"/>
                      </a:endParaRPr>
                    </a:p>
                    <a:p>
                      <a:pPr algn="l"/>
                      <a:r>
                        <a:rPr lang="en-US" sz="1600" dirty="0" smtClean="0">
                          <a:solidFill>
                            <a:schemeClr val="tx1"/>
                          </a:solidFill>
                          <a:effectLst/>
                          <a:latin typeface="+mn-lt"/>
                          <a:ea typeface="+mn-ea"/>
                          <a:cs typeface="+mn-cs"/>
                          <a:sym typeface="Calibri"/>
                        </a:rPr>
                        <a:t>“</a:t>
                      </a:r>
                      <a:r>
                        <a:rPr lang="en-US" sz="1600" b="1" dirty="0" smtClean="0">
                          <a:solidFill>
                            <a:schemeClr val="tx1"/>
                          </a:solidFill>
                          <a:effectLst/>
                          <a:latin typeface="+mn-lt"/>
                          <a:ea typeface="+mn-ea"/>
                          <a:cs typeface="+mn-cs"/>
                          <a:sym typeface="Calibri"/>
                        </a:rPr>
                        <a:t>Authorised Access” </a:t>
                      </a:r>
                      <a:r>
                        <a:rPr lang="en-US" sz="1600" dirty="0" smtClean="0">
                          <a:solidFill>
                            <a:schemeClr val="tx1"/>
                          </a:solidFill>
                          <a:effectLst/>
                          <a:latin typeface="+mn-lt"/>
                          <a:ea typeface="+mn-ea"/>
                          <a:cs typeface="+mn-cs"/>
                          <a:sym typeface="Calibri"/>
                        </a:rPr>
                        <a:t>….</a:t>
                      </a:r>
                    </a:p>
                    <a:p>
                      <a:pPr algn="l"/>
                      <a:endParaRPr lang="en-US" sz="1600" dirty="0" smtClean="0">
                        <a:solidFill>
                          <a:schemeClr val="tx1"/>
                        </a:solidFill>
                        <a:effectLst/>
                        <a:latin typeface="+mn-lt"/>
                        <a:ea typeface="+mn-ea"/>
                        <a:cs typeface="+mn-cs"/>
                        <a:sym typeface="Calibri"/>
                      </a:endParaRPr>
                    </a:p>
                  </a:txBody>
                  <a:tcPr marL="68580" marR="68580" marT="0" marB="0"/>
                </a:tc>
                <a:tc>
                  <a:txBody>
                    <a:bodyPr/>
                    <a:lstStyle/>
                    <a:p>
                      <a:pPr algn="l" defTabSz="457200">
                        <a:lnSpc>
                          <a:spcPct val="107000"/>
                        </a:lnSpc>
                        <a:spcAft>
                          <a:spcPts val="0"/>
                        </a:spcAft>
                      </a:pPr>
                      <a:endParaRPr lang="en-US" sz="1600" dirty="0" smtClean="0">
                        <a:solidFill>
                          <a:schemeClr val="tx1"/>
                        </a:solidFill>
                        <a:effectLst/>
                        <a:latin typeface="+mn-lt"/>
                        <a:ea typeface="+mn-ea"/>
                        <a:cs typeface="+mn-cs"/>
                        <a:sym typeface="Calibri"/>
                      </a:endParaRPr>
                    </a:p>
                    <a:p>
                      <a:pPr algn="l" defTabSz="457200"/>
                      <a:r>
                        <a:rPr lang="en-US" sz="1600" dirty="0" smtClean="0">
                          <a:solidFill>
                            <a:schemeClr val="tx1"/>
                          </a:solidFill>
                          <a:effectLst/>
                          <a:latin typeface="+mn-lt"/>
                          <a:ea typeface="+mn-ea"/>
                          <a:cs typeface="+mn-cs"/>
                          <a:sym typeface="Calibri"/>
                        </a:rPr>
                        <a:t>C) Comfort related data and functions e.g. radio stations or messenger services that do not influence the operation of the vehicle or provoke the distraction of the driver (low IT Security)</a:t>
                      </a:r>
                      <a:endParaRPr lang="de-DE" sz="1600" dirty="0" smtClean="0">
                        <a:solidFill>
                          <a:schemeClr val="tx1"/>
                        </a:solidFill>
                        <a:effectLst/>
                        <a:latin typeface="+mn-lt"/>
                        <a:ea typeface="+mn-ea"/>
                        <a:cs typeface="+mn-cs"/>
                        <a:sym typeface="Calibri"/>
                      </a:endParaRPr>
                    </a:p>
                    <a:p>
                      <a:pPr algn="l" defTabSz="457200"/>
                      <a:r>
                        <a:rPr lang="en-US" sz="1600" dirty="0" smtClean="0">
                          <a:solidFill>
                            <a:schemeClr val="tx1"/>
                          </a:solidFill>
                          <a:effectLst/>
                          <a:latin typeface="+mn-lt"/>
                          <a:ea typeface="+mn-ea"/>
                          <a:cs typeface="+mn-cs"/>
                          <a:sym typeface="Calibri"/>
                        </a:rPr>
                        <a:t> </a:t>
                      </a:r>
                      <a:endParaRPr lang="de-DE" sz="1600" dirty="0" smtClean="0">
                        <a:solidFill>
                          <a:schemeClr val="tx1"/>
                        </a:solidFill>
                        <a:effectLst/>
                        <a:latin typeface="+mn-lt"/>
                        <a:ea typeface="+mn-ea"/>
                        <a:cs typeface="+mn-cs"/>
                        <a:sym typeface="Calibri"/>
                      </a:endParaRPr>
                    </a:p>
                    <a:p>
                      <a:pPr algn="l" defTabSz="457200"/>
                      <a:r>
                        <a:rPr lang="en-US" sz="1600" dirty="0" smtClean="0">
                          <a:solidFill>
                            <a:schemeClr val="tx1"/>
                          </a:solidFill>
                          <a:effectLst/>
                          <a:latin typeface="+mn-lt"/>
                          <a:ea typeface="+mn-ea"/>
                          <a:cs typeface="+mn-cs"/>
                          <a:sym typeface="Calibri"/>
                        </a:rPr>
                        <a:t>The european legislation grants the authorisation to in-vehicle-data e.g. for workshops, repairers or automobile clubs.</a:t>
                      </a:r>
                      <a:br>
                        <a:rPr lang="en-US" sz="1600" dirty="0" smtClean="0">
                          <a:solidFill>
                            <a:schemeClr val="tx1"/>
                          </a:solidFill>
                          <a:effectLst/>
                          <a:latin typeface="+mn-lt"/>
                          <a:ea typeface="+mn-ea"/>
                          <a:cs typeface="+mn-cs"/>
                          <a:sym typeface="Calibri"/>
                        </a:rPr>
                      </a:br>
                      <a:r>
                        <a:rPr lang="en-US" sz="1600" dirty="0" smtClean="0">
                          <a:solidFill>
                            <a:schemeClr val="tx1"/>
                          </a:solidFill>
                          <a:effectLst/>
                          <a:latin typeface="+mn-lt"/>
                          <a:ea typeface="+mn-ea"/>
                          <a:cs typeface="+mn-cs"/>
                          <a:sym typeface="Calibri"/>
                        </a:rPr>
                        <a:t>The european legislation grants also the access to eCall data for public service answering points.</a:t>
                      </a:r>
                      <a:endParaRPr lang="de-DE" sz="1600" dirty="0" smtClean="0">
                        <a:solidFill>
                          <a:schemeClr val="tx1"/>
                        </a:solidFill>
                        <a:effectLst/>
                        <a:latin typeface="+mn-lt"/>
                        <a:ea typeface="+mn-ea"/>
                        <a:cs typeface="+mn-cs"/>
                        <a:sym typeface="Calibri"/>
                      </a:endParaRPr>
                    </a:p>
                    <a:p>
                      <a:pPr algn="l" defTabSz="457200"/>
                      <a:r>
                        <a:rPr lang="en-US" sz="1600" dirty="0" smtClean="0">
                          <a:solidFill>
                            <a:schemeClr val="tx1"/>
                          </a:solidFill>
                          <a:effectLst/>
                          <a:latin typeface="+mn-lt"/>
                          <a:ea typeface="+mn-ea"/>
                          <a:cs typeface="+mn-cs"/>
                          <a:sym typeface="Calibri"/>
                        </a:rPr>
                        <a:t> </a:t>
                      </a:r>
                      <a:endParaRPr lang="de-DE" sz="1600" dirty="0" smtClean="0">
                        <a:solidFill>
                          <a:schemeClr val="tx1"/>
                        </a:solidFill>
                        <a:effectLst/>
                        <a:latin typeface="+mn-lt"/>
                        <a:ea typeface="+mn-ea"/>
                        <a:cs typeface="+mn-cs"/>
                        <a:sym typeface="Calibri"/>
                      </a:endParaRPr>
                    </a:p>
                    <a:p>
                      <a:pPr algn="l" defTabSz="457200"/>
                      <a:r>
                        <a:rPr lang="en-US" sz="1600" dirty="0" smtClean="0">
                          <a:solidFill>
                            <a:schemeClr val="tx1"/>
                          </a:solidFill>
                          <a:effectLst/>
                          <a:latin typeface="+mn-lt"/>
                          <a:ea typeface="+mn-ea"/>
                          <a:cs typeface="+mn-cs"/>
                          <a:sym typeface="Calibri"/>
                        </a:rPr>
                        <a:t>Furthermore, an authorised access can be granted by B2B contracts between vehicle manufacturers and 3rd party service providers, like insurance</a:t>
                      </a:r>
                      <a:br>
                        <a:rPr lang="en-US" sz="1600" dirty="0" smtClean="0">
                          <a:solidFill>
                            <a:schemeClr val="tx1"/>
                          </a:solidFill>
                          <a:effectLst/>
                          <a:latin typeface="+mn-lt"/>
                          <a:ea typeface="+mn-ea"/>
                          <a:cs typeface="+mn-cs"/>
                          <a:sym typeface="Calibri"/>
                        </a:rPr>
                      </a:br>
                      <a:r>
                        <a:rPr lang="en-US" sz="1600" dirty="0" smtClean="0">
                          <a:solidFill>
                            <a:schemeClr val="tx1"/>
                          </a:solidFill>
                          <a:effectLst/>
                          <a:latin typeface="+mn-lt"/>
                          <a:ea typeface="+mn-ea"/>
                          <a:cs typeface="+mn-cs"/>
                          <a:sym typeface="Calibri"/>
                        </a:rPr>
                        <a:t>companies or IT service providers.</a:t>
                      </a:r>
                    </a:p>
                  </a:txBody>
                  <a:tcPr marL="68580" marR="68580" marT="0" marB="0"/>
                </a:tc>
              </a:tr>
            </a:tbl>
          </a:graphicData>
        </a:graphic>
      </p:graphicFrame>
    </p:spTree>
    <p:extLst>
      <p:ext uri="{BB962C8B-B14F-4D97-AF65-F5344CB8AC3E}">
        <p14:creationId xmlns:p14="http://schemas.microsoft.com/office/powerpoint/2010/main" val="3146283233"/>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12</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Definitions for Authorised Access (4/4)</a:t>
            </a:r>
            <a:endParaRPr lang="en-US" sz="2000" b="1" dirty="0">
              <a:solidFill>
                <a:srgbClr val="404040"/>
              </a:solidFill>
              <a:latin typeface="Calibri"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39311469"/>
              </p:ext>
            </p:extLst>
          </p:nvPr>
        </p:nvGraphicFramePr>
        <p:xfrm>
          <a:off x="467543" y="1700806"/>
          <a:ext cx="8064896" cy="3538959"/>
        </p:xfrm>
        <a:graphic>
          <a:graphicData uri="http://schemas.openxmlformats.org/drawingml/2006/table">
            <a:tbl>
              <a:tblPr firstRow="1" firstCol="1" bandRow="1">
                <a:tableStyleId>{5940675A-B579-460E-94D1-54222C63F5DA}</a:tableStyleId>
              </a:tblPr>
              <a:tblGrid>
                <a:gridCol w="4032448"/>
                <a:gridCol w="4032448"/>
              </a:tblGrid>
              <a:tr h="282456">
                <a:tc>
                  <a:txBody>
                    <a:bodyPr/>
                    <a:lstStyle/>
                    <a:p>
                      <a:pPr algn="l">
                        <a:lnSpc>
                          <a:spcPct val="107000"/>
                        </a:lnSpc>
                        <a:spcAft>
                          <a:spcPts val="0"/>
                        </a:spcAft>
                      </a:pPr>
                      <a:r>
                        <a:rPr lang="en-US" sz="1600" b="1" dirty="0">
                          <a:effectLst/>
                        </a:rPr>
                        <a:t>Definition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0"/>
                        </a:spcAft>
                      </a:pPr>
                      <a:r>
                        <a:rPr lang="en-US" sz="1600" b="1" dirty="0">
                          <a:effectLst/>
                        </a:rPr>
                        <a:t>Justification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r>
              <a:tr h="3256503">
                <a:tc>
                  <a:txBody>
                    <a:bodyPr/>
                    <a:lstStyle/>
                    <a:p>
                      <a:pPr algn="l"/>
                      <a:endParaRPr lang="en-US" sz="1600" dirty="0" smtClean="0">
                        <a:solidFill>
                          <a:schemeClr val="tx1"/>
                        </a:solidFill>
                        <a:effectLst/>
                        <a:latin typeface="+mn-lt"/>
                        <a:ea typeface="+mn-ea"/>
                        <a:cs typeface="+mn-cs"/>
                        <a:sym typeface="Calibri"/>
                      </a:endParaRPr>
                    </a:p>
                    <a:p>
                      <a:pPr algn="l"/>
                      <a:r>
                        <a:rPr lang="en-US" sz="1600" b="1" dirty="0" smtClean="0">
                          <a:solidFill>
                            <a:schemeClr val="tx1"/>
                          </a:solidFill>
                          <a:effectLst/>
                          <a:latin typeface="+mn-lt"/>
                          <a:ea typeface="+mn-ea"/>
                          <a:cs typeface="+mn-cs"/>
                          <a:sym typeface="Calibri"/>
                        </a:rPr>
                        <a:t>“Authorised Access” </a:t>
                      </a:r>
                      <a:r>
                        <a:rPr lang="en-US" sz="1600" dirty="0" smtClean="0">
                          <a:solidFill>
                            <a:schemeClr val="tx1"/>
                          </a:solidFill>
                          <a:effectLst/>
                          <a:latin typeface="+mn-lt"/>
                          <a:ea typeface="+mn-ea"/>
                          <a:cs typeface="+mn-cs"/>
                          <a:sym typeface="Calibri"/>
                        </a:rPr>
                        <a:t>…</a:t>
                      </a:r>
                    </a:p>
                    <a:p>
                      <a:pPr algn="l"/>
                      <a:endParaRPr lang="en-US" sz="1600" dirty="0" smtClean="0">
                        <a:solidFill>
                          <a:schemeClr val="tx1"/>
                        </a:solidFill>
                        <a:effectLst/>
                        <a:latin typeface="+mn-lt"/>
                        <a:ea typeface="+mn-ea"/>
                        <a:cs typeface="+mn-cs"/>
                        <a:sym typeface="Calibri"/>
                      </a:endParaRPr>
                    </a:p>
                  </a:txBody>
                  <a:tcPr marL="68580" marR="68580" marT="0" marB="0"/>
                </a:tc>
                <a:tc>
                  <a:txBody>
                    <a:bodyPr/>
                    <a:lstStyle/>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While “reading data” is possible in all driving conditions, the “writing” of data should be limited to stationary vehicles.</a:t>
                      </a:r>
                    </a:p>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Any vehicle data in combination with VIN and/or personal data are personalized data and they have to be encrypted with the measures defined under “Data Protection by Design” and “Data Protection by Default”</a:t>
                      </a:r>
                    </a:p>
                    <a:p>
                      <a:pPr algn="l">
                        <a:lnSpc>
                          <a:spcPct val="107000"/>
                        </a:lnSpc>
                        <a:spcAft>
                          <a:spcPts val="0"/>
                        </a:spcAft>
                      </a:pPr>
                      <a:endParaRPr lang="en-US" sz="1600" dirty="0" smtClean="0">
                        <a:effectLst/>
                      </a:endParaRPr>
                    </a:p>
                  </a:txBody>
                  <a:tcPr marL="68580" marR="68580" marT="0" marB="0"/>
                </a:tc>
              </a:tr>
            </a:tbl>
          </a:graphicData>
        </a:graphic>
      </p:graphicFrame>
    </p:spTree>
    <p:extLst>
      <p:ext uri="{BB962C8B-B14F-4D97-AF65-F5344CB8AC3E}">
        <p14:creationId xmlns:p14="http://schemas.microsoft.com/office/powerpoint/2010/main" val="3427382709"/>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13</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Definition for Authentication</a:t>
            </a:r>
            <a:endParaRPr lang="en-US" sz="2000" b="1" dirty="0">
              <a:solidFill>
                <a:srgbClr val="404040"/>
              </a:solidFill>
              <a:latin typeface="Calibri"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731954399"/>
              </p:ext>
            </p:extLst>
          </p:nvPr>
        </p:nvGraphicFramePr>
        <p:xfrm>
          <a:off x="467543" y="1700806"/>
          <a:ext cx="8064896" cy="3674436"/>
        </p:xfrm>
        <a:graphic>
          <a:graphicData uri="http://schemas.openxmlformats.org/drawingml/2006/table">
            <a:tbl>
              <a:tblPr firstRow="1" firstCol="1" bandRow="1">
                <a:tableStyleId>{5940675A-B579-460E-94D1-54222C63F5DA}</a:tableStyleId>
              </a:tblPr>
              <a:tblGrid>
                <a:gridCol w="4032448"/>
                <a:gridCol w="4032448"/>
              </a:tblGrid>
              <a:tr h="282456">
                <a:tc>
                  <a:txBody>
                    <a:bodyPr/>
                    <a:lstStyle/>
                    <a:p>
                      <a:pPr algn="l">
                        <a:lnSpc>
                          <a:spcPct val="107000"/>
                        </a:lnSpc>
                        <a:spcAft>
                          <a:spcPts val="0"/>
                        </a:spcAft>
                      </a:pPr>
                      <a:r>
                        <a:rPr lang="en-US" sz="1600" b="1" dirty="0">
                          <a:effectLst/>
                        </a:rPr>
                        <a:t>Definition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0"/>
                        </a:spcAft>
                      </a:pPr>
                      <a:r>
                        <a:rPr lang="en-US" sz="1600" b="1" dirty="0">
                          <a:effectLst/>
                        </a:rPr>
                        <a:t>Justification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r>
              <a:tr h="3256503">
                <a:tc>
                  <a:txBody>
                    <a:bodyPr/>
                    <a:lstStyle/>
                    <a:p>
                      <a:pPr algn="l"/>
                      <a:endParaRPr lang="en-US" sz="1600" dirty="0" smtClean="0">
                        <a:solidFill>
                          <a:schemeClr val="tx1"/>
                        </a:solidFill>
                        <a:effectLst/>
                        <a:latin typeface="+mn-lt"/>
                        <a:ea typeface="+mn-ea"/>
                        <a:cs typeface="+mn-cs"/>
                        <a:sym typeface="Calibri"/>
                      </a:endParaRPr>
                    </a:p>
                    <a:p>
                      <a:pPr algn="l"/>
                      <a:r>
                        <a:rPr lang="en-GB" sz="1600" dirty="0" smtClean="0">
                          <a:solidFill>
                            <a:schemeClr val="tx1"/>
                          </a:solidFill>
                          <a:effectLst/>
                          <a:latin typeface="+mn-lt"/>
                          <a:ea typeface="+mn-ea"/>
                          <a:cs typeface="+mn-cs"/>
                          <a:sym typeface="Calibri"/>
                        </a:rPr>
                        <a:t>“Authentication” is the act of confirming the truth of an identification.</a:t>
                      </a:r>
                      <a:endParaRPr lang="en-US" sz="1600" dirty="0" smtClean="0">
                        <a:solidFill>
                          <a:schemeClr val="tx1"/>
                        </a:solidFill>
                        <a:effectLst/>
                        <a:latin typeface="+mn-lt"/>
                        <a:ea typeface="+mn-ea"/>
                        <a:cs typeface="+mn-cs"/>
                        <a:sym typeface="Calibri"/>
                      </a:endParaRPr>
                    </a:p>
                  </a:txBody>
                  <a:tcPr marL="68580" marR="68580" marT="0" marB="0"/>
                </a:tc>
                <a:tc>
                  <a:txBody>
                    <a:bodyPr/>
                    <a:lstStyle/>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Authentication is the process of actually confirming an authorised identity. It might involve confirming the identity of a person by validating their identity documents or verifying the authenticity of a website with a digital certificate. Authentication involves verifying the validity of at least one form of identification.</a:t>
                      </a:r>
                    </a:p>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Adapted from https://en.wikipedia.org/wiki/Authentication</a:t>
                      </a:r>
                    </a:p>
                    <a:p>
                      <a:pPr algn="l">
                        <a:lnSpc>
                          <a:spcPct val="107000"/>
                        </a:lnSpc>
                        <a:spcAft>
                          <a:spcPts val="0"/>
                        </a:spcAft>
                      </a:pPr>
                      <a:endParaRPr lang="en-US" sz="1600" dirty="0" smtClean="0">
                        <a:effectLst/>
                      </a:endParaRPr>
                    </a:p>
                  </a:txBody>
                  <a:tcPr marL="68580" marR="68580" marT="0" marB="0"/>
                </a:tc>
              </a:tr>
            </a:tbl>
          </a:graphicData>
        </a:graphic>
      </p:graphicFrame>
    </p:spTree>
    <p:extLst>
      <p:ext uri="{BB962C8B-B14F-4D97-AF65-F5344CB8AC3E}">
        <p14:creationId xmlns:p14="http://schemas.microsoft.com/office/powerpoint/2010/main" val="2802394115"/>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14</a:t>
            </a:fld>
            <a:endParaRPr lang="fr-FR"/>
          </a:p>
        </p:txBody>
      </p:sp>
      <p:sp>
        <p:nvSpPr>
          <p:cNvPr id="12"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Cyber Security in Vehicles</a:t>
            </a:r>
            <a:endParaRPr lang="en-US" sz="2000" b="1" dirty="0">
              <a:solidFill>
                <a:srgbClr val="404040"/>
              </a:solidFill>
              <a:latin typeface="Calibri" pitchFamily="34" charset="0"/>
            </a:endParaRPr>
          </a:p>
        </p:txBody>
      </p:sp>
      <p:grpSp>
        <p:nvGrpSpPr>
          <p:cNvPr id="3" name="Gruppieren 2"/>
          <p:cNvGrpSpPr/>
          <p:nvPr/>
        </p:nvGrpSpPr>
        <p:grpSpPr>
          <a:xfrm>
            <a:off x="89426" y="1327870"/>
            <a:ext cx="8875062" cy="4765426"/>
            <a:chOff x="89426" y="1327870"/>
            <a:chExt cx="8875062" cy="4765426"/>
          </a:xfrm>
        </p:grpSpPr>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1963" t="8814" r="1963" b="10736"/>
            <a:stretch/>
          </p:blipFill>
          <p:spPr>
            <a:xfrm>
              <a:off x="179512" y="1412776"/>
              <a:ext cx="8784976" cy="4680520"/>
            </a:xfrm>
            <a:prstGeom prst="rect">
              <a:avLst/>
            </a:prstGeom>
          </p:spPr>
        </p:pic>
        <p:sp>
          <p:nvSpPr>
            <p:cNvPr id="22" name="Rechteck 21"/>
            <p:cNvSpPr/>
            <p:nvPr/>
          </p:nvSpPr>
          <p:spPr>
            <a:xfrm>
              <a:off x="6425180" y="3396925"/>
              <a:ext cx="2261619" cy="707886"/>
            </a:xfrm>
            <a:prstGeom prst="rect">
              <a:avLst/>
            </a:prstGeom>
          </p:spPr>
          <p:txBody>
            <a:bodyPr wrap="square">
              <a:spAutoFit/>
            </a:bodyPr>
            <a:lstStyle/>
            <a:p>
              <a:pPr algn="ctr" defTabSz="914400">
                <a:buClr>
                  <a:srgbClr val="95774C"/>
                </a:buClr>
              </a:pPr>
              <a:r>
                <a:rPr lang="en-US" sz="2000" b="1" dirty="0" smtClean="0">
                  <a:solidFill>
                    <a:schemeClr val="bg1"/>
                  </a:solidFill>
                  <a:latin typeface="Calibri" pitchFamily="34" charset="0"/>
                </a:rPr>
                <a:t>+ Over </a:t>
              </a:r>
              <a:r>
                <a:rPr lang="en-US" sz="2000" b="1" dirty="0" smtClean="0">
                  <a:latin typeface="Calibri" pitchFamily="34" charset="0"/>
                </a:rPr>
                <a:t>The Air (OTA)</a:t>
              </a:r>
              <a:endParaRPr lang="de-DE" sz="2000" b="1" dirty="0">
                <a:solidFill>
                  <a:schemeClr val="tx1"/>
                </a:solidFill>
                <a:latin typeface="Calibri" pitchFamily="34" charset="0"/>
              </a:endParaRPr>
            </a:p>
          </p:txBody>
        </p:sp>
        <p:grpSp>
          <p:nvGrpSpPr>
            <p:cNvPr id="23" name="Gruppieren 22"/>
            <p:cNvGrpSpPr/>
            <p:nvPr/>
          </p:nvGrpSpPr>
          <p:grpSpPr>
            <a:xfrm>
              <a:off x="646774" y="1327870"/>
              <a:ext cx="8115262" cy="4687287"/>
              <a:chOff x="646774" y="1327870"/>
              <a:chExt cx="8115262" cy="4687287"/>
            </a:xfrm>
          </p:grpSpPr>
          <p:pic>
            <p:nvPicPr>
              <p:cNvPr id="9" name="Grafik 8"/>
              <p:cNvPicPr>
                <a:picLocks noChangeAspect="1"/>
              </p:cNvPicPr>
              <p:nvPr/>
            </p:nvPicPr>
            <p:blipFill rotWithShape="1">
              <a:blip r:embed="rId4" cstate="print">
                <a:extLst>
                  <a:ext uri="{28A0092B-C50C-407E-A947-70E740481C1C}">
                    <a14:useLocalDpi xmlns:a14="http://schemas.microsoft.com/office/drawing/2010/main" val="0"/>
                  </a:ext>
                </a:extLst>
              </a:blip>
              <a:srcRect r="10870"/>
              <a:stretch/>
            </p:blipFill>
            <p:spPr>
              <a:xfrm>
                <a:off x="1560928" y="2759246"/>
                <a:ext cx="1007232" cy="993790"/>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774" y="3778437"/>
                <a:ext cx="1196426" cy="1080000"/>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71694" y="1432432"/>
                <a:ext cx="1080000" cy="968224"/>
              </a:xfrm>
              <a:prstGeom prst="rect">
                <a:avLst/>
              </a:prstGeom>
            </p:spPr>
          </p:pic>
          <p:pic>
            <p:nvPicPr>
              <p:cNvPr id="16" name="Grafik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39009" y="4477700"/>
                <a:ext cx="1080000" cy="1351240"/>
              </a:xfrm>
              <a:prstGeom prst="rect">
                <a:avLst/>
              </a:prstGeom>
            </p:spPr>
          </p:pic>
          <p:pic>
            <p:nvPicPr>
              <p:cNvPr id="18" name="Grafik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39009" y="1549088"/>
                <a:ext cx="1365405" cy="1080000"/>
              </a:xfrm>
              <a:prstGeom prst="rect">
                <a:avLst/>
              </a:prstGeom>
            </p:spPr>
          </p:pic>
          <p:pic>
            <p:nvPicPr>
              <p:cNvPr id="19" name="Grafik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17300" y="1327870"/>
                <a:ext cx="1080000" cy="1073428"/>
              </a:xfrm>
              <a:prstGeom prst="rect">
                <a:avLst/>
              </a:prstGeom>
            </p:spPr>
          </p:pic>
          <p:pic>
            <p:nvPicPr>
              <p:cNvPr id="20" name="Grafik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524544" y="4935157"/>
                <a:ext cx="1080000" cy="1080000"/>
              </a:xfrm>
              <a:prstGeom prst="rect">
                <a:avLst/>
              </a:prstGeom>
            </p:spPr>
          </p:pic>
          <p:sp>
            <p:nvSpPr>
              <p:cNvPr id="21" name="Rechteck 20"/>
              <p:cNvSpPr/>
              <p:nvPr/>
            </p:nvSpPr>
            <p:spPr>
              <a:xfrm>
                <a:off x="8008305" y="1908638"/>
                <a:ext cx="753731" cy="923330"/>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Music</a:t>
                </a:r>
              </a:p>
              <a:p>
                <a:pPr algn="ctr"/>
                <a:r>
                  <a:rPr lang="en-US" b="1" dirty="0" smtClean="0">
                    <a:solidFill>
                      <a:srgbClr val="FF0000"/>
                    </a:solidFill>
                    <a:latin typeface="Calibri" pitchFamily="34" charset="0"/>
                  </a:rPr>
                  <a:t>Radio</a:t>
                </a:r>
                <a:endParaRPr lang="de-DE" dirty="0">
                  <a:solidFill>
                    <a:srgbClr val="FF0000"/>
                  </a:solidFill>
                </a:endParaRPr>
              </a:p>
            </p:txBody>
          </p:sp>
          <p:sp>
            <p:nvSpPr>
              <p:cNvPr id="24" name="Rechteck 23"/>
              <p:cNvSpPr/>
              <p:nvPr/>
            </p:nvSpPr>
            <p:spPr>
              <a:xfrm>
                <a:off x="3097737" y="1580998"/>
                <a:ext cx="593432" cy="646331"/>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V2I</a:t>
                </a:r>
                <a:endParaRPr lang="de-DE" dirty="0">
                  <a:solidFill>
                    <a:srgbClr val="FF0000"/>
                  </a:solidFill>
                </a:endParaRPr>
              </a:p>
            </p:txBody>
          </p:sp>
          <p:sp>
            <p:nvSpPr>
              <p:cNvPr id="25" name="Rechteck 24"/>
              <p:cNvSpPr/>
              <p:nvPr/>
            </p:nvSpPr>
            <p:spPr>
              <a:xfrm>
                <a:off x="5491151" y="1541418"/>
                <a:ext cx="593432" cy="646331"/>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V2V</a:t>
                </a:r>
                <a:endParaRPr lang="de-DE" b="1" dirty="0">
                  <a:solidFill>
                    <a:srgbClr val="FF0000"/>
                  </a:solidFill>
                </a:endParaRPr>
              </a:p>
            </p:txBody>
          </p:sp>
          <p:sp>
            <p:nvSpPr>
              <p:cNvPr id="26" name="Rechteck 25"/>
              <p:cNvSpPr/>
              <p:nvPr/>
            </p:nvSpPr>
            <p:spPr>
              <a:xfrm>
                <a:off x="6214291" y="5284296"/>
                <a:ext cx="1449436" cy="646331"/>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Keyless Entry</a:t>
                </a:r>
                <a:endParaRPr lang="de-DE" dirty="0">
                  <a:solidFill>
                    <a:srgbClr val="FF0000"/>
                  </a:solidFill>
                </a:endParaRPr>
              </a:p>
            </p:txBody>
          </p:sp>
          <p:sp>
            <p:nvSpPr>
              <p:cNvPr id="27" name="Rechteck 26"/>
              <p:cNvSpPr/>
              <p:nvPr/>
            </p:nvSpPr>
            <p:spPr>
              <a:xfrm>
                <a:off x="1529531" y="4036134"/>
                <a:ext cx="1284327" cy="923330"/>
              </a:xfrm>
              <a:prstGeom prst="rect">
                <a:avLst/>
              </a:prstGeom>
            </p:spPr>
            <p:txBody>
              <a:bodyPr wrap="none">
                <a:spAutoFit/>
              </a:bodyPr>
              <a:lstStyle/>
              <a:p>
                <a:pPr algn="ctr"/>
                <a:r>
                  <a:rPr lang="en-US" b="1" dirty="0" smtClean="0">
                    <a:latin typeface="Calibri" pitchFamily="34" charset="0"/>
                  </a:rPr>
                  <a:t>OTA</a:t>
                </a:r>
              </a:p>
              <a:p>
                <a:pPr algn="ctr"/>
                <a:r>
                  <a:rPr lang="en-US" b="1" dirty="0" smtClean="0">
                    <a:solidFill>
                      <a:srgbClr val="FF0000"/>
                    </a:solidFill>
                    <a:latin typeface="Calibri" pitchFamily="34" charset="0"/>
                  </a:rPr>
                  <a:t>RDS</a:t>
                </a:r>
              </a:p>
              <a:p>
                <a:pPr algn="ctr"/>
                <a:r>
                  <a:rPr lang="en-US" b="1" dirty="0" smtClean="0">
                    <a:solidFill>
                      <a:srgbClr val="FF0000"/>
                    </a:solidFill>
                    <a:latin typeface="Calibri" pitchFamily="34" charset="0"/>
                  </a:rPr>
                  <a:t>Prognostics</a:t>
                </a:r>
                <a:endParaRPr lang="de-DE" dirty="0">
                  <a:solidFill>
                    <a:srgbClr val="FF0000"/>
                  </a:solidFill>
                </a:endParaRPr>
              </a:p>
            </p:txBody>
          </p:sp>
        </p:grpSp>
        <p:sp>
          <p:nvSpPr>
            <p:cNvPr id="28" name="Rechteck 27"/>
            <p:cNvSpPr/>
            <p:nvPr/>
          </p:nvSpPr>
          <p:spPr>
            <a:xfrm>
              <a:off x="4446118" y="3380728"/>
              <a:ext cx="2260555" cy="400110"/>
            </a:xfrm>
            <a:prstGeom prst="rect">
              <a:avLst/>
            </a:prstGeom>
          </p:spPr>
          <p:txBody>
            <a:bodyPr wrap="none">
              <a:spAutoFit/>
            </a:bodyPr>
            <a:lstStyle/>
            <a:p>
              <a:pPr algn="ctr"/>
              <a:r>
                <a:rPr lang="en-US" sz="2000" b="1" dirty="0" smtClean="0">
                  <a:solidFill>
                    <a:schemeClr val="bg1"/>
                  </a:solidFill>
                  <a:latin typeface="Calibri" pitchFamily="34" charset="0"/>
                </a:rPr>
                <a:t>In-Vehicle-Network</a:t>
              </a:r>
              <a:endParaRPr lang="de-DE" sz="2000" dirty="0">
                <a:solidFill>
                  <a:schemeClr val="bg1"/>
                </a:solidFill>
              </a:endParaRPr>
            </a:p>
          </p:txBody>
        </p:sp>
        <p:sp>
          <p:nvSpPr>
            <p:cNvPr id="30" name="Rechteck 29"/>
            <p:cNvSpPr/>
            <p:nvPr/>
          </p:nvSpPr>
          <p:spPr>
            <a:xfrm>
              <a:off x="89426" y="1366095"/>
              <a:ext cx="1818278" cy="400110"/>
            </a:xfrm>
            <a:prstGeom prst="rect">
              <a:avLst/>
            </a:prstGeom>
          </p:spPr>
          <p:txBody>
            <a:bodyPr wrap="square">
              <a:spAutoFit/>
            </a:bodyPr>
            <a:lstStyle/>
            <a:p>
              <a:pPr algn="l" defTabSz="914400">
                <a:buClr>
                  <a:srgbClr val="95774C"/>
                </a:buClr>
              </a:pPr>
              <a:r>
                <a:rPr lang="en-US" sz="2000" b="1" dirty="0" smtClean="0">
                  <a:latin typeface="Calibri" pitchFamily="34" charset="0"/>
                </a:rPr>
                <a:t>OVERVIEW</a:t>
              </a:r>
              <a:endParaRPr lang="de-DE" sz="2000" b="1" dirty="0">
                <a:solidFill>
                  <a:schemeClr val="tx1"/>
                </a:solidFill>
                <a:latin typeface="Calibri" pitchFamily="34" charset="0"/>
              </a:endParaRPr>
            </a:p>
          </p:txBody>
        </p:sp>
      </p:grpSp>
    </p:spTree>
    <p:extLst>
      <p:ext uri="{BB962C8B-B14F-4D97-AF65-F5344CB8AC3E}">
        <p14:creationId xmlns:p14="http://schemas.microsoft.com/office/powerpoint/2010/main" val="1403112435"/>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15</a:t>
            </a:fld>
            <a:endParaRPr lang="fr-FR"/>
          </a:p>
        </p:txBody>
      </p:sp>
      <p:sp>
        <p:nvSpPr>
          <p:cNvPr id="12"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Cyber Security in Vehicles</a:t>
            </a:r>
            <a:endParaRPr lang="en-US" sz="2000" b="1" dirty="0">
              <a:solidFill>
                <a:srgbClr val="404040"/>
              </a:solidFill>
              <a:latin typeface="Calibri" pitchFamily="34" charset="0"/>
            </a:endParaRPr>
          </a:p>
        </p:txBody>
      </p:sp>
      <p:pic>
        <p:nvPicPr>
          <p:cNvPr id="3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7501" y="1263199"/>
            <a:ext cx="826190" cy="78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4" name="Gruppieren 33"/>
          <p:cNvGrpSpPr/>
          <p:nvPr/>
        </p:nvGrpSpPr>
        <p:grpSpPr>
          <a:xfrm>
            <a:off x="395536" y="1522457"/>
            <a:ext cx="8568952" cy="5151074"/>
            <a:chOff x="2118197" y="844352"/>
            <a:chExt cx="5694163" cy="3784679"/>
          </a:xfrm>
        </p:grpSpPr>
        <p:pic>
          <p:nvPicPr>
            <p:cNvPr id="46" name="Grafik 45"/>
            <p:cNvPicPr>
              <a:picLocks noChangeAspect="1"/>
            </p:cNvPicPr>
            <p:nvPr/>
          </p:nvPicPr>
          <p:blipFill rotWithShape="1">
            <a:blip r:embed="rId4" cstate="print">
              <a:extLst>
                <a:ext uri="{28A0092B-C50C-407E-A947-70E740481C1C}">
                  <a14:useLocalDpi xmlns:a14="http://schemas.microsoft.com/office/drawing/2010/main" val="0"/>
                </a:ext>
              </a:extLst>
            </a:blip>
            <a:srcRect l="1963" t="8814" r="1963" b="10736"/>
            <a:stretch/>
          </p:blipFill>
          <p:spPr>
            <a:xfrm>
              <a:off x="2322570" y="2302095"/>
              <a:ext cx="5489790" cy="2326936"/>
            </a:xfrm>
            <a:prstGeom prst="rect">
              <a:avLst/>
            </a:prstGeom>
          </p:spPr>
        </p:pic>
        <p:grpSp>
          <p:nvGrpSpPr>
            <p:cNvPr id="47" name="Gruppieren 46"/>
            <p:cNvGrpSpPr/>
            <p:nvPr/>
          </p:nvGrpSpPr>
          <p:grpSpPr>
            <a:xfrm>
              <a:off x="5148064" y="1304147"/>
              <a:ext cx="603542" cy="404301"/>
              <a:chOff x="1763688" y="1528589"/>
              <a:chExt cx="771525" cy="676905"/>
            </a:xfrm>
          </p:grpSpPr>
          <p:pic>
            <p:nvPicPr>
              <p:cNvPr id="94" name="Picture 3" descr="P:\Eigene Bilder\Kirse\Energieerzeuger.jpg"/>
              <p:cNvPicPr>
                <a:picLocks noChangeAspect="1" noChangeArrowheads="1"/>
              </p:cNvPicPr>
              <p:nvPr/>
            </p:nvPicPr>
            <p:blipFill>
              <a:blip r:embed="rId5">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63688" y="1528589"/>
                <a:ext cx="771525" cy="676275"/>
              </a:xfrm>
              <a:prstGeom prst="rect">
                <a:avLst/>
              </a:prstGeom>
              <a:noFill/>
              <a:extLst>
                <a:ext uri="{909E8E84-426E-40DD-AFC4-6F175D3DCCD1}">
                  <a14:hiddenFill xmlns:a14="http://schemas.microsoft.com/office/drawing/2010/main">
                    <a:solidFill>
                      <a:srgbClr val="FFFFFF"/>
                    </a:solidFill>
                  </a14:hiddenFill>
                </a:ext>
              </a:extLst>
            </p:spPr>
          </p:pic>
          <p:sp>
            <p:nvSpPr>
              <p:cNvPr id="95" name="Textfeld 94"/>
              <p:cNvSpPr txBox="1"/>
              <p:nvPr/>
            </p:nvSpPr>
            <p:spPr>
              <a:xfrm>
                <a:off x="1907705" y="1885229"/>
                <a:ext cx="556820" cy="320265"/>
              </a:xfrm>
              <a:prstGeom prst="rect">
                <a:avLst/>
              </a:prstGeom>
              <a:noFill/>
            </p:spPr>
            <p:txBody>
              <a:bodyPr wrap="none" rtlCol="0">
                <a:spAutoFit/>
              </a:bodyPr>
              <a:lstStyle/>
              <a:p>
                <a:r>
                  <a:rPr lang="en-US" sz="1000" b="1" dirty="0" smtClean="0">
                    <a:latin typeface="Arial Black" panose="020B0A04020102020204" pitchFamily="34" charset="0"/>
                    <a:cs typeface="Arial" panose="020B0604020202020204" pitchFamily="34" charset="0"/>
                  </a:rPr>
                  <a:t>OEM</a:t>
                </a:r>
                <a:endParaRPr lang="en-US" sz="1000" b="1" dirty="0">
                  <a:latin typeface="Arial Black" panose="020B0A04020102020204" pitchFamily="34" charset="0"/>
                  <a:cs typeface="Arial" panose="020B0604020202020204" pitchFamily="34" charset="0"/>
                </a:endParaRPr>
              </a:p>
            </p:txBody>
          </p:sp>
        </p:grpSp>
        <p:grpSp>
          <p:nvGrpSpPr>
            <p:cNvPr id="48" name="Gruppieren 47"/>
            <p:cNvGrpSpPr/>
            <p:nvPr/>
          </p:nvGrpSpPr>
          <p:grpSpPr>
            <a:xfrm>
              <a:off x="2118197" y="1650770"/>
              <a:ext cx="619934" cy="568908"/>
              <a:chOff x="3779520" y="1201581"/>
              <a:chExt cx="792480" cy="952500"/>
            </a:xfrm>
          </p:grpSpPr>
          <p:pic>
            <p:nvPicPr>
              <p:cNvPr id="92" name="Picture 7" descr="P:\Eigene Bilder\Kirse\Ohne Beschriftung.jpg"/>
              <p:cNvPicPr>
                <a:picLocks noChangeAspect="1" noChangeArrowheads="1"/>
              </p:cNvPicPr>
              <p:nvPr/>
            </p:nvPicPr>
            <p:blipFill rotWithShape="1">
              <a:blip r:embed="rId6">
                <a:duotone>
                  <a:schemeClr val="accent6">
                    <a:shade val="45000"/>
                    <a:satMod val="135000"/>
                  </a:schemeClr>
                  <a:prstClr val="white"/>
                </a:duotone>
                <a:extLst>
                  <a:ext uri="{28A0092B-C50C-407E-A947-70E740481C1C}">
                    <a14:useLocalDpi xmlns:a14="http://schemas.microsoft.com/office/drawing/2010/main" val="0"/>
                  </a:ext>
                </a:extLst>
              </a:blip>
              <a:srcRect l="11153" r="11090"/>
              <a:stretch/>
            </p:blipFill>
            <p:spPr bwMode="auto">
              <a:xfrm>
                <a:off x="3779520" y="1201581"/>
                <a:ext cx="792480" cy="952500"/>
              </a:xfrm>
              <a:prstGeom prst="rect">
                <a:avLst/>
              </a:prstGeom>
              <a:noFill/>
              <a:extLst>
                <a:ext uri="{909E8E84-426E-40DD-AFC4-6F175D3DCCD1}">
                  <a14:hiddenFill xmlns:a14="http://schemas.microsoft.com/office/drawing/2010/main">
                    <a:solidFill>
                      <a:srgbClr val="FFFFFF"/>
                    </a:solidFill>
                  </a14:hiddenFill>
                </a:ext>
              </a:extLst>
            </p:spPr>
          </p:pic>
          <p:sp>
            <p:nvSpPr>
              <p:cNvPr id="93" name="Textfeld 92"/>
              <p:cNvSpPr txBox="1"/>
              <p:nvPr/>
            </p:nvSpPr>
            <p:spPr>
              <a:xfrm>
                <a:off x="3823459" y="1630615"/>
                <a:ext cx="461728" cy="320265"/>
              </a:xfrm>
              <a:prstGeom prst="rect">
                <a:avLst/>
              </a:prstGeom>
              <a:noFill/>
            </p:spPr>
            <p:txBody>
              <a:bodyPr wrap="none" rtlCol="0">
                <a:spAutoFit/>
              </a:bodyPr>
              <a:lstStyle/>
              <a:p>
                <a:r>
                  <a:rPr lang="en-US" sz="1000" b="1" dirty="0" smtClean="0">
                    <a:latin typeface="Arial Black" panose="020B0A04020102020204" pitchFamily="34" charset="0"/>
                    <a:cs typeface="Arial" panose="020B0604020202020204" pitchFamily="34" charset="0"/>
                  </a:rPr>
                  <a:t>ITS</a:t>
                </a:r>
                <a:endParaRPr lang="en-US" sz="1000" b="1" dirty="0">
                  <a:latin typeface="Arial Black" panose="020B0A04020102020204" pitchFamily="34" charset="0"/>
                  <a:cs typeface="Arial" panose="020B0604020202020204" pitchFamily="34" charset="0"/>
                </a:endParaRPr>
              </a:p>
            </p:txBody>
          </p:sp>
        </p:grpSp>
        <p:cxnSp>
          <p:nvCxnSpPr>
            <p:cNvPr id="49" name="Gekrümmte Verbindung 48"/>
            <p:cNvCxnSpPr/>
            <p:nvPr/>
          </p:nvCxnSpPr>
          <p:spPr>
            <a:xfrm rot="5400000" flipH="1" flipV="1">
              <a:off x="4849803" y="1716830"/>
              <a:ext cx="738801" cy="674905"/>
            </a:xfrm>
            <a:prstGeom prst="curvedConnector3">
              <a:avLst>
                <a:gd name="adj1" fmla="val 50000"/>
              </a:avLst>
            </a:prstGeom>
            <a:ln w="12700">
              <a:solidFill>
                <a:srgbClr val="7030A0"/>
              </a:solidFill>
              <a:prstDash val="dash"/>
            </a:ln>
          </p:spPr>
          <p:style>
            <a:lnRef idx="1">
              <a:schemeClr val="accent1"/>
            </a:lnRef>
            <a:fillRef idx="0">
              <a:schemeClr val="accent1"/>
            </a:fillRef>
            <a:effectRef idx="0">
              <a:schemeClr val="accent1"/>
            </a:effectRef>
            <a:fontRef idx="minor">
              <a:schemeClr val="tx1"/>
            </a:fontRef>
          </p:style>
        </p:cxnSp>
        <p:cxnSp>
          <p:nvCxnSpPr>
            <p:cNvPr id="50" name="Gekrümmte Verbindung 49"/>
            <p:cNvCxnSpPr>
              <a:stCxn id="51" idx="2"/>
              <a:endCxn id="92" idx="2"/>
            </p:cNvCxnSpPr>
            <p:nvPr/>
          </p:nvCxnSpPr>
          <p:spPr>
            <a:xfrm rot="10800000">
              <a:off x="2428165" y="2219678"/>
              <a:ext cx="1181883" cy="360687"/>
            </a:xfrm>
            <a:prstGeom prst="curvedConnector2">
              <a:avLst/>
            </a:prstGeom>
            <a:ln w="1270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51" name="Wolke 50"/>
            <p:cNvSpPr/>
            <p:nvPr/>
          </p:nvSpPr>
          <p:spPr>
            <a:xfrm>
              <a:off x="3605443" y="2269741"/>
              <a:ext cx="1484160" cy="621248"/>
            </a:xfrm>
            <a:prstGeom prst="cloud">
              <a:avLst/>
            </a:prstGeom>
            <a:solidFill>
              <a:schemeClr val="bg1"/>
            </a:solidFill>
            <a:ln w="127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002060"/>
                </a:solidFill>
              </a:endParaRPr>
            </a:p>
          </p:txBody>
        </p:sp>
        <p:cxnSp>
          <p:nvCxnSpPr>
            <p:cNvPr id="52" name="Gekrümmte Verbindung 51"/>
            <p:cNvCxnSpPr>
              <a:stCxn id="88" idx="2"/>
              <a:endCxn id="51" idx="2"/>
            </p:cNvCxnSpPr>
            <p:nvPr/>
          </p:nvCxnSpPr>
          <p:spPr>
            <a:xfrm rot="16200000" flipH="1">
              <a:off x="3089969" y="2060286"/>
              <a:ext cx="799909" cy="240248"/>
            </a:xfrm>
            <a:prstGeom prst="curvedConnector2">
              <a:avLst/>
            </a:prstGeom>
            <a:ln w="1270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53" name="Textfeld 52"/>
            <p:cNvSpPr txBox="1"/>
            <p:nvPr/>
          </p:nvSpPr>
          <p:spPr>
            <a:xfrm>
              <a:off x="4881751" y="3161411"/>
              <a:ext cx="272446" cy="119555"/>
            </a:xfrm>
            <a:prstGeom prst="rect">
              <a:avLst/>
            </a:prstGeom>
            <a:solidFill>
              <a:schemeClr val="bg1">
                <a:lumMod val="95000"/>
              </a:schemeClr>
            </a:solidFill>
            <a:ln w="12700" cmpd="dbl">
              <a:solidFill>
                <a:srgbClr val="FFFF00"/>
              </a:solidFill>
            </a:ln>
          </p:spPr>
          <p:txBody>
            <a:bodyPr wrap="square" rtlCol="0">
              <a:spAutoFit/>
            </a:bodyPr>
            <a:lstStyle/>
            <a:p>
              <a:r>
                <a:rPr lang="en-US" sz="400" b="1" dirty="0" smtClean="0">
                  <a:solidFill>
                    <a:schemeClr val="tx1">
                      <a:lumMod val="95000"/>
                      <a:lumOff val="5000"/>
                    </a:schemeClr>
                  </a:solidFill>
                  <a:latin typeface="Arial Black" panose="020B0A04020102020204" pitchFamily="34" charset="0"/>
                </a:rPr>
                <a:t>DIC</a:t>
              </a:r>
              <a:endParaRPr lang="en-US" sz="400" b="1" dirty="0">
                <a:solidFill>
                  <a:schemeClr val="tx1">
                    <a:lumMod val="95000"/>
                    <a:lumOff val="5000"/>
                  </a:schemeClr>
                </a:solidFill>
                <a:latin typeface="Arial Black" panose="020B0A04020102020204" pitchFamily="34" charset="0"/>
              </a:endParaRPr>
            </a:p>
          </p:txBody>
        </p:sp>
        <p:sp>
          <p:nvSpPr>
            <p:cNvPr id="54" name="Textfeld 53"/>
            <p:cNvSpPr txBox="1"/>
            <p:nvPr/>
          </p:nvSpPr>
          <p:spPr>
            <a:xfrm>
              <a:off x="4076488" y="3442210"/>
              <a:ext cx="297046" cy="119555"/>
            </a:xfrm>
            <a:prstGeom prst="rect">
              <a:avLst/>
            </a:prstGeom>
            <a:solidFill>
              <a:schemeClr val="bg1">
                <a:lumMod val="95000"/>
              </a:schemeClr>
            </a:solidFill>
            <a:ln w="12700" cmpd="sng">
              <a:solidFill>
                <a:schemeClr val="tx1">
                  <a:lumMod val="85000"/>
                  <a:lumOff val="15000"/>
                </a:schemeClr>
              </a:solidFill>
            </a:ln>
          </p:spPr>
          <p:txBody>
            <a:bodyPr wrap="square" rtlCol="0">
              <a:spAutoFit/>
            </a:bodyPr>
            <a:lstStyle/>
            <a:p>
              <a:r>
                <a:rPr lang="en-US" sz="400" b="1" dirty="0" smtClean="0">
                  <a:solidFill>
                    <a:srgbClr val="3333CC"/>
                  </a:solidFill>
                  <a:latin typeface="Arial Black" panose="020B0A04020102020204" pitchFamily="34" charset="0"/>
                </a:rPr>
                <a:t>ECM</a:t>
              </a:r>
              <a:endParaRPr lang="en-US" sz="400" b="1" dirty="0">
                <a:solidFill>
                  <a:srgbClr val="3333CC"/>
                </a:solidFill>
                <a:latin typeface="Arial Black" panose="020B0A04020102020204" pitchFamily="34" charset="0"/>
              </a:endParaRPr>
            </a:p>
          </p:txBody>
        </p:sp>
        <p:sp>
          <p:nvSpPr>
            <p:cNvPr id="55" name="Textfeld 54"/>
            <p:cNvSpPr txBox="1"/>
            <p:nvPr/>
          </p:nvSpPr>
          <p:spPr>
            <a:xfrm>
              <a:off x="5818943" y="3749133"/>
              <a:ext cx="335484" cy="138499"/>
            </a:xfrm>
            <a:prstGeom prst="rect">
              <a:avLst/>
            </a:prstGeom>
            <a:solidFill>
              <a:schemeClr val="bg1">
                <a:lumMod val="95000"/>
              </a:schemeClr>
            </a:solidFill>
            <a:ln w="12700" cmpd="sng">
              <a:solidFill>
                <a:schemeClr val="tx1">
                  <a:lumMod val="85000"/>
                  <a:lumOff val="15000"/>
                </a:schemeClr>
              </a:solidFill>
            </a:ln>
          </p:spPr>
          <p:txBody>
            <a:bodyPr wrap="square" rtlCol="0">
              <a:spAutoFit/>
            </a:bodyPr>
            <a:lstStyle/>
            <a:p>
              <a:r>
                <a:rPr lang="en-US" sz="300" b="1" dirty="0" smtClean="0">
                  <a:solidFill>
                    <a:srgbClr val="3333CC"/>
                  </a:solidFill>
                  <a:latin typeface="Arial Black" panose="020B0A04020102020204" pitchFamily="34" charset="0"/>
                </a:rPr>
                <a:t>EBCM</a:t>
              </a:r>
              <a:endParaRPr lang="en-US" sz="300" b="1" dirty="0">
                <a:solidFill>
                  <a:srgbClr val="3333CC"/>
                </a:solidFill>
                <a:latin typeface="Arial Black" panose="020B0A04020102020204" pitchFamily="34" charset="0"/>
              </a:endParaRPr>
            </a:p>
          </p:txBody>
        </p:sp>
        <p:sp>
          <p:nvSpPr>
            <p:cNvPr id="56" name="Textfeld 55"/>
            <p:cNvSpPr txBox="1"/>
            <p:nvPr/>
          </p:nvSpPr>
          <p:spPr>
            <a:xfrm>
              <a:off x="4499969" y="3741464"/>
              <a:ext cx="297046" cy="138499"/>
            </a:xfrm>
            <a:prstGeom prst="rect">
              <a:avLst/>
            </a:prstGeom>
            <a:solidFill>
              <a:schemeClr val="bg1">
                <a:lumMod val="95000"/>
              </a:schemeClr>
            </a:solidFill>
            <a:ln w="12700" cmpd="sng">
              <a:solidFill>
                <a:schemeClr val="tx1">
                  <a:lumMod val="85000"/>
                  <a:lumOff val="15000"/>
                </a:schemeClr>
              </a:solidFill>
            </a:ln>
          </p:spPr>
          <p:txBody>
            <a:bodyPr wrap="square" rtlCol="0">
              <a:spAutoFit/>
            </a:bodyPr>
            <a:lstStyle/>
            <a:p>
              <a:r>
                <a:rPr lang="en-US" sz="300" b="1" dirty="0">
                  <a:solidFill>
                    <a:srgbClr val="3333CC"/>
                  </a:solidFill>
                  <a:latin typeface="Arial Black" panose="020B0A04020102020204" pitchFamily="34" charset="0"/>
                </a:rPr>
                <a:t>T</a:t>
              </a:r>
              <a:r>
                <a:rPr lang="en-US" sz="300" b="1" dirty="0" smtClean="0">
                  <a:solidFill>
                    <a:srgbClr val="3333CC"/>
                  </a:solidFill>
                  <a:latin typeface="Arial Black" panose="020B0A04020102020204" pitchFamily="34" charset="0"/>
                </a:rPr>
                <a:t>CM</a:t>
              </a:r>
              <a:endParaRPr lang="en-US" sz="300" b="1" dirty="0">
                <a:solidFill>
                  <a:srgbClr val="3333CC"/>
                </a:solidFill>
                <a:latin typeface="Arial Black" panose="020B0A04020102020204" pitchFamily="34" charset="0"/>
              </a:endParaRPr>
            </a:p>
          </p:txBody>
        </p:sp>
        <p:sp>
          <p:nvSpPr>
            <p:cNvPr id="57" name="Textfeld 56"/>
            <p:cNvSpPr txBox="1"/>
            <p:nvPr/>
          </p:nvSpPr>
          <p:spPr>
            <a:xfrm>
              <a:off x="6212282" y="3394471"/>
              <a:ext cx="366954" cy="119555"/>
            </a:xfrm>
            <a:prstGeom prst="rect">
              <a:avLst/>
            </a:prstGeom>
            <a:solidFill>
              <a:schemeClr val="bg1">
                <a:lumMod val="95000"/>
              </a:schemeClr>
            </a:solidFill>
            <a:ln w="12700" cmpd="sng">
              <a:solidFill>
                <a:srgbClr val="FFFF00"/>
              </a:solidFill>
            </a:ln>
          </p:spPr>
          <p:txBody>
            <a:bodyPr wrap="square" rtlCol="0">
              <a:spAutoFit/>
            </a:bodyPr>
            <a:lstStyle/>
            <a:p>
              <a:r>
                <a:rPr lang="en-US" sz="400" b="1" dirty="0" smtClean="0">
                  <a:solidFill>
                    <a:schemeClr val="tx1">
                      <a:lumMod val="95000"/>
                      <a:lumOff val="5000"/>
                    </a:schemeClr>
                  </a:solidFill>
                  <a:latin typeface="Arial Black" panose="020B0A04020102020204" pitchFamily="34" charset="0"/>
                </a:rPr>
                <a:t>TDM</a:t>
              </a:r>
              <a:endParaRPr lang="en-US" sz="400" b="1" dirty="0">
                <a:solidFill>
                  <a:schemeClr val="tx1">
                    <a:lumMod val="95000"/>
                    <a:lumOff val="5000"/>
                  </a:schemeClr>
                </a:solidFill>
                <a:latin typeface="Arial Black" panose="020B0A04020102020204" pitchFamily="34" charset="0"/>
              </a:endParaRPr>
            </a:p>
          </p:txBody>
        </p:sp>
        <p:cxnSp>
          <p:nvCxnSpPr>
            <p:cNvPr id="58" name="Gerade Verbindung 127"/>
            <p:cNvCxnSpPr/>
            <p:nvPr/>
          </p:nvCxnSpPr>
          <p:spPr>
            <a:xfrm>
              <a:off x="4777658" y="3309850"/>
              <a:ext cx="1982728" cy="0"/>
            </a:xfrm>
            <a:prstGeom prst="line">
              <a:avLst/>
            </a:prstGeom>
            <a:ln w="12700" cmpd="sng">
              <a:solidFill>
                <a:srgbClr val="FFFF00"/>
              </a:solidFill>
            </a:ln>
            <a:effectLst/>
          </p:spPr>
          <p:style>
            <a:lnRef idx="1">
              <a:schemeClr val="accent1"/>
            </a:lnRef>
            <a:fillRef idx="0">
              <a:schemeClr val="accent1"/>
            </a:fillRef>
            <a:effectRef idx="0">
              <a:schemeClr val="accent1"/>
            </a:effectRef>
            <a:fontRef idx="minor">
              <a:schemeClr val="tx1"/>
            </a:fontRef>
          </p:style>
        </p:cxnSp>
        <p:sp>
          <p:nvSpPr>
            <p:cNvPr id="59" name="Textfeld 58"/>
            <p:cNvSpPr txBox="1"/>
            <p:nvPr/>
          </p:nvSpPr>
          <p:spPr>
            <a:xfrm>
              <a:off x="4884507" y="3338732"/>
              <a:ext cx="269370" cy="119555"/>
            </a:xfrm>
            <a:prstGeom prst="rect">
              <a:avLst/>
            </a:prstGeom>
            <a:solidFill>
              <a:schemeClr val="bg1">
                <a:lumMod val="95000"/>
              </a:schemeClr>
            </a:solidFill>
            <a:ln w="12700" cmpd="dbl">
              <a:solidFill>
                <a:srgbClr val="FFFF00"/>
              </a:solidFill>
            </a:ln>
          </p:spPr>
          <p:txBody>
            <a:bodyPr wrap="square" rtlCol="0">
              <a:spAutoFit/>
            </a:bodyPr>
            <a:lstStyle/>
            <a:p>
              <a:r>
                <a:rPr lang="en-US" sz="400" b="1" dirty="0" smtClean="0">
                  <a:solidFill>
                    <a:schemeClr val="tx1">
                      <a:lumMod val="95000"/>
                      <a:lumOff val="5000"/>
                    </a:schemeClr>
                  </a:solidFill>
                  <a:latin typeface="Arial Black" panose="020B0A04020102020204" pitchFamily="34" charset="0"/>
                </a:rPr>
                <a:t>IPC</a:t>
              </a:r>
              <a:endParaRPr lang="en-US" sz="400" b="1" dirty="0">
                <a:solidFill>
                  <a:schemeClr val="tx1">
                    <a:lumMod val="95000"/>
                    <a:lumOff val="5000"/>
                  </a:schemeClr>
                </a:solidFill>
                <a:latin typeface="Arial Black" panose="020B0A04020102020204" pitchFamily="34" charset="0"/>
              </a:endParaRPr>
            </a:p>
          </p:txBody>
        </p:sp>
        <p:sp>
          <p:nvSpPr>
            <p:cNvPr id="60" name="Textfeld 59"/>
            <p:cNvSpPr txBox="1"/>
            <p:nvPr/>
          </p:nvSpPr>
          <p:spPr>
            <a:xfrm>
              <a:off x="4978200" y="3728013"/>
              <a:ext cx="297046" cy="138499"/>
            </a:xfrm>
            <a:prstGeom prst="rect">
              <a:avLst/>
            </a:prstGeom>
            <a:solidFill>
              <a:schemeClr val="bg1">
                <a:lumMod val="95000"/>
              </a:schemeClr>
            </a:solidFill>
            <a:ln w="12700" cmpd="sng">
              <a:solidFill>
                <a:schemeClr val="tx1">
                  <a:lumMod val="85000"/>
                  <a:lumOff val="15000"/>
                </a:schemeClr>
              </a:solidFill>
            </a:ln>
          </p:spPr>
          <p:txBody>
            <a:bodyPr wrap="square" rtlCol="0">
              <a:spAutoFit/>
            </a:bodyPr>
            <a:lstStyle/>
            <a:p>
              <a:r>
                <a:rPr lang="en-US" sz="300" b="1" dirty="0">
                  <a:solidFill>
                    <a:srgbClr val="3333CC"/>
                  </a:solidFill>
                  <a:latin typeface="Arial Black" panose="020B0A04020102020204" pitchFamily="34" charset="0"/>
                </a:rPr>
                <a:t>S</a:t>
              </a:r>
              <a:r>
                <a:rPr lang="en-US" sz="300" b="1" dirty="0" smtClean="0">
                  <a:solidFill>
                    <a:srgbClr val="3333CC"/>
                  </a:solidFill>
                  <a:latin typeface="Arial Black" panose="020B0A04020102020204" pitchFamily="34" charset="0"/>
                </a:rPr>
                <a:t>DM</a:t>
              </a:r>
              <a:endParaRPr lang="en-US" sz="300" b="1" dirty="0">
                <a:solidFill>
                  <a:srgbClr val="3333CC"/>
                </a:solidFill>
                <a:latin typeface="Arial Black" panose="020B0A04020102020204" pitchFamily="34" charset="0"/>
              </a:endParaRPr>
            </a:p>
          </p:txBody>
        </p:sp>
        <p:sp>
          <p:nvSpPr>
            <p:cNvPr id="61" name="Textfeld 60"/>
            <p:cNvSpPr txBox="1"/>
            <p:nvPr/>
          </p:nvSpPr>
          <p:spPr>
            <a:xfrm>
              <a:off x="5197934" y="3344310"/>
              <a:ext cx="333946" cy="119555"/>
            </a:xfrm>
            <a:prstGeom prst="rect">
              <a:avLst/>
            </a:prstGeom>
            <a:solidFill>
              <a:schemeClr val="bg1">
                <a:lumMod val="95000"/>
              </a:schemeClr>
            </a:solidFill>
            <a:ln w="12700" cmpd="sng">
              <a:solidFill>
                <a:srgbClr val="FFFF00"/>
              </a:solidFill>
            </a:ln>
          </p:spPr>
          <p:txBody>
            <a:bodyPr wrap="square" rtlCol="0">
              <a:spAutoFit/>
            </a:bodyPr>
            <a:lstStyle/>
            <a:p>
              <a:r>
                <a:rPr lang="en-US" sz="400" b="1" dirty="0" smtClean="0">
                  <a:solidFill>
                    <a:schemeClr val="tx1">
                      <a:lumMod val="95000"/>
                      <a:lumOff val="5000"/>
                    </a:schemeClr>
                  </a:solidFill>
                  <a:latin typeface="Arial Black" panose="020B0A04020102020204" pitchFamily="34" charset="0"/>
                </a:rPr>
                <a:t>HVAC</a:t>
              </a:r>
              <a:endParaRPr lang="en-US" sz="400" b="1" dirty="0">
                <a:solidFill>
                  <a:schemeClr val="tx1">
                    <a:lumMod val="95000"/>
                    <a:lumOff val="5000"/>
                  </a:schemeClr>
                </a:solidFill>
                <a:latin typeface="Arial Black" panose="020B0A04020102020204" pitchFamily="34" charset="0"/>
              </a:endParaRPr>
            </a:p>
          </p:txBody>
        </p:sp>
        <p:sp>
          <p:nvSpPr>
            <p:cNvPr id="62" name="Textfeld 61"/>
            <p:cNvSpPr txBox="1"/>
            <p:nvPr/>
          </p:nvSpPr>
          <p:spPr>
            <a:xfrm>
              <a:off x="6022309" y="3114759"/>
              <a:ext cx="363159" cy="119555"/>
            </a:xfrm>
            <a:prstGeom prst="rect">
              <a:avLst/>
            </a:prstGeom>
            <a:solidFill>
              <a:schemeClr val="bg1">
                <a:lumMod val="95000"/>
              </a:schemeClr>
            </a:solidFill>
            <a:ln w="12700" cmpd="sng">
              <a:solidFill>
                <a:srgbClr val="FFFF00"/>
              </a:solidFill>
            </a:ln>
          </p:spPr>
          <p:txBody>
            <a:bodyPr wrap="square" rtlCol="0">
              <a:spAutoFit/>
            </a:bodyPr>
            <a:lstStyle/>
            <a:p>
              <a:r>
                <a:rPr lang="en-US" sz="400" b="1" dirty="0" smtClean="0">
                  <a:solidFill>
                    <a:schemeClr val="tx1">
                      <a:lumMod val="95000"/>
                      <a:lumOff val="5000"/>
                    </a:schemeClr>
                  </a:solidFill>
                  <a:latin typeface="Arial Black" panose="020B0A04020102020204" pitchFamily="34" charset="0"/>
                </a:rPr>
                <a:t>RCDLR</a:t>
              </a:r>
              <a:endParaRPr lang="en-US" sz="400" b="1" dirty="0">
                <a:solidFill>
                  <a:schemeClr val="tx1">
                    <a:lumMod val="95000"/>
                    <a:lumOff val="5000"/>
                  </a:schemeClr>
                </a:solidFill>
                <a:latin typeface="Arial Black" panose="020B0A04020102020204" pitchFamily="34" charset="0"/>
              </a:endParaRPr>
            </a:p>
          </p:txBody>
        </p:sp>
        <p:sp>
          <p:nvSpPr>
            <p:cNvPr id="63" name="Textfeld 62"/>
            <p:cNvSpPr txBox="1"/>
            <p:nvPr/>
          </p:nvSpPr>
          <p:spPr>
            <a:xfrm>
              <a:off x="4450865" y="3296037"/>
              <a:ext cx="329334" cy="119555"/>
            </a:xfrm>
            <a:prstGeom prst="rect">
              <a:avLst/>
            </a:prstGeom>
            <a:solidFill>
              <a:schemeClr val="bg1">
                <a:lumMod val="95000"/>
              </a:schemeClr>
            </a:solidFill>
            <a:ln w="12700" cmpd="sng">
              <a:solidFill>
                <a:srgbClr val="FFFF00"/>
              </a:solidFill>
              <a:prstDash val="sysDash"/>
            </a:ln>
          </p:spPr>
          <p:txBody>
            <a:bodyPr wrap="square" rtlCol="0">
              <a:spAutoFit/>
            </a:bodyPr>
            <a:lstStyle/>
            <a:p>
              <a:r>
                <a:rPr lang="en-US" sz="400" b="1" dirty="0" smtClean="0">
                  <a:solidFill>
                    <a:schemeClr val="tx1">
                      <a:lumMod val="95000"/>
                      <a:lumOff val="5000"/>
                    </a:schemeClr>
                  </a:solidFill>
                  <a:latin typeface="Arial Black" panose="020B0A04020102020204" pitchFamily="34" charset="0"/>
                </a:rPr>
                <a:t>Radio</a:t>
              </a:r>
              <a:endParaRPr lang="en-US" sz="400" b="1" dirty="0">
                <a:solidFill>
                  <a:schemeClr val="tx1">
                    <a:lumMod val="95000"/>
                    <a:lumOff val="5000"/>
                  </a:schemeClr>
                </a:solidFill>
                <a:latin typeface="Arial Black" panose="020B0A04020102020204" pitchFamily="34" charset="0"/>
              </a:endParaRPr>
            </a:p>
          </p:txBody>
        </p:sp>
        <p:cxnSp>
          <p:nvCxnSpPr>
            <p:cNvPr id="64" name="Gerade Verbindung 133"/>
            <p:cNvCxnSpPr>
              <a:stCxn id="61" idx="0"/>
              <a:endCxn id="61" idx="0"/>
            </p:cNvCxnSpPr>
            <p:nvPr/>
          </p:nvCxnSpPr>
          <p:spPr>
            <a:xfrm>
              <a:off x="5364907" y="3344310"/>
              <a:ext cx="0" cy="0"/>
            </a:xfrm>
            <a:prstGeom prst="line">
              <a:avLst/>
            </a:prstGeom>
            <a:ln w="12700" cmpd="sng">
              <a:solidFill>
                <a:srgbClr val="FFFF00"/>
              </a:solidFill>
            </a:ln>
            <a:effectLst/>
          </p:spPr>
          <p:style>
            <a:lnRef idx="1">
              <a:schemeClr val="accent1"/>
            </a:lnRef>
            <a:fillRef idx="0">
              <a:schemeClr val="accent1"/>
            </a:fillRef>
            <a:effectRef idx="0">
              <a:schemeClr val="accent1"/>
            </a:effectRef>
            <a:fontRef idx="minor">
              <a:schemeClr val="tx1"/>
            </a:fontRef>
          </p:style>
        </p:cxnSp>
        <p:cxnSp>
          <p:nvCxnSpPr>
            <p:cNvPr id="66" name="Gerade Verbindung 134"/>
            <p:cNvCxnSpPr>
              <a:stCxn id="59" idx="0"/>
              <a:endCxn id="53" idx="2"/>
            </p:cNvCxnSpPr>
            <p:nvPr/>
          </p:nvCxnSpPr>
          <p:spPr>
            <a:xfrm flipH="1" flipV="1">
              <a:off x="5017974" y="3280965"/>
              <a:ext cx="1218" cy="57767"/>
            </a:xfrm>
            <a:prstGeom prst="line">
              <a:avLst/>
            </a:prstGeom>
            <a:ln w="12700" cmpd="sng">
              <a:solidFill>
                <a:srgbClr val="FFFF00"/>
              </a:solidFill>
            </a:ln>
            <a:effectLst/>
          </p:spPr>
          <p:style>
            <a:lnRef idx="1">
              <a:schemeClr val="accent1"/>
            </a:lnRef>
            <a:fillRef idx="0">
              <a:schemeClr val="accent1"/>
            </a:fillRef>
            <a:effectRef idx="0">
              <a:schemeClr val="accent1"/>
            </a:effectRef>
            <a:fontRef idx="minor">
              <a:schemeClr val="tx1"/>
            </a:fontRef>
          </p:style>
        </p:cxnSp>
        <p:cxnSp>
          <p:nvCxnSpPr>
            <p:cNvPr id="67" name="Gerade Verbindung 135"/>
            <p:cNvCxnSpPr>
              <a:endCxn id="62" idx="2"/>
            </p:cNvCxnSpPr>
            <p:nvPr/>
          </p:nvCxnSpPr>
          <p:spPr>
            <a:xfrm flipV="1">
              <a:off x="6203888" y="3234314"/>
              <a:ext cx="0" cy="71779"/>
            </a:xfrm>
            <a:prstGeom prst="line">
              <a:avLst/>
            </a:prstGeom>
            <a:ln w="12700" cmpd="sng">
              <a:solidFill>
                <a:srgbClr val="FFFF00"/>
              </a:solidFill>
            </a:ln>
            <a:effectLst/>
          </p:spPr>
          <p:style>
            <a:lnRef idx="1">
              <a:schemeClr val="accent1"/>
            </a:lnRef>
            <a:fillRef idx="0">
              <a:schemeClr val="accent1"/>
            </a:fillRef>
            <a:effectRef idx="0">
              <a:schemeClr val="accent1"/>
            </a:effectRef>
            <a:fontRef idx="minor">
              <a:schemeClr val="tx1"/>
            </a:fontRef>
          </p:style>
        </p:cxnSp>
        <p:cxnSp>
          <p:nvCxnSpPr>
            <p:cNvPr id="68" name="Gerade Verbindung 136"/>
            <p:cNvCxnSpPr>
              <a:stCxn id="57" idx="0"/>
            </p:cNvCxnSpPr>
            <p:nvPr/>
          </p:nvCxnSpPr>
          <p:spPr>
            <a:xfrm flipV="1">
              <a:off x="6395759" y="3315174"/>
              <a:ext cx="0" cy="79298"/>
            </a:xfrm>
            <a:prstGeom prst="line">
              <a:avLst/>
            </a:prstGeom>
            <a:ln w="12700" cmpd="sng">
              <a:solidFill>
                <a:srgbClr val="FFFF00"/>
              </a:solidFill>
            </a:ln>
            <a:effectLst/>
          </p:spPr>
          <p:style>
            <a:lnRef idx="1">
              <a:schemeClr val="accent1"/>
            </a:lnRef>
            <a:fillRef idx="0">
              <a:schemeClr val="accent1"/>
            </a:fillRef>
            <a:effectRef idx="0">
              <a:schemeClr val="accent1"/>
            </a:effectRef>
            <a:fontRef idx="minor">
              <a:schemeClr val="tx1"/>
            </a:fontRef>
          </p:style>
        </p:cxnSp>
        <p:cxnSp>
          <p:nvCxnSpPr>
            <p:cNvPr id="69" name="Gerade Verbindung 137"/>
            <p:cNvCxnSpPr/>
            <p:nvPr/>
          </p:nvCxnSpPr>
          <p:spPr>
            <a:xfrm>
              <a:off x="4076488" y="3693191"/>
              <a:ext cx="2161390" cy="0"/>
            </a:xfrm>
            <a:prstGeom prst="line">
              <a:avLst/>
            </a:prstGeom>
            <a:ln w="12700" cmpd="sng">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70" name="Gerade Verbindung 138"/>
            <p:cNvCxnSpPr>
              <a:stCxn id="55" idx="0"/>
            </p:cNvCxnSpPr>
            <p:nvPr/>
          </p:nvCxnSpPr>
          <p:spPr>
            <a:xfrm flipH="1" flipV="1">
              <a:off x="5984847" y="3588975"/>
              <a:ext cx="1838" cy="160158"/>
            </a:xfrm>
            <a:prstGeom prst="line">
              <a:avLst/>
            </a:prstGeom>
            <a:ln w="12700" cmpd="sng">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71" name="Gerade Verbindung 139"/>
            <p:cNvCxnSpPr>
              <a:stCxn id="56" idx="0"/>
            </p:cNvCxnSpPr>
            <p:nvPr/>
          </p:nvCxnSpPr>
          <p:spPr>
            <a:xfrm flipV="1">
              <a:off x="4648492" y="3623263"/>
              <a:ext cx="0" cy="118201"/>
            </a:xfrm>
            <a:prstGeom prst="line">
              <a:avLst/>
            </a:prstGeom>
            <a:ln w="12700" cmpd="sng">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72" name="Gerade Verbindung 140"/>
            <p:cNvCxnSpPr>
              <a:endCxn id="54" idx="2"/>
            </p:cNvCxnSpPr>
            <p:nvPr/>
          </p:nvCxnSpPr>
          <p:spPr>
            <a:xfrm flipV="1">
              <a:off x="4225011" y="3561765"/>
              <a:ext cx="0" cy="131426"/>
            </a:xfrm>
            <a:prstGeom prst="line">
              <a:avLst/>
            </a:prstGeom>
            <a:ln w="12700" cmpd="sng">
              <a:solidFill>
                <a:schemeClr val="bg1"/>
              </a:solidFill>
            </a:ln>
            <a:effectLst/>
          </p:spPr>
          <p:style>
            <a:lnRef idx="1">
              <a:schemeClr val="accent1"/>
            </a:lnRef>
            <a:fillRef idx="0">
              <a:schemeClr val="accent1"/>
            </a:fillRef>
            <a:effectRef idx="0">
              <a:schemeClr val="accent1"/>
            </a:effectRef>
            <a:fontRef idx="minor">
              <a:schemeClr val="tx1"/>
            </a:fontRef>
          </p:style>
        </p:cxnSp>
        <p:cxnSp>
          <p:nvCxnSpPr>
            <p:cNvPr id="73" name="Gerade Verbindung 141"/>
            <p:cNvCxnSpPr/>
            <p:nvPr/>
          </p:nvCxnSpPr>
          <p:spPr>
            <a:xfrm>
              <a:off x="4745978" y="3477678"/>
              <a:ext cx="1" cy="10647"/>
            </a:xfrm>
            <a:prstGeom prst="line">
              <a:avLst/>
            </a:prstGeom>
            <a:ln w="12700" cmpd="sng">
              <a:solidFill>
                <a:srgbClr val="FFFF00"/>
              </a:solidFill>
            </a:ln>
            <a:effectLst/>
          </p:spPr>
          <p:style>
            <a:lnRef idx="1">
              <a:schemeClr val="accent1"/>
            </a:lnRef>
            <a:fillRef idx="0">
              <a:schemeClr val="accent1"/>
            </a:fillRef>
            <a:effectRef idx="0">
              <a:schemeClr val="accent1"/>
            </a:effectRef>
            <a:fontRef idx="minor">
              <a:schemeClr val="tx1"/>
            </a:fontRef>
          </p:style>
        </p:cxnSp>
        <p:sp>
          <p:nvSpPr>
            <p:cNvPr id="74" name="Würfel 73"/>
            <p:cNvSpPr/>
            <p:nvPr/>
          </p:nvSpPr>
          <p:spPr>
            <a:xfrm>
              <a:off x="5556657" y="3344310"/>
              <a:ext cx="589414" cy="278528"/>
            </a:xfrm>
            <a:prstGeom prst="cube">
              <a:avLst>
                <a:gd name="adj" fmla="val 35583"/>
              </a:avLst>
            </a:prstGeom>
            <a:solidFill>
              <a:srgbClr val="00B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A-GW</a:t>
              </a:r>
              <a:endParaRPr lang="en-US" sz="1000" dirty="0"/>
            </a:p>
          </p:txBody>
        </p:sp>
        <p:cxnSp>
          <p:nvCxnSpPr>
            <p:cNvPr id="75" name="Gekrümmte Verbindung 74"/>
            <p:cNvCxnSpPr>
              <a:stCxn id="51" idx="3"/>
              <a:endCxn id="83" idx="2"/>
            </p:cNvCxnSpPr>
            <p:nvPr/>
          </p:nvCxnSpPr>
          <p:spPr>
            <a:xfrm rot="5400000" flipH="1" flipV="1">
              <a:off x="3843502" y="1717706"/>
              <a:ext cx="1091577" cy="83535"/>
            </a:xfrm>
            <a:prstGeom prst="curvedConnector3">
              <a:avLst>
                <a:gd name="adj1" fmla="val 50000"/>
              </a:avLst>
            </a:prstGeom>
            <a:ln w="12700">
              <a:solidFill>
                <a:srgbClr val="7030A0"/>
              </a:solidFill>
              <a:prstDash val="dash"/>
            </a:ln>
          </p:spPr>
          <p:style>
            <a:lnRef idx="1">
              <a:schemeClr val="accent1"/>
            </a:lnRef>
            <a:fillRef idx="0">
              <a:schemeClr val="accent1"/>
            </a:fillRef>
            <a:effectRef idx="0">
              <a:schemeClr val="accent1"/>
            </a:effectRef>
            <a:fontRef idx="minor">
              <a:schemeClr val="tx1"/>
            </a:fontRef>
          </p:style>
        </p:cxnSp>
        <p:grpSp>
          <p:nvGrpSpPr>
            <p:cNvPr id="76" name="Gruppieren 75"/>
            <p:cNvGrpSpPr/>
            <p:nvPr/>
          </p:nvGrpSpPr>
          <p:grpSpPr>
            <a:xfrm>
              <a:off x="5851364" y="1643596"/>
              <a:ext cx="619934" cy="568908"/>
              <a:chOff x="2719484" y="2076109"/>
              <a:chExt cx="792480" cy="952500"/>
            </a:xfrm>
          </p:grpSpPr>
          <p:pic>
            <p:nvPicPr>
              <p:cNvPr id="90" name="Picture 7" descr="P:\Eigene Bilder\Kirse\Ohne Beschriftung.jpg"/>
              <p:cNvPicPr>
                <a:picLocks noChangeAspect="1" noChangeArrowheads="1"/>
              </p:cNvPicPr>
              <p:nvPr/>
            </p:nvPicPr>
            <p:blipFill rotWithShape="1">
              <a:blip r:embed="rId6">
                <a:duotone>
                  <a:schemeClr val="accent6">
                    <a:shade val="45000"/>
                    <a:satMod val="135000"/>
                  </a:schemeClr>
                  <a:prstClr val="white"/>
                </a:duotone>
                <a:extLst>
                  <a:ext uri="{28A0092B-C50C-407E-A947-70E740481C1C}">
                    <a14:useLocalDpi xmlns:a14="http://schemas.microsoft.com/office/drawing/2010/main" val="0"/>
                  </a:ext>
                </a:extLst>
              </a:blip>
              <a:srcRect l="11153" r="11090"/>
              <a:stretch/>
            </p:blipFill>
            <p:spPr bwMode="auto">
              <a:xfrm>
                <a:off x="2719484" y="2076109"/>
                <a:ext cx="792480" cy="952500"/>
              </a:xfrm>
              <a:prstGeom prst="rect">
                <a:avLst/>
              </a:prstGeom>
              <a:noFill/>
              <a:extLst>
                <a:ext uri="{909E8E84-426E-40DD-AFC4-6F175D3DCCD1}">
                  <a14:hiddenFill xmlns:a14="http://schemas.microsoft.com/office/drawing/2010/main">
                    <a:solidFill>
                      <a:srgbClr val="FFFFFF"/>
                    </a:solidFill>
                  </a14:hiddenFill>
                </a:ext>
              </a:extLst>
            </p:spPr>
          </p:pic>
          <p:sp>
            <p:nvSpPr>
              <p:cNvPr id="91" name="Textfeld 90"/>
              <p:cNvSpPr txBox="1"/>
              <p:nvPr/>
            </p:nvSpPr>
            <p:spPr>
              <a:xfrm>
                <a:off x="2811535" y="2467225"/>
                <a:ext cx="452922" cy="320266"/>
              </a:xfrm>
              <a:prstGeom prst="rect">
                <a:avLst/>
              </a:prstGeom>
              <a:noFill/>
            </p:spPr>
            <p:txBody>
              <a:bodyPr wrap="none" rtlCol="0">
                <a:spAutoFit/>
              </a:bodyPr>
              <a:lstStyle/>
              <a:p>
                <a:r>
                  <a:rPr lang="en-US" sz="1000" b="1" dirty="0" smtClean="0">
                    <a:latin typeface="Arial Black" panose="020B0A04020102020204" pitchFamily="34" charset="0"/>
                    <a:cs typeface="Arial" panose="020B0604020202020204" pitchFamily="34" charset="0"/>
                  </a:rPr>
                  <a:t>3rd</a:t>
                </a:r>
                <a:endParaRPr lang="en-US" sz="1000" b="1" dirty="0">
                  <a:latin typeface="Arial Black" panose="020B0A04020102020204" pitchFamily="34" charset="0"/>
                  <a:cs typeface="Arial" panose="020B0604020202020204" pitchFamily="34" charset="0"/>
                </a:endParaRPr>
              </a:p>
            </p:txBody>
          </p:sp>
        </p:grpSp>
        <p:grpSp>
          <p:nvGrpSpPr>
            <p:cNvPr id="77" name="Gruppieren 76"/>
            <p:cNvGrpSpPr/>
            <p:nvPr/>
          </p:nvGrpSpPr>
          <p:grpSpPr>
            <a:xfrm>
              <a:off x="3059832" y="1211548"/>
              <a:ext cx="779787" cy="568908"/>
              <a:chOff x="3779520" y="1714429"/>
              <a:chExt cx="996825" cy="952500"/>
            </a:xfrm>
          </p:grpSpPr>
          <p:pic>
            <p:nvPicPr>
              <p:cNvPr id="88" name="Picture 7" descr="P:\Eigene Bilder\Kirse\Ohne Beschriftung.jpg"/>
              <p:cNvPicPr>
                <a:picLocks noChangeAspect="1" noChangeArrowheads="1"/>
              </p:cNvPicPr>
              <p:nvPr/>
            </p:nvPicPr>
            <p:blipFill rotWithShape="1">
              <a:blip r:embed="rId6">
                <a:duotone>
                  <a:schemeClr val="accent6">
                    <a:shade val="45000"/>
                    <a:satMod val="135000"/>
                  </a:schemeClr>
                  <a:prstClr val="white"/>
                </a:duotone>
                <a:extLst>
                  <a:ext uri="{28A0092B-C50C-407E-A947-70E740481C1C}">
                    <a14:useLocalDpi xmlns:a14="http://schemas.microsoft.com/office/drawing/2010/main" val="0"/>
                  </a:ext>
                </a:extLst>
              </a:blip>
              <a:srcRect l="11153" r="11090"/>
              <a:stretch/>
            </p:blipFill>
            <p:spPr bwMode="auto">
              <a:xfrm>
                <a:off x="3779520" y="1714429"/>
                <a:ext cx="792480" cy="952500"/>
              </a:xfrm>
              <a:prstGeom prst="rect">
                <a:avLst/>
              </a:prstGeom>
              <a:noFill/>
              <a:extLst>
                <a:ext uri="{909E8E84-426E-40DD-AFC4-6F175D3DCCD1}">
                  <a14:hiddenFill xmlns:a14="http://schemas.microsoft.com/office/drawing/2010/main">
                    <a:solidFill>
                      <a:srgbClr val="FFFFFF"/>
                    </a:solidFill>
                  </a14:hiddenFill>
                </a:ext>
              </a:extLst>
            </p:spPr>
          </p:pic>
          <p:sp>
            <p:nvSpPr>
              <p:cNvPr id="89" name="Textfeld 88"/>
              <p:cNvSpPr txBox="1"/>
              <p:nvPr/>
            </p:nvSpPr>
            <p:spPr>
              <a:xfrm>
                <a:off x="3779520" y="2107205"/>
                <a:ext cx="996825" cy="227165"/>
              </a:xfrm>
              <a:prstGeom prst="rect">
                <a:avLst/>
              </a:prstGeom>
              <a:noFill/>
            </p:spPr>
            <p:txBody>
              <a:bodyPr wrap="square" rtlCol="0">
                <a:spAutoFit/>
              </a:bodyPr>
              <a:lstStyle/>
              <a:p>
                <a:r>
                  <a:rPr lang="en-US" sz="600" b="1" dirty="0" smtClean="0">
                    <a:latin typeface="Arial Black" panose="020B0A04020102020204" pitchFamily="34" charset="0"/>
                    <a:cs typeface="Arial" panose="020B0604020202020204" pitchFamily="34" charset="0"/>
                  </a:rPr>
                  <a:t>Insurance</a:t>
                </a:r>
                <a:endParaRPr lang="en-US" sz="600" b="1" dirty="0">
                  <a:latin typeface="Arial Black" panose="020B0A04020102020204" pitchFamily="34" charset="0"/>
                  <a:cs typeface="Arial" panose="020B0604020202020204" pitchFamily="34" charset="0"/>
                </a:endParaRPr>
              </a:p>
            </p:txBody>
          </p:sp>
        </p:grpSp>
        <p:cxnSp>
          <p:nvCxnSpPr>
            <p:cNvPr id="78" name="Gekrümmte Verbindung 77"/>
            <p:cNvCxnSpPr>
              <a:stCxn id="74" idx="1"/>
              <a:endCxn id="51" idx="1"/>
            </p:cNvCxnSpPr>
            <p:nvPr/>
          </p:nvCxnSpPr>
          <p:spPr>
            <a:xfrm rot="16200000" flipV="1">
              <a:off x="4798121" y="2439729"/>
              <a:ext cx="553092" cy="1454287"/>
            </a:xfrm>
            <a:prstGeom prst="curvedConnector3">
              <a:avLst>
                <a:gd name="adj1" fmla="val 66894"/>
              </a:avLst>
            </a:prstGeom>
            <a:ln w="2540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79" name="Textfeld 78"/>
            <p:cNvSpPr txBox="1"/>
            <p:nvPr/>
          </p:nvSpPr>
          <p:spPr>
            <a:xfrm>
              <a:off x="6300192" y="4162328"/>
              <a:ext cx="1346149" cy="239110"/>
            </a:xfrm>
            <a:prstGeom prst="rect">
              <a:avLst/>
            </a:prstGeom>
            <a:noFill/>
          </p:spPr>
          <p:txBody>
            <a:bodyPr wrap="none" rtlCol="0">
              <a:spAutoFit/>
            </a:bodyPr>
            <a:lstStyle/>
            <a:p>
              <a:r>
                <a:rPr lang="de-DE" sz="1400" b="1" dirty="0" smtClean="0">
                  <a:solidFill>
                    <a:srgbClr val="FF0000"/>
                  </a:solidFill>
                </a:rPr>
                <a:t>Security Module</a:t>
              </a:r>
              <a:endParaRPr lang="de-DE" sz="1400" b="1" dirty="0">
                <a:solidFill>
                  <a:srgbClr val="FF0000"/>
                </a:solidFill>
              </a:endParaRPr>
            </a:p>
          </p:txBody>
        </p:sp>
        <p:cxnSp>
          <p:nvCxnSpPr>
            <p:cNvPr id="80" name="Gerade Verbindung mit Pfeil 79"/>
            <p:cNvCxnSpPr/>
            <p:nvPr/>
          </p:nvCxnSpPr>
          <p:spPr>
            <a:xfrm flipH="1" flipV="1">
              <a:off x="6154427" y="3588975"/>
              <a:ext cx="667840" cy="30898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81" name="Gruppieren 80"/>
            <p:cNvGrpSpPr/>
            <p:nvPr/>
          </p:nvGrpSpPr>
          <p:grpSpPr>
            <a:xfrm>
              <a:off x="6822267" y="3842013"/>
              <a:ext cx="300298" cy="355196"/>
              <a:chOff x="8182996" y="2518085"/>
              <a:chExt cx="349444" cy="457200"/>
            </a:xfrm>
          </p:grpSpPr>
          <p:sp>
            <p:nvSpPr>
              <p:cNvPr id="86" name="Rechteck 85"/>
              <p:cNvSpPr/>
              <p:nvPr/>
            </p:nvSpPr>
            <p:spPr>
              <a:xfrm>
                <a:off x="8182996" y="2557734"/>
                <a:ext cx="349444" cy="374849"/>
              </a:xfrm>
              <a:prstGeom prst="rect">
                <a:avLst/>
              </a:prstGeom>
              <a:solidFill>
                <a:srgbClr val="C0000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7"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4698987">
                <a:off x="8170420" y="2626670"/>
                <a:ext cx="457200" cy="240030"/>
              </a:xfrm>
              <a:prstGeom prst="rect">
                <a:avLst/>
              </a:prstGeom>
              <a:noFill/>
              <a:ln>
                <a:noFill/>
              </a:ln>
              <a:extLst/>
            </p:spPr>
          </p:pic>
        </p:grpSp>
        <p:pic>
          <p:nvPicPr>
            <p:cNvPr id="82" name="Picture 4" descr="C:\Users\goebelt\AppData\Local\Microsoft\Windows\INetCache\IE\N07KWE8I\Digital_Design_Word_Cloud[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53112" y="2356752"/>
              <a:ext cx="1104198" cy="441451"/>
            </a:xfrm>
            <a:prstGeom prst="rect">
              <a:avLst/>
            </a:prstGeom>
            <a:noFill/>
            <a:extLst>
              <a:ext uri="{909E8E84-426E-40DD-AFC4-6F175D3DCCD1}">
                <a14:hiddenFill xmlns:a14="http://schemas.microsoft.com/office/drawing/2010/main">
                  <a:solidFill>
                    <a:srgbClr val="FFFFFF"/>
                  </a:solidFill>
                </a14:hiddenFill>
              </a:ext>
            </a:extLst>
          </p:spPr>
        </p:pic>
        <p:sp>
          <p:nvSpPr>
            <p:cNvPr id="83" name="Textfeld 82"/>
            <p:cNvSpPr txBox="1"/>
            <p:nvPr/>
          </p:nvSpPr>
          <p:spPr>
            <a:xfrm>
              <a:off x="4139952" y="844352"/>
              <a:ext cx="582211" cy="369332"/>
            </a:xfrm>
            <a:prstGeom prst="rect">
              <a:avLst/>
            </a:prstGeom>
            <a:noFill/>
          </p:spPr>
          <p:txBody>
            <a:bodyPr wrap="none" rtlCol="0">
              <a:spAutoFit/>
            </a:bodyPr>
            <a:lstStyle/>
            <a:p>
              <a:r>
                <a:rPr lang="en-US" sz="900" b="1" dirty="0" smtClean="0">
                  <a:solidFill>
                    <a:schemeClr val="bg1"/>
                  </a:solidFill>
                  <a:latin typeface="Arial Black" panose="020B0A04020102020204" pitchFamily="34" charset="0"/>
                </a:rPr>
                <a:t>A-GW</a:t>
              </a:r>
            </a:p>
            <a:p>
              <a:r>
                <a:rPr lang="en-US" sz="900" b="1" dirty="0" smtClean="0">
                  <a:solidFill>
                    <a:schemeClr val="bg1"/>
                  </a:solidFill>
                  <a:latin typeface="Arial Black" panose="020B0A04020102020204" pitchFamily="34" charset="0"/>
                </a:rPr>
                <a:t>Admin</a:t>
              </a:r>
              <a:endParaRPr lang="en-US" sz="900" b="1" dirty="0">
                <a:solidFill>
                  <a:schemeClr val="bg1"/>
                </a:solidFill>
                <a:latin typeface="Arial Black" panose="020B0A04020102020204" pitchFamily="34" charset="0"/>
              </a:endParaRPr>
            </a:p>
          </p:txBody>
        </p:sp>
        <p:sp>
          <p:nvSpPr>
            <p:cNvPr id="84" name="Textfeld 83"/>
            <p:cNvSpPr txBox="1"/>
            <p:nvPr/>
          </p:nvSpPr>
          <p:spPr>
            <a:xfrm>
              <a:off x="2345534" y="3854988"/>
              <a:ext cx="866231" cy="384429"/>
            </a:xfrm>
            <a:prstGeom prst="rect">
              <a:avLst/>
            </a:prstGeom>
            <a:noFill/>
          </p:spPr>
          <p:txBody>
            <a:bodyPr wrap="none" rtlCol="0">
              <a:spAutoFit/>
            </a:bodyPr>
            <a:lstStyle/>
            <a:p>
              <a:r>
                <a:rPr lang="en-US" sz="1400" b="1" dirty="0" smtClean="0">
                  <a:solidFill>
                    <a:srgbClr val="FFFF00"/>
                  </a:solidFill>
                </a:rPr>
                <a:t>Driver Domain</a:t>
              </a:r>
            </a:p>
            <a:p>
              <a:r>
                <a:rPr lang="en-US" sz="1400" b="1" dirty="0" smtClean="0">
                  <a:solidFill>
                    <a:schemeClr val="bg1"/>
                  </a:solidFill>
                </a:rPr>
                <a:t>Safety Domain</a:t>
              </a:r>
              <a:endParaRPr lang="en-US" sz="1400" b="1" dirty="0">
                <a:solidFill>
                  <a:schemeClr val="bg1"/>
                </a:solidFill>
              </a:endParaRPr>
            </a:p>
          </p:txBody>
        </p:sp>
        <p:cxnSp>
          <p:nvCxnSpPr>
            <p:cNvPr id="85" name="Gekrümmte Verbindung 84"/>
            <p:cNvCxnSpPr>
              <a:stCxn id="51" idx="0"/>
              <a:endCxn id="90" idx="2"/>
            </p:cNvCxnSpPr>
            <p:nvPr/>
          </p:nvCxnSpPr>
          <p:spPr>
            <a:xfrm flipV="1">
              <a:off x="5088366" y="2212504"/>
              <a:ext cx="1072965" cy="367861"/>
            </a:xfrm>
            <a:prstGeom prst="curvedConnector2">
              <a:avLst/>
            </a:prstGeom>
            <a:ln w="12700">
              <a:solidFill>
                <a:srgbClr val="7030A0"/>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1024783"/>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16</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chemeClr val="tx1"/>
                </a:solidFill>
                <a:latin typeface="Calibri" pitchFamily="34" charset="0"/>
              </a:rPr>
              <a:t>Cyber Security in Vehicles</a:t>
            </a:r>
          </a:p>
        </p:txBody>
      </p:sp>
      <p:pic>
        <p:nvPicPr>
          <p:cNvPr id="3" name="Grafik 2"/>
          <p:cNvPicPr>
            <a:picLocks noChangeAspect="1"/>
          </p:cNvPicPr>
          <p:nvPr/>
        </p:nvPicPr>
        <p:blipFill>
          <a:blip r:embed="rId3"/>
          <a:stretch>
            <a:fillRect/>
          </a:stretch>
        </p:blipFill>
        <p:spPr>
          <a:xfrm>
            <a:off x="207241" y="1691145"/>
            <a:ext cx="3141546" cy="4847767"/>
          </a:xfrm>
          <a:prstGeom prst="rect">
            <a:avLst/>
          </a:prstGeom>
        </p:spPr>
      </p:pic>
      <p:sp>
        <p:nvSpPr>
          <p:cNvPr id="4" name="Rechteck 3"/>
          <p:cNvSpPr/>
          <p:nvPr/>
        </p:nvSpPr>
        <p:spPr>
          <a:xfrm>
            <a:off x="3898999" y="1611190"/>
            <a:ext cx="4572000" cy="707886"/>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Cyber </a:t>
            </a:r>
            <a:r>
              <a:rPr lang="en-US" sz="2000" dirty="0">
                <a:latin typeface="Calibri" pitchFamily="34" charset="0"/>
              </a:rPr>
              <a:t>security starts with the technical design of a vehicle</a:t>
            </a:r>
          </a:p>
        </p:txBody>
      </p:sp>
      <p:sp>
        <p:nvSpPr>
          <p:cNvPr id="13" name="Rechteck 12"/>
          <p:cNvSpPr/>
          <p:nvPr/>
        </p:nvSpPr>
        <p:spPr>
          <a:xfrm>
            <a:off x="3898999" y="2523691"/>
            <a:ext cx="4572000"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Type approval authorities must be able to check the security of a new vehicle against a protection profile</a:t>
            </a:r>
            <a:endParaRPr lang="en-US" sz="2000" dirty="0">
              <a:latin typeface="Calibri" pitchFamily="34" charset="0"/>
            </a:endParaRPr>
          </a:p>
        </p:txBody>
      </p:sp>
      <p:sp>
        <p:nvSpPr>
          <p:cNvPr id="14" name="Rechteck 13"/>
          <p:cNvSpPr/>
          <p:nvPr/>
        </p:nvSpPr>
        <p:spPr>
          <a:xfrm>
            <a:off x="3923607" y="3714918"/>
            <a:ext cx="4572000"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During the lifetime of the vehicle, PTI stations must check, if the proper software is installed </a:t>
            </a:r>
            <a:endParaRPr lang="en-US" sz="2000" dirty="0">
              <a:latin typeface="Calibri" pitchFamily="34" charset="0"/>
            </a:endParaRPr>
          </a:p>
        </p:txBody>
      </p:sp>
      <p:sp>
        <p:nvSpPr>
          <p:cNvPr id="15" name="Rechteck 14"/>
          <p:cNvSpPr/>
          <p:nvPr/>
        </p:nvSpPr>
        <p:spPr>
          <a:xfrm>
            <a:off x="3923607" y="4945466"/>
            <a:ext cx="4572000" cy="707886"/>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Event based measures must close loopholes, once uncovered</a:t>
            </a:r>
            <a:endParaRPr lang="en-US" sz="2000" dirty="0">
              <a:latin typeface="Calibri" pitchFamily="34" charset="0"/>
            </a:endParaRPr>
          </a:p>
        </p:txBody>
      </p:sp>
      <p:sp>
        <p:nvSpPr>
          <p:cNvPr id="16" name="Rechteck 15"/>
          <p:cNvSpPr/>
          <p:nvPr/>
        </p:nvSpPr>
        <p:spPr>
          <a:xfrm>
            <a:off x="3923607" y="5926368"/>
            <a:ext cx="4572000" cy="400110"/>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End of support must be defined</a:t>
            </a:r>
            <a:endParaRPr lang="en-US" sz="2000" dirty="0">
              <a:latin typeface="Calibri" pitchFamily="34" charset="0"/>
            </a:endParaRPr>
          </a:p>
        </p:txBody>
      </p:sp>
    </p:spTree>
    <p:extLst>
      <p:ext uri="{BB962C8B-B14F-4D97-AF65-F5344CB8AC3E}">
        <p14:creationId xmlns:p14="http://schemas.microsoft.com/office/powerpoint/2010/main" val="1699789963"/>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p:cNvPicPr>
            <a:picLocks noChangeAspect="1"/>
          </p:cNvPicPr>
          <p:nvPr/>
        </p:nvPicPr>
        <p:blipFill>
          <a:blip r:embed="rId3"/>
          <a:stretch>
            <a:fillRect/>
          </a:stretch>
        </p:blipFill>
        <p:spPr>
          <a:xfrm>
            <a:off x="2831172" y="1916832"/>
            <a:ext cx="3544077" cy="4103110"/>
          </a:xfrm>
          <a:prstGeom prst="rect">
            <a:avLst/>
          </a:prstGeom>
          <a:effectLst>
            <a:glow>
              <a:schemeClr val="accent1"/>
            </a:glow>
          </a:effectLst>
        </p:spPr>
      </p:pic>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t>
            </a:r>
            <a:r>
              <a:rPr lang="en-US" sz="1800" b="1" dirty="0">
                <a:solidFill>
                  <a:schemeClr val="bg1"/>
                </a:solidFill>
                <a:latin typeface="Calibri" panose="020F0502020204030204" pitchFamily="34" charset="0"/>
              </a:rPr>
              <a:t>and 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17</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chemeClr val="tx1"/>
                </a:solidFill>
                <a:latin typeface="Calibri" pitchFamily="34" charset="0"/>
              </a:rPr>
              <a:t>Cyber Security in Vehicles</a:t>
            </a:r>
          </a:p>
        </p:txBody>
      </p:sp>
      <p:sp>
        <p:nvSpPr>
          <p:cNvPr id="13" name="Rechteck 12"/>
          <p:cNvSpPr/>
          <p:nvPr/>
        </p:nvSpPr>
        <p:spPr>
          <a:xfrm>
            <a:off x="179512" y="1713698"/>
            <a:ext cx="8668597" cy="2246769"/>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dirty="0" smtClean="0">
                <a:latin typeface="Calibri" pitchFamily="34" charset="0"/>
              </a:rPr>
              <a:t>A </a:t>
            </a:r>
            <a:r>
              <a:rPr lang="en-US" sz="2000" b="1" dirty="0" smtClean="0">
                <a:latin typeface="Calibri" pitchFamily="34" charset="0"/>
              </a:rPr>
              <a:t>general </a:t>
            </a:r>
            <a:r>
              <a:rPr lang="en-US" sz="2000" b="1" dirty="0">
                <a:latin typeface="Calibri" pitchFamily="34" charset="0"/>
              </a:rPr>
              <a:t>risk analysis </a:t>
            </a:r>
            <a:r>
              <a:rPr lang="en-US" sz="2000" dirty="0">
                <a:latin typeface="Calibri" pitchFamily="34" charset="0"/>
              </a:rPr>
              <a:t>e.g. failure mode and effects analysis (FMEA) including all risks inherent to end-to-end connections such as backend or car-to-X, third party interfaces such as telephone, smartphone, OBD or </a:t>
            </a:r>
            <a:r>
              <a:rPr lang="en-US" sz="2000" dirty="0" smtClean="0">
                <a:latin typeface="Calibri" pitchFamily="34" charset="0"/>
              </a:rPr>
              <a:t>radio should be performed (1)</a:t>
            </a:r>
            <a:endParaRPr lang="en-US" sz="2000" dirty="0">
              <a:latin typeface="Calibri" pitchFamily="34" charset="0"/>
            </a:endParaRPr>
          </a:p>
          <a:p>
            <a:pPr marL="261938" indent="-261938" defTabSz="914400">
              <a:buClr>
                <a:srgbClr val="95774C"/>
              </a:buClr>
              <a:buFont typeface="Arial" charset="0"/>
              <a:buChar char="●"/>
            </a:pPr>
            <a:endParaRPr lang="en-US" sz="2000" dirty="0">
              <a:latin typeface="Calibri" pitchFamily="34" charset="0"/>
            </a:endParaRPr>
          </a:p>
          <a:p>
            <a:pPr marL="261938" indent="-261938" defTabSz="914400">
              <a:buClr>
                <a:srgbClr val="95774C"/>
              </a:buClr>
              <a:buFont typeface="Arial" charset="0"/>
              <a:buChar char="●"/>
            </a:pPr>
            <a:r>
              <a:rPr lang="en-US" sz="2000" b="1" dirty="0" smtClean="0">
                <a:latin typeface="Calibri" pitchFamily="34" charset="0"/>
              </a:rPr>
              <a:t>Technology neutrality </a:t>
            </a:r>
            <a:r>
              <a:rPr lang="en-US" sz="2000" dirty="0" smtClean="0">
                <a:latin typeface="Calibri" pitchFamily="34" charset="0"/>
              </a:rPr>
              <a:t>is </a:t>
            </a:r>
            <a:r>
              <a:rPr lang="en-US" sz="2000" dirty="0">
                <a:latin typeface="Calibri" pitchFamily="34" charset="0"/>
              </a:rPr>
              <a:t>a general requirement of technical </a:t>
            </a:r>
            <a:r>
              <a:rPr lang="en-US" sz="2000" dirty="0" smtClean="0">
                <a:latin typeface="Calibri" pitchFamily="34" charset="0"/>
              </a:rPr>
              <a:t>regulations (2)</a:t>
            </a:r>
            <a:endParaRPr lang="en-US" sz="2000" dirty="0">
              <a:latin typeface="Calibri" pitchFamily="34" charset="0"/>
            </a:endParaRPr>
          </a:p>
          <a:p>
            <a:pPr marL="261938" indent="-261938" defTabSz="914400">
              <a:buClr>
                <a:srgbClr val="95774C"/>
              </a:buClr>
              <a:buFont typeface="Arial" charset="0"/>
              <a:buChar char="●"/>
            </a:pPr>
            <a:endParaRPr lang="en-US" sz="2000" dirty="0">
              <a:latin typeface="Calibri" pitchFamily="34" charset="0"/>
            </a:endParaRPr>
          </a:p>
        </p:txBody>
      </p:sp>
      <p:sp>
        <p:nvSpPr>
          <p:cNvPr id="14" name="Rechteck 13"/>
          <p:cNvSpPr/>
          <p:nvPr/>
        </p:nvSpPr>
        <p:spPr>
          <a:xfrm>
            <a:off x="252411" y="4386087"/>
            <a:ext cx="8595697" cy="1631216"/>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Verifiability / </a:t>
            </a:r>
            <a:r>
              <a:rPr lang="en-US" sz="2000" b="1" dirty="0" err="1">
                <a:latin typeface="Calibri" pitchFamily="34" charset="0"/>
              </a:rPr>
              <a:t>certifiability</a:t>
            </a:r>
            <a:r>
              <a:rPr lang="en-US" sz="2000" b="1" dirty="0">
                <a:latin typeface="Calibri" pitchFamily="34" charset="0"/>
              </a:rPr>
              <a:t> of type </a:t>
            </a:r>
            <a:r>
              <a:rPr lang="en-US" sz="2000" b="1" dirty="0" smtClean="0">
                <a:latin typeface="Calibri" pitchFamily="34" charset="0"/>
              </a:rPr>
              <a:t>approval (3)</a:t>
            </a:r>
            <a:r>
              <a:rPr lang="en-US" sz="2000" b="1" dirty="0">
                <a:latin typeface="Calibri" pitchFamily="34" charset="0"/>
              </a:rPr>
              <a:t/>
            </a:r>
            <a:br>
              <a:rPr lang="en-US" sz="2000" b="1" dirty="0">
                <a:latin typeface="Calibri" pitchFamily="34" charset="0"/>
              </a:rPr>
            </a:br>
            <a:r>
              <a:rPr lang="en-US" sz="2000" dirty="0">
                <a:latin typeface="Calibri" pitchFamily="34" charset="0"/>
              </a:rPr>
              <a:t>e.g. White box-principle: software screening by third parties based on internationally </a:t>
            </a:r>
            <a:r>
              <a:rPr lang="en-US" sz="2000" dirty="0" err="1">
                <a:latin typeface="Calibri" pitchFamily="34" charset="0"/>
              </a:rPr>
              <a:t>recognised</a:t>
            </a:r>
            <a:r>
              <a:rPr lang="en-US" sz="2000" dirty="0">
                <a:latin typeface="Calibri" pitchFamily="34" charset="0"/>
              </a:rPr>
              <a:t> protocols</a:t>
            </a:r>
            <a:br>
              <a:rPr lang="en-US" sz="2000" dirty="0">
                <a:latin typeface="Calibri" pitchFamily="34" charset="0"/>
              </a:rPr>
            </a:br>
            <a:r>
              <a:rPr lang="en-US" sz="2000" dirty="0">
                <a:latin typeface="Calibri" pitchFamily="34" charset="0"/>
              </a:rPr>
              <a:t>Stage 1: general risk analysis</a:t>
            </a:r>
            <a:br>
              <a:rPr lang="en-US" sz="2000" dirty="0">
                <a:latin typeface="Calibri" pitchFamily="34" charset="0"/>
              </a:rPr>
            </a:br>
            <a:r>
              <a:rPr lang="en-US" sz="2000" dirty="0">
                <a:latin typeface="Calibri" pitchFamily="34" charset="0"/>
              </a:rPr>
              <a:t>Stage 2: actually installed technical </a:t>
            </a:r>
            <a:r>
              <a:rPr lang="en-US" sz="2000" dirty="0" smtClean="0">
                <a:latin typeface="Calibri" pitchFamily="34" charset="0"/>
              </a:rPr>
              <a:t>systems</a:t>
            </a:r>
            <a:endParaRPr lang="en-US" sz="2000" dirty="0">
              <a:latin typeface="Calibri" pitchFamily="34" charset="0"/>
            </a:endParaRPr>
          </a:p>
        </p:txBody>
      </p:sp>
    </p:spTree>
    <p:extLst>
      <p:ext uri="{BB962C8B-B14F-4D97-AF65-F5344CB8AC3E}">
        <p14:creationId xmlns:p14="http://schemas.microsoft.com/office/powerpoint/2010/main" val="31417583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3"/>
          <a:stretch>
            <a:fillRect/>
          </a:stretch>
        </p:blipFill>
        <p:spPr>
          <a:xfrm>
            <a:off x="683568" y="1597474"/>
            <a:ext cx="7487895" cy="5243958"/>
          </a:xfrm>
          <a:prstGeom prst="rect">
            <a:avLst/>
          </a:prstGeom>
        </p:spPr>
      </p:pic>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t>
            </a:r>
            <a:r>
              <a:rPr lang="en-US" sz="1800" b="1" dirty="0">
                <a:solidFill>
                  <a:schemeClr val="bg1"/>
                </a:solidFill>
                <a:latin typeface="Calibri" panose="020F0502020204030204" pitchFamily="34" charset="0"/>
              </a:rPr>
              <a:t>and 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18</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chemeClr val="tx1"/>
                </a:solidFill>
                <a:latin typeface="Calibri" pitchFamily="34" charset="0"/>
              </a:rPr>
              <a:t>Cyber Security in Vehicles</a:t>
            </a:r>
          </a:p>
        </p:txBody>
      </p:sp>
      <p:sp>
        <p:nvSpPr>
          <p:cNvPr id="12" name="Rechteck 11"/>
          <p:cNvSpPr/>
          <p:nvPr/>
        </p:nvSpPr>
        <p:spPr>
          <a:xfrm>
            <a:off x="5411265" y="3380125"/>
            <a:ext cx="3436844" cy="2246769"/>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Manufacturers are required to close security loopholes </a:t>
            </a:r>
            <a:r>
              <a:rPr lang="en-US" sz="2000" dirty="0">
                <a:latin typeface="Calibri" pitchFamily="34" charset="0"/>
              </a:rPr>
              <a:t>on an ongoing basis.</a:t>
            </a:r>
            <a:br>
              <a:rPr lang="en-US" sz="2000" dirty="0">
                <a:latin typeface="Calibri" pitchFamily="34" charset="0"/>
              </a:rPr>
            </a:br>
            <a:r>
              <a:rPr lang="en-US" sz="2000" dirty="0">
                <a:latin typeface="Calibri" pitchFamily="34" charset="0"/>
              </a:rPr>
              <a:t>Define change management as IT standard/process (6)</a:t>
            </a:r>
          </a:p>
          <a:p>
            <a:pPr marL="261938" indent="-261938" defTabSz="914400">
              <a:buClr>
                <a:srgbClr val="95774C"/>
              </a:buClr>
              <a:buFont typeface="Arial" charset="0"/>
              <a:buChar char="●"/>
            </a:pPr>
            <a:endParaRPr lang="en-US" sz="2000" dirty="0">
              <a:latin typeface="Calibri" pitchFamily="34" charset="0"/>
            </a:endParaRPr>
          </a:p>
          <a:p>
            <a:pPr marL="261938" indent="-261938" defTabSz="914400">
              <a:buClr>
                <a:srgbClr val="95774C"/>
              </a:buClr>
              <a:buFont typeface="Arial" charset="0"/>
              <a:buChar char="●"/>
            </a:pPr>
            <a:endParaRPr lang="en-US" sz="2000" dirty="0">
              <a:latin typeface="Calibri" pitchFamily="34" charset="0"/>
            </a:endParaRPr>
          </a:p>
        </p:txBody>
      </p:sp>
      <p:sp>
        <p:nvSpPr>
          <p:cNvPr id="13" name="Rechteck 12"/>
          <p:cNvSpPr/>
          <p:nvPr/>
        </p:nvSpPr>
        <p:spPr>
          <a:xfrm>
            <a:off x="870" y="1527868"/>
            <a:ext cx="9143129" cy="1323439"/>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During the vehicle life time</a:t>
            </a:r>
            <a:r>
              <a:rPr lang="en-US" sz="2000" dirty="0">
                <a:latin typeface="Calibri" pitchFamily="34" charset="0"/>
              </a:rPr>
              <a:t/>
            </a:r>
            <a:br>
              <a:rPr lang="en-US" sz="2000" dirty="0">
                <a:latin typeface="Calibri" pitchFamily="34" charset="0"/>
              </a:rPr>
            </a:br>
            <a:r>
              <a:rPr lang="en-US" sz="2000" dirty="0">
                <a:latin typeface="Calibri" pitchFamily="34" charset="0"/>
              </a:rPr>
              <a:t>Manufacturers are responsible for “approved software” in the vehicle</a:t>
            </a:r>
            <a:br>
              <a:rPr lang="en-US" sz="2000" dirty="0">
                <a:latin typeface="Calibri" pitchFamily="34" charset="0"/>
              </a:rPr>
            </a:br>
            <a:r>
              <a:rPr lang="en-US" sz="2000" dirty="0">
                <a:latin typeface="Calibri" pitchFamily="34" charset="0"/>
              </a:rPr>
              <a:t>During mandatory vehicle inspections the use of such “approved software” should be checked e.g. PTI (4).</a:t>
            </a:r>
          </a:p>
        </p:txBody>
      </p:sp>
      <p:sp>
        <p:nvSpPr>
          <p:cNvPr id="14" name="Rechteck 13"/>
          <p:cNvSpPr/>
          <p:nvPr/>
        </p:nvSpPr>
        <p:spPr>
          <a:xfrm>
            <a:off x="0" y="3380125"/>
            <a:ext cx="4666656" cy="3477875"/>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Proactive verification of certificate validity (state of the art) </a:t>
            </a:r>
            <a:r>
              <a:rPr lang="en-US" sz="2000" dirty="0">
                <a:latin typeface="Calibri" pitchFamily="34" charset="0"/>
              </a:rPr>
              <a:t>by third parties e.g. through reassessment as to whether or not un-changed products still meet the certification target in view of old and new attacks. This would be equivalent to repeated type approval for security aspects and could be implemented through market / field studies or simply according to a fixed schedule by third parties (5)</a:t>
            </a:r>
          </a:p>
        </p:txBody>
      </p:sp>
    </p:spTree>
    <p:extLst>
      <p:ext uri="{BB962C8B-B14F-4D97-AF65-F5344CB8AC3E}">
        <p14:creationId xmlns:p14="http://schemas.microsoft.com/office/powerpoint/2010/main" val="18694827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3"/>
          <a:stretch>
            <a:fillRect/>
          </a:stretch>
        </p:blipFill>
        <p:spPr>
          <a:xfrm>
            <a:off x="2538412" y="1682231"/>
            <a:ext cx="3556779" cy="4090407"/>
          </a:xfrm>
          <a:prstGeom prst="rect">
            <a:avLst/>
          </a:prstGeom>
        </p:spPr>
      </p:pic>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t>
            </a:r>
            <a:r>
              <a:rPr lang="en-US" sz="1800" b="1" dirty="0">
                <a:solidFill>
                  <a:schemeClr val="bg1"/>
                </a:solidFill>
                <a:latin typeface="Calibri" panose="020F0502020204030204" pitchFamily="34" charset="0"/>
              </a:rPr>
              <a:t>and 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19</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chemeClr val="tx1"/>
                </a:solidFill>
                <a:latin typeface="Calibri" pitchFamily="34" charset="0"/>
              </a:rPr>
              <a:t>Cyber Security in Vehicles</a:t>
            </a:r>
          </a:p>
        </p:txBody>
      </p:sp>
      <p:sp>
        <p:nvSpPr>
          <p:cNvPr id="4" name="Rechteck 3"/>
          <p:cNvSpPr/>
          <p:nvPr/>
        </p:nvSpPr>
        <p:spPr>
          <a:xfrm>
            <a:off x="0" y="1844824"/>
            <a:ext cx="9108286" cy="707886"/>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Scheduled updates by </a:t>
            </a:r>
            <a:r>
              <a:rPr lang="en-US" sz="2000" b="1" dirty="0" smtClean="0">
                <a:latin typeface="Calibri" pitchFamily="34" charset="0"/>
              </a:rPr>
              <a:t>manufacturers</a:t>
            </a:r>
            <a:r>
              <a:rPr lang="en-US" sz="2000" b="1" dirty="0">
                <a:latin typeface="Calibri" pitchFamily="34" charset="0"/>
              </a:rPr>
              <a:t/>
            </a:r>
            <a:br>
              <a:rPr lang="en-US" sz="2000" b="1" dirty="0">
                <a:latin typeface="Calibri" pitchFamily="34" charset="0"/>
              </a:rPr>
            </a:br>
            <a:r>
              <a:rPr lang="en-US" sz="2000" dirty="0">
                <a:latin typeface="Calibri" pitchFamily="34" charset="0"/>
              </a:rPr>
              <a:t>Amended rules of the road, map updates for navigation devices (7)</a:t>
            </a:r>
          </a:p>
        </p:txBody>
      </p:sp>
      <p:sp>
        <p:nvSpPr>
          <p:cNvPr id="6" name="Rechteck 5"/>
          <p:cNvSpPr/>
          <p:nvPr/>
        </p:nvSpPr>
        <p:spPr>
          <a:xfrm>
            <a:off x="23301" y="3789040"/>
            <a:ext cx="9144000" cy="1015663"/>
          </a:xfrm>
          <a:prstGeom prst="rect">
            <a:avLst/>
          </a:prstGeom>
          <a:solidFill>
            <a:srgbClr val="EAEAEA">
              <a:alpha val="47059"/>
            </a:srgbClr>
          </a:solid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Phased out manufacturer support</a:t>
            </a:r>
            <a:br>
              <a:rPr lang="en-US" sz="2000" b="1" dirty="0">
                <a:latin typeface="Calibri" pitchFamily="34" charset="0"/>
              </a:rPr>
            </a:br>
            <a:r>
              <a:rPr lang="en-US" sz="2000" dirty="0">
                <a:latin typeface="Calibri" pitchFamily="34" charset="0"/>
              </a:rPr>
              <a:t>Car manufacturers provide no more updates; this only affects assistance systems such as ACC (8)</a:t>
            </a:r>
          </a:p>
        </p:txBody>
      </p:sp>
      <p:sp>
        <p:nvSpPr>
          <p:cNvPr id="7" name="Rechteck 6"/>
          <p:cNvSpPr/>
          <p:nvPr/>
        </p:nvSpPr>
        <p:spPr>
          <a:xfrm>
            <a:off x="41158" y="5661248"/>
            <a:ext cx="9108286" cy="707886"/>
          </a:xfrm>
          <a:prstGeom prst="rect">
            <a:avLst/>
          </a:prstGeom>
        </p:spPr>
        <p:txBody>
          <a:bodyPr wrap="square">
            <a:spAutoFit/>
          </a:bodyPr>
          <a:lstStyle/>
          <a:p>
            <a:r>
              <a:rPr lang="en-US" sz="2000" b="1" dirty="0">
                <a:solidFill>
                  <a:schemeClr val="tx1"/>
                </a:solidFill>
                <a:latin typeface="Calibri" pitchFamily="34" charset="0"/>
              </a:rPr>
              <a:t>While points 1, 2, 3, 4, 7 and 8 can be scheduled, points 5 and 6 are event-based and only occur after manipulation was uncovered</a:t>
            </a:r>
          </a:p>
        </p:txBody>
      </p:sp>
    </p:spTree>
    <p:extLst>
      <p:ext uri="{BB962C8B-B14F-4D97-AF65-F5344CB8AC3E}">
        <p14:creationId xmlns:p14="http://schemas.microsoft.com/office/powerpoint/2010/main" val="35602412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t>
            </a:r>
            <a:r>
              <a:rPr lang="en-US" sz="1800" b="1" dirty="0">
                <a:solidFill>
                  <a:schemeClr val="bg1"/>
                </a:solidFill>
                <a:latin typeface="Calibri" panose="020F0502020204030204" pitchFamily="34" charset="0"/>
              </a:rPr>
              <a:t>and 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2</a:t>
            </a:fld>
            <a:endParaRPr lang="fr-FR"/>
          </a:p>
        </p:txBody>
      </p:sp>
      <p:sp>
        <p:nvSpPr>
          <p:cNvPr id="5" name="Content Placeholder 1"/>
          <p:cNvSpPr>
            <a:spLocks noGrp="1"/>
          </p:cNvSpPr>
          <p:nvPr>
            <p:ph type="body" idx="1"/>
          </p:nvPr>
        </p:nvSpPr>
        <p:spPr>
          <a:xfrm>
            <a:off x="76200" y="1684659"/>
            <a:ext cx="9067800" cy="479106"/>
          </a:xfrm>
        </p:spPr>
        <p:txBody>
          <a:bodyPr>
            <a:normAutofit/>
          </a:bodyPr>
          <a:lstStyle/>
          <a:p>
            <a:pPr>
              <a:buClr>
                <a:srgbClr val="CC9900"/>
              </a:buClr>
              <a:buFont typeface="Calibri" panose="020F0502020204030204" pitchFamily="34" charset="0"/>
              <a:buChar char="●"/>
            </a:pPr>
            <a:r>
              <a:rPr lang="en-GB" sz="2400" b="1" dirty="0" smtClean="0">
                <a:solidFill>
                  <a:srgbClr val="404040"/>
                </a:solidFill>
              </a:rPr>
              <a:t>Summary</a:t>
            </a:r>
            <a:endParaRPr lang="en-GB" dirty="0">
              <a:solidFill>
                <a:srgbClr val="404040"/>
              </a:solidFill>
            </a:endParaRPr>
          </a:p>
        </p:txBody>
      </p:sp>
      <p:sp>
        <p:nvSpPr>
          <p:cNvPr id="3" name="Rechteck 2"/>
          <p:cNvSpPr/>
          <p:nvPr/>
        </p:nvSpPr>
        <p:spPr>
          <a:xfrm>
            <a:off x="27214" y="2751311"/>
            <a:ext cx="8659586" cy="461665"/>
          </a:xfrm>
          <a:prstGeom prst="rect">
            <a:avLst/>
          </a:prstGeom>
        </p:spPr>
        <p:txBody>
          <a:bodyPr wrap="square">
            <a:spAutoFit/>
          </a:bodyPr>
          <a:lstStyle/>
          <a:p>
            <a:pPr marL="342900" lvl="0" indent="-342900">
              <a:spcBef>
                <a:spcPts val="700"/>
              </a:spcBef>
              <a:buClr>
                <a:srgbClr val="CC9900"/>
              </a:buClr>
              <a:buSzPct val="100000"/>
              <a:buFont typeface="Calibri" panose="020F0502020204030204" pitchFamily="34" charset="0"/>
              <a:buChar char="●"/>
            </a:pPr>
            <a:r>
              <a:rPr lang="en-GB" sz="2400" b="1" dirty="0">
                <a:solidFill>
                  <a:srgbClr val="404040"/>
                </a:solidFill>
              </a:rPr>
              <a:t>FIA Definitions on Data Protection and Data </a:t>
            </a:r>
            <a:r>
              <a:rPr lang="en-GB" sz="2400" b="1" dirty="0" smtClean="0">
                <a:solidFill>
                  <a:srgbClr val="404040"/>
                </a:solidFill>
              </a:rPr>
              <a:t>Privacy</a:t>
            </a:r>
            <a:endParaRPr lang="en-GB" sz="2400" b="1" dirty="0">
              <a:solidFill>
                <a:srgbClr val="404040"/>
              </a:solidFill>
            </a:endParaRPr>
          </a:p>
        </p:txBody>
      </p:sp>
      <p:sp>
        <p:nvSpPr>
          <p:cNvPr id="4" name="Rechteck 3"/>
          <p:cNvSpPr/>
          <p:nvPr/>
        </p:nvSpPr>
        <p:spPr>
          <a:xfrm>
            <a:off x="27214" y="3759423"/>
            <a:ext cx="7459014" cy="461665"/>
          </a:xfrm>
          <a:prstGeom prst="rect">
            <a:avLst/>
          </a:prstGeom>
        </p:spPr>
        <p:txBody>
          <a:bodyPr wrap="square">
            <a:spAutoFit/>
          </a:bodyPr>
          <a:lstStyle/>
          <a:p>
            <a:pPr marL="342900" indent="-342900">
              <a:spcBef>
                <a:spcPts val="700"/>
              </a:spcBef>
              <a:buClr>
                <a:srgbClr val="CC9900"/>
              </a:buClr>
              <a:buSzPct val="100000"/>
              <a:buFont typeface="Calibri" panose="020F0502020204030204" pitchFamily="34" charset="0"/>
              <a:buChar char="●"/>
            </a:pPr>
            <a:r>
              <a:rPr lang="en-US" sz="2400" b="1" dirty="0">
                <a:solidFill>
                  <a:srgbClr val="404040"/>
                </a:solidFill>
              </a:rPr>
              <a:t>FIA Definitions for Authorisation</a:t>
            </a:r>
            <a:endParaRPr lang="en-GB" sz="2400" b="1" dirty="0">
              <a:solidFill>
                <a:srgbClr val="404040"/>
              </a:solidFill>
            </a:endParaRPr>
          </a:p>
        </p:txBody>
      </p:sp>
      <p:sp>
        <p:nvSpPr>
          <p:cNvPr id="6" name="Rechteck 5"/>
          <p:cNvSpPr/>
          <p:nvPr/>
        </p:nvSpPr>
        <p:spPr>
          <a:xfrm>
            <a:off x="27214" y="4767535"/>
            <a:ext cx="3810659" cy="461665"/>
          </a:xfrm>
          <a:prstGeom prst="rect">
            <a:avLst/>
          </a:prstGeom>
        </p:spPr>
        <p:txBody>
          <a:bodyPr wrap="none">
            <a:spAutoFit/>
          </a:bodyPr>
          <a:lstStyle/>
          <a:p>
            <a:pPr marL="342900" lvl="0" indent="-342900">
              <a:spcBef>
                <a:spcPts val="700"/>
              </a:spcBef>
              <a:buClr>
                <a:srgbClr val="CC9900"/>
              </a:buClr>
              <a:buSzPct val="100000"/>
              <a:buFont typeface="Calibri" panose="020F0502020204030204" pitchFamily="34" charset="0"/>
              <a:buChar char="●"/>
            </a:pPr>
            <a:r>
              <a:rPr lang="en-GB" sz="2400" b="1" dirty="0">
                <a:solidFill>
                  <a:srgbClr val="404040"/>
                </a:solidFill>
              </a:rPr>
              <a:t>Cyber Security in Vehicles</a:t>
            </a:r>
          </a:p>
        </p:txBody>
      </p:sp>
    </p:spTree>
    <p:extLst>
      <p:ext uri="{BB962C8B-B14F-4D97-AF65-F5344CB8AC3E}">
        <p14:creationId xmlns:p14="http://schemas.microsoft.com/office/powerpoint/2010/main" val="242501955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3" grpId="0"/>
      <p:bldP spid="4"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827" y="2060849"/>
            <a:ext cx="4303165" cy="1812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39552" y="4396463"/>
            <a:ext cx="3888432" cy="73866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000000"/>
                </a:solidFill>
                <a:effectLst/>
                <a:uFillTx/>
                <a:latin typeface="Calibri"/>
                <a:ea typeface="Calibri"/>
                <a:cs typeface="Calibri"/>
                <a:sym typeface="Calibri"/>
              </a:rPr>
              <a:t>Thank</a:t>
            </a:r>
            <a:r>
              <a:rPr kumimoji="0" lang="en-GB" sz="2400" b="0" i="0" u="none" strike="noStrike" cap="none" spc="0" normalizeH="0" dirty="0">
                <a:ln>
                  <a:noFill/>
                </a:ln>
                <a:solidFill>
                  <a:srgbClr val="000000"/>
                </a:solidFill>
                <a:effectLst/>
                <a:uFillTx/>
                <a:latin typeface="Calibri"/>
                <a:ea typeface="Calibri"/>
                <a:cs typeface="Calibri"/>
                <a:sym typeface="Calibri"/>
              </a:rPr>
              <a:t> you for your attention</a:t>
            </a:r>
          </a:p>
          <a:p>
            <a:pPr marL="0" marR="0" indent="0" algn="l" defTabSz="457200" rtl="0" fontAlgn="auto" latinLnBrk="1" hangingPunct="0">
              <a:lnSpc>
                <a:spcPct val="100000"/>
              </a:lnSpc>
              <a:spcBef>
                <a:spcPts val="0"/>
              </a:spcBef>
              <a:spcAft>
                <a:spcPts val="0"/>
              </a:spcAft>
              <a:buClrTx/>
              <a:buSzTx/>
              <a:buFontTx/>
              <a:buNone/>
              <a:tabLst/>
            </a:pPr>
            <a:endParaRPr lang="en-GB" baseline="0" dirty="0">
              <a:solidFill>
                <a:srgbClr val="000000"/>
              </a:solidFill>
            </a:endParaRPr>
          </a:p>
        </p:txBody>
      </p:sp>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1268760"/>
            <a:ext cx="3761348"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6410" y="1124744"/>
            <a:ext cx="4360293" cy="5200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p:cNvSpPr>
            <a:spLocks noGrp="1"/>
          </p:cNvSpPr>
          <p:nvPr>
            <p:ph type="sldNum" sz="quarter" idx="2"/>
          </p:nvPr>
        </p:nvSpPr>
        <p:spPr/>
        <p:txBody>
          <a:bodyPr/>
          <a:lstStyle/>
          <a:p>
            <a:pPr lvl="0"/>
            <a:fld id="{86CB4B4D-7CA3-9044-876B-883B54F8677D}" type="slidenum">
              <a:rPr lang="fr-FR" smtClean="0"/>
              <a:t>20</a:t>
            </a:fld>
            <a:endParaRPr lang="fr-FR"/>
          </a:p>
        </p:txBody>
      </p:sp>
    </p:spTree>
    <p:extLst>
      <p:ext uri="{BB962C8B-B14F-4D97-AF65-F5344CB8AC3E}">
        <p14:creationId xmlns:p14="http://schemas.microsoft.com/office/powerpoint/2010/main" val="21857371"/>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t>
            </a:r>
            <a:r>
              <a:rPr lang="en-US" sz="1800" b="1" dirty="0">
                <a:solidFill>
                  <a:schemeClr val="bg1"/>
                </a:solidFill>
                <a:latin typeface="Calibri" panose="020F0502020204030204" pitchFamily="34" charset="0"/>
              </a:rPr>
              <a:t>and Authorisation</a:t>
            </a:r>
            <a:r>
              <a:rPr lang="en-US" sz="1800" dirty="0">
                <a:solidFill>
                  <a:schemeClr val="bg1"/>
                </a:solidFill>
                <a:latin typeface="Calibri" panose="020F0502020204030204" pitchFamily="34" charset="0"/>
              </a:rPr>
              <a:t/>
            </a:r>
            <a:br>
              <a:rPr lang="en-US" sz="1800" dirty="0">
                <a:solidFill>
                  <a:schemeClr val="bg1"/>
                </a:solidFill>
                <a:latin typeface="Calibri" panose="020F0502020204030204" pitchFamily="34" charset="0"/>
              </a:rPr>
            </a:br>
            <a:r>
              <a:rPr lang="en-US" sz="1800" b="1" dirty="0">
                <a:solidFill>
                  <a:schemeClr val="bg1"/>
                </a:solidFill>
                <a:latin typeface="Futura Std Medium" pitchFamily="34" charset="0"/>
              </a:rPr>
              <a:t/>
            </a:r>
            <a:br>
              <a:rPr lang="en-US" sz="1800" b="1" dirty="0">
                <a:solidFill>
                  <a:schemeClr val="bg1"/>
                </a:solidFill>
                <a:latin typeface="Futura Std Medium"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3</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Summary</a:t>
            </a:r>
            <a:endParaRPr lang="en-US" sz="2000" b="1" dirty="0">
              <a:solidFill>
                <a:srgbClr val="404040"/>
              </a:solidFill>
              <a:latin typeface="Calibri" pitchFamily="34" charset="0"/>
            </a:endParaRPr>
          </a:p>
        </p:txBody>
      </p:sp>
      <p:sp>
        <p:nvSpPr>
          <p:cNvPr id="12" name="Rectangle 7"/>
          <p:cNvSpPr>
            <a:spLocks noChangeArrowheads="1"/>
          </p:cNvSpPr>
          <p:nvPr/>
        </p:nvSpPr>
        <p:spPr bwMode="auto">
          <a:xfrm>
            <a:off x="0" y="3620631"/>
            <a:ext cx="9144000" cy="707886"/>
          </a:xfrm>
          <a:prstGeom prst="rect">
            <a:avLst/>
          </a:prstGeom>
          <a:noFill/>
          <a:ln w="9525" algn="ctr">
            <a:noFill/>
            <a:miter lim="800000"/>
            <a:headEnd/>
            <a:tailEnd/>
          </a:ln>
        </p:spPr>
        <p:txBody>
          <a:bodyPr>
            <a:spAutoFit/>
          </a:bodyPr>
          <a:lstStyle/>
          <a:p>
            <a:pPr marL="261938" indent="-261938" defTabSz="914400">
              <a:buClr>
                <a:srgbClr val="95774C"/>
              </a:buClr>
              <a:buFont typeface="Arial" charset="0"/>
              <a:buChar char="●"/>
            </a:pPr>
            <a:endParaRPr lang="en-US" sz="2000" dirty="0">
              <a:latin typeface="Calibri" pitchFamily="34" charset="0"/>
            </a:endParaRPr>
          </a:p>
          <a:p>
            <a:pPr marL="261938" indent="-261938" defTabSz="914400">
              <a:buClr>
                <a:srgbClr val="95774C"/>
              </a:buClr>
              <a:buFont typeface="Arial" charset="0"/>
              <a:buChar char="●"/>
            </a:pPr>
            <a:endParaRPr lang="en-US" sz="2000" dirty="0">
              <a:latin typeface="Calibri" pitchFamily="34" charset="0"/>
            </a:endParaRPr>
          </a:p>
        </p:txBody>
      </p:sp>
      <p:sp>
        <p:nvSpPr>
          <p:cNvPr id="11" name="Rectangle 6"/>
          <p:cNvSpPr>
            <a:spLocks noChangeArrowheads="1"/>
          </p:cNvSpPr>
          <p:nvPr/>
        </p:nvSpPr>
        <p:spPr bwMode="auto">
          <a:xfrm>
            <a:off x="0" y="1440000"/>
            <a:ext cx="9144000" cy="1631216"/>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smtClean="0">
                <a:solidFill>
                  <a:schemeClr val="tx1"/>
                </a:solidFill>
                <a:latin typeface="Calibri" pitchFamily="34" charset="0"/>
              </a:rPr>
              <a:t>FIA proposes definitions for data protection and authorisation</a:t>
            </a:r>
            <a:br>
              <a:rPr lang="en-US" sz="2000" b="1" dirty="0" smtClean="0">
                <a:solidFill>
                  <a:schemeClr val="tx1"/>
                </a:solidFill>
                <a:latin typeface="Calibri" pitchFamily="34" charset="0"/>
              </a:rPr>
            </a:br>
            <a:r>
              <a:rPr lang="en-US" sz="2000" dirty="0" smtClean="0">
                <a:solidFill>
                  <a:schemeClr val="tx1"/>
                </a:solidFill>
                <a:latin typeface="Calibri" pitchFamily="34" charset="0"/>
              </a:rPr>
              <a:t>Using defined terms eases the common understanding and ensures transparency for all stakeholders.</a:t>
            </a:r>
            <a:br>
              <a:rPr lang="en-US" sz="2000" dirty="0" smtClean="0">
                <a:solidFill>
                  <a:schemeClr val="tx1"/>
                </a:solidFill>
                <a:latin typeface="Calibri" pitchFamily="34" charset="0"/>
              </a:rPr>
            </a:br>
            <a:r>
              <a:rPr lang="en-US" sz="2000" dirty="0" smtClean="0">
                <a:solidFill>
                  <a:schemeClr val="tx1"/>
                </a:solidFill>
                <a:latin typeface="Calibri" pitchFamily="34" charset="0"/>
              </a:rPr>
              <a:t>We use UNECE definitions or adapted definitions from standards or the internet (Wikipedia)</a:t>
            </a:r>
            <a:endParaRPr lang="en-US" sz="2000" dirty="0">
              <a:solidFill>
                <a:schemeClr val="tx1"/>
              </a:solidFill>
              <a:latin typeface="Calibri" pitchFamily="34" charset="0"/>
            </a:endParaRPr>
          </a:p>
        </p:txBody>
      </p:sp>
      <p:sp>
        <p:nvSpPr>
          <p:cNvPr id="7" name="Rectangle 6"/>
          <p:cNvSpPr>
            <a:spLocks noChangeArrowheads="1"/>
          </p:cNvSpPr>
          <p:nvPr/>
        </p:nvSpPr>
        <p:spPr bwMode="auto">
          <a:xfrm>
            <a:off x="30432" y="3334813"/>
            <a:ext cx="9113568"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smtClean="0">
                <a:solidFill>
                  <a:schemeClr val="tx1"/>
                </a:solidFill>
                <a:latin typeface="Calibri" pitchFamily="34" charset="0"/>
              </a:rPr>
              <a:t>FIA amends its definitions by justifications</a:t>
            </a:r>
            <a:r>
              <a:rPr lang="en-US" sz="2000" b="1" dirty="0">
                <a:solidFill>
                  <a:schemeClr val="tx1"/>
                </a:solidFill>
                <a:latin typeface="Calibri" pitchFamily="34" charset="0"/>
              </a:rPr>
              <a:t/>
            </a:r>
            <a:br>
              <a:rPr lang="en-US" sz="2000" b="1" dirty="0">
                <a:solidFill>
                  <a:schemeClr val="tx1"/>
                </a:solidFill>
                <a:latin typeface="Calibri" pitchFamily="34" charset="0"/>
              </a:rPr>
            </a:br>
            <a:r>
              <a:rPr lang="en-US" sz="2000" dirty="0" smtClean="0">
                <a:solidFill>
                  <a:schemeClr val="tx1"/>
                </a:solidFill>
                <a:latin typeface="Calibri" pitchFamily="34" charset="0"/>
              </a:rPr>
              <a:t>Our justifications are based on consumer principles that derive from 12.000 customer polls in european countries</a:t>
            </a:r>
            <a:r>
              <a:rPr lang="en-US" sz="2000" b="1" dirty="0" smtClean="0">
                <a:latin typeface="Calibri" pitchFamily="34" charset="0"/>
              </a:rPr>
              <a:t> </a:t>
            </a:r>
            <a:endParaRPr lang="en-US" sz="2000" b="1" dirty="0">
              <a:latin typeface="Calibri" pitchFamily="34" charset="0"/>
            </a:endParaRPr>
          </a:p>
        </p:txBody>
      </p:sp>
      <p:sp>
        <p:nvSpPr>
          <p:cNvPr id="14" name="Rectangle 6"/>
          <p:cNvSpPr>
            <a:spLocks noChangeArrowheads="1"/>
          </p:cNvSpPr>
          <p:nvPr/>
        </p:nvSpPr>
        <p:spPr bwMode="auto">
          <a:xfrm>
            <a:off x="6388" y="4725144"/>
            <a:ext cx="9137612" cy="1631216"/>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GB" sz="2000" b="1" dirty="0">
                <a:solidFill>
                  <a:srgbClr val="404040"/>
                </a:solidFill>
              </a:rPr>
              <a:t>Cyber Security in </a:t>
            </a:r>
            <a:r>
              <a:rPr lang="en-GB" sz="2000" b="1" dirty="0" smtClean="0">
                <a:solidFill>
                  <a:srgbClr val="404040"/>
                </a:solidFill>
              </a:rPr>
              <a:t>Vehicles</a:t>
            </a:r>
            <a:r>
              <a:rPr lang="en-US" sz="2000" b="1" dirty="0">
                <a:latin typeface="Calibri" pitchFamily="34" charset="0"/>
              </a:rPr>
              <a:t/>
            </a:r>
            <a:br>
              <a:rPr lang="en-US" sz="2000" b="1" dirty="0">
                <a:latin typeface="Calibri" pitchFamily="34" charset="0"/>
              </a:rPr>
            </a:br>
            <a:r>
              <a:rPr lang="en-US" sz="2000" dirty="0" smtClean="0">
                <a:latin typeface="Calibri" pitchFamily="34" charset="0"/>
              </a:rPr>
              <a:t>Cyber security is a prerequisite for automated vehicles. Cyber security must not be misused for the purpose of a single stakeholder.  The </a:t>
            </a:r>
            <a:r>
              <a:rPr lang="en-US" sz="2000" dirty="0">
                <a:latin typeface="Calibri" pitchFamily="34" charset="0"/>
              </a:rPr>
              <a:t>vehicle </a:t>
            </a:r>
            <a:r>
              <a:rPr lang="en-US" sz="2000" dirty="0">
                <a:solidFill>
                  <a:schemeClr val="tx1"/>
                </a:solidFill>
                <a:latin typeface="Calibri" pitchFamily="34" charset="0"/>
              </a:rPr>
              <a:t>owner/driver must </a:t>
            </a:r>
            <a:r>
              <a:rPr lang="en-US" sz="2000" dirty="0" smtClean="0">
                <a:solidFill>
                  <a:schemeClr val="tx1"/>
                </a:solidFill>
                <a:latin typeface="Calibri" pitchFamily="34" charset="0"/>
              </a:rPr>
              <a:t>be able to decide</a:t>
            </a:r>
            <a:r>
              <a:rPr lang="en-US" sz="2000" dirty="0">
                <a:solidFill>
                  <a:schemeClr val="tx1"/>
                </a:solidFill>
                <a:latin typeface="Calibri" pitchFamily="34" charset="0"/>
              </a:rPr>
              <a:t>, with whom he shares or does not share his vehicle related data and </a:t>
            </a:r>
            <a:r>
              <a:rPr lang="en-US" sz="2000" dirty="0" smtClean="0">
                <a:solidFill>
                  <a:schemeClr val="tx1"/>
                </a:solidFill>
                <a:latin typeface="Calibri" pitchFamily="34" charset="0"/>
              </a:rPr>
              <a:t>from who he obtains data related services</a:t>
            </a:r>
            <a:endParaRPr lang="en-US" sz="2000" dirty="0">
              <a:solidFill>
                <a:schemeClr val="tx1"/>
              </a:solidFill>
              <a:latin typeface="Calibri" pitchFamily="34" charset="0"/>
            </a:endParaRPr>
          </a:p>
        </p:txBody>
      </p:sp>
    </p:spTree>
    <p:extLst>
      <p:ext uri="{BB962C8B-B14F-4D97-AF65-F5344CB8AC3E}">
        <p14:creationId xmlns:p14="http://schemas.microsoft.com/office/powerpoint/2010/main" val="3621514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t>
            </a:r>
            <a:r>
              <a:rPr lang="en-US" sz="1800" b="1" dirty="0">
                <a:solidFill>
                  <a:schemeClr val="bg1"/>
                </a:solidFill>
                <a:latin typeface="Calibri" panose="020F0502020204030204" pitchFamily="34" charset="0"/>
              </a:rPr>
              <a:t>and 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4</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a:solidFill>
                  <a:srgbClr val="404040"/>
                </a:solidFill>
                <a:latin typeface="Calibri" pitchFamily="34" charset="0"/>
              </a:rPr>
              <a:t>Basic Principles for Data Protection</a:t>
            </a:r>
          </a:p>
        </p:txBody>
      </p:sp>
      <p:sp>
        <p:nvSpPr>
          <p:cNvPr id="12" name="Rectangle 7"/>
          <p:cNvSpPr>
            <a:spLocks noChangeArrowheads="1"/>
          </p:cNvSpPr>
          <p:nvPr/>
        </p:nvSpPr>
        <p:spPr bwMode="auto">
          <a:xfrm>
            <a:off x="0" y="3620631"/>
            <a:ext cx="9144000" cy="707886"/>
          </a:xfrm>
          <a:prstGeom prst="rect">
            <a:avLst/>
          </a:prstGeom>
          <a:noFill/>
          <a:ln w="9525" algn="ctr">
            <a:noFill/>
            <a:miter lim="800000"/>
            <a:headEnd/>
            <a:tailEnd/>
          </a:ln>
        </p:spPr>
        <p:txBody>
          <a:bodyPr>
            <a:spAutoFit/>
          </a:bodyPr>
          <a:lstStyle/>
          <a:p>
            <a:pPr marL="261938" indent="-261938" defTabSz="914400">
              <a:buClr>
                <a:srgbClr val="95774C"/>
              </a:buClr>
              <a:buFont typeface="Arial" charset="0"/>
              <a:buChar char="●"/>
            </a:pPr>
            <a:endParaRPr lang="en-US" sz="2000" dirty="0">
              <a:latin typeface="Calibri" pitchFamily="34" charset="0"/>
            </a:endParaRPr>
          </a:p>
          <a:p>
            <a:pPr marL="261938" indent="-261938" defTabSz="914400">
              <a:buClr>
                <a:srgbClr val="95774C"/>
              </a:buClr>
              <a:buFont typeface="Arial" charset="0"/>
              <a:buChar char="●"/>
            </a:pPr>
            <a:endParaRPr lang="en-US" sz="2000" dirty="0">
              <a:latin typeface="Calibri" pitchFamily="34" charset="0"/>
            </a:endParaRPr>
          </a:p>
        </p:txBody>
      </p:sp>
      <p:grpSp>
        <p:nvGrpSpPr>
          <p:cNvPr id="18" name="Gruppieren 17"/>
          <p:cNvGrpSpPr/>
          <p:nvPr/>
        </p:nvGrpSpPr>
        <p:grpSpPr>
          <a:xfrm>
            <a:off x="0" y="1440000"/>
            <a:ext cx="9144000" cy="1466211"/>
            <a:chOff x="0" y="1440000"/>
            <a:chExt cx="9144000" cy="1466211"/>
          </a:xfrm>
        </p:grpSpPr>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356789">
              <a:off x="3502288" y="1681059"/>
              <a:ext cx="1204250" cy="1225152"/>
            </a:xfrm>
            <a:prstGeom prst="rect">
              <a:avLst/>
            </a:prstGeom>
          </p:spPr>
        </p:pic>
        <p:sp>
          <p:nvSpPr>
            <p:cNvPr id="11" name="Rectangle 6"/>
            <p:cNvSpPr>
              <a:spLocks noChangeArrowheads="1"/>
            </p:cNvSpPr>
            <p:nvPr/>
          </p:nvSpPr>
          <p:spPr bwMode="auto">
            <a:xfrm>
              <a:off x="0" y="1440000"/>
              <a:ext cx="9144000"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solidFill>
                    <a:schemeClr val="tx1"/>
                  </a:solidFill>
                  <a:latin typeface="Calibri" pitchFamily="34" charset="0"/>
                </a:rPr>
                <a:t>Transparency</a:t>
              </a:r>
              <a:br>
                <a:rPr lang="en-US" sz="2000" b="1" dirty="0">
                  <a:solidFill>
                    <a:schemeClr val="tx1"/>
                  </a:solidFill>
                  <a:latin typeface="Calibri" pitchFamily="34" charset="0"/>
                </a:rPr>
              </a:br>
              <a:r>
                <a:rPr lang="en-US" sz="2000" dirty="0">
                  <a:solidFill>
                    <a:schemeClr val="tx1"/>
                  </a:solidFill>
                  <a:latin typeface="Calibri" pitchFamily="34" charset="0"/>
                </a:rPr>
                <a:t>Vehicle owners and/or operators are entitled </a:t>
              </a:r>
              <a:r>
                <a:rPr lang="en-US" sz="2000" dirty="0" smtClean="0">
                  <a:solidFill>
                    <a:schemeClr val="tx1"/>
                  </a:solidFill>
                  <a:latin typeface="Calibri" pitchFamily="34" charset="0"/>
                </a:rPr>
                <a:t>to know </a:t>
              </a:r>
              <a:r>
                <a:rPr lang="en-US" sz="2000" dirty="0">
                  <a:solidFill>
                    <a:schemeClr val="tx1"/>
                  </a:solidFill>
                  <a:latin typeface="Calibri" pitchFamily="34" charset="0"/>
                </a:rPr>
                <a:t>what data is collected, transmitted, stored </a:t>
              </a:r>
              <a:r>
                <a:rPr lang="en-US" sz="2000" dirty="0" smtClean="0">
                  <a:solidFill>
                    <a:schemeClr val="tx1"/>
                  </a:solidFill>
                  <a:latin typeface="Calibri" pitchFamily="34" charset="0"/>
                </a:rPr>
                <a:t>and </a:t>
              </a:r>
              <a:r>
                <a:rPr lang="de-DE" sz="2000" dirty="0" smtClean="0">
                  <a:solidFill>
                    <a:schemeClr val="tx1"/>
                  </a:solidFill>
                  <a:latin typeface="Calibri" pitchFamily="34" charset="0"/>
                </a:rPr>
                <a:t>received </a:t>
              </a:r>
              <a:r>
                <a:rPr lang="de-DE" sz="2000" dirty="0">
                  <a:solidFill>
                    <a:schemeClr val="tx1"/>
                  </a:solidFill>
                  <a:latin typeface="Calibri" pitchFamily="34" charset="0"/>
                </a:rPr>
                <a:t>in their </a:t>
              </a:r>
              <a:r>
                <a:rPr lang="de-DE" sz="2000" dirty="0" smtClean="0">
                  <a:solidFill>
                    <a:schemeClr val="tx1"/>
                  </a:solidFill>
                  <a:latin typeface="Calibri" pitchFamily="34" charset="0"/>
                </a:rPr>
                <a:t>vehicles</a:t>
              </a:r>
              <a:endParaRPr lang="en-US" sz="2000" dirty="0">
                <a:solidFill>
                  <a:schemeClr val="tx1"/>
                </a:solidFill>
                <a:latin typeface="Calibri" pitchFamily="34" charset="0"/>
              </a:endParaRPr>
            </a:p>
          </p:txBody>
        </p:sp>
      </p:grpSp>
      <p:grpSp>
        <p:nvGrpSpPr>
          <p:cNvPr id="16" name="Gruppieren 15"/>
          <p:cNvGrpSpPr/>
          <p:nvPr/>
        </p:nvGrpSpPr>
        <p:grpSpPr>
          <a:xfrm>
            <a:off x="6388" y="3284984"/>
            <a:ext cx="9137612" cy="1426588"/>
            <a:chOff x="6388" y="3198992"/>
            <a:chExt cx="9137612" cy="1426588"/>
          </a:xfrm>
        </p:grpSpPr>
        <p:pic>
          <p:nvPicPr>
            <p:cNvPr id="8" name="Grafik 7"/>
            <p:cNvPicPr>
              <a:picLocks noChangeAspect="1"/>
            </p:cNvPicPr>
            <p:nvPr/>
          </p:nvPicPr>
          <p:blipFill>
            <a:blip r:embed="rId4"/>
            <a:stretch>
              <a:fillRect/>
            </a:stretch>
          </p:blipFill>
          <p:spPr>
            <a:xfrm>
              <a:off x="3217862" y="3198992"/>
              <a:ext cx="2286198" cy="1426588"/>
            </a:xfrm>
            <a:prstGeom prst="rect">
              <a:avLst/>
            </a:prstGeom>
          </p:spPr>
        </p:pic>
        <p:sp>
          <p:nvSpPr>
            <p:cNvPr id="7" name="Rectangle 6"/>
            <p:cNvSpPr>
              <a:spLocks noChangeArrowheads="1"/>
            </p:cNvSpPr>
            <p:nvPr/>
          </p:nvSpPr>
          <p:spPr bwMode="auto">
            <a:xfrm>
              <a:off x="6388" y="3290395"/>
              <a:ext cx="9137612" cy="1323439"/>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solidFill>
                    <a:schemeClr val="tx1"/>
                  </a:solidFill>
                  <a:latin typeface="Calibri" pitchFamily="34" charset="0"/>
                </a:rPr>
                <a:t>Data minimization and earmarking</a:t>
              </a:r>
              <a:br>
                <a:rPr lang="en-US" sz="2000" b="1" dirty="0">
                  <a:solidFill>
                    <a:schemeClr val="tx1"/>
                  </a:solidFill>
                  <a:latin typeface="Calibri" pitchFamily="34" charset="0"/>
                </a:rPr>
              </a:br>
              <a:r>
                <a:rPr lang="en-US" sz="2000" dirty="0" smtClean="0">
                  <a:solidFill>
                    <a:schemeClr val="tx1"/>
                  </a:solidFill>
                  <a:latin typeface="Calibri" pitchFamily="34" charset="0"/>
                </a:rPr>
                <a:t>The </a:t>
              </a:r>
              <a:r>
                <a:rPr lang="en-US" sz="2000" dirty="0">
                  <a:solidFill>
                    <a:schemeClr val="tx1"/>
                  </a:solidFill>
                  <a:latin typeface="Calibri" pitchFamily="34" charset="0"/>
                </a:rPr>
                <a:t>principles of data minimization and e</a:t>
              </a:r>
              <a:r>
                <a:rPr lang="en-US" sz="2000" dirty="0">
                  <a:solidFill>
                    <a:schemeClr val="bg1"/>
                  </a:solidFill>
                  <a:latin typeface="Calibri" pitchFamily="34" charset="0"/>
                </a:rPr>
                <a:t>arma</a:t>
              </a:r>
              <a:r>
                <a:rPr lang="en-US" sz="2000" dirty="0">
                  <a:solidFill>
                    <a:schemeClr val="tx1"/>
                  </a:solidFill>
                  <a:latin typeface="Calibri" pitchFamily="34" charset="0"/>
                </a:rPr>
                <a:t>rking</a:t>
              </a:r>
              <a:r>
                <a:rPr lang="en-US" sz="2000" dirty="0">
                  <a:solidFill>
                    <a:schemeClr val="bg1"/>
                  </a:solidFill>
                  <a:latin typeface="Calibri" pitchFamily="34" charset="0"/>
                </a:rPr>
                <a:t> </a:t>
              </a:r>
              <a:r>
                <a:rPr lang="en-US" sz="2000" dirty="0">
                  <a:solidFill>
                    <a:schemeClr val="tx1"/>
                  </a:solidFill>
                  <a:latin typeface="Calibri" pitchFamily="34" charset="0"/>
                </a:rPr>
                <a:t>data for specific uses should be mandatory requirements in the develop</a:t>
              </a:r>
              <a:r>
                <a:rPr lang="en-US" sz="2000" dirty="0">
                  <a:solidFill>
                    <a:schemeClr val="bg1"/>
                  </a:solidFill>
                  <a:latin typeface="Calibri" pitchFamily="34" charset="0"/>
                </a:rPr>
                <a:t>ment </a:t>
              </a:r>
              <a:r>
                <a:rPr lang="en-US" sz="2000" dirty="0">
                  <a:solidFill>
                    <a:schemeClr val="tx1"/>
                  </a:solidFill>
                  <a:latin typeface="Calibri" pitchFamily="34" charset="0"/>
                </a:rPr>
                <a:t>of the applications</a:t>
              </a:r>
              <a:r>
                <a:rPr lang="en-US" sz="2000" b="1" dirty="0">
                  <a:solidFill>
                    <a:srgbClr val="FF0000"/>
                  </a:solidFill>
                  <a:latin typeface="Calibri" pitchFamily="34" charset="0"/>
                </a:rPr>
                <a:t/>
              </a:r>
              <a:br>
                <a:rPr lang="en-US" sz="2000" b="1" dirty="0">
                  <a:solidFill>
                    <a:srgbClr val="FF0000"/>
                  </a:solidFill>
                  <a:latin typeface="Calibri" pitchFamily="34" charset="0"/>
                </a:rPr>
              </a:br>
              <a:r>
                <a:rPr lang="en-US" sz="2000" b="1" dirty="0">
                  <a:latin typeface="Calibri" pitchFamily="34" charset="0"/>
                </a:rPr>
                <a:t> </a:t>
              </a:r>
            </a:p>
          </p:txBody>
        </p:sp>
      </p:grpSp>
      <p:grpSp>
        <p:nvGrpSpPr>
          <p:cNvPr id="9" name="Gruppieren 8"/>
          <p:cNvGrpSpPr/>
          <p:nvPr/>
        </p:nvGrpSpPr>
        <p:grpSpPr>
          <a:xfrm>
            <a:off x="6388" y="5048979"/>
            <a:ext cx="9137612" cy="1620381"/>
            <a:chOff x="6388" y="5016259"/>
            <a:chExt cx="9137612" cy="1620381"/>
          </a:xfrm>
        </p:grpSpPr>
        <p:pic>
          <p:nvPicPr>
            <p:cNvPr id="15" name="Grafik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0311" y="5016259"/>
              <a:ext cx="2152245" cy="1620381"/>
            </a:xfrm>
            <a:prstGeom prst="rect">
              <a:avLst/>
            </a:prstGeom>
          </p:spPr>
        </p:pic>
        <p:sp>
          <p:nvSpPr>
            <p:cNvPr id="14" name="Rectangle 6"/>
            <p:cNvSpPr>
              <a:spLocks noChangeArrowheads="1"/>
            </p:cNvSpPr>
            <p:nvPr/>
          </p:nvSpPr>
          <p:spPr bwMode="auto">
            <a:xfrm>
              <a:off x="6388" y="5029631"/>
              <a:ext cx="9137612" cy="1015663"/>
            </a:xfrm>
            <a:prstGeom prst="rect">
              <a:avLst/>
            </a:prstGeom>
            <a:noFill/>
            <a:ln w="9525" algn="ctr">
              <a:noFill/>
              <a:miter lim="800000"/>
              <a:headEnd/>
              <a:tailEnd/>
            </a:ln>
          </p:spPr>
          <p:txBody>
            <a:bodyPr wrap="square">
              <a:spAutoFit/>
            </a:bodyPr>
            <a:lstStyle/>
            <a:p>
              <a:pPr marL="261938" indent="-261938" defTabSz="914400">
                <a:buClr>
                  <a:srgbClr val="95774C"/>
                </a:buClr>
                <a:buFont typeface="Arial" charset="0"/>
                <a:buChar char="●"/>
              </a:pPr>
              <a:r>
                <a:rPr lang="en-US" sz="2000" b="1" dirty="0">
                  <a:latin typeface="Calibri" pitchFamily="34" charset="0"/>
                </a:rPr>
                <a:t>Freedom of </a:t>
              </a:r>
              <a:r>
                <a:rPr lang="en-US" sz="2000" b="1" dirty="0" smtClean="0">
                  <a:latin typeface="Calibri" pitchFamily="34" charset="0"/>
                </a:rPr>
                <a:t>Choice</a:t>
              </a:r>
              <a:r>
                <a:rPr lang="en-US" sz="2000" b="1" dirty="0">
                  <a:latin typeface="Calibri" pitchFamily="34" charset="0"/>
                </a:rPr>
                <a:t/>
              </a:r>
              <a:br>
                <a:rPr lang="en-US" sz="2000" b="1" dirty="0">
                  <a:latin typeface="Calibri" pitchFamily="34" charset="0"/>
                </a:rPr>
              </a:br>
              <a:r>
                <a:rPr lang="en-US" sz="2000" dirty="0">
                  <a:latin typeface="Calibri" pitchFamily="34" charset="0"/>
                </a:rPr>
                <a:t>The vehicle </a:t>
              </a:r>
              <a:r>
                <a:rPr lang="en-US" sz="2000" dirty="0">
                  <a:solidFill>
                    <a:schemeClr val="tx1"/>
                  </a:solidFill>
                  <a:latin typeface="Calibri" pitchFamily="34" charset="0"/>
                </a:rPr>
                <a:t>owner/driver must </a:t>
              </a:r>
              <a:r>
                <a:rPr lang="en-US" sz="2000" dirty="0" smtClean="0">
                  <a:solidFill>
                    <a:schemeClr val="tx1"/>
                  </a:solidFill>
                  <a:latin typeface="Calibri" pitchFamily="34" charset="0"/>
                </a:rPr>
                <a:t>be able to decide</a:t>
              </a:r>
              <a:r>
                <a:rPr lang="en-US" sz="2000" dirty="0">
                  <a:solidFill>
                    <a:schemeClr val="tx1"/>
                  </a:solidFill>
                  <a:latin typeface="Calibri" pitchFamily="34" charset="0"/>
                </a:rPr>
                <a:t>, with whom he shares or does not share his vehicle related data and </a:t>
              </a:r>
              <a:r>
                <a:rPr lang="en-US" sz="2000" dirty="0" smtClean="0">
                  <a:solidFill>
                    <a:schemeClr val="tx1"/>
                  </a:solidFill>
                  <a:latin typeface="Calibri" pitchFamily="34" charset="0"/>
                </a:rPr>
                <a:t>from who he obtains data related services </a:t>
              </a:r>
              <a:endParaRPr lang="en-US" sz="2000" dirty="0">
                <a:solidFill>
                  <a:schemeClr val="tx1"/>
                </a:solidFill>
                <a:latin typeface="Calibri" pitchFamily="34" charset="0"/>
              </a:endParaRPr>
            </a:p>
          </p:txBody>
        </p:sp>
      </p:grpSp>
    </p:spTree>
    <p:extLst>
      <p:ext uri="{BB962C8B-B14F-4D97-AF65-F5344CB8AC3E}">
        <p14:creationId xmlns:p14="http://schemas.microsoft.com/office/powerpoint/2010/main" val="27770519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5</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Definitions for Data </a:t>
            </a:r>
            <a:r>
              <a:rPr lang="en-US" sz="2000" b="1" dirty="0">
                <a:solidFill>
                  <a:srgbClr val="404040"/>
                </a:solidFill>
                <a:latin typeface="Calibri" pitchFamily="34" charset="0"/>
              </a:rPr>
              <a:t>Protection</a:t>
            </a:r>
          </a:p>
        </p:txBody>
      </p:sp>
      <p:graphicFrame>
        <p:nvGraphicFramePr>
          <p:cNvPr id="9" name="Tabelle 8"/>
          <p:cNvGraphicFramePr>
            <a:graphicFrameLocks noGrp="1"/>
          </p:cNvGraphicFramePr>
          <p:nvPr>
            <p:extLst>
              <p:ext uri="{D42A27DB-BD31-4B8C-83A1-F6EECF244321}">
                <p14:modId xmlns:p14="http://schemas.microsoft.com/office/powerpoint/2010/main" val="1852898225"/>
              </p:ext>
            </p:extLst>
          </p:nvPr>
        </p:nvGraphicFramePr>
        <p:xfrm>
          <a:off x="467543" y="1700806"/>
          <a:ext cx="8064896" cy="3538959"/>
        </p:xfrm>
        <a:graphic>
          <a:graphicData uri="http://schemas.openxmlformats.org/drawingml/2006/table">
            <a:tbl>
              <a:tblPr firstRow="1" firstCol="1" bandRow="1">
                <a:tableStyleId>{5940675A-B579-460E-94D1-54222C63F5DA}</a:tableStyleId>
              </a:tblPr>
              <a:tblGrid>
                <a:gridCol w="4032448"/>
                <a:gridCol w="4032448"/>
              </a:tblGrid>
              <a:tr h="282456">
                <a:tc>
                  <a:txBody>
                    <a:bodyPr/>
                    <a:lstStyle/>
                    <a:p>
                      <a:pPr algn="l">
                        <a:lnSpc>
                          <a:spcPct val="107000"/>
                        </a:lnSpc>
                        <a:spcAft>
                          <a:spcPts val="0"/>
                        </a:spcAft>
                      </a:pPr>
                      <a:r>
                        <a:rPr lang="en-US" sz="1600" b="1" dirty="0">
                          <a:effectLst/>
                        </a:rPr>
                        <a:t>Definition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0"/>
                        </a:spcAft>
                      </a:pPr>
                      <a:r>
                        <a:rPr lang="en-US" sz="1600" b="1" dirty="0">
                          <a:effectLst/>
                        </a:rPr>
                        <a:t>Justification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r>
              <a:tr h="3256503">
                <a:tc>
                  <a:txBody>
                    <a:bodyPr/>
                    <a:lstStyle/>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a:t>
                      </a:r>
                      <a:r>
                        <a:rPr lang="en-US" sz="1600" b="1" dirty="0" smtClean="0">
                          <a:effectLst/>
                        </a:rPr>
                        <a:t>Data Protection</a:t>
                      </a:r>
                      <a:r>
                        <a:rPr lang="en-US" sz="1600" dirty="0" smtClean="0">
                          <a:effectLst/>
                        </a:rPr>
                        <a:t>" means a natural person’s right to respect for his or her private and family life, home and communications with regard to the processing of personal data. All in-vehicle-data combined with VIN are personalized data</a:t>
                      </a:r>
                      <a:endParaRPr lang="de-DE"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FIA </a:t>
                      </a:r>
                      <a:r>
                        <a:rPr lang="en-US" sz="1600" dirty="0">
                          <a:effectLst/>
                        </a:rPr>
                        <a:t>supports the definition of ITS-AD that was presented in the march 2017 session of WP 29</a:t>
                      </a:r>
                      <a:endParaRPr lang="de-DE" sz="1600" dirty="0">
                        <a:effectLst/>
                      </a:endParaRPr>
                    </a:p>
                    <a:p>
                      <a:pPr algn="l">
                        <a:lnSpc>
                          <a:spcPct val="107000"/>
                        </a:lnSpc>
                        <a:spcAft>
                          <a:spcPts val="0"/>
                        </a:spcAft>
                      </a:pPr>
                      <a:r>
                        <a:rPr lang="en-US" sz="1600" dirty="0">
                          <a:effectLst/>
                        </a:rPr>
                        <a:t> </a:t>
                      </a:r>
                      <a:endParaRPr lang="de-DE" sz="1600" dirty="0">
                        <a:effectLst/>
                      </a:endParaRPr>
                    </a:p>
                    <a:p>
                      <a:pPr algn="l">
                        <a:lnSpc>
                          <a:spcPct val="107000"/>
                        </a:lnSpc>
                        <a:spcAft>
                          <a:spcPts val="0"/>
                        </a:spcAft>
                      </a:pPr>
                      <a:r>
                        <a:rPr lang="en-US" sz="1600" b="1" dirty="0">
                          <a:effectLst/>
                        </a:rPr>
                        <a:t>Source:</a:t>
                      </a:r>
                      <a:endParaRPr lang="de-DE" sz="1600" b="1" dirty="0">
                        <a:effectLst/>
                      </a:endParaRPr>
                    </a:p>
                    <a:p>
                      <a:pPr algn="l">
                        <a:lnSpc>
                          <a:spcPct val="107000"/>
                        </a:lnSpc>
                        <a:spcAft>
                          <a:spcPts val="0"/>
                        </a:spcAft>
                      </a:pPr>
                      <a:r>
                        <a:rPr lang="en-US" sz="1600" dirty="0">
                          <a:effectLst/>
                        </a:rPr>
                        <a:t>ECE/TRANS/WP.29/2017/46- (Informal Working Group on Intelligent Transport Systems / Automated Driving) Proposal for draft guidelines on cyber security and data protection</a:t>
                      </a:r>
                      <a:endParaRPr lang="de-DE" sz="1600" dirty="0">
                        <a:effectLst/>
                      </a:endParaRPr>
                    </a:p>
                    <a:p>
                      <a:pPr algn="l">
                        <a:lnSpc>
                          <a:spcPct val="107000"/>
                        </a:lnSpc>
                        <a:spcAft>
                          <a:spcPts val="0"/>
                        </a:spcAft>
                      </a:pPr>
                      <a:r>
                        <a:rPr lang="en-US" sz="1600" dirty="0">
                          <a:effectLst/>
                        </a:rPr>
                        <a:t> </a:t>
                      </a: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3995228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6</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Definitions for Data Subject</a:t>
            </a:r>
            <a:endParaRPr lang="en-US" sz="2000" b="1" dirty="0">
              <a:solidFill>
                <a:srgbClr val="404040"/>
              </a:solidFill>
              <a:latin typeface="Calibri"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121956921"/>
              </p:ext>
            </p:extLst>
          </p:nvPr>
        </p:nvGraphicFramePr>
        <p:xfrm>
          <a:off x="467543" y="1700806"/>
          <a:ext cx="8064896" cy="4457200"/>
        </p:xfrm>
        <a:graphic>
          <a:graphicData uri="http://schemas.openxmlformats.org/drawingml/2006/table">
            <a:tbl>
              <a:tblPr firstRow="1" firstCol="1" bandRow="1">
                <a:tableStyleId>{5940675A-B579-460E-94D1-54222C63F5DA}</a:tableStyleId>
              </a:tblPr>
              <a:tblGrid>
                <a:gridCol w="4032448"/>
                <a:gridCol w="4032448"/>
              </a:tblGrid>
              <a:tr h="282456">
                <a:tc>
                  <a:txBody>
                    <a:bodyPr/>
                    <a:lstStyle/>
                    <a:p>
                      <a:pPr algn="l">
                        <a:lnSpc>
                          <a:spcPct val="107000"/>
                        </a:lnSpc>
                        <a:spcAft>
                          <a:spcPts val="0"/>
                        </a:spcAft>
                      </a:pPr>
                      <a:r>
                        <a:rPr lang="en-US" sz="1600" b="1" dirty="0">
                          <a:effectLst/>
                        </a:rPr>
                        <a:t>Definition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0"/>
                        </a:spcAft>
                      </a:pPr>
                      <a:r>
                        <a:rPr lang="en-US" sz="1600" b="1" dirty="0">
                          <a:effectLst/>
                        </a:rPr>
                        <a:t>Justification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r>
              <a:tr h="3256503">
                <a:tc>
                  <a:txBody>
                    <a:bodyPr/>
                    <a:lstStyle/>
                    <a:p>
                      <a:pPr algn="l">
                        <a:lnSpc>
                          <a:spcPct val="107000"/>
                        </a:lnSpc>
                        <a:spcAft>
                          <a:spcPts val="0"/>
                        </a:spcAft>
                      </a:pPr>
                      <a:endParaRPr lang="en-US" sz="1600" dirty="0" smtClean="0">
                        <a:effectLst/>
                      </a:endParaRPr>
                    </a:p>
                    <a:p>
                      <a:pPr algn="l" defTabSz="457200">
                        <a:lnSpc>
                          <a:spcPct val="107000"/>
                        </a:lnSpc>
                        <a:spcAft>
                          <a:spcPts val="0"/>
                        </a:spcAft>
                      </a:pPr>
                      <a:r>
                        <a:rPr lang="en-US" sz="1600" dirty="0" smtClean="0">
                          <a:solidFill>
                            <a:schemeClr val="tx1"/>
                          </a:solidFill>
                          <a:effectLst/>
                          <a:latin typeface="+mn-lt"/>
                          <a:ea typeface="+mn-ea"/>
                          <a:cs typeface="+mn-cs"/>
                          <a:sym typeface="Calibri"/>
                        </a:rPr>
                        <a:t>"</a:t>
                      </a:r>
                      <a:r>
                        <a:rPr lang="en-US" sz="1600" b="1" dirty="0" smtClean="0">
                          <a:solidFill>
                            <a:schemeClr val="tx1"/>
                          </a:solidFill>
                          <a:effectLst/>
                          <a:latin typeface="+mn-lt"/>
                          <a:ea typeface="+mn-ea"/>
                          <a:cs typeface="+mn-cs"/>
                          <a:sym typeface="Calibri"/>
                        </a:rPr>
                        <a:t>Data Subject</a:t>
                      </a:r>
                      <a:r>
                        <a:rPr lang="en-US" sz="1600" dirty="0" smtClean="0">
                          <a:solidFill>
                            <a:schemeClr val="tx1"/>
                          </a:solidFill>
                          <a:effectLst/>
                          <a:latin typeface="+mn-lt"/>
                          <a:ea typeface="+mn-ea"/>
                          <a:cs typeface="+mn-cs"/>
                          <a:sym typeface="Calibri"/>
                        </a:rPr>
                        <a:t>" means an individual who is the subject of personal data (e.g. vehicle owners or drivers).</a:t>
                      </a:r>
                      <a:endParaRPr lang="de-DE" sz="1600" dirty="0">
                        <a:solidFill>
                          <a:schemeClr val="tx1"/>
                        </a:solidFill>
                        <a:effectLst/>
                        <a:latin typeface="+mn-lt"/>
                        <a:ea typeface="+mn-ea"/>
                        <a:cs typeface="+mn-cs"/>
                        <a:sym typeface="Calibri"/>
                      </a:endParaRPr>
                    </a:p>
                  </a:txBody>
                  <a:tcPr marL="68580" marR="68580" marT="0" marB="0"/>
                </a:tc>
                <a:tc>
                  <a:txBody>
                    <a:bodyPr/>
                    <a:lstStyle/>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FIA sees the right to use, to deliver, to receive vehicle data in the hands of the vehicle owner/driver.</a:t>
                      </a:r>
                    </a:p>
                    <a:p>
                      <a:pPr algn="l">
                        <a:lnSpc>
                          <a:spcPct val="107000"/>
                        </a:lnSpc>
                        <a:spcAft>
                          <a:spcPts val="0"/>
                        </a:spcAft>
                      </a:pPr>
                      <a:r>
                        <a:rPr lang="en-US" sz="1600" dirty="0" smtClean="0">
                          <a:effectLst/>
                        </a:rPr>
                        <a:t>The rights of the “data subject” should also include the right to stop any data transfer from/to the vehicle, unless those functions that are legally mandated, e.g. eCall.</a:t>
                      </a:r>
                    </a:p>
                    <a:p>
                      <a:pPr algn="l">
                        <a:lnSpc>
                          <a:spcPct val="107000"/>
                        </a:lnSpc>
                        <a:spcAft>
                          <a:spcPts val="0"/>
                        </a:spcAft>
                      </a:pPr>
                      <a:endParaRPr lang="en-US" sz="1600" dirty="0" smtClean="0">
                        <a:effectLst/>
                      </a:endParaRPr>
                    </a:p>
                    <a:p>
                      <a:pPr algn="l">
                        <a:lnSpc>
                          <a:spcPct val="107000"/>
                        </a:lnSpc>
                        <a:spcAft>
                          <a:spcPts val="0"/>
                        </a:spcAft>
                      </a:pPr>
                      <a:r>
                        <a:rPr lang="en-US" sz="1600" b="1" dirty="0" smtClean="0">
                          <a:effectLst/>
                        </a:rPr>
                        <a:t>Source:</a:t>
                      </a:r>
                    </a:p>
                    <a:p>
                      <a:pPr algn="l">
                        <a:lnSpc>
                          <a:spcPct val="107000"/>
                        </a:lnSpc>
                        <a:spcAft>
                          <a:spcPts val="0"/>
                        </a:spcAft>
                      </a:pPr>
                      <a:r>
                        <a:rPr lang="en-US" sz="1600" dirty="0" smtClean="0">
                          <a:effectLst/>
                        </a:rPr>
                        <a:t>ECE/TRANS/WP.29/2017/46- (Informal Working Group on Intelligent Transport Systems / Automated Driving) Proposal for draft guidelines on cyber security and data protection</a:t>
                      </a:r>
                    </a:p>
                    <a:p>
                      <a:pPr algn="l">
                        <a:lnSpc>
                          <a:spcPct val="107000"/>
                        </a:lnSpc>
                        <a:spcAft>
                          <a:spcPts val="0"/>
                        </a:spcAft>
                      </a:pP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034616473"/>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7</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Definitions for Data Privacy and Data Breach</a:t>
            </a:r>
            <a:endParaRPr lang="en-US" sz="2000" b="1" dirty="0">
              <a:solidFill>
                <a:srgbClr val="404040"/>
              </a:solidFill>
              <a:latin typeface="Calibri"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3523739573"/>
              </p:ext>
            </p:extLst>
          </p:nvPr>
        </p:nvGraphicFramePr>
        <p:xfrm>
          <a:off x="467543" y="1700806"/>
          <a:ext cx="8064896" cy="3538959"/>
        </p:xfrm>
        <a:graphic>
          <a:graphicData uri="http://schemas.openxmlformats.org/drawingml/2006/table">
            <a:tbl>
              <a:tblPr firstRow="1" firstCol="1" bandRow="1">
                <a:tableStyleId>{5940675A-B579-460E-94D1-54222C63F5DA}</a:tableStyleId>
              </a:tblPr>
              <a:tblGrid>
                <a:gridCol w="4032448"/>
                <a:gridCol w="4032448"/>
              </a:tblGrid>
              <a:tr h="282456">
                <a:tc>
                  <a:txBody>
                    <a:bodyPr/>
                    <a:lstStyle/>
                    <a:p>
                      <a:pPr algn="l">
                        <a:lnSpc>
                          <a:spcPct val="107000"/>
                        </a:lnSpc>
                        <a:spcAft>
                          <a:spcPts val="0"/>
                        </a:spcAft>
                      </a:pPr>
                      <a:r>
                        <a:rPr lang="en-US" sz="1600" b="1" dirty="0">
                          <a:effectLst/>
                        </a:rPr>
                        <a:t>Definition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0"/>
                        </a:spcAft>
                      </a:pPr>
                      <a:r>
                        <a:rPr lang="en-US" sz="1600" b="1" dirty="0">
                          <a:effectLst/>
                        </a:rPr>
                        <a:t>Justification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r>
              <a:tr h="3256503">
                <a:tc>
                  <a:txBody>
                    <a:bodyPr/>
                    <a:lstStyle/>
                    <a:p>
                      <a:pPr algn="l">
                        <a:lnSpc>
                          <a:spcPct val="107000"/>
                        </a:lnSpc>
                        <a:spcAft>
                          <a:spcPts val="0"/>
                        </a:spcAft>
                      </a:pPr>
                      <a:endParaRPr lang="en-US" sz="1600" dirty="0" smtClean="0">
                        <a:effectLst/>
                      </a:endParaRPr>
                    </a:p>
                    <a:p>
                      <a:pPr algn="l" defTabSz="457200">
                        <a:lnSpc>
                          <a:spcPct val="107000"/>
                        </a:lnSpc>
                        <a:spcAft>
                          <a:spcPts val="0"/>
                        </a:spcAft>
                      </a:pPr>
                      <a:r>
                        <a:rPr lang="en-US" sz="1600" dirty="0" smtClean="0">
                          <a:solidFill>
                            <a:schemeClr val="tx1"/>
                          </a:solidFill>
                          <a:effectLst/>
                          <a:latin typeface="+mn-lt"/>
                          <a:ea typeface="+mn-ea"/>
                          <a:cs typeface="+mn-cs"/>
                          <a:sym typeface="Calibri"/>
                        </a:rPr>
                        <a:t>“</a:t>
                      </a:r>
                      <a:r>
                        <a:rPr lang="en-US" sz="1600" b="1" dirty="0" smtClean="0">
                          <a:solidFill>
                            <a:schemeClr val="tx1"/>
                          </a:solidFill>
                          <a:effectLst/>
                          <a:latin typeface="+mn-lt"/>
                          <a:ea typeface="+mn-ea"/>
                          <a:cs typeface="+mn-cs"/>
                          <a:sym typeface="Calibri"/>
                        </a:rPr>
                        <a:t>Data privacy</a:t>
                      </a:r>
                      <a:r>
                        <a:rPr lang="en-US" sz="1600" dirty="0" smtClean="0">
                          <a:solidFill>
                            <a:schemeClr val="tx1"/>
                          </a:solidFill>
                          <a:effectLst/>
                          <a:latin typeface="+mn-lt"/>
                          <a:ea typeface="+mn-ea"/>
                          <a:cs typeface="+mn-cs"/>
                          <a:sym typeface="Calibri"/>
                        </a:rPr>
                        <a:t>” means ensuring protection against data breach.</a:t>
                      </a:r>
                    </a:p>
                    <a:p>
                      <a:pPr algn="l" defTabSz="457200">
                        <a:lnSpc>
                          <a:spcPct val="107000"/>
                        </a:lnSpc>
                        <a:spcAft>
                          <a:spcPts val="0"/>
                        </a:spcAft>
                      </a:pPr>
                      <a:endParaRPr lang="en-US" sz="1600" dirty="0" smtClean="0">
                        <a:solidFill>
                          <a:schemeClr val="tx1"/>
                        </a:solidFill>
                        <a:effectLst/>
                        <a:latin typeface="+mn-lt"/>
                        <a:ea typeface="+mn-ea"/>
                        <a:cs typeface="+mn-cs"/>
                        <a:sym typeface="Calibri"/>
                      </a:endParaRPr>
                    </a:p>
                    <a:p>
                      <a:pPr algn="l" defTabSz="457200">
                        <a:lnSpc>
                          <a:spcPct val="107000"/>
                        </a:lnSpc>
                        <a:spcAft>
                          <a:spcPts val="0"/>
                        </a:spcAft>
                      </a:pPr>
                      <a:r>
                        <a:rPr lang="en-US" sz="1600" dirty="0" smtClean="0">
                          <a:solidFill>
                            <a:schemeClr val="tx1"/>
                          </a:solidFill>
                          <a:effectLst/>
                          <a:latin typeface="+mn-lt"/>
                          <a:ea typeface="+mn-ea"/>
                          <a:cs typeface="+mn-cs"/>
                          <a:sym typeface="Calibri"/>
                        </a:rPr>
                        <a:t>“</a:t>
                      </a:r>
                      <a:r>
                        <a:rPr lang="en-US" sz="1600" b="1" dirty="0" smtClean="0">
                          <a:solidFill>
                            <a:schemeClr val="tx1"/>
                          </a:solidFill>
                          <a:effectLst/>
                          <a:latin typeface="+mn-lt"/>
                          <a:ea typeface="+mn-ea"/>
                          <a:cs typeface="+mn-cs"/>
                          <a:sym typeface="Calibri"/>
                        </a:rPr>
                        <a:t>Data breach</a:t>
                      </a:r>
                      <a:r>
                        <a:rPr lang="en-US" sz="1600" dirty="0" smtClean="0">
                          <a:solidFill>
                            <a:schemeClr val="tx1"/>
                          </a:solidFill>
                          <a:effectLst/>
                          <a:latin typeface="+mn-lt"/>
                          <a:ea typeface="+mn-ea"/>
                          <a:cs typeface="+mn-cs"/>
                          <a:sym typeface="Calibri"/>
                        </a:rPr>
                        <a:t>” means a breach of security leading to the accidental or unlawful destruction, loss, alteration, unauthorised disclosure of, or access to, personal data transmitted, stored or otherwise processed. </a:t>
                      </a:r>
                    </a:p>
                    <a:p>
                      <a:pPr algn="l" defTabSz="457200">
                        <a:lnSpc>
                          <a:spcPct val="107000"/>
                        </a:lnSpc>
                        <a:spcAft>
                          <a:spcPts val="0"/>
                        </a:spcAft>
                      </a:pPr>
                      <a:endParaRPr lang="en-US" sz="1600" dirty="0" smtClean="0">
                        <a:solidFill>
                          <a:schemeClr val="tx1"/>
                        </a:solidFill>
                        <a:effectLst/>
                        <a:latin typeface="+mn-lt"/>
                        <a:ea typeface="+mn-ea"/>
                        <a:cs typeface="+mn-cs"/>
                        <a:sym typeface="Calibri"/>
                      </a:endParaRPr>
                    </a:p>
                    <a:p>
                      <a:pPr algn="l" defTabSz="457200">
                        <a:lnSpc>
                          <a:spcPct val="107000"/>
                        </a:lnSpc>
                        <a:spcAft>
                          <a:spcPts val="0"/>
                        </a:spcAft>
                      </a:pPr>
                      <a:endParaRPr lang="en-US" sz="1600" dirty="0" smtClean="0">
                        <a:solidFill>
                          <a:schemeClr val="tx1"/>
                        </a:solidFill>
                        <a:effectLst/>
                        <a:latin typeface="+mn-lt"/>
                        <a:ea typeface="+mn-ea"/>
                        <a:cs typeface="+mn-cs"/>
                        <a:sym typeface="Calibri"/>
                      </a:endParaRPr>
                    </a:p>
                  </a:txBody>
                  <a:tcPr marL="68580" marR="68580" marT="0" marB="0"/>
                </a:tc>
                <a:tc>
                  <a:txBody>
                    <a:bodyPr/>
                    <a:lstStyle/>
                    <a:p>
                      <a:pPr algn="l">
                        <a:lnSpc>
                          <a:spcPct val="107000"/>
                        </a:lnSpc>
                        <a:spcAft>
                          <a:spcPts val="0"/>
                        </a:spcAft>
                      </a:pPr>
                      <a:endParaRPr lang="en-US" sz="1600" dirty="0" smtClean="0">
                        <a:effectLst/>
                      </a:endParaRPr>
                    </a:p>
                    <a:p>
                      <a:pPr algn="l"/>
                      <a:r>
                        <a:rPr lang="en-US" sz="1600" dirty="0" smtClean="0">
                          <a:solidFill>
                            <a:schemeClr val="tx1"/>
                          </a:solidFill>
                          <a:effectLst/>
                          <a:latin typeface="+mn-lt"/>
                          <a:ea typeface="+mn-ea"/>
                          <a:cs typeface="+mn-cs"/>
                          <a:sym typeface="Calibri"/>
                        </a:rPr>
                        <a:t>The term ‘Data privacy’ is not defined in ECE/TRANS/WP.29/2017/46</a:t>
                      </a:r>
                      <a:endParaRPr lang="de-DE" sz="1600" dirty="0" smtClean="0">
                        <a:solidFill>
                          <a:schemeClr val="tx1"/>
                        </a:solidFill>
                        <a:effectLst/>
                        <a:latin typeface="+mn-lt"/>
                        <a:ea typeface="+mn-ea"/>
                        <a:cs typeface="+mn-cs"/>
                        <a:sym typeface="Calibri"/>
                      </a:endParaRPr>
                    </a:p>
                    <a:p>
                      <a:pPr algn="l"/>
                      <a:r>
                        <a:rPr lang="en-US" sz="1600" dirty="0" smtClean="0">
                          <a:solidFill>
                            <a:schemeClr val="tx1"/>
                          </a:solidFill>
                          <a:effectLst/>
                          <a:latin typeface="+mn-lt"/>
                          <a:ea typeface="+mn-ea"/>
                          <a:cs typeface="+mn-cs"/>
                          <a:sym typeface="Calibri"/>
                        </a:rPr>
                        <a:t> </a:t>
                      </a:r>
                      <a:endParaRPr lang="de-DE" sz="1600" dirty="0" smtClean="0">
                        <a:solidFill>
                          <a:schemeClr val="tx1"/>
                        </a:solidFill>
                        <a:effectLst/>
                        <a:latin typeface="+mn-lt"/>
                        <a:ea typeface="+mn-ea"/>
                        <a:cs typeface="+mn-cs"/>
                        <a:sym typeface="Calibri"/>
                      </a:endParaRPr>
                    </a:p>
                    <a:p>
                      <a:pPr algn="l"/>
                      <a:r>
                        <a:rPr lang="en-US" sz="1600" dirty="0" smtClean="0">
                          <a:solidFill>
                            <a:schemeClr val="tx1"/>
                          </a:solidFill>
                          <a:effectLst/>
                          <a:latin typeface="+mn-lt"/>
                          <a:ea typeface="+mn-ea"/>
                          <a:cs typeface="+mn-cs"/>
                          <a:sym typeface="Calibri"/>
                        </a:rPr>
                        <a:t>The definition of ‘data breach’ is laid down in Article 4(12) of Regulation (EU) 2016/679 (referred to as the GDPR</a:t>
                      </a:r>
                      <a:r>
                        <a:rPr lang="en-US" sz="1200" dirty="0" smtClean="0">
                          <a:solidFill>
                            <a:schemeClr val="tx1"/>
                          </a:solidFill>
                          <a:effectLst/>
                          <a:latin typeface="+mn-lt"/>
                          <a:ea typeface="+mn-ea"/>
                          <a:cs typeface="+mn-cs"/>
                          <a:sym typeface="Calibri"/>
                        </a:rPr>
                        <a:t>)</a:t>
                      </a:r>
                      <a:endParaRPr lang="de-D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558487376"/>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8</a:t>
            </a:fld>
            <a:endParaRPr lang="fr-FR"/>
          </a:p>
        </p:txBody>
      </p:sp>
      <p:sp>
        <p:nvSpPr>
          <p:cNvPr id="10" name="Rectangle 7"/>
          <p:cNvSpPr>
            <a:spLocks noChangeArrowheads="1"/>
          </p:cNvSpPr>
          <p:nvPr/>
        </p:nvSpPr>
        <p:spPr bwMode="auto">
          <a:xfrm>
            <a:off x="0" y="900000"/>
            <a:ext cx="8848109" cy="400110"/>
          </a:xfrm>
          <a:prstGeom prst="rect">
            <a:avLst/>
          </a:prstGeom>
          <a:noFill/>
          <a:ln w="9525">
            <a:noFill/>
            <a:miter lim="800000"/>
            <a:headEnd/>
            <a:tailEnd/>
          </a:ln>
        </p:spPr>
        <p:txBody>
          <a:bodyPr wrap="square">
            <a:spAutoFit/>
          </a:bodyPr>
          <a:lstStyle/>
          <a:p>
            <a:pPr defTabSz="914400"/>
            <a:r>
              <a:rPr lang="en-US" sz="2000" b="1" dirty="0" smtClean="0">
                <a:solidFill>
                  <a:srgbClr val="404040"/>
                </a:solidFill>
                <a:latin typeface="Calibri" pitchFamily="34" charset="0"/>
              </a:rPr>
              <a:t>Definitions for Data Protection by Default and Data Protection by Design</a:t>
            </a:r>
            <a:endParaRPr lang="en-US" sz="2000" b="1" dirty="0">
              <a:solidFill>
                <a:srgbClr val="404040"/>
              </a:solidFill>
              <a:latin typeface="Calibri"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9891637"/>
              </p:ext>
            </p:extLst>
          </p:nvPr>
        </p:nvGraphicFramePr>
        <p:xfrm>
          <a:off x="467543" y="1700806"/>
          <a:ext cx="8064896" cy="4915416"/>
        </p:xfrm>
        <a:graphic>
          <a:graphicData uri="http://schemas.openxmlformats.org/drawingml/2006/table">
            <a:tbl>
              <a:tblPr firstRow="1" firstCol="1" bandRow="1">
                <a:tableStyleId>{5940675A-B579-460E-94D1-54222C63F5DA}</a:tableStyleId>
              </a:tblPr>
              <a:tblGrid>
                <a:gridCol w="4032448"/>
                <a:gridCol w="4032448"/>
              </a:tblGrid>
              <a:tr h="282456">
                <a:tc>
                  <a:txBody>
                    <a:bodyPr/>
                    <a:lstStyle/>
                    <a:p>
                      <a:pPr algn="l">
                        <a:lnSpc>
                          <a:spcPct val="107000"/>
                        </a:lnSpc>
                        <a:spcAft>
                          <a:spcPts val="0"/>
                        </a:spcAft>
                      </a:pPr>
                      <a:r>
                        <a:rPr lang="en-US" sz="1600" b="1" dirty="0">
                          <a:effectLst/>
                        </a:rPr>
                        <a:t>Definition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0"/>
                        </a:spcAft>
                      </a:pPr>
                      <a:r>
                        <a:rPr lang="en-US" sz="1600" b="1" dirty="0">
                          <a:effectLst/>
                        </a:rPr>
                        <a:t>Justification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r>
              <a:tr h="3256503">
                <a:tc>
                  <a:txBody>
                    <a:bodyPr/>
                    <a:lstStyle/>
                    <a:p>
                      <a:pPr algn="l"/>
                      <a:endParaRPr lang="en-US" sz="1600" dirty="0" smtClean="0">
                        <a:solidFill>
                          <a:schemeClr val="tx1"/>
                        </a:solidFill>
                        <a:effectLst/>
                        <a:latin typeface="+mn-lt"/>
                        <a:ea typeface="+mn-ea"/>
                        <a:cs typeface="+mn-cs"/>
                        <a:sym typeface="Calibri"/>
                      </a:endParaRPr>
                    </a:p>
                    <a:p>
                      <a:pPr algn="l"/>
                      <a:r>
                        <a:rPr lang="en-US" sz="1600" dirty="0" smtClean="0">
                          <a:solidFill>
                            <a:schemeClr val="tx1"/>
                          </a:solidFill>
                          <a:effectLst/>
                          <a:latin typeface="+mn-lt"/>
                          <a:ea typeface="+mn-ea"/>
                          <a:cs typeface="+mn-cs"/>
                          <a:sym typeface="Calibri"/>
                        </a:rPr>
                        <a:t>"</a:t>
                      </a:r>
                      <a:r>
                        <a:rPr lang="en-US" sz="1600" b="1" dirty="0" smtClean="0">
                          <a:solidFill>
                            <a:schemeClr val="tx1"/>
                          </a:solidFill>
                          <a:effectLst/>
                          <a:latin typeface="+mn-lt"/>
                          <a:ea typeface="+mn-ea"/>
                          <a:cs typeface="+mn-cs"/>
                          <a:sym typeface="Calibri"/>
                        </a:rPr>
                        <a:t>Data Protection by Default</a:t>
                      </a:r>
                      <a:r>
                        <a:rPr lang="en-US" sz="1600" dirty="0" smtClean="0">
                          <a:solidFill>
                            <a:schemeClr val="tx1"/>
                          </a:solidFill>
                          <a:effectLst/>
                          <a:latin typeface="+mn-lt"/>
                          <a:ea typeface="+mn-ea"/>
                          <a:cs typeface="+mn-cs"/>
                          <a:sym typeface="Calibri"/>
                        </a:rPr>
                        <a:t>" means a controller’s obligation to implement technical and organizational measures, which ensure that, by default, only personal data which are necessary for each specific purpose of the processing are processed.</a:t>
                      </a:r>
                      <a:endParaRPr lang="de-DE" sz="1600" dirty="0" smtClean="0">
                        <a:solidFill>
                          <a:schemeClr val="tx1"/>
                        </a:solidFill>
                        <a:effectLst/>
                        <a:latin typeface="+mn-lt"/>
                        <a:ea typeface="+mn-ea"/>
                        <a:cs typeface="+mn-cs"/>
                        <a:sym typeface="Calibri"/>
                      </a:endParaRPr>
                    </a:p>
                    <a:p>
                      <a:pPr algn="l"/>
                      <a:r>
                        <a:rPr lang="en-US" sz="1600" dirty="0" smtClean="0">
                          <a:solidFill>
                            <a:schemeClr val="tx1"/>
                          </a:solidFill>
                          <a:effectLst/>
                          <a:latin typeface="+mn-lt"/>
                          <a:ea typeface="+mn-ea"/>
                          <a:cs typeface="+mn-cs"/>
                          <a:sym typeface="Calibri"/>
                        </a:rPr>
                        <a:t> </a:t>
                      </a:r>
                      <a:endParaRPr lang="de-DE" sz="1600" dirty="0" smtClean="0">
                        <a:solidFill>
                          <a:schemeClr val="tx1"/>
                        </a:solidFill>
                        <a:effectLst/>
                        <a:latin typeface="+mn-lt"/>
                        <a:ea typeface="+mn-ea"/>
                        <a:cs typeface="+mn-cs"/>
                        <a:sym typeface="Calibri"/>
                      </a:endParaRPr>
                    </a:p>
                    <a:p>
                      <a:pPr algn="l"/>
                      <a:r>
                        <a:rPr lang="en-US" sz="1600" dirty="0" smtClean="0">
                          <a:solidFill>
                            <a:schemeClr val="tx1"/>
                          </a:solidFill>
                          <a:effectLst/>
                          <a:latin typeface="+mn-lt"/>
                          <a:ea typeface="+mn-ea"/>
                          <a:cs typeface="+mn-cs"/>
                          <a:sym typeface="Calibri"/>
                        </a:rPr>
                        <a:t>"</a:t>
                      </a:r>
                      <a:r>
                        <a:rPr lang="en-US" sz="1600" b="1" dirty="0" smtClean="0">
                          <a:solidFill>
                            <a:schemeClr val="tx1"/>
                          </a:solidFill>
                          <a:effectLst/>
                          <a:latin typeface="+mn-lt"/>
                          <a:ea typeface="+mn-ea"/>
                          <a:cs typeface="+mn-cs"/>
                          <a:sym typeface="Calibri"/>
                        </a:rPr>
                        <a:t>Data Protection by Design</a:t>
                      </a:r>
                      <a:r>
                        <a:rPr lang="en-US" sz="1600" dirty="0" smtClean="0">
                          <a:solidFill>
                            <a:schemeClr val="tx1"/>
                          </a:solidFill>
                          <a:effectLst/>
                          <a:latin typeface="+mn-lt"/>
                          <a:ea typeface="+mn-ea"/>
                          <a:cs typeface="+mn-cs"/>
                          <a:sym typeface="Calibri"/>
                        </a:rPr>
                        <a:t>" means a controller’s obligation to implement technical and organizational measures appropriate to the controller’s processing activity which are designed to implement data protection principles with the aim of protecting the rights of data subjects by reducing the likelihood and severity of the risk to his or her private and family life, home and communications.</a:t>
                      </a:r>
                    </a:p>
                  </a:txBody>
                  <a:tcPr marL="68580" marR="68580" marT="0" marB="0"/>
                </a:tc>
                <a:tc>
                  <a:txBody>
                    <a:bodyPr/>
                    <a:lstStyle/>
                    <a:p>
                      <a:pPr algn="l">
                        <a:lnSpc>
                          <a:spcPct val="107000"/>
                        </a:lnSpc>
                        <a:spcAft>
                          <a:spcPts val="0"/>
                        </a:spcAft>
                      </a:pPr>
                      <a:endParaRPr lang="en-US" sz="1600" dirty="0" smtClean="0">
                        <a:effectLst/>
                      </a:endParaRPr>
                    </a:p>
                    <a:p>
                      <a:pPr algn="l">
                        <a:lnSpc>
                          <a:spcPct val="107000"/>
                        </a:lnSpc>
                        <a:spcAft>
                          <a:spcPts val="0"/>
                        </a:spcAft>
                      </a:pPr>
                      <a:r>
                        <a:rPr lang="en-US" sz="1600" dirty="0" smtClean="0">
                          <a:solidFill>
                            <a:schemeClr val="tx1"/>
                          </a:solidFill>
                          <a:effectLst/>
                        </a:rPr>
                        <a:t>Data Protection by Default and Data Protection by Design are basic requirements</a:t>
                      </a:r>
                      <a:r>
                        <a:rPr lang="en-US" sz="1600" baseline="0" dirty="0" smtClean="0">
                          <a:solidFill>
                            <a:schemeClr val="tx1"/>
                          </a:solidFill>
                          <a:effectLst/>
                        </a:rPr>
                        <a:t> to ensure transparency and security.</a:t>
                      </a:r>
                    </a:p>
                    <a:p>
                      <a:pPr algn="l">
                        <a:lnSpc>
                          <a:spcPct val="107000"/>
                        </a:lnSpc>
                        <a:spcAft>
                          <a:spcPts val="0"/>
                        </a:spcAft>
                      </a:pPr>
                      <a:r>
                        <a:rPr lang="en-US" sz="1600" dirty="0" smtClean="0">
                          <a:solidFill>
                            <a:schemeClr val="tx1"/>
                          </a:solidFill>
                          <a:effectLst/>
                        </a:rPr>
                        <a:t>Any vehicle data in combination with VIN and/or personal data are personalized data and they have to be encrypted with the measures defined under “Data Protection by Design” and “Data Protection by Default”</a:t>
                      </a:r>
                    </a:p>
                    <a:p>
                      <a:pPr algn="l">
                        <a:lnSpc>
                          <a:spcPct val="107000"/>
                        </a:lnSpc>
                        <a:spcAft>
                          <a:spcPts val="0"/>
                        </a:spcAft>
                      </a:pPr>
                      <a:endParaRPr lang="en-US" sz="1600" dirty="0" smtClean="0">
                        <a:solidFill>
                          <a:srgbClr val="FF0000"/>
                        </a:solidFill>
                        <a:effectLst/>
                      </a:endParaRPr>
                    </a:p>
                    <a:p>
                      <a:pPr algn="l">
                        <a:lnSpc>
                          <a:spcPct val="107000"/>
                        </a:lnSpc>
                        <a:spcAft>
                          <a:spcPts val="0"/>
                        </a:spcAft>
                      </a:pPr>
                      <a:endParaRPr lang="en-US" sz="1600" dirty="0" smtClean="0">
                        <a:effectLst/>
                      </a:endParaRPr>
                    </a:p>
                  </a:txBody>
                  <a:tcPr marL="68580" marR="68580" marT="0" marB="0"/>
                </a:tc>
              </a:tr>
            </a:tbl>
          </a:graphicData>
        </a:graphic>
      </p:graphicFrame>
    </p:spTree>
    <p:extLst>
      <p:ext uri="{BB962C8B-B14F-4D97-AF65-F5344CB8AC3E}">
        <p14:creationId xmlns:p14="http://schemas.microsoft.com/office/powerpoint/2010/main" val="4214570529"/>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3321058" y="217103"/>
            <a:ext cx="5527051" cy="457315"/>
          </a:xfrm>
          <a:prstGeom prst="rect">
            <a:avLst/>
          </a:prstGeom>
        </p:spPr>
        <p:txBody>
          <a:bodyPr lIns="0" tIns="0" rIns="0" bIns="0"/>
          <a:lstStyle/>
          <a:p>
            <a:pPr lvl="0">
              <a:defRPr sz="1800" spc="0">
                <a:solidFill>
                  <a:srgbClr val="000000"/>
                </a:solidFill>
              </a:defRPr>
            </a:pPr>
            <a:r>
              <a:rPr lang="en-US" sz="1800" b="1" dirty="0">
                <a:solidFill>
                  <a:schemeClr val="bg1"/>
                </a:solidFill>
                <a:latin typeface="Calibri" panose="020F0502020204030204" pitchFamily="34" charset="0"/>
              </a:rPr>
              <a:t>FIA Definitions on</a:t>
            </a:r>
            <a:br>
              <a:rPr lang="en-US" sz="1800" b="1" dirty="0">
                <a:solidFill>
                  <a:schemeClr val="bg1"/>
                </a:solidFill>
                <a:latin typeface="Calibri" panose="020F0502020204030204" pitchFamily="34" charset="0"/>
              </a:rPr>
            </a:br>
            <a:r>
              <a:rPr lang="en-US" sz="1800" b="1" dirty="0">
                <a:solidFill>
                  <a:schemeClr val="bg1"/>
                </a:solidFill>
                <a:latin typeface="Calibri" panose="020F0502020204030204" pitchFamily="34" charset="0"/>
              </a:rPr>
              <a:t>Data </a:t>
            </a:r>
            <a:r>
              <a:rPr lang="en-US" sz="1800" b="1" dirty="0" smtClean="0">
                <a:solidFill>
                  <a:schemeClr val="bg1"/>
                </a:solidFill>
                <a:latin typeface="Calibri" panose="020F0502020204030204" pitchFamily="34" charset="0"/>
              </a:rPr>
              <a:t>Protection and </a:t>
            </a:r>
            <a:r>
              <a:rPr lang="en-US" sz="1800" b="1" dirty="0">
                <a:solidFill>
                  <a:schemeClr val="bg1"/>
                </a:solidFill>
                <a:latin typeface="Calibri" panose="020F0502020204030204" pitchFamily="34" charset="0"/>
              </a:rPr>
              <a:t>Authorisation</a:t>
            </a:r>
            <a:br>
              <a:rPr lang="en-US" sz="1800" b="1" dirty="0">
                <a:solidFill>
                  <a:schemeClr val="bg1"/>
                </a:solidFill>
                <a:latin typeface="Calibri" panose="020F0502020204030204" pitchFamily="34" charset="0"/>
              </a:rPr>
            </a:br>
            <a:endParaRPr sz="1800" b="1" spc="130" dirty="0">
              <a:solidFill>
                <a:schemeClr val="bg1"/>
              </a:solidFill>
              <a:latin typeface="Futura Std Medium" pitchFamily="34" charset="0"/>
            </a:endParaRPr>
          </a:p>
        </p:txBody>
      </p:sp>
      <p:sp>
        <p:nvSpPr>
          <p:cNvPr id="2" name="Espace réservé du numéro de diapositive 1"/>
          <p:cNvSpPr>
            <a:spLocks noGrp="1"/>
          </p:cNvSpPr>
          <p:nvPr>
            <p:ph type="sldNum" sz="quarter" idx="2"/>
          </p:nvPr>
        </p:nvSpPr>
        <p:spPr/>
        <p:txBody>
          <a:bodyPr/>
          <a:lstStyle/>
          <a:p>
            <a:pPr lvl="0"/>
            <a:fld id="{86CB4B4D-7CA3-9044-876B-883B54F8677D}" type="slidenum">
              <a:rPr lang="fr-FR" smtClean="0"/>
              <a:t>9</a:t>
            </a:fld>
            <a:endParaRPr lang="fr-FR"/>
          </a:p>
        </p:txBody>
      </p:sp>
      <p:sp>
        <p:nvSpPr>
          <p:cNvPr id="10" name="Rectangle 7"/>
          <p:cNvSpPr>
            <a:spLocks noChangeArrowheads="1"/>
          </p:cNvSpPr>
          <p:nvPr/>
        </p:nvSpPr>
        <p:spPr bwMode="auto">
          <a:xfrm>
            <a:off x="0" y="900000"/>
            <a:ext cx="5076825" cy="396875"/>
          </a:xfrm>
          <a:prstGeom prst="rect">
            <a:avLst/>
          </a:prstGeom>
          <a:noFill/>
          <a:ln w="9525">
            <a:noFill/>
            <a:miter lim="800000"/>
            <a:headEnd/>
            <a:tailEnd/>
          </a:ln>
        </p:spPr>
        <p:txBody>
          <a:bodyPr>
            <a:spAutoFit/>
          </a:bodyPr>
          <a:lstStyle/>
          <a:p>
            <a:pPr defTabSz="914400"/>
            <a:r>
              <a:rPr lang="en-US" sz="2000" b="1" dirty="0" smtClean="0">
                <a:solidFill>
                  <a:srgbClr val="404040"/>
                </a:solidFill>
                <a:latin typeface="Calibri" pitchFamily="34" charset="0"/>
              </a:rPr>
              <a:t>Definitions for Authorised Access (1/4)</a:t>
            </a:r>
            <a:endParaRPr lang="en-US" sz="2000" b="1" dirty="0">
              <a:solidFill>
                <a:srgbClr val="404040"/>
              </a:solidFill>
              <a:latin typeface="Calibri"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936967428"/>
              </p:ext>
            </p:extLst>
          </p:nvPr>
        </p:nvGraphicFramePr>
        <p:xfrm>
          <a:off x="467543" y="1700806"/>
          <a:ext cx="8064896" cy="4718122"/>
        </p:xfrm>
        <a:graphic>
          <a:graphicData uri="http://schemas.openxmlformats.org/drawingml/2006/table">
            <a:tbl>
              <a:tblPr firstRow="1" firstCol="1" bandRow="1">
                <a:tableStyleId>{5940675A-B579-460E-94D1-54222C63F5DA}</a:tableStyleId>
              </a:tblPr>
              <a:tblGrid>
                <a:gridCol w="4032448"/>
                <a:gridCol w="4032448"/>
              </a:tblGrid>
              <a:tr h="282456">
                <a:tc>
                  <a:txBody>
                    <a:bodyPr/>
                    <a:lstStyle/>
                    <a:p>
                      <a:pPr algn="l">
                        <a:lnSpc>
                          <a:spcPct val="107000"/>
                        </a:lnSpc>
                        <a:spcAft>
                          <a:spcPts val="0"/>
                        </a:spcAft>
                      </a:pPr>
                      <a:r>
                        <a:rPr lang="en-US" sz="1600" b="1" dirty="0">
                          <a:effectLst/>
                        </a:rPr>
                        <a:t>Definition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l">
                        <a:lnSpc>
                          <a:spcPct val="107000"/>
                        </a:lnSpc>
                        <a:spcAft>
                          <a:spcPts val="0"/>
                        </a:spcAft>
                      </a:pPr>
                      <a:r>
                        <a:rPr lang="en-US" sz="1600" b="1" dirty="0">
                          <a:effectLst/>
                        </a:rPr>
                        <a:t>Justification</a:t>
                      </a:r>
                      <a:endParaRPr lang="de-DE"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r>
              <a:tr h="3256503">
                <a:tc>
                  <a:txBody>
                    <a:bodyPr/>
                    <a:lstStyle/>
                    <a:p>
                      <a:pPr algn="l"/>
                      <a:endParaRPr lang="en-US" sz="1600" dirty="0" smtClean="0">
                        <a:solidFill>
                          <a:schemeClr val="tx1"/>
                        </a:solidFill>
                        <a:effectLst/>
                        <a:latin typeface="+mn-lt"/>
                        <a:ea typeface="+mn-ea"/>
                        <a:cs typeface="+mn-cs"/>
                        <a:sym typeface="Calibri"/>
                      </a:endParaRPr>
                    </a:p>
                    <a:p>
                      <a:pPr algn="l"/>
                      <a:r>
                        <a:rPr lang="en-US" sz="1600" dirty="0" smtClean="0">
                          <a:solidFill>
                            <a:schemeClr val="tx1"/>
                          </a:solidFill>
                          <a:effectLst/>
                          <a:latin typeface="+mn-lt"/>
                          <a:ea typeface="+mn-ea"/>
                          <a:cs typeface="+mn-cs"/>
                          <a:sym typeface="Calibri"/>
                        </a:rPr>
                        <a:t>“</a:t>
                      </a:r>
                      <a:r>
                        <a:rPr lang="en-US" sz="1600" b="1" dirty="0" smtClean="0">
                          <a:solidFill>
                            <a:schemeClr val="tx1"/>
                          </a:solidFill>
                          <a:effectLst/>
                          <a:latin typeface="+mn-lt"/>
                          <a:ea typeface="+mn-ea"/>
                          <a:cs typeface="+mn-cs"/>
                          <a:sym typeface="Calibri"/>
                        </a:rPr>
                        <a:t>Authorised Access</a:t>
                      </a:r>
                      <a:r>
                        <a:rPr lang="en-US" sz="1600" dirty="0" smtClean="0">
                          <a:solidFill>
                            <a:schemeClr val="tx1"/>
                          </a:solidFill>
                          <a:effectLst/>
                          <a:latin typeface="+mn-lt"/>
                          <a:ea typeface="+mn-ea"/>
                          <a:cs typeface="+mn-cs"/>
                          <a:sym typeface="Calibri"/>
                        </a:rPr>
                        <a:t>” means to access in-vehicle-data with approval and to use such access to read in-vehicle-data, information and functions or to alter software. The authorised access is either legally mandated or accepted by business-to-business contracts. </a:t>
                      </a:r>
                    </a:p>
                    <a:p>
                      <a:pPr algn="l"/>
                      <a:r>
                        <a:rPr lang="en-US" sz="1600" dirty="0" smtClean="0">
                          <a:solidFill>
                            <a:schemeClr val="tx1"/>
                          </a:solidFill>
                          <a:effectLst/>
                          <a:latin typeface="+mn-lt"/>
                          <a:ea typeface="+mn-ea"/>
                          <a:cs typeface="+mn-cs"/>
                          <a:sym typeface="Calibri"/>
                        </a:rPr>
                        <a:t>The authorisation ensures that only the granted levels of data, information, functions or software are accessible.</a:t>
                      </a:r>
                    </a:p>
                    <a:p>
                      <a:pPr algn="l"/>
                      <a:endParaRPr lang="en-US" sz="1600" dirty="0" smtClean="0">
                        <a:solidFill>
                          <a:schemeClr val="tx1"/>
                        </a:solidFill>
                        <a:effectLst/>
                        <a:latin typeface="+mn-lt"/>
                        <a:ea typeface="+mn-ea"/>
                        <a:cs typeface="+mn-cs"/>
                        <a:sym typeface="Calibri"/>
                      </a:endParaRPr>
                    </a:p>
                  </a:txBody>
                  <a:tcPr marL="68580" marR="68580" marT="0" marB="0"/>
                </a:tc>
                <a:tc>
                  <a:txBody>
                    <a:bodyPr/>
                    <a:lstStyle/>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From technical point of view, an access is authorised or not. We prefer therefore to define authorised access, only.</a:t>
                      </a:r>
                    </a:p>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Authorised User Groups are either legally mandated oder accepted by B2B contracts.</a:t>
                      </a:r>
                    </a:p>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The access can be limited by time, according to the contracts.</a:t>
                      </a:r>
                    </a:p>
                    <a:p>
                      <a:pPr algn="l">
                        <a:lnSpc>
                          <a:spcPct val="107000"/>
                        </a:lnSpc>
                        <a:spcAft>
                          <a:spcPts val="0"/>
                        </a:spcAft>
                      </a:pPr>
                      <a:endParaRPr lang="en-US" sz="1600" dirty="0" smtClean="0">
                        <a:effectLst/>
                      </a:endParaRPr>
                    </a:p>
                    <a:p>
                      <a:pPr algn="l">
                        <a:lnSpc>
                          <a:spcPct val="107000"/>
                        </a:lnSpc>
                        <a:spcAft>
                          <a:spcPts val="0"/>
                        </a:spcAft>
                      </a:pPr>
                      <a:r>
                        <a:rPr lang="en-US" sz="1600" dirty="0" smtClean="0">
                          <a:effectLst/>
                        </a:rPr>
                        <a:t>In principle, the vehicle owner can select / unselect any authorised service provider(s).</a:t>
                      </a:r>
                    </a:p>
                    <a:p>
                      <a:pPr algn="l">
                        <a:lnSpc>
                          <a:spcPct val="107000"/>
                        </a:lnSpc>
                        <a:spcAft>
                          <a:spcPts val="0"/>
                        </a:spcAft>
                      </a:pPr>
                      <a:endParaRPr lang="en-US" sz="1600" dirty="0" smtClean="0">
                        <a:effectLst/>
                      </a:endParaRPr>
                    </a:p>
                    <a:p>
                      <a:pPr algn="l">
                        <a:lnSpc>
                          <a:spcPct val="107000"/>
                        </a:lnSpc>
                        <a:spcAft>
                          <a:spcPts val="0"/>
                        </a:spcAft>
                      </a:pPr>
                      <a:endParaRPr lang="en-US" sz="1600" dirty="0" smtClean="0">
                        <a:effectLst/>
                      </a:endParaRPr>
                    </a:p>
                  </a:txBody>
                  <a:tcPr marL="68580" marR="68580" marT="0" marB="0"/>
                </a:tc>
              </a:tr>
            </a:tbl>
          </a:graphicData>
        </a:graphic>
      </p:graphicFrame>
    </p:spTree>
    <p:extLst>
      <p:ext uri="{BB962C8B-B14F-4D97-AF65-F5344CB8AC3E}">
        <p14:creationId xmlns:p14="http://schemas.microsoft.com/office/powerpoint/2010/main" val="4269383954"/>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Book"/>
        <a:ea typeface="Avenir Book"/>
        <a:cs typeface="Avenir Book"/>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TotalTime>
  <Words>1224</Words>
  <Application>Microsoft Office PowerPoint</Application>
  <PresentationFormat>On-screen Show (4:3)</PresentationFormat>
  <Paragraphs>208</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vt:lpstr>
      <vt:lpstr>FIA MOBILITY &amp; TOURISM  Gerd Preuss, FIA Representative at UNECE, WP 29     FIA Definitions on Data Protection and Authorisation ITS-AD Task Force CS and OTA 2017-05-10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FIA Definitions on Data Protection and Authorisation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FIA MOBILITY Andrew McKellar for  Euroboard Meeting</dc:title>
  <dc:creator>LUCA PASCOTTO</dc:creator>
  <cp:lastModifiedBy>Schenkenberger, Jens</cp:lastModifiedBy>
  <cp:revision>197</cp:revision>
  <cp:lastPrinted>2016-11-09T13:47:32Z</cp:lastPrinted>
  <dcterms:modified xsi:type="dcterms:W3CDTF">2017-05-09T12:54:10Z</dcterms:modified>
</cp:coreProperties>
</file>